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2"/>
  </p:notesMasterIdLst>
  <p:sldIdLst>
    <p:sldId id="256" r:id="rId2"/>
    <p:sldId id="258" r:id="rId3"/>
    <p:sldId id="262" r:id="rId4"/>
    <p:sldId id="267" r:id="rId5"/>
    <p:sldId id="260" r:id="rId6"/>
    <p:sldId id="1547" r:id="rId7"/>
    <p:sldId id="1546" r:id="rId8"/>
    <p:sldId id="271" r:id="rId9"/>
    <p:sldId id="1548" r:id="rId10"/>
    <p:sldId id="1542" r:id="rId11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13"/>
      <p:bold r:id="rId14"/>
      <p:italic r:id="rId15"/>
      <p:boldItalic r:id="rId16"/>
    </p:embeddedFont>
    <p:embeddedFont>
      <p:font typeface="Avenir Next LT Pro" panose="020B0504020202020204" pitchFamily="34" charset="0"/>
      <p:regular r:id="rId17"/>
      <p:bold r:id="rId18"/>
      <p:italic r:id="rId19"/>
      <p:boldItalic r:id="rId20"/>
    </p:embeddedFont>
    <p:embeddedFont>
      <p:font typeface="Catamaran Light" panose="020B0604020202020204" charset="0"/>
      <p:regular r:id="rId21"/>
      <p:bold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Franklin Gothic Demi" panose="020B0703020102020204" pitchFamily="34" charset="0"/>
      <p:regular r:id="rId27"/>
      <p:italic r:id="rId28"/>
    </p:embeddedFont>
    <p:embeddedFont>
      <p:font typeface="Livvic" pitchFamily="2" charset="0"/>
      <p:regular r:id="rId29"/>
      <p:bold r:id="rId30"/>
      <p:italic r:id="rId31"/>
      <p:boldItalic r:id="rId32"/>
    </p:embeddedFont>
    <p:embeddedFont>
      <p:font typeface="Nunito Light" pitchFamily="2" charset="0"/>
      <p:regular r:id="rId33"/>
      <p: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6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AEA"/>
    <a:srgbClr val="FFFF00"/>
    <a:srgbClr val="00FF00"/>
    <a:srgbClr val="FED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9B0F03-E291-4815-AB1F-AE04FD8F9C68}">
  <a:tblStyle styleId="{569B0F03-E291-4815-AB1F-AE04FD8F9C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83241" autoAdjust="0"/>
  </p:normalViewPr>
  <p:slideViewPr>
    <p:cSldViewPr snapToGrid="0">
      <p:cViewPr varScale="1">
        <p:scale>
          <a:sx n="143" d="100"/>
          <a:sy n="143" d="100"/>
        </p:scale>
        <p:origin x="282" y="126"/>
      </p:cViewPr>
      <p:guideLst>
        <p:guide orient="horz" pos="60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presProps" Target="presProp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a420aca26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a420aca26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82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a420aca26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a420aca26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2a420aca26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2a420aca26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a420aca26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2a420aca26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Sobre a expressão ‘CICLOS DE EXCLUSÃO’: https://www.scielo.br/j/ccrh/a/3RS9jb7QxSLVHnyTqqJZwvG/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a420aca26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2a420aca26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Mauricio Barreto – UFBA conjunto de evidências </a:t>
            </a:r>
            <a: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https://cidacs.bahia.fiocruz.br/equipe/mauricio-lima-barreto/ - </a:t>
            </a: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https://jamanetwork.com/journals/jamanetworkopen/fullarticle/2801745 - Alves et al, 2023 (mortalidade materna)</a:t>
            </a: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https://unaids.org.br/wp-content/uploads/2025/05/VF-ARTE_Stigma-Index-2025-UNAIDS-Versao-Online.pdf – STIGMA INDEX, 2025</a:t>
            </a: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https://ghrp.biomedcentral.com/articles/10.1186/s41256-023-00314-1? (George et al, 2023)</a:t>
            </a: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>
          <a:extLst>
            <a:ext uri="{FF2B5EF4-FFF2-40B4-BE49-F238E27FC236}">
              <a16:creationId xmlns:a16="http://schemas.microsoft.com/office/drawing/2014/main" id="{D21C6B69-8280-2017-A212-07B6815EF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2a420aca26_0_990:notes">
            <a:extLst>
              <a:ext uri="{FF2B5EF4-FFF2-40B4-BE49-F238E27FC236}">
                <a16:creationId xmlns:a16="http://schemas.microsoft.com/office/drawing/2014/main" id="{C970BC26-30E2-E4B5-2E4E-AE38900610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2a420aca26_0_990:notes">
            <a:extLst>
              <a:ext uri="{FF2B5EF4-FFF2-40B4-BE49-F238E27FC236}">
                <a16:creationId xmlns:a16="http://schemas.microsoft.com/office/drawing/2014/main" id="{8E417345-64B8-4BA5-ABDE-2792739645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https://bfi.uchicago.edu/wp-content/uploads/2025/01/BFI_WP_2025-13-1.pdf (DENTON-SCHNEIDER e MONTERO, 2025)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https://bmcpublichealth.biomedcentral.com/articles/10.1186/s12889-021-11255-0 (Alves et al, 2021) </a:t>
            </a: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https://bvsms.saude.gov.br/?p=12123 (BVS, 2024)</a:t>
            </a: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t-BR" sz="1050" dirty="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87472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>
          <a:extLst>
            <a:ext uri="{FF2B5EF4-FFF2-40B4-BE49-F238E27FC236}">
              <a16:creationId xmlns:a16="http://schemas.microsoft.com/office/drawing/2014/main" id="{3F904A10-172B-6BA0-1952-87ED81DDD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a420aca26_0_1179:notes">
            <a:extLst>
              <a:ext uri="{FF2B5EF4-FFF2-40B4-BE49-F238E27FC236}">
                <a16:creationId xmlns:a16="http://schemas.microsoft.com/office/drawing/2014/main" id="{28570670-8351-DBBA-8BC3-9D1D26B7E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2a420aca26_0_1179:notes">
            <a:extLst>
              <a:ext uri="{FF2B5EF4-FFF2-40B4-BE49-F238E27FC236}">
                <a16:creationId xmlns:a16="http://schemas.microsoft.com/office/drawing/2014/main" id="{0B21CB45-2982-6259-768A-DC8C153C6B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93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a420aca26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2a420aca26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FONTE: </a:t>
            </a:r>
            <a:r>
              <a:rPr lang="pt-BR" dirty="0"/>
              <a:t>https://www.gov.br/saude/pt-br/assuntos/noticias/2025/fevereiro/brasil-saudavel-completa-um-ano-com-r-386-milhoes-investidos-e-avancos-no-combate-a-doencas-socialmente-determinadas</a:t>
            </a:r>
            <a:br>
              <a:rPr lang="pt-BR" dirty="0"/>
            </a:b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7E7BD167-9B36-4991-7A3E-327DF5917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a420aca26_0_1284:notes">
            <a:extLst>
              <a:ext uri="{FF2B5EF4-FFF2-40B4-BE49-F238E27FC236}">
                <a16:creationId xmlns:a16="http://schemas.microsoft.com/office/drawing/2014/main" id="{413525FC-7166-3B17-87DC-6714FE6DD6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2a420aca26_0_1284:notes">
            <a:extLst>
              <a:ext uri="{FF2B5EF4-FFF2-40B4-BE49-F238E27FC236}">
                <a16:creationId xmlns:a16="http://schemas.microsoft.com/office/drawing/2014/main" id="{A4FF4041-2BB7-0840-9BB9-758795CD63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0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553850" y="13138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1"/>
          </p:nvPr>
        </p:nvSpPr>
        <p:spPr>
          <a:xfrm>
            <a:off x="5553975" y="23179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2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0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/>
          <p:nvPr/>
        </p:nvSpPr>
        <p:spPr>
          <a:xfrm>
            <a:off x="0" y="1577400"/>
            <a:ext cx="362100" cy="19887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73D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6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3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ctrTitle" idx="4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720000" y="1576450"/>
            <a:ext cx="42948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135550" y="1599688"/>
            <a:ext cx="4872900" cy="11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2135550" y="28727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>
            <a:spLocks noGrp="1"/>
          </p:cNvSpPr>
          <p:nvPr>
            <p:ph type="pic" idx="2"/>
          </p:nvPr>
        </p:nvSpPr>
        <p:spPr>
          <a:xfrm>
            <a:off x="-3301" y="0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4010225"/>
            <a:ext cx="7704000" cy="576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01413"/>
            <a:ext cx="6576000" cy="1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1481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9"/>
          </p:nvPr>
        </p:nvSpPr>
        <p:spPr>
          <a:xfrm rot="5400000">
            <a:off x="667286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6" r:id="rId12"/>
    <p:sldLayoutId id="2147483673" r:id="rId13"/>
    <p:sldLayoutId id="2147483676" r:id="rId14"/>
    <p:sldLayoutId id="2147483677" r:id="rId15"/>
    <p:sldLayoutId id="214748368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BB552C8B-25C6-69DB-E25F-B34C4B5A6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263" y="288135"/>
            <a:ext cx="4659465" cy="193502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83D2839-D323-D62B-3DE8-92E94B296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24" y="2149567"/>
            <a:ext cx="9144000" cy="1890712"/>
          </a:xfrm>
          <a:prstGeom prst="rect">
            <a:avLst/>
          </a:prstGeom>
        </p:spPr>
      </p:pic>
      <p:sp>
        <p:nvSpPr>
          <p:cNvPr id="24" name="object 13">
            <a:extLst>
              <a:ext uri="{FF2B5EF4-FFF2-40B4-BE49-F238E27FC236}">
                <a16:creationId xmlns:a16="http://schemas.microsoft.com/office/drawing/2014/main" id="{64A26811-9618-CFAD-36EE-C61A8279A51E}"/>
              </a:ext>
            </a:extLst>
          </p:cNvPr>
          <p:cNvSpPr txBox="1"/>
          <p:nvPr/>
        </p:nvSpPr>
        <p:spPr>
          <a:xfrm>
            <a:off x="3206006" y="2244711"/>
            <a:ext cx="3001232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300" dirty="0">
                <a:ln w="0"/>
                <a:solidFill>
                  <a:schemeClr val="tx2">
                    <a:lumMod val="25000"/>
                  </a:schemeClr>
                </a:solidFill>
                <a:latin typeface="+mn-lt"/>
                <a:ea typeface="Microsoft Yi Baiti" panose="03000500000000000000" pitchFamily="66" charset="0"/>
                <a:cs typeface="Nirmala UI" panose="020B0502040204020203" pitchFamily="34" charset="0"/>
              </a:rPr>
              <a:t>Apresentação do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300" dirty="0">
                <a:ln w="0"/>
                <a:solidFill>
                  <a:schemeClr val="tx2">
                    <a:lumMod val="25000"/>
                  </a:schemeClr>
                </a:solidFill>
                <a:latin typeface="+mn-lt"/>
                <a:ea typeface="Microsoft Yi Baiti" panose="03000500000000000000" pitchFamily="66" charset="0"/>
                <a:cs typeface="Nirmala UI" panose="020B0502040204020203" pitchFamily="34" charset="0"/>
              </a:rPr>
              <a:t>Programa Brasil Saudável no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 b="1" spc="300" dirty="0">
                <a:ln w="0"/>
                <a:solidFill>
                  <a:schemeClr val="tx2">
                    <a:lumMod val="25000"/>
                  </a:schemeClr>
                </a:solidFill>
                <a:latin typeface="+mn-lt"/>
                <a:ea typeface="Microsoft Yi Baiti" panose="03000500000000000000" pitchFamily="66" charset="0"/>
                <a:cs typeface="Nirmala UI" panose="020B0502040204020203" pitchFamily="34" charset="0"/>
              </a:rPr>
              <a:t>Conselho Nacional de Saúde</a:t>
            </a:r>
            <a:endParaRPr sz="2000" b="1" spc="300" dirty="0">
              <a:ln w="0"/>
              <a:solidFill>
                <a:schemeClr val="tx2">
                  <a:lumMod val="25000"/>
                </a:schemeClr>
              </a:solidFill>
              <a:latin typeface="+mn-lt"/>
              <a:ea typeface="Microsoft Yi Baiti" panose="03000500000000000000" pitchFamily="66" charset="0"/>
              <a:cs typeface="Nirmala UI" panose="020B0502040204020203" pitchFamily="34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A490917D-F87F-53A9-0CC1-22C449E190CF}"/>
              </a:ext>
            </a:extLst>
          </p:cNvPr>
          <p:cNvSpPr txBox="1"/>
          <p:nvPr/>
        </p:nvSpPr>
        <p:spPr>
          <a:xfrm>
            <a:off x="-207333" y="4040279"/>
            <a:ext cx="9558655" cy="512961"/>
          </a:xfrm>
          <a:prstGeom prst="rect">
            <a:avLst/>
          </a:prstGeom>
          <a:solidFill>
            <a:srgbClr val="150AE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pt-BR" sz="1050" spc="300" dirty="0">
                <a:solidFill>
                  <a:schemeClr val="bg1"/>
                </a:solidFill>
                <a:latin typeface="Carlito"/>
                <a:cs typeface="Carlito"/>
              </a:rPr>
            </a:br>
            <a:r>
              <a:rPr lang="pt-BR" sz="1000" b="1" spc="300" dirty="0">
                <a:solidFill>
                  <a:schemeClr val="bg1"/>
                </a:solidFill>
                <a:latin typeface="Carlito"/>
                <a:cs typeface="Carlito"/>
              </a:rPr>
              <a:t>BRASÍLIA, DF – 09 DE JULHO DE 2025</a:t>
            </a:r>
            <a:br>
              <a:rPr lang="pt-BR" sz="1200" spc="300" dirty="0">
                <a:solidFill>
                  <a:schemeClr val="bg1"/>
                </a:solidFill>
                <a:latin typeface="Carlito"/>
                <a:cs typeface="Carlito"/>
              </a:rPr>
            </a:br>
            <a:endParaRPr sz="1200" spc="3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36DE-C0BB-AC37-4ADC-2A0E4D94A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0;p47">
            <a:extLst>
              <a:ext uri="{FF2B5EF4-FFF2-40B4-BE49-F238E27FC236}">
                <a16:creationId xmlns:a16="http://schemas.microsoft.com/office/drawing/2014/main" id="{F7474F88-5A7A-2487-F756-F342544B9C11}"/>
              </a:ext>
            </a:extLst>
          </p:cNvPr>
          <p:cNvSpPr/>
          <p:nvPr/>
        </p:nvSpPr>
        <p:spPr>
          <a:xfrm>
            <a:off x="0" y="0"/>
            <a:ext cx="9144000" cy="1544595"/>
          </a:xfrm>
          <a:prstGeom prst="rect">
            <a:avLst/>
          </a:prstGeom>
          <a:solidFill>
            <a:schemeClr val="bg2">
              <a:lumMod val="20000"/>
              <a:lumOff val="80000"/>
              <a:alpha val="615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80;p47">
            <a:extLst>
              <a:ext uri="{FF2B5EF4-FFF2-40B4-BE49-F238E27FC236}">
                <a16:creationId xmlns:a16="http://schemas.microsoft.com/office/drawing/2014/main" id="{AB47DC33-2E98-E918-FD84-1CF7B2DA4E97}"/>
              </a:ext>
            </a:extLst>
          </p:cNvPr>
          <p:cNvSpPr/>
          <p:nvPr/>
        </p:nvSpPr>
        <p:spPr>
          <a:xfrm>
            <a:off x="0" y="467223"/>
            <a:ext cx="9144000" cy="711975"/>
          </a:xfrm>
          <a:prstGeom prst="rect">
            <a:avLst/>
          </a:prstGeom>
          <a:solidFill>
            <a:srgbClr val="00FF00">
              <a:alpha val="615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EF3E4B55-3250-356C-72F7-7733B368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45" y="579509"/>
            <a:ext cx="2805440" cy="519373"/>
          </a:xfrm>
        </p:spPr>
        <p:txBody>
          <a:bodyPr/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5FEA3A-3CF9-500D-D7C8-6F1AC0E69F6A}"/>
              </a:ext>
            </a:extLst>
          </p:cNvPr>
          <p:cNvSpPr txBox="1"/>
          <p:nvPr/>
        </p:nvSpPr>
        <p:spPr>
          <a:xfrm>
            <a:off x="4963202" y="1942181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kern="100" dirty="0">
                <a:latin typeface="Avenir Next LT Pro" panose="020B0504020202020204" pitchFamily="34" charset="0"/>
                <a:ea typeface="Times New Roman" panose="02020603050405020304" pitchFamily="18" charset="0"/>
                <a:cs typeface="Carlito"/>
              </a:rPr>
              <a:t>Manutenção do orçamento aprovado para as ações do Programa Brasil Saudável</a:t>
            </a:r>
          </a:p>
          <a:p>
            <a:endParaRPr lang="pt-BR" kern="100" dirty="0">
              <a:latin typeface="Avenir Next LT Pro" panose="020B0504020202020204" pitchFamily="34" charset="0"/>
              <a:ea typeface="Times New Roman" panose="02020603050405020304" pitchFamily="18" charset="0"/>
              <a:cs typeface="Carlito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kern="100" dirty="0">
                <a:latin typeface="Avenir Next LT Pro" panose="020B0504020202020204" pitchFamily="34" charset="0"/>
                <a:ea typeface="Times New Roman" panose="02020603050405020304" pitchFamily="18" charset="0"/>
                <a:cs typeface="Carlito"/>
              </a:rPr>
              <a:t>Governança “compartilhada”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pt-BR" kern="100" dirty="0">
              <a:latin typeface="Avenir Next LT Pro" panose="020B0504020202020204" pitchFamily="34" charset="0"/>
              <a:ea typeface="Times New Roman" panose="02020603050405020304" pitchFamily="18" charset="0"/>
              <a:cs typeface="Carlito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kern="100" dirty="0">
                <a:latin typeface="Avenir Next LT Pro" panose="020B0504020202020204" pitchFamily="34" charset="0"/>
                <a:ea typeface="Times New Roman" panose="02020603050405020304" pitchFamily="18" charset="0"/>
                <a:cs typeface="Carlito"/>
              </a:rPr>
              <a:t>Priorização política do Programa Brasil Saudável nos âmbitos da SVSA, do Ministério da Saúde, dos demais ministérios e da Casa Civil da Presidência da República</a:t>
            </a:r>
          </a:p>
          <a:p>
            <a:endParaRPr lang="pt-BR" sz="1200" kern="1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800" dirty="0">
              <a:latin typeface="Avenir Next LT Pro" panose="020B05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74AD82-4CF0-635B-EE04-94919E318C66}"/>
              </a:ext>
            </a:extLst>
          </p:cNvPr>
          <p:cNvSpPr txBox="1"/>
          <p:nvPr/>
        </p:nvSpPr>
        <p:spPr>
          <a:xfrm>
            <a:off x="339290" y="1942181"/>
            <a:ext cx="3982453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Certificação da </a:t>
            </a:r>
            <a:r>
              <a:rPr lang="pt-BR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eliminação da transmissão vertical </a:t>
            </a:r>
            <a:r>
              <a:rPr lang="pt-BR" b="1" dirty="0">
                <a:latin typeface="Avenir Next LT Pro" panose="020B0504020202020204" pitchFamily="34" charset="0"/>
              </a:rPr>
              <a:t>do HIV</a:t>
            </a:r>
          </a:p>
          <a:p>
            <a:endParaRPr lang="pt-BR" kern="100" dirty="0">
              <a:latin typeface="Avenir Next LT Pro" panose="020B0504020202020204" pitchFamily="34" charset="0"/>
              <a:ea typeface="Times New Roman" panose="02020603050405020304" pitchFamily="18" charset="0"/>
              <a:cs typeface="Carlito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kern="100" dirty="0">
                <a:latin typeface="Avenir Next LT Pro" panose="020B0504020202020204" pitchFamily="34" charset="0"/>
                <a:ea typeface="Times New Roman" panose="02020603050405020304" pitchFamily="18" charset="0"/>
                <a:cs typeface="Carlito"/>
              </a:rPr>
              <a:t>Certificação da eliminação do </a:t>
            </a:r>
            <a:r>
              <a:rPr lang="pt-BR" b="1" kern="100" dirty="0">
                <a:latin typeface="Avenir Next LT Pro" panose="020B0504020202020204" pitchFamily="34" charset="0"/>
                <a:ea typeface="Times New Roman" panose="02020603050405020304" pitchFamily="18" charset="0"/>
                <a:cs typeface="Carlito"/>
              </a:rPr>
              <a:t>tracoma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pt-BR" kern="100" dirty="0">
              <a:latin typeface="Avenir Next LT Pro" panose="020B0504020202020204" pitchFamily="34" charset="0"/>
              <a:ea typeface="Times New Roman" panose="02020603050405020304" pitchFamily="18" charset="0"/>
              <a:cs typeface="Carlito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kern="100" dirty="0">
                <a:latin typeface="Avenir Next LT Pro" panose="020B0504020202020204" pitchFamily="34" charset="0"/>
                <a:ea typeface="Times New Roman" panose="02020603050405020304" pitchFamily="18" charset="0"/>
                <a:cs typeface="Carlito"/>
              </a:rPr>
              <a:t>Certificação da eliminação da </a:t>
            </a:r>
            <a:r>
              <a:rPr lang="pt-BR" b="1" kern="100" dirty="0">
                <a:latin typeface="Avenir Next LT Pro" panose="020B0504020202020204" pitchFamily="34" charset="0"/>
                <a:ea typeface="Times New Roman" panose="02020603050405020304" pitchFamily="18" charset="0"/>
                <a:cs typeface="Carlito"/>
              </a:rPr>
              <a:t>oncocercose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b="1" kern="100" dirty="0">
              <a:latin typeface="Avenir Next LT Pro" panose="020B0504020202020204" pitchFamily="34" charset="0"/>
              <a:ea typeface="Times New Roman" panose="02020603050405020304" pitchFamily="18" charset="0"/>
              <a:cs typeface="Carlito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Certificação da </a:t>
            </a:r>
            <a:r>
              <a:rPr lang="pt-BR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eliminação da transmissão vertical </a:t>
            </a:r>
            <a:r>
              <a:rPr lang="pt-BR" b="1" dirty="0">
                <a:latin typeface="Avenir Next LT Pro" panose="020B0504020202020204" pitchFamily="34" charset="0"/>
              </a:rPr>
              <a:t>da Hepatite B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b="1" kern="100" dirty="0">
              <a:latin typeface="Avenir Next LT Pro" panose="020B0504020202020204" pitchFamily="34" charset="0"/>
              <a:ea typeface="Times New Roman" panose="02020603050405020304" pitchFamily="18" charset="0"/>
              <a:cs typeface="Carlito"/>
            </a:endParaRPr>
          </a:p>
          <a:p>
            <a:endParaRPr lang="pt-BR" sz="1650" kern="100" dirty="0">
              <a:latin typeface="Carlit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050" dirty="0"/>
          </a:p>
        </p:txBody>
      </p:sp>
      <p:sp>
        <p:nvSpPr>
          <p:cNvPr id="4" name="Título 6">
            <a:extLst>
              <a:ext uri="{FF2B5EF4-FFF2-40B4-BE49-F238E27FC236}">
                <a16:creationId xmlns:a16="http://schemas.microsoft.com/office/drawing/2014/main" id="{DF19807F-4BAE-CC0B-31BE-E19E9A7D3E46}"/>
              </a:ext>
            </a:extLst>
          </p:cNvPr>
          <p:cNvSpPr txBox="1">
            <a:spLocks/>
          </p:cNvSpPr>
          <p:nvPr/>
        </p:nvSpPr>
        <p:spPr>
          <a:xfrm>
            <a:off x="5330588" y="608525"/>
            <a:ext cx="2805440" cy="51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100" b="1" i="0" u="none" strike="noStrike" cap="none">
                <a:solidFill>
                  <a:srgbClr val="173DFF"/>
                </a:solidFill>
                <a:latin typeface="Carlito"/>
                <a:ea typeface="Livvic"/>
                <a:cs typeface="Carlito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180217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80;p47">
            <a:extLst>
              <a:ext uri="{FF2B5EF4-FFF2-40B4-BE49-F238E27FC236}">
                <a16:creationId xmlns:a16="http://schemas.microsoft.com/office/drawing/2014/main" id="{E4768B4A-89EA-264D-FA46-DC281D91A647}"/>
              </a:ext>
            </a:extLst>
          </p:cNvPr>
          <p:cNvSpPr/>
          <p:nvPr/>
        </p:nvSpPr>
        <p:spPr>
          <a:xfrm>
            <a:off x="2862177" y="753674"/>
            <a:ext cx="6281824" cy="577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0;p47">
            <a:extLst>
              <a:ext uri="{FF2B5EF4-FFF2-40B4-BE49-F238E27FC236}">
                <a16:creationId xmlns:a16="http://schemas.microsoft.com/office/drawing/2014/main" id="{F2491C02-D4EA-E2AC-E83C-22AF0A347FBA}"/>
              </a:ext>
            </a:extLst>
          </p:cNvPr>
          <p:cNvSpPr/>
          <p:nvPr/>
        </p:nvSpPr>
        <p:spPr>
          <a:xfrm>
            <a:off x="2862225" y="2913415"/>
            <a:ext cx="6281775" cy="91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80;p47">
            <a:extLst>
              <a:ext uri="{FF2B5EF4-FFF2-40B4-BE49-F238E27FC236}">
                <a16:creationId xmlns:a16="http://schemas.microsoft.com/office/drawing/2014/main" id="{69A1FB06-5F18-2C5B-3EE5-3BA9EBBF553F}"/>
              </a:ext>
            </a:extLst>
          </p:cNvPr>
          <p:cNvSpPr/>
          <p:nvPr/>
        </p:nvSpPr>
        <p:spPr>
          <a:xfrm>
            <a:off x="2862176" y="1740733"/>
            <a:ext cx="6281775" cy="91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8"/>
          <p:cNvSpPr/>
          <p:nvPr/>
        </p:nvSpPr>
        <p:spPr>
          <a:xfrm rot="-5400000" flipH="1">
            <a:off x="-793259" y="793308"/>
            <a:ext cx="5140800" cy="3554183"/>
          </a:xfrm>
          <a:prstGeom prst="rect">
            <a:avLst/>
          </a:prstGeom>
          <a:solidFill>
            <a:srgbClr val="150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</a:endParaRPr>
          </a:p>
        </p:txBody>
      </p:sp>
      <p:sp>
        <p:nvSpPr>
          <p:cNvPr id="181" name="Google Shape;181;p38"/>
          <p:cNvSpPr txBox="1">
            <a:spLocks noGrp="1"/>
          </p:cNvSpPr>
          <p:nvPr>
            <p:ph type="title" idx="2"/>
          </p:nvPr>
        </p:nvSpPr>
        <p:spPr>
          <a:xfrm>
            <a:off x="2859596" y="2009139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</a:rPr>
              <a:t>01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title" idx="5"/>
          </p:nvPr>
        </p:nvSpPr>
        <p:spPr>
          <a:xfrm>
            <a:off x="2859596" y="2965220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bg1"/>
                </a:solidFill>
              </a:rPr>
              <a:t>02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0" name="Google Shape;187;p38">
            <a:extLst>
              <a:ext uri="{FF2B5EF4-FFF2-40B4-BE49-F238E27FC236}">
                <a16:creationId xmlns:a16="http://schemas.microsoft.com/office/drawing/2014/main" id="{655A0FB7-789A-B166-8A47-C6A0ABC4E1FE}"/>
              </a:ext>
            </a:extLst>
          </p:cNvPr>
          <p:cNvSpPr txBox="1">
            <a:spLocks/>
          </p:cNvSpPr>
          <p:nvPr/>
        </p:nvSpPr>
        <p:spPr>
          <a:xfrm>
            <a:off x="3645892" y="2627848"/>
            <a:ext cx="334431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400" spc="300" dirty="0">
                <a:latin typeface="Arial" panose="020B0604020202020204" pitchFamily="34" charset="0"/>
                <a:cs typeface="Arial" panose="020B0604020202020204" pitchFamily="34" charset="0"/>
              </a:rPr>
              <a:t>FRENTES DE TRABALHO</a:t>
            </a:r>
          </a:p>
        </p:txBody>
      </p:sp>
      <p:sp>
        <p:nvSpPr>
          <p:cNvPr id="21" name="Google Shape;176;p38">
            <a:extLst>
              <a:ext uri="{FF2B5EF4-FFF2-40B4-BE49-F238E27FC236}">
                <a16:creationId xmlns:a16="http://schemas.microsoft.com/office/drawing/2014/main" id="{4934A31E-3D96-A971-A401-EB0BF74A61E3}"/>
              </a:ext>
            </a:extLst>
          </p:cNvPr>
          <p:cNvSpPr txBox="1">
            <a:spLocks/>
          </p:cNvSpPr>
          <p:nvPr/>
        </p:nvSpPr>
        <p:spPr>
          <a:xfrm>
            <a:off x="3645891" y="2958778"/>
            <a:ext cx="4361829" cy="68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latin typeface="Carlito"/>
                <a:cs typeface="Arial" panose="020B0604020202020204" pitchFamily="34" charset="0"/>
              </a:rPr>
              <a:t>Ações intersetoriais e interministeriais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latin typeface="Carlito"/>
                <a:cs typeface="Arial" panose="020B0604020202020204" pitchFamily="34" charset="0"/>
              </a:rPr>
              <a:t>Entregas finalísticas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latin typeface="Carlito"/>
                <a:cs typeface="Arial" panose="020B0604020202020204" pitchFamily="34" charset="0"/>
              </a:rPr>
              <a:t>Perspectivas e desafios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D262F28E-9CDE-6C07-8A1D-06191C101CEA}"/>
              </a:ext>
            </a:extLst>
          </p:cNvPr>
          <p:cNvSpPr txBox="1">
            <a:spLocks/>
          </p:cNvSpPr>
          <p:nvPr/>
        </p:nvSpPr>
        <p:spPr>
          <a:xfrm>
            <a:off x="3744382" y="860693"/>
            <a:ext cx="2186609" cy="487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b="1" spc="600" dirty="0">
                <a:solidFill>
                  <a:schemeClr val="tx2">
                    <a:lumMod val="25000"/>
                  </a:schemeClr>
                </a:solidFill>
                <a:latin typeface="Franklin Gothic Demi" panose="020B0703020102020204" pitchFamily="34" charset="0"/>
                <a:ea typeface="Microsoft Yi Baiti" panose="03000500000000000000" pitchFamily="66" charset="0"/>
              </a:rPr>
              <a:t>SUMÁRIO</a:t>
            </a:r>
          </a:p>
        </p:txBody>
      </p:sp>
      <p:sp>
        <p:nvSpPr>
          <p:cNvPr id="18" name="Google Shape;187;p38">
            <a:extLst>
              <a:ext uri="{FF2B5EF4-FFF2-40B4-BE49-F238E27FC236}">
                <a16:creationId xmlns:a16="http://schemas.microsoft.com/office/drawing/2014/main" id="{CCD6CE4C-E187-9599-0FA1-2444C9D27C97}"/>
              </a:ext>
            </a:extLst>
          </p:cNvPr>
          <p:cNvSpPr txBox="1">
            <a:spLocks/>
          </p:cNvSpPr>
          <p:nvPr/>
        </p:nvSpPr>
        <p:spPr>
          <a:xfrm>
            <a:off x="3619196" y="1909396"/>
            <a:ext cx="470805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1400" spc="300" dirty="0">
                <a:latin typeface="Arial" panose="020B0604020202020204" pitchFamily="34" charset="0"/>
                <a:cs typeface="Arial" panose="020B0604020202020204" pitchFamily="34" charset="0"/>
              </a:rPr>
              <a:t>O PROGRAMA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36B087A-A444-D1F5-CEA0-78DE7E6E1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" y="1099751"/>
            <a:ext cx="3587463" cy="2772629"/>
          </a:xfrm>
          <a:prstGeom prst="rect">
            <a:avLst/>
          </a:prstGeom>
        </p:spPr>
      </p:pic>
      <p:sp>
        <p:nvSpPr>
          <p:cNvPr id="237" name="Google Shape;237;p42"/>
          <p:cNvSpPr/>
          <p:nvPr/>
        </p:nvSpPr>
        <p:spPr>
          <a:xfrm rot="-5400000">
            <a:off x="5981234" y="-1833103"/>
            <a:ext cx="713924" cy="5296931"/>
          </a:xfrm>
          <a:prstGeom prst="rect">
            <a:avLst/>
          </a:prstGeom>
          <a:solidFill>
            <a:srgbClr val="150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39" name="Google Shape;239;p42"/>
          <p:cNvSpPr txBox="1">
            <a:spLocks noGrp="1"/>
          </p:cNvSpPr>
          <p:nvPr>
            <p:ph type="ctrTitle"/>
          </p:nvPr>
        </p:nvSpPr>
        <p:spPr>
          <a:xfrm>
            <a:off x="3776288" y="568646"/>
            <a:ext cx="2397548" cy="5311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</a:t>
            </a:r>
            <a:endParaRPr sz="24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Google Shape;240;p42"/>
          <p:cNvSpPr txBox="1">
            <a:spLocks noGrp="1"/>
          </p:cNvSpPr>
          <p:nvPr>
            <p:ph type="subTitle" idx="1"/>
          </p:nvPr>
        </p:nvSpPr>
        <p:spPr>
          <a:xfrm>
            <a:off x="3733009" y="1282571"/>
            <a:ext cx="4147365" cy="2140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pt-BR" sz="1100" dirty="0">
                <a:latin typeface="Avenir Next LT Pro" panose="020B0504020202020204" pitchFamily="34" charset="0"/>
              </a:rPr>
              <a:t>O Programa Brasil Saudável é uma iniciativa interministerial que visa </a:t>
            </a:r>
            <a:r>
              <a:rPr lang="pt-BR" sz="1100" b="1" dirty="0">
                <a:latin typeface="Avenir Next LT Pro" panose="020B0504020202020204" pitchFamily="34" charset="0"/>
              </a:rPr>
              <a:t>eliminar 11 doenças e 5 infecções de transmissão vertical como problemas de saúde pública </a:t>
            </a:r>
            <a:r>
              <a:rPr lang="pt-BR" sz="1100" dirty="0">
                <a:latin typeface="Avenir Next LT Pro" panose="020B0504020202020204" pitchFamily="34" charset="0"/>
              </a:rPr>
              <a:t>até 2030. </a:t>
            </a:r>
            <a:br>
              <a:rPr lang="pt-BR" sz="1100" dirty="0">
                <a:latin typeface="Avenir Next LT Pro" panose="020B0504020202020204" pitchFamily="34" charset="0"/>
              </a:rPr>
            </a:br>
            <a:br>
              <a:rPr lang="pt-BR" sz="1100" dirty="0">
                <a:latin typeface="Avenir Next LT Pro" panose="020B0504020202020204" pitchFamily="34" charset="0"/>
              </a:rPr>
            </a:br>
            <a:r>
              <a:rPr lang="pt-BR" sz="1100" dirty="0">
                <a:latin typeface="Avenir Next LT Pro" panose="020B0504020202020204" pitchFamily="34" charset="0"/>
              </a:rPr>
              <a:t>Estruturado a partir da </a:t>
            </a:r>
            <a:r>
              <a:rPr lang="pt-BR" sz="1100" b="1" dirty="0">
                <a:latin typeface="Avenir Next LT Pro" panose="020B0504020202020204" pitchFamily="34" charset="0"/>
              </a:rPr>
              <a:t>articulação</a:t>
            </a:r>
            <a:r>
              <a:rPr lang="pt-BR" sz="1100" dirty="0">
                <a:latin typeface="Avenir Next LT Pro" panose="020B0504020202020204" pitchFamily="34" charset="0"/>
              </a:rPr>
              <a:t> </a:t>
            </a:r>
            <a:r>
              <a:rPr lang="pt-BR" sz="1100" b="1" dirty="0">
                <a:latin typeface="Avenir Next LT Pro" panose="020B0504020202020204" pitchFamily="34" charset="0"/>
              </a:rPr>
              <a:t>entre diferentes setores </a:t>
            </a:r>
            <a:r>
              <a:rPr lang="pt-BR" sz="1100" dirty="0">
                <a:latin typeface="Avenir Next LT Pro" panose="020B0504020202020204" pitchFamily="34" charset="0"/>
              </a:rPr>
              <a:t>e esferas de governo, o Programa se ancora em </a:t>
            </a:r>
            <a:r>
              <a:rPr lang="pt-BR" sz="1100" b="1" dirty="0">
                <a:latin typeface="Avenir Next LT Pro" panose="020B0504020202020204" pitchFamily="34" charset="0"/>
              </a:rPr>
              <a:t>quatro eixos centrais: </a:t>
            </a:r>
            <a:r>
              <a:rPr lang="pt-BR" sz="1100" dirty="0">
                <a:latin typeface="Avenir Next LT Pro" panose="020B0504020202020204" pitchFamily="34" charset="0"/>
              </a:rPr>
              <a:t>a integração de políticas públicas, a articulação entre ministérios, a cooperação com estados e municípios e o envolvimento ativo de movimentos sociais e da sociedade civil.</a:t>
            </a:r>
            <a:endParaRPr lang="en" b="1" dirty="0">
              <a:latin typeface="Avenir Next LT Pro" panose="020B05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>
              <a:latin typeface="Avenir Next LT Pro" panose="020B05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2A9E18-83C2-94F5-F38B-2006DD73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61" y="815364"/>
            <a:ext cx="1300339" cy="13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DFB07F-FC68-56DA-C2A0-AE1A70262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516" y="3334267"/>
            <a:ext cx="3720641" cy="1699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/>
          <p:nvPr/>
        </p:nvSpPr>
        <p:spPr>
          <a:xfrm>
            <a:off x="7396225" y="25"/>
            <a:ext cx="1738500" cy="5143500"/>
          </a:xfrm>
          <a:prstGeom prst="rect">
            <a:avLst/>
          </a:prstGeom>
          <a:solidFill>
            <a:srgbClr val="150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7"/>
          <p:cNvSpPr/>
          <p:nvPr/>
        </p:nvSpPr>
        <p:spPr>
          <a:xfrm>
            <a:off x="9274" y="3575375"/>
            <a:ext cx="9116175" cy="1387494"/>
          </a:xfrm>
          <a:prstGeom prst="rect">
            <a:avLst/>
          </a:prstGeom>
          <a:solidFill>
            <a:srgbClr val="00FF00">
              <a:alpha val="615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7"/>
          <p:cNvSpPr txBox="1">
            <a:spLocks noGrp="1"/>
          </p:cNvSpPr>
          <p:nvPr>
            <p:ph type="title" idx="2"/>
          </p:nvPr>
        </p:nvSpPr>
        <p:spPr>
          <a:xfrm>
            <a:off x="7493605" y="3804447"/>
            <a:ext cx="1245139" cy="786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3C453E-23EA-E0C5-58ED-7FD57CED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69" y="718137"/>
            <a:ext cx="15335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39;p42">
            <a:extLst>
              <a:ext uri="{FF2B5EF4-FFF2-40B4-BE49-F238E27FC236}">
                <a16:creationId xmlns:a16="http://schemas.microsoft.com/office/drawing/2014/main" id="{6D30AA46-AAD7-298D-8A04-856F22E5FC26}"/>
              </a:ext>
            </a:extLst>
          </p:cNvPr>
          <p:cNvSpPr txBox="1">
            <a:spLocks/>
          </p:cNvSpPr>
          <p:nvPr/>
        </p:nvSpPr>
        <p:spPr>
          <a:xfrm>
            <a:off x="2472856" y="2766414"/>
            <a:ext cx="4193536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FRENTES DE TRABALHO </a:t>
            </a:r>
          </a:p>
        </p:txBody>
      </p:sp>
      <p:sp>
        <p:nvSpPr>
          <p:cNvPr id="13" name="Google Shape;239;p42">
            <a:extLst>
              <a:ext uri="{FF2B5EF4-FFF2-40B4-BE49-F238E27FC236}">
                <a16:creationId xmlns:a16="http://schemas.microsoft.com/office/drawing/2014/main" id="{76AA0F3F-6CDD-5DF5-5DAE-2C043FA8693A}"/>
              </a:ext>
            </a:extLst>
          </p:cNvPr>
          <p:cNvSpPr txBox="1">
            <a:spLocks/>
          </p:cNvSpPr>
          <p:nvPr/>
        </p:nvSpPr>
        <p:spPr>
          <a:xfrm>
            <a:off x="146111" y="-512993"/>
            <a:ext cx="6885198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Por que é necessário trabalhar de forma intersetorial?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125570-16D9-7CA5-1C48-A919DF6385DD}"/>
              </a:ext>
            </a:extLst>
          </p:cNvPr>
          <p:cNvSpPr txBox="1"/>
          <p:nvPr/>
        </p:nvSpPr>
        <p:spPr>
          <a:xfrm>
            <a:off x="155358" y="1541107"/>
            <a:ext cx="58814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venir Next LT Pro" panose="020B0504020202020204" pitchFamily="34" charset="0"/>
              </a:rPr>
              <a:t>Porque, embora haja diagnóstico, tratamento e, em muitos casos, cura para a maioria das doenças e infecções abordadas pelo Programa, elas continuam concentradas </a:t>
            </a:r>
            <a:r>
              <a:rPr lang="pt-BR" b="1" dirty="0">
                <a:latin typeface="Avenir Next LT Pro" panose="020B0504020202020204" pitchFamily="34" charset="0"/>
              </a:rPr>
              <a:t>nas populações em situação de maior vulnerabilidade, reincidem nos mesmos territórios e perpetuam ciclos de exclusão</a:t>
            </a:r>
            <a:r>
              <a:rPr lang="pt-BR" dirty="0">
                <a:latin typeface="Avenir Next LT Pro" panose="020B0504020202020204" pitchFamily="34" charset="0"/>
              </a:rPr>
              <a:t>. O que evidencia que a resposta não está apenas no setor saúde, mas na transformação das condições sociais que sustentam a transmissão e a persistência dessas doenças.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80;p47">
            <a:extLst>
              <a:ext uri="{FF2B5EF4-FFF2-40B4-BE49-F238E27FC236}">
                <a16:creationId xmlns:a16="http://schemas.microsoft.com/office/drawing/2014/main" id="{508508BE-EB27-C016-6C1A-A3043C68F048}"/>
              </a:ext>
            </a:extLst>
          </p:cNvPr>
          <p:cNvSpPr/>
          <p:nvPr/>
        </p:nvSpPr>
        <p:spPr>
          <a:xfrm>
            <a:off x="0" y="4055468"/>
            <a:ext cx="9125450" cy="880557"/>
          </a:xfrm>
          <a:prstGeom prst="rect">
            <a:avLst/>
          </a:prstGeom>
          <a:solidFill>
            <a:srgbClr val="00FF00">
              <a:alpha val="615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11;p40">
            <a:extLst>
              <a:ext uri="{FF2B5EF4-FFF2-40B4-BE49-F238E27FC236}">
                <a16:creationId xmlns:a16="http://schemas.microsoft.com/office/drawing/2014/main" id="{E719A0AD-EC25-60BA-9D74-4CBA69790C38}"/>
              </a:ext>
            </a:extLst>
          </p:cNvPr>
          <p:cNvSpPr/>
          <p:nvPr/>
        </p:nvSpPr>
        <p:spPr>
          <a:xfrm>
            <a:off x="981754" y="2074606"/>
            <a:ext cx="4015102" cy="19333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150AEA"/>
              </a:highlight>
            </a:endParaRPr>
          </a:p>
        </p:txBody>
      </p:sp>
      <p:sp>
        <p:nvSpPr>
          <p:cNvPr id="211" name="Google Shape;211;p40"/>
          <p:cNvSpPr/>
          <p:nvPr/>
        </p:nvSpPr>
        <p:spPr>
          <a:xfrm>
            <a:off x="4706137" y="112453"/>
            <a:ext cx="3607500" cy="2632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150AEA"/>
              </a:highlight>
            </a:endParaRPr>
          </a:p>
        </p:txBody>
      </p:sp>
      <p:sp>
        <p:nvSpPr>
          <p:cNvPr id="5" name="Google Shape;239;p42">
            <a:extLst>
              <a:ext uri="{FF2B5EF4-FFF2-40B4-BE49-F238E27FC236}">
                <a16:creationId xmlns:a16="http://schemas.microsoft.com/office/drawing/2014/main" id="{CE4F8843-8F81-48B8-018C-5C3397C0259A}"/>
              </a:ext>
            </a:extLst>
          </p:cNvPr>
          <p:cNvSpPr txBox="1">
            <a:spLocks/>
          </p:cNvSpPr>
          <p:nvPr/>
        </p:nvSpPr>
        <p:spPr>
          <a:xfrm>
            <a:off x="1317890" y="2821211"/>
            <a:ext cx="279691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B11D7C-0203-6715-C07A-EC186C37D9F6}"/>
              </a:ext>
            </a:extLst>
          </p:cNvPr>
          <p:cNvSpPr txBox="1"/>
          <p:nvPr/>
        </p:nvSpPr>
        <p:spPr>
          <a:xfrm>
            <a:off x="927716" y="2301780"/>
            <a:ext cx="3644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latin typeface="Aptos Narrow" panose="020B0004020202020204" pitchFamily="34" charset="0"/>
              </a:rPr>
              <a:t>Municípios brasileiros com alta cobertura do Programa Bolsa Família apresentam coeficientes de incidência da </a:t>
            </a:r>
            <a:r>
              <a:rPr lang="pt-BR" sz="1600" b="1" dirty="0">
                <a:latin typeface="Aptos Narrow" panose="020B0004020202020204" pitchFamily="34" charset="0"/>
              </a:rPr>
              <a:t>TUBERCULOSE</a:t>
            </a:r>
            <a:r>
              <a:rPr lang="pt-BR" sz="1600" dirty="0">
                <a:latin typeface="Aptos Narrow" panose="020B0004020202020204" pitchFamily="34" charset="0"/>
              </a:rPr>
              <a:t> 8% menor que aqueles municípios com baixa cobertura </a:t>
            </a:r>
            <a:br>
              <a:rPr lang="pt-BR" sz="1600" dirty="0">
                <a:latin typeface="Aptos Narrow" panose="020B0004020202020204" pitchFamily="34" charset="0"/>
              </a:rPr>
            </a:br>
            <a:r>
              <a:rPr lang="pt-BR" sz="1600" dirty="0">
                <a:latin typeface="Aptos Narrow" panose="020B0004020202020204" pitchFamily="34" charset="0"/>
              </a:rPr>
              <a:t>(Nery, 2016)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1C5479F-8F18-4799-0293-0FC4AFD00661}"/>
              </a:ext>
            </a:extLst>
          </p:cNvPr>
          <p:cNvSpPr txBox="1"/>
          <p:nvPr/>
        </p:nvSpPr>
        <p:spPr>
          <a:xfrm>
            <a:off x="4906186" y="475606"/>
            <a:ext cx="33779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pt-BR" sz="1600" dirty="0">
                <a:solidFill>
                  <a:schemeClr val="bg1"/>
                </a:solidFill>
                <a:latin typeface="Aptos Narrow" panose="020B0004020202020204" pitchFamily="34" charset="0"/>
              </a:rPr>
              <a:t>Famílias beneficiárias do Bolsa Família tiveram uma redução de 14% no risco de adoecer por </a:t>
            </a:r>
            <a:r>
              <a:rPr lang="pt-BR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HANSENÍASE</a:t>
            </a:r>
            <a:r>
              <a:rPr lang="pt-BR" sz="1600" dirty="0">
                <a:solidFill>
                  <a:schemeClr val="bg1"/>
                </a:solidFill>
                <a:latin typeface="Aptos Narrow" panose="020B0004020202020204" pitchFamily="34" charset="0"/>
              </a:rPr>
              <a:t>. Entre os que adquiriram a doença e eram beneficiários, houve uma redução de 25% nas incapacidades físicas (</a:t>
            </a:r>
            <a:r>
              <a:rPr lang="pt-BR" sz="1600" dirty="0" err="1">
                <a:solidFill>
                  <a:schemeClr val="bg1"/>
                </a:solidFill>
                <a:latin typeface="Aptos Narrow" panose="020B0004020202020204" pitchFamily="34" charset="0"/>
              </a:rPr>
              <a:t>Pescarini</a:t>
            </a:r>
            <a:r>
              <a:rPr lang="pt-BR" sz="1600" dirty="0">
                <a:solidFill>
                  <a:schemeClr val="bg1"/>
                </a:solidFill>
                <a:latin typeface="Aptos Narrow" panose="020B0004020202020204" pitchFamily="34" charset="0"/>
              </a:rPr>
              <a:t>, 2019)</a:t>
            </a:r>
          </a:p>
        </p:txBody>
      </p:sp>
      <p:sp>
        <p:nvSpPr>
          <p:cNvPr id="12" name="Google Shape;282;p47">
            <a:extLst>
              <a:ext uri="{FF2B5EF4-FFF2-40B4-BE49-F238E27FC236}">
                <a16:creationId xmlns:a16="http://schemas.microsoft.com/office/drawing/2014/main" id="{F398DF0B-F0CF-3AC8-75FD-5A3878E667E2}"/>
              </a:ext>
            </a:extLst>
          </p:cNvPr>
          <p:cNvSpPr txBox="1">
            <a:spLocks/>
          </p:cNvSpPr>
          <p:nvPr/>
        </p:nvSpPr>
        <p:spPr>
          <a:xfrm>
            <a:off x="-76805" y="4216387"/>
            <a:ext cx="1197330" cy="57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r"/>
            <a:r>
              <a:rPr lang="en" sz="6000" b="1" dirty="0">
                <a:solidFill>
                  <a:schemeClr val="bg2">
                    <a:lumMod val="75000"/>
                  </a:schemeClr>
                </a:solidFill>
                <a:latin typeface="Livvic" pitchFamily="2" charset="0"/>
              </a:rPr>
              <a:t>02</a:t>
            </a:r>
          </a:p>
        </p:txBody>
      </p:sp>
      <p:sp>
        <p:nvSpPr>
          <p:cNvPr id="8" name="Google Shape;212;p40">
            <a:extLst>
              <a:ext uri="{FF2B5EF4-FFF2-40B4-BE49-F238E27FC236}">
                <a16:creationId xmlns:a16="http://schemas.microsoft.com/office/drawing/2014/main" id="{B58269DD-5009-5B26-D1CA-EA169F85ABF9}"/>
              </a:ext>
            </a:extLst>
          </p:cNvPr>
          <p:cNvSpPr/>
          <p:nvPr/>
        </p:nvSpPr>
        <p:spPr>
          <a:xfrm>
            <a:off x="443348" y="120563"/>
            <a:ext cx="4285968" cy="1836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>
                <a:solidFill>
                  <a:schemeClr val="bg1"/>
                </a:solidFill>
                <a:latin typeface="Aptos Narrow" panose="020B0004020202020204" pitchFamily="34" charset="0"/>
              </a:rPr>
              <a:t>O </a:t>
            </a:r>
            <a:r>
              <a:rPr lang="pt-BR" b="1" dirty="0">
                <a:solidFill>
                  <a:schemeClr val="bg1"/>
                </a:solidFill>
                <a:latin typeface="Aptos Narrow" panose="020B0004020202020204" pitchFamily="34" charset="0"/>
              </a:rPr>
              <a:t>risco de morte materna </a:t>
            </a:r>
            <a:r>
              <a:rPr lang="pt-BR" dirty="0">
                <a:solidFill>
                  <a:schemeClr val="bg1"/>
                </a:solidFill>
                <a:latin typeface="Aptos Narrow" panose="020B0004020202020204" pitchFamily="34" charset="0"/>
              </a:rPr>
              <a:t>foi 18% menor entre mulheres que receberam o Bolsa Família. Entre beneficiárias há mais tempo (≥9 anos), a redução chegou a 31%.</a:t>
            </a:r>
            <a:br>
              <a:rPr lang="pt-BR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pt-BR" dirty="0">
                <a:solidFill>
                  <a:schemeClr val="bg1"/>
                </a:solidFill>
                <a:latin typeface="Aptos Narrow" panose="020B0004020202020204" pitchFamily="34" charset="0"/>
              </a:rPr>
              <a:t>O programa também aumentou o número de consultas de pré-natal e o intervalo entre gestações. (Alves et al, 2023)</a:t>
            </a:r>
            <a:endParaRPr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14" name="Google Shape;212;p40">
            <a:extLst>
              <a:ext uri="{FF2B5EF4-FFF2-40B4-BE49-F238E27FC236}">
                <a16:creationId xmlns:a16="http://schemas.microsoft.com/office/drawing/2014/main" id="{54CE436E-3A68-FD42-1FFB-E34E90EFF0CA}"/>
              </a:ext>
            </a:extLst>
          </p:cNvPr>
          <p:cNvSpPr/>
          <p:nvPr/>
        </p:nvSpPr>
        <p:spPr>
          <a:xfrm>
            <a:off x="5288885" y="2466066"/>
            <a:ext cx="3607500" cy="24699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86B5AB-0AF8-FDC5-CD73-51167D5F79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18"/>
          <a:stretch>
            <a:fillRect/>
          </a:stretch>
        </p:blipFill>
        <p:spPr>
          <a:xfrm>
            <a:off x="4609509" y="2666647"/>
            <a:ext cx="2105616" cy="229587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8D37D14-0ACB-4D26-7D2B-9E6FA6E92132}"/>
              </a:ext>
            </a:extLst>
          </p:cNvPr>
          <p:cNvSpPr txBox="1"/>
          <p:nvPr/>
        </p:nvSpPr>
        <p:spPr>
          <a:xfrm>
            <a:off x="6684333" y="2671450"/>
            <a:ext cx="22960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200" dirty="0">
                <a:solidFill>
                  <a:schemeClr val="bg1"/>
                </a:solidFill>
                <a:latin typeface="Aptos Narrow" panose="020B0004020202020204" pitchFamily="34" charset="0"/>
              </a:rPr>
              <a:t>O </a:t>
            </a:r>
            <a:r>
              <a:rPr lang="pt-BR" sz="1200" b="1" dirty="0">
                <a:solidFill>
                  <a:schemeClr val="bg1"/>
                </a:solidFill>
                <a:latin typeface="Aptos Narrow" panose="020B0004020202020204" pitchFamily="34" charset="0"/>
              </a:rPr>
              <a:t>Índice de Estigma </a:t>
            </a:r>
            <a:r>
              <a:rPr lang="pt-BR" sz="1200" dirty="0">
                <a:solidFill>
                  <a:schemeClr val="bg1"/>
                </a:solidFill>
                <a:latin typeface="Aptos Narrow" panose="020B0004020202020204" pitchFamily="34" charset="0"/>
              </a:rPr>
              <a:t>é uma ferramenta construída com forte participação da sociedade civil, que revela com dados concretos como desigualdades de gênero, raça, classe e sexualidade se traduzem em barreiras reais no acesso à saúde. Ao tornar visível o impacto da discriminação, o índice fortalece respostas intersetoriais e orientadas pela justiça social.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B2F4AA8-6A09-04A6-8620-0A063B8BADCA}"/>
              </a:ext>
            </a:extLst>
          </p:cNvPr>
          <p:cNvSpPr txBox="1"/>
          <p:nvPr/>
        </p:nvSpPr>
        <p:spPr>
          <a:xfrm>
            <a:off x="5238249" y="2427448"/>
            <a:ext cx="12287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  <a:latin typeface="Aptos Narrow" panose="020B0004020202020204" pitchFamily="34" charset="0"/>
              </a:rPr>
              <a:t>(UNAIDS, 2025)</a:t>
            </a:r>
            <a:endParaRPr lang="pt-BR" sz="1100" dirty="0">
              <a:latin typeface="Aptos Narrow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>
          <a:extLst>
            <a:ext uri="{FF2B5EF4-FFF2-40B4-BE49-F238E27FC236}">
              <a16:creationId xmlns:a16="http://schemas.microsoft.com/office/drawing/2014/main" id="{1ECA1FAE-3B20-C0B1-0DC9-33A348E2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p40">
            <a:extLst>
              <a:ext uri="{FF2B5EF4-FFF2-40B4-BE49-F238E27FC236}">
                <a16:creationId xmlns:a16="http://schemas.microsoft.com/office/drawing/2014/main" id="{FD7EA16E-35FB-5AD6-43A2-6E53718F8BE0}"/>
              </a:ext>
            </a:extLst>
          </p:cNvPr>
          <p:cNvSpPr/>
          <p:nvPr/>
        </p:nvSpPr>
        <p:spPr>
          <a:xfrm>
            <a:off x="3378468" y="2405269"/>
            <a:ext cx="5515275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12;p40">
            <a:extLst>
              <a:ext uri="{FF2B5EF4-FFF2-40B4-BE49-F238E27FC236}">
                <a16:creationId xmlns:a16="http://schemas.microsoft.com/office/drawing/2014/main" id="{BCBF8A82-83B5-0DD2-7FFD-53913B60CD29}"/>
              </a:ext>
            </a:extLst>
          </p:cNvPr>
          <p:cNvSpPr/>
          <p:nvPr/>
        </p:nvSpPr>
        <p:spPr>
          <a:xfrm>
            <a:off x="2954955" y="105877"/>
            <a:ext cx="6189045" cy="2271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80;p47">
            <a:extLst>
              <a:ext uri="{FF2B5EF4-FFF2-40B4-BE49-F238E27FC236}">
                <a16:creationId xmlns:a16="http://schemas.microsoft.com/office/drawing/2014/main" id="{2DD72800-9193-A9B7-C70B-979A96B92568}"/>
              </a:ext>
            </a:extLst>
          </p:cNvPr>
          <p:cNvSpPr/>
          <p:nvPr/>
        </p:nvSpPr>
        <p:spPr>
          <a:xfrm>
            <a:off x="0" y="4055468"/>
            <a:ext cx="9144000" cy="880557"/>
          </a:xfrm>
          <a:prstGeom prst="rect">
            <a:avLst/>
          </a:prstGeom>
          <a:solidFill>
            <a:srgbClr val="00FF00">
              <a:alpha val="615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39;p42">
            <a:extLst>
              <a:ext uri="{FF2B5EF4-FFF2-40B4-BE49-F238E27FC236}">
                <a16:creationId xmlns:a16="http://schemas.microsoft.com/office/drawing/2014/main" id="{0EBDD089-9474-75DF-BDC3-A21A244E7F78}"/>
              </a:ext>
            </a:extLst>
          </p:cNvPr>
          <p:cNvSpPr txBox="1">
            <a:spLocks/>
          </p:cNvSpPr>
          <p:nvPr/>
        </p:nvSpPr>
        <p:spPr>
          <a:xfrm>
            <a:off x="6305291" y="4314825"/>
            <a:ext cx="4193536" cy="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EVIDÊNCIAS</a:t>
            </a:r>
          </a:p>
        </p:txBody>
      </p:sp>
      <p:sp>
        <p:nvSpPr>
          <p:cNvPr id="15" name="Google Shape;282;p47">
            <a:extLst>
              <a:ext uri="{FF2B5EF4-FFF2-40B4-BE49-F238E27FC236}">
                <a16:creationId xmlns:a16="http://schemas.microsoft.com/office/drawing/2014/main" id="{7DFD3D8B-DD5A-ABEE-DE48-4DEC1B3EE919}"/>
              </a:ext>
            </a:extLst>
          </p:cNvPr>
          <p:cNvSpPr txBox="1">
            <a:spLocks/>
          </p:cNvSpPr>
          <p:nvPr/>
        </p:nvSpPr>
        <p:spPr>
          <a:xfrm>
            <a:off x="-76805" y="4216387"/>
            <a:ext cx="1197330" cy="57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r"/>
            <a:r>
              <a:rPr lang="en" sz="6000" b="1" dirty="0">
                <a:solidFill>
                  <a:schemeClr val="bg2">
                    <a:lumMod val="75000"/>
                  </a:schemeClr>
                </a:solidFill>
                <a:latin typeface="Livvic" pitchFamily="2" charset="0"/>
              </a:rPr>
              <a:t>02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618585-0862-470E-103F-A13CAE83A479}"/>
              </a:ext>
            </a:extLst>
          </p:cNvPr>
          <p:cNvSpPr txBox="1"/>
          <p:nvPr/>
        </p:nvSpPr>
        <p:spPr>
          <a:xfrm>
            <a:off x="3239422" y="211756"/>
            <a:ext cx="59045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Aptos Narrow" panose="020B0004020202020204" pitchFamily="34" charset="0"/>
              </a:rPr>
              <a:t>Municípios que receberam intervenções de controle vetorial da </a:t>
            </a:r>
            <a:r>
              <a:rPr lang="pt-BR" b="1" dirty="0">
                <a:latin typeface="Aptos Narrow" panose="020B0004020202020204" pitchFamily="34" charset="0"/>
              </a:rPr>
              <a:t>DOENÇA DE CHAGAS </a:t>
            </a:r>
            <a:r>
              <a:rPr lang="pt-BR" dirty="0">
                <a:latin typeface="Aptos Narrow" panose="020B0004020202020204" pitchFamily="34" charset="0"/>
              </a:rPr>
              <a:t>apresentaram: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 Narrow" panose="020B0004020202020204" pitchFamily="34" charset="0"/>
              </a:rPr>
              <a:t>aumento de 11,1% na renda per capita,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 Narrow" panose="020B0004020202020204" pitchFamily="34" charset="0"/>
              </a:rPr>
              <a:t>crescimento de 0,42 ponto percentual na taxa de alfabetização 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 Narrow" panose="020B0004020202020204" pitchFamily="34" charset="0"/>
              </a:rPr>
              <a:t>elevação de 1,4 ponto percentual na proporção de adultos com renda acima da mediana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 Narrow" panose="020B0004020202020204" pitchFamily="34" charset="0"/>
              </a:rPr>
              <a:t>redução de 1,1% no índice de Gini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ptos Narrow" panose="020B0004020202020204" pitchFamily="34" charset="0"/>
              </a:rPr>
              <a:t>Esses efeitos foram mais intensos entre pessoas não brancas e seus filhos. </a:t>
            </a:r>
            <a:r>
              <a:rPr lang="pt-BR" sz="1200" dirty="0">
                <a:latin typeface="Aptos Narrow" panose="020B0004020202020204" pitchFamily="34" charset="0"/>
              </a:rPr>
              <a:t>(Denton-Schneider e Montero, 2025)</a:t>
            </a:r>
            <a:endParaRPr lang="pt-BR" dirty="0">
              <a:latin typeface="Aptos Narrow" panose="020B0004020202020204" pitchFamily="34" charset="0"/>
            </a:endParaRPr>
          </a:p>
        </p:txBody>
      </p:sp>
      <p:sp>
        <p:nvSpPr>
          <p:cNvPr id="7" name="Google Shape;212;p40"/>
          <p:cNvSpPr/>
          <p:nvPr/>
        </p:nvSpPr>
        <p:spPr>
          <a:xfrm>
            <a:off x="0" y="496957"/>
            <a:ext cx="2952444" cy="31678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EED5A0-89E9-2C23-CD6D-FA7F95303744}"/>
              </a:ext>
            </a:extLst>
          </p:cNvPr>
          <p:cNvSpPr txBox="1"/>
          <p:nvPr/>
        </p:nvSpPr>
        <p:spPr>
          <a:xfrm>
            <a:off x="0" y="960262"/>
            <a:ext cx="296690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ptos Narrow" panose="020B0004020202020204" pitchFamily="34" charset="0"/>
              </a:rPr>
              <a:t>Um ponto percentual de aumento na cobertura municipal do PBF foi associado a uma redução de 0,3 % na incidência de </a:t>
            </a:r>
            <a:r>
              <a:rPr lang="pt-BR" sz="1600" b="1" dirty="0">
                <a:solidFill>
                  <a:schemeClr val="bg1"/>
                </a:solidFill>
                <a:latin typeface="Aptos Narrow" panose="020B0004020202020204" pitchFamily="34" charset="0"/>
              </a:rPr>
              <a:t>MALÁRIA</a:t>
            </a:r>
            <a:r>
              <a:rPr lang="pt-BR" sz="1600" dirty="0">
                <a:solidFill>
                  <a:schemeClr val="bg1"/>
                </a:solidFill>
                <a:latin typeface="Aptos Narrow" panose="020B0004020202020204" pitchFamily="34" charset="0"/>
              </a:rPr>
              <a:t>. Considerando um aumento médio de 24 pp, isso representou uma queda de 7,2 % na incidência no período (2004-2015). </a:t>
            </a:r>
            <a:br>
              <a:rPr lang="pt-BR" sz="1800" dirty="0">
                <a:solidFill>
                  <a:schemeClr val="bg1"/>
                </a:solidFill>
                <a:latin typeface="Aptos Narrow" panose="020B000402020202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Aptos Narrow" panose="020B0004020202020204" pitchFamily="34" charset="0"/>
              </a:rPr>
              <a:t>(Alves et al., 2021)</a:t>
            </a:r>
            <a:endParaRPr lang="pt-BR" sz="1200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7AFCC4-D3AD-3627-A500-01F61A6C3247}"/>
              </a:ext>
            </a:extLst>
          </p:cNvPr>
          <p:cNvSpPr txBox="1"/>
          <p:nvPr/>
        </p:nvSpPr>
        <p:spPr>
          <a:xfrm>
            <a:off x="3330595" y="2533223"/>
            <a:ext cx="543801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ptos Narrow" panose="020B0004020202020204" pitchFamily="34" charset="0"/>
              </a:rPr>
              <a:t>ELIMINAÇÃO DA FILARIOSE LINFÁTICA </a:t>
            </a:r>
            <a:r>
              <a:rPr lang="pt-BR" sz="1200" dirty="0">
                <a:latin typeface="Aptos Narrow" panose="020B0004020202020204" pitchFamily="34" charset="0"/>
              </a:rPr>
              <a:t>não foi resultado de uma ação isolada, mas sim de um esforço coletivo envolvendo: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ptos Narrow" panose="020B0004020202020204" pitchFamily="34" charset="0"/>
              </a:rPr>
              <a:t>diagnóstico, tratamento e vigilância epidemiológica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ptos Narrow" panose="020B0004020202020204" pitchFamily="34" charset="0"/>
              </a:rPr>
              <a:t>campanhas de educação em saúde para conscientizar a população sobre os riscos da filariose e as medidas preventivas necessárias;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latin typeface="Aptos Narrow" panose="020B0004020202020204" pitchFamily="34" charset="0"/>
              </a:rPr>
              <a:t>Também ocorreram melhorias no saneamento básico, visando reduzir a exposição aos mosquitos transmissores. </a:t>
            </a:r>
            <a:r>
              <a:rPr lang="pt-BR" sz="1100" dirty="0">
                <a:latin typeface="Aptos Narrow" panose="020B0004020202020204" pitchFamily="34" charset="0"/>
              </a:rPr>
              <a:t>(BVS, 2024)</a:t>
            </a:r>
            <a:endParaRPr lang="pt-BR" sz="1050" dirty="0">
              <a:solidFill>
                <a:schemeClr val="tx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0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>
          <a:extLst>
            <a:ext uri="{FF2B5EF4-FFF2-40B4-BE49-F238E27FC236}">
              <a16:creationId xmlns:a16="http://schemas.microsoft.com/office/drawing/2014/main" id="{74410DC3-6BB5-86A0-E03A-21E84893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>
            <a:extLst>
              <a:ext uri="{FF2B5EF4-FFF2-40B4-BE49-F238E27FC236}">
                <a16:creationId xmlns:a16="http://schemas.microsoft.com/office/drawing/2014/main" id="{0F2AE9CA-A59B-BAEC-13BC-45BD73DC12A1}"/>
              </a:ext>
            </a:extLst>
          </p:cNvPr>
          <p:cNvSpPr/>
          <p:nvPr/>
        </p:nvSpPr>
        <p:spPr>
          <a:xfrm>
            <a:off x="7396225" y="25"/>
            <a:ext cx="1738500" cy="5143500"/>
          </a:xfrm>
          <a:prstGeom prst="rect">
            <a:avLst/>
          </a:prstGeom>
          <a:solidFill>
            <a:srgbClr val="150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7">
            <a:extLst>
              <a:ext uri="{FF2B5EF4-FFF2-40B4-BE49-F238E27FC236}">
                <a16:creationId xmlns:a16="http://schemas.microsoft.com/office/drawing/2014/main" id="{557B72AD-DC5A-4D27-9E26-F8DDF66E62E7}"/>
              </a:ext>
            </a:extLst>
          </p:cNvPr>
          <p:cNvSpPr/>
          <p:nvPr/>
        </p:nvSpPr>
        <p:spPr>
          <a:xfrm>
            <a:off x="0" y="3729789"/>
            <a:ext cx="9125450" cy="1206236"/>
          </a:xfrm>
          <a:prstGeom prst="rect">
            <a:avLst/>
          </a:prstGeom>
          <a:solidFill>
            <a:srgbClr val="00FF00">
              <a:alpha val="615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7">
            <a:extLst>
              <a:ext uri="{FF2B5EF4-FFF2-40B4-BE49-F238E27FC236}">
                <a16:creationId xmlns:a16="http://schemas.microsoft.com/office/drawing/2014/main" id="{F8B3D2F8-146C-165F-73B6-4F410B63A98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420491" y="3956824"/>
            <a:ext cx="120623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03D2590-3FFF-826A-BFDD-9F438C44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92" y="744183"/>
            <a:ext cx="15335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39;p42">
            <a:extLst>
              <a:ext uri="{FF2B5EF4-FFF2-40B4-BE49-F238E27FC236}">
                <a16:creationId xmlns:a16="http://schemas.microsoft.com/office/drawing/2014/main" id="{95FCE620-38AA-3AE7-BE56-385F398ADFDD}"/>
              </a:ext>
            </a:extLst>
          </p:cNvPr>
          <p:cNvSpPr txBox="1">
            <a:spLocks/>
          </p:cNvSpPr>
          <p:nvPr/>
        </p:nvSpPr>
        <p:spPr>
          <a:xfrm>
            <a:off x="2472856" y="2757536"/>
            <a:ext cx="4193536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FRENTES DE TRABALHO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1D93B0E-0247-F136-1E76-C0D41EBC473B}"/>
              </a:ext>
            </a:extLst>
          </p:cNvPr>
          <p:cNvSpPr txBox="1"/>
          <p:nvPr/>
        </p:nvSpPr>
        <p:spPr>
          <a:xfrm>
            <a:off x="0" y="233565"/>
            <a:ext cx="72550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0" dirty="0">
                <a:solidFill>
                  <a:schemeClr val="tx1"/>
                </a:solidFill>
                <a:latin typeface="Avenir Next LT Pro" panose="020B0504020202020204" pitchFamily="34" charset="0"/>
              </a:rPr>
              <a:t>Programa Brasil Saudável selecionado como a principal entrega no âmbito da saúde durante a Presidência brasileira no </a:t>
            </a:r>
            <a:r>
              <a:rPr lang="pt-BR" sz="12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0" dirty="0">
                <a:solidFill>
                  <a:schemeClr val="tx1"/>
                </a:solidFill>
                <a:latin typeface="Avenir Next LT Pro" panose="020B0504020202020204" pitchFamily="34" charset="0"/>
              </a:rPr>
              <a:t>Integração com as ações do </a:t>
            </a:r>
            <a:r>
              <a:rPr lang="pt-BR" sz="12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Programa Ruas Visíveis – Moradia Cidadã</a:t>
            </a:r>
          </a:p>
          <a:p>
            <a:endParaRPr lang="pt-BR" sz="12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Programa Periferias Vivas - </a:t>
            </a:r>
            <a: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programa de urbanização das favelas com base em quatro eixos: infraestrutura, equipamentos sociais, fortalecimento social e comunitário, inovação e tecnologia;</a:t>
            </a:r>
            <a:b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</a:br>
            <a:endParaRPr lang="pt-BR" sz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Integração da Rede SUS-SUAS visando a eliminação das doenças determinadas socialmente</a:t>
            </a:r>
            <a:b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</a:br>
            <a:endParaRPr lang="pt-BR" sz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Pena Justa</a:t>
            </a:r>
            <a: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 – Decisão STF ADPF 347/2023 – Plano Nacional para enfrentar a situação de calamidade nas prisões</a:t>
            </a:r>
            <a:b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</a:br>
            <a:endParaRPr lang="pt-BR" sz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latin typeface="Avenir Next LT Pro" panose="020B0504020202020204" pitchFamily="34" charset="0"/>
              </a:rPr>
              <a:t>Oficina de </a:t>
            </a:r>
            <a:r>
              <a:rPr lang="pt-BR" sz="1200" b="1" dirty="0">
                <a:latin typeface="Avenir Next LT Pro" panose="020B0504020202020204" pitchFamily="34" charset="0"/>
              </a:rPr>
              <a:t>MACROPLANEJAMENTO</a:t>
            </a:r>
            <a:r>
              <a:rPr lang="pt-BR" sz="1200" dirty="0">
                <a:latin typeface="Avenir Next LT Pro" panose="020B0504020202020204" pitchFamily="34" charset="0"/>
              </a:rPr>
              <a:t> - definição dos problemas prioritários à nível nacional e estratégias para o seu enfrentamento</a:t>
            </a:r>
            <a:br>
              <a:rPr lang="pt-BR" sz="1200" dirty="0">
                <a:latin typeface="Avenir Next LT Pro" panose="020B0504020202020204" pitchFamily="34" charset="0"/>
              </a:rPr>
            </a:br>
            <a:endParaRPr lang="pt-BR" sz="12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Realização das oficinas estaduais de </a:t>
            </a:r>
            <a:r>
              <a:rPr lang="pt-BR" sz="12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MICROPLANEJAMENTO</a:t>
            </a:r>
            <a:r>
              <a:rPr lang="pt-BR" sz="1200" dirty="0">
                <a:solidFill>
                  <a:schemeClr val="tx1"/>
                </a:solidFill>
                <a:latin typeface="Avenir Next LT Pro" panose="020B0504020202020204" pitchFamily="34" charset="0"/>
              </a:rPr>
              <a:t> do Programa Brasil Saudável em Roraima, em fevereiro de 2025 e no Acre em maio de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latin typeface="Avenir Next LT Pro" panose="020B05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4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1"/>
          <p:cNvPicPr preferRelativeResize="0"/>
          <p:nvPr/>
        </p:nvPicPr>
        <p:blipFill>
          <a:blip r:embed="rId3"/>
          <a:srcRect l="7069" r="7069"/>
          <a:stretch/>
        </p:blipFill>
        <p:spPr>
          <a:xfrm>
            <a:off x="0" y="1304949"/>
            <a:ext cx="4091849" cy="18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1"/>
          <p:cNvPicPr preferRelativeResize="0"/>
          <p:nvPr/>
        </p:nvPicPr>
        <p:blipFill>
          <a:blip r:embed="rId4"/>
          <a:srcRect l="5437" r="5437"/>
          <a:stretch/>
        </p:blipFill>
        <p:spPr>
          <a:xfrm>
            <a:off x="0" y="3275999"/>
            <a:ext cx="4091849" cy="186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1"/>
          <p:cNvSpPr/>
          <p:nvPr/>
        </p:nvSpPr>
        <p:spPr>
          <a:xfrm>
            <a:off x="4091850" y="1304949"/>
            <a:ext cx="159300" cy="186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1"/>
          <p:cNvSpPr/>
          <p:nvPr/>
        </p:nvSpPr>
        <p:spPr>
          <a:xfrm>
            <a:off x="4091850" y="3275999"/>
            <a:ext cx="159300" cy="186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DF66E1-F748-053C-5AC2-8E2DC90C5374}"/>
              </a:ext>
            </a:extLst>
          </p:cNvPr>
          <p:cNvSpPr txBox="1"/>
          <p:nvPr/>
        </p:nvSpPr>
        <p:spPr>
          <a:xfrm>
            <a:off x="4428341" y="1308353"/>
            <a:ext cx="4371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Incorporação da notificação compulsória das infecções por HTLV em gestantes e crianças</a:t>
            </a:r>
          </a:p>
          <a:p>
            <a:endParaRPr lang="pt-BR" dirty="0">
              <a:latin typeface="Avenir Next LT Pro" panose="020B05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Certificação da </a:t>
            </a:r>
            <a:r>
              <a:rPr lang="pt-BR" b="1" dirty="0">
                <a:highlight>
                  <a:srgbClr val="FFFF00"/>
                </a:highlight>
                <a:latin typeface="Avenir Next LT Pro" panose="020B0504020202020204" pitchFamily="34" charset="0"/>
              </a:rPr>
              <a:t>eliminação da Filariose Linfática</a:t>
            </a:r>
            <a:r>
              <a:rPr lang="pt-BR" b="1" dirty="0">
                <a:latin typeface="Avenir Next LT Pro" panose="020B0504020202020204" pitchFamily="34" charset="0"/>
              </a:rPr>
              <a:t> </a:t>
            </a:r>
            <a:r>
              <a:rPr lang="pt-BR" dirty="0">
                <a:latin typeface="Avenir Next LT Pro" panose="020B0504020202020204" pitchFamily="34" charset="0"/>
              </a:rPr>
              <a:t>como problema de saúde pública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dirty="0">
              <a:latin typeface="Avenir Next LT Pro" panose="020B05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Submissão do relatório à OPAS/OMS para certificação da </a:t>
            </a:r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  <a:latin typeface="Avenir Next LT Pro" panose="020B0504020202020204" pitchFamily="34" charset="0"/>
              </a:rPr>
              <a:t>eliminação da transmissão vertical </a:t>
            </a:r>
            <a:r>
              <a:rPr lang="pt-BR" b="1" dirty="0">
                <a:highlight>
                  <a:srgbClr val="FFFF00"/>
                </a:highlight>
                <a:latin typeface="Avenir Next LT Pro" panose="020B0504020202020204" pitchFamily="34" charset="0"/>
              </a:rPr>
              <a:t>do HIV </a:t>
            </a:r>
            <a:r>
              <a:rPr lang="pt-BR" dirty="0">
                <a:latin typeface="Avenir Next LT Pro" panose="020B0504020202020204" pitchFamily="34" charset="0"/>
              </a:rPr>
              <a:t>no Brasil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BR" dirty="0">
              <a:latin typeface="Avenir Next LT Pro" panose="020B0504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Aumento em 40% a aquisição de Testes de Diagnóstico Rápido (TDR) e implementação da </a:t>
            </a:r>
            <a:r>
              <a:rPr lang="pt-BR" i="1" dirty="0" err="1">
                <a:latin typeface="Avenir Next LT Pro" panose="020B0504020202020204" pitchFamily="34" charset="0"/>
              </a:rPr>
              <a:t>tafenoquina</a:t>
            </a:r>
            <a:r>
              <a:rPr lang="pt-BR" dirty="0">
                <a:latin typeface="Avenir Next LT Pro" panose="020B0504020202020204" pitchFamily="34" charset="0"/>
              </a:rPr>
              <a:t> em 17 municípios e cinco Distritos Sanitários Especiais Indígenas (DSEIs)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pt-BR" dirty="0">
              <a:latin typeface="Avenir Next LT Pro" panose="020B05040202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Incorporação do duo teste para identificação simultânea de sífilis e HIV</a:t>
            </a:r>
          </a:p>
          <a:p>
            <a:endParaRPr lang="pt-BR" sz="1200" dirty="0"/>
          </a:p>
          <a:p>
            <a:endParaRPr lang="pt-BR" sz="700" b="1" dirty="0"/>
          </a:p>
        </p:txBody>
      </p:sp>
      <p:sp>
        <p:nvSpPr>
          <p:cNvPr id="7" name="Google Shape;280;p47">
            <a:extLst>
              <a:ext uri="{FF2B5EF4-FFF2-40B4-BE49-F238E27FC236}">
                <a16:creationId xmlns:a16="http://schemas.microsoft.com/office/drawing/2014/main" id="{17808667-1D0E-9494-B5A2-39529EAA4F80}"/>
              </a:ext>
            </a:extLst>
          </p:cNvPr>
          <p:cNvSpPr/>
          <p:nvPr/>
        </p:nvSpPr>
        <p:spPr>
          <a:xfrm>
            <a:off x="0" y="0"/>
            <a:ext cx="9144000" cy="1079787"/>
          </a:xfrm>
          <a:prstGeom prst="rect">
            <a:avLst/>
          </a:prstGeom>
          <a:solidFill>
            <a:srgbClr val="00FF00">
              <a:alpha val="615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47">
            <a:extLst>
              <a:ext uri="{FF2B5EF4-FFF2-40B4-BE49-F238E27FC236}">
                <a16:creationId xmlns:a16="http://schemas.microsoft.com/office/drawing/2014/main" id="{815E7C90-F48A-A75E-81A3-514AF7A7FA15}"/>
              </a:ext>
            </a:extLst>
          </p:cNvPr>
          <p:cNvSpPr txBox="1">
            <a:spLocks/>
          </p:cNvSpPr>
          <p:nvPr/>
        </p:nvSpPr>
        <p:spPr>
          <a:xfrm>
            <a:off x="-31746" y="221975"/>
            <a:ext cx="1197330" cy="57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r"/>
            <a:r>
              <a:rPr lang="en" sz="6000" b="1" dirty="0">
                <a:solidFill>
                  <a:schemeClr val="bg2">
                    <a:lumMod val="75000"/>
                  </a:schemeClr>
                </a:solidFill>
                <a:latin typeface="Livvic" pitchFamily="2" charset="0"/>
              </a:rPr>
              <a:t>02</a:t>
            </a:r>
          </a:p>
        </p:txBody>
      </p:sp>
      <p:sp>
        <p:nvSpPr>
          <p:cNvPr id="9" name="Google Shape;239;p42">
            <a:extLst>
              <a:ext uri="{FF2B5EF4-FFF2-40B4-BE49-F238E27FC236}">
                <a16:creationId xmlns:a16="http://schemas.microsoft.com/office/drawing/2014/main" id="{266A447A-6339-3ADD-CDB8-D6F28034F156}"/>
              </a:ext>
            </a:extLst>
          </p:cNvPr>
          <p:cNvSpPr txBox="1">
            <a:spLocks/>
          </p:cNvSpPr>
          <p:nvPr/>
        </p:nvSpPr>
        <p:spPr>
          <a:xfrm>
            <a:off x="4551612" y="-344060"/>
            <a:ext cx="4202060" cy="141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ENTREGAS FINALÍSTICAS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>
          <a:extLst>
            <a:ext uri="{FF2B5EF4-FFF2-40B4-BE49-F238E27FC236}">
              <a16:creationId xmlns:a16="http://schemas.microsoft.com/office/drawing/2014/main" id="{5A87BD96-3156-5D05-4E77-A6489FB6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1">
            <a:extLst>
              <a:ext uri="{FF2B5EF4-FFF2-40B4-BE49-F238E27FC236}">
                <a16:creationId xmlns:a16="http://schemas.microsoft.com/office/drawing/2014/main" id="{6BCB6A11-E13B-B94B-69AF-FE1D5A79DEF4}"/>
              </a:ext>
            </a:extLst>
          </p:cNvPr>
          <p:cNvPicPr preferRelativeResize="0"/>
          <p:nvPr/>
        </p:nvPicPr>
        <p:blipFill>
          <a:blip r:embed="rId3"/>
          <a:srcRect l="7069" r="7069"/>
          <a:stretch/>
        </p:blipFill>
        <p:spPr>
          <a:xfrm>
            <a:off x="0" y="1304949"/>
            <a:ext cx="4091849" cy="18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1">
            <a:extLst>
              <a:ext uri="{FF2B5EF4-FFF2-40B4-BE49-F238E27FC236}">
                <a16:creationId xmlns:a16="http://schemas.microsoft.com/office/drawing/2014/main" id="{C4F7DACA-A4A8-54A8-E3B3-55FC19CB6DDA}"/>
              </a:ext>
            </a:extLst>
          </p:cNvPr>
          <p:cNvPicPr preferRelativeResize="0"/>
          <p:nvPr/>
        </p:nvPicPr>
        <p:blipFill>
          <a:blip r:embed="rId4"/>
          <a:srcRect l="5437" r="5437"/>
          <a:stretch/>
        </p:blipFill>
        <p:spPr>
          <a:xfrm>
            <a:off x="0" y="3275999"/>
            <a:ext cx="4091849" cy="186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1">
            <a:extLst>
              <a:ext uri="{FF2B5EF4-FFF2-40B4-BE49-F238E27FC236}">
                <a16:creationId xmlns:a16="http://schemas.microsoft.com/office/drawing/2014/main" id="{1B67C8E9-544F-23CD-247C-5AD1B1B354C4}"/>
              </a:ext>
            </a:extLst>
          </p:cNvPr>
          <p:cNvSpPr txBox="1">
            <a:spLocks noGrp="1"/>
          </p:cNvSpPr>
          <p:nvPr>
            <p:ph type="ctrTitle" idx="3"/>
          </p:nvPr>
        </p:nvSpPr>
        <p:spPr>
          <a:xfrm>
            <a:off x="4551612" y="1304949"/>
            <a:ext cx="4355063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I</a:t>
            </a:r>
            <a:r>
              <a:rPr lang="en" sz="2000" dirty="0">
                <a:solidFill>
                  <a:schemeClr val="tx1"/>
                </a:solidFill>
                <a:latin typeface="+mj-lt"/>
              </a:rPr>
              <a:t>NVESTIMENTO EM PESQUISA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4" name="Google Shape;394;p51">
            <a:extLst>
              <a:ext uri="{FF2B5EF4-FFF2-40B4-BE49-F238E27FC236}">
                <a16:creationId xmlns:a16="http://schemas.microsoft.com/office/drawing/2014/main" id="{6A77EA1C-8D8B-4E6E-A56C-C2B948C81925}"/>
              </a:ext>
            </a:extLst>
          </p:cNvPr>
          <p:cNvSpPr/>
          <p:nvPr/>
        </p:nvSpPr>
        <p:spPr>
          <a:xfrm>
            <a:off x="4091850" y="1304949"/>
            <a:ext cx="159300" cy="186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1">
            <a:extLst>
              <a:ext uri="{FF2B5EF4-FFF2-40B4-BE49-F238E27FC236}">
                <a16:creationId xmlns:a16="http://schemas.microsoft.com/office/drawing/2014/main" id="{0BC57E12-5A8D-0689-500B-A77955EF3E97}"/>
              </a:ext>
            </a:extLst>
          </p:cNvPr>
          <p:cNvSpPr/>
          <p:nvPr/>
        </p:nvSpPr>
        <p:spPr>
          <a:xfrm>
            <a:off x="4091850" y="3275999"/>
            <a:ext cx="159300" cy="1867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709;p79">
            <a:extLst>
              <a:ext uri="{FF2B5EF4-FFF2-40B4-BE49-F238E27FC236}">
                <a16:creationId xmlns:a16="http://schemas.microsoft.com/office/drawing/2014/main" id="{8FBB83C3-06B5-7009-1BE9-D7B41E174FC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351" y="3275999"/>
            <a:ext cx="2828582" cy="83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10;p79">
            <a:extLst>
              <a:ext uri="{FF2B5EF4-FFF2-40B4-BE49-F238E27FC236}">
                <a16:creationId xmlns:a16="http://schemas.microsoft.com/office/drawing/2014/main" id="{0318BA87-B475-DA9C-4EF3-1E8DE5C7CEA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1057" y="4126808"/>
            <a:ext cx="3836172" cy="10166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80;p47">
            <a:extLst>
              <a:ext uri="{FF2B5EF4-FFF2-40B4-BE49-F238E27FC236}">
                <a16:creationId xmlns:a16="http://schemas.microsoft.com/office/drawing/2014/main" id="{2C41BBE3-2775-6860-3068-E03A63A206FE}"/>
              </a:ext>
            </a:extLst>
          </p:cNvPr>
          <p:cNvSpPr/>
          <p:nvPr/>
        </p:nvSpPr>
        <p:spPr>
          <a:xfrm>
            <a:off x="0" y="0"/>
            <a:ext cx="9144000" cy="1079787"/>
          </a:xfrm>
          <a:prstGeom prst="rect">
            <a:avLst/>
          </a:prstGeom>
          <a:solidFill>
            <a:srgbClr val="00FF00">
              <a:alpha val="6156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2;p47">
            <a:extLst>
              <a:ext uri="{FF2B5EF4-FFF2-40B4-BE49-F238E27FC236}">
                <a16:creationId xmlns:a16="http://schemas.microsoft.com/office/drawing/2014/main" id="{4974F17E-95A8-5496-DFEA-DECA5E9F3946}"/>
              </a:ext>
            </a:extLst>
          </p:cNvPr>
          <p:cNvSpPr txBox="1">
            <a:spLocks/>
          </p:cNvSpPr>
          <p:nvPr/>
        </p:nvSpPr>
        <p:spPr>
          <a:xfrm>
            <a:off x="-31746" y="221975"/>
            <a:ext cx="1197330" cy="57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r"/>
            <a:r>
              <a:rPr lang="en" sz="6000" b="1" dirty="0">
                <a:solidFill>
                  <a:schemeClr val="bg2">
                    <a:lumMod val="75000"/>
                  </a:schemeClr>
                </a:solidFill>
                <a:latin typeface="Livvic" pitchFamily="2" charset="0"/>
              </a:rPr>
              <a:t>02</a:t>
            </a:r>
          </a:p>
        </p:txBody>
      </p:sp>
      <p:sp>
        <p:nvSpPr>
          <p:cNvPr id="9" name="Google Shape;239;p42">
            <a:extLst>
              <a:ext uri="{FF2B5EF4-FFF2-40B4-BE49-F238E27FC236}">
                <a16:creationId xmlns:a16="http://schemas.microsoft.com/office/drawing/2014/main" id="{6B10F02E-A525-E940-A720-CE5923C79DC3}"/>
              </a:ext>
            </a:extLst>
          </p:cNvPr>
          <p:cNvSpPr txBox="1">
            <a:spLocks/>
          </p:cNvSpPr>
          <p:nvPr/>
        </p:nvSpPr>
        <p:spPr>
          <a:xfrm>
            <a:off x="4551612" y="-344060"/>
            <a:ext cx="4202060" cy="1414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ENTREGAS FINALÍSTICAS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DD7900-F47F-6B5F-B960-0DB0C5CA1DD2}"/>
              </a:ext>
            </a:extLst>
          </p:cNvPr>
          <p:cNvSpPr txBox="1"/>
          <p:nvPr/>
        </p:nvSpPr>
        <p:spPr>
          <a:xfrm>
            <a:off x="4251150" y="1738777"/>
            <a:ext cx="4605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</a:rPr>
              <a:t>02 chamadas públicas</a:t>
            </a:r>
            <a:br>
              <a:rPr lang="pt-BR" dirty="0">
                <a:latin typeface="Avenir Next LT Pro" panose="020B0504020202020204" pitchFamily="34" charset="0"/>
              </a:rPr>
            </a:br>
            <a:r>
              <a:rPr lang="pt-BR" b="1" dirty="0">
                <a:highlight>
                  <a:srgbClr val="FFFF00"/>
                </a:highlight>
                <a:latin typeface="Avenir Next LT Pro" panose="020B0504020202020204" pitchFamily="34" charset="0"/>
              </a:rPr>
              <a:t>+ de 60 projetos selecionados</a:t>
            </a:r>
            <a:br>
              <a:rPr lang="pt-BR" dirty="0">
                <a:latin typeface="Avenir Next LT Pro" panose="020B0504020202020204" pitchFamily="34" charset="0"/>
              </a:rPr>
            </a:br>
            <a:br>
              <a:rPr lang="pt-BR" dirty="0">
                <a:latin typeface="Avenir Next LT Pro" panose="020B0504020202020204" pitchFamily="34" charset="0"/>
              </a:rPr>
            </a:br>
            <a:r>
              <a:rPr lang="pt-BR" dirty="0">
                <a:latin typeface="Avenir Next LT Pro" panose="020B0504020202020204" pitchFamily="34" charset="0"/>
              </a:rPr>
              <a:t>R$ 46 milhões* investidos </a:t>
            </a:r>
            <a:br>
              <a:rPr lang="pt-BR" dirty="0">
                <a:latin typeface="Avenir Next LT Pro" panose="020B0504020202020204" pitchFamily="34" charset="0"/>
              </a:rPr>
            </a:br>
            <a:r>
              <a:rPr lang="pt-BR" dirty="0">
                <a:latin typeface="Avenir Next LT Pro" panose="020B0504020202020204" pitchFamily="34" charset="0"/>
              </a:rPr>
              <a:t>*</a:t>
            </a:r>
            <a:r>
              <a:rPr lang="pt-BR" sz="1100" dirty="0">
                <a:latin typeface="Avenir Next LT Pro" panose="020B0504020202020204" pitchFamily="34" charset="0"/>
              </a:rPr>
              <a:t>Recursos do MS (SVSA e SECTICS)</a:t>
            </a:r>
            <a:endParaRPr lang="pt-BR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01226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Letreiro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1138</Words>
  <Application>Microsoft Office PowerPoint</Application>
  <PresentationFormat>Apresentação na tela (16:9)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1" baseType="lpstr">
      <vt:lpstr>Arial</vt:lpstr>
      <vt:lpstr>Roboto</vt:lpstr>
      <vt:lpstr>Avenir Next LT Pro</vt:lpstr>
      <vt:lpstr>Nunito Light</vt:lpstr>
      <vt:lpstr>Livvic</vt:lpstr>
      <vt:lpstr>Fira Sans Extra Condensed Medium</vt:lpstr>
      <vt:lpstr>Aptos Narrow</vt:lpstr>
      <vt:lpstr>Catamaran Light</vt:lpstr>
      <vt:lpstr>Franklin Gothic Demi</vt:lpstr>
      <vt:lpstr>Carlito</vt:lpstr>
      <vt:lpstr>Engineering Project Proposal by Slidesgo</vt:lpstr>
      <vt:lpstr>Apresentação do PowerPoint</vt:lpstr>
      <vt:lpstr>01</vt:lpstr>
      <vt:lpstr>O PROGRAMA</vt:lpstr>
      <vt:lpstr>02</vt:lpstr>
      <vt:lpstr>Apresentação do PowerPoint</vt:lpstr>
      <vt:lpstr>Apresentação do PowerPoint</vt:lpstr>
      <vt:lpstr>02</vt:lpstr>
      <vt:lpstr>Apresentação do PowerPoint</vt:lpstr>
      <vt:lpstr>INVESTIMENTO EM PESQUISA</vt:lpstr>
      <vt:lpstr>PERSPECTIVAS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Camila</dc:creator>
  <cp:lastModifiedBy>Draurio Barreira</cp:lastModifiedBy>
  <cp:revision>224</cp:revision>
  <dcterms:modified xsi:type="dcterms:W3CDTF">2025-07-09T18:23:31Z</dcterms:modified>
</cp:coreProperties>
</file>