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6"/>
  </p:notesMasterIdLst>
  <p:handoutMasterIdLst>
    <p:handoutMasterId r:id="rId27"/>
  </p:handoutMasterIdLst>
  <p:sldIdLst>
    <p:sldId id="290" r:id="rId3"/>
    <p:sldId id="291" r:id="rId4"/>
    <p:sldId id="276" r:id="rId5"/>
    <p:sldId id="309" r:id="rId6"/>
    <p:sldId id="279" r:id="rId7"/>
    <p:sldId id="280" r:id="rId8"/>
    <p:sldId id="311" r:id="rId9"/>
    <p:sldId id="281" r:id="rId10"/>
    <p:sldId id="310" r:id="rId11"/>
    <p:sldId id="282" r:id="rId12"/>
    <p:sldId id="283" r:id="rId13"/>
    <p:sldId id="313" r:id="rId14"/>
    <p:sldId id="284" r:id="rId15"/>
    <p:sldId id="289" r:id="rId16"/>
    <p:sldId id="308" r:id="rId17"/>
    <p:sldId id="285" r:id="rId18"/>
    <p:sldId id="314" r:id="rId19"/>
    <p:sldId id="286" r:id="rId20"/>
    <p:sldId id="315" r:id="rId21"/>
    <p:sldId id="287" r:id="rId22"/>
    <p:sldId id="288" r:id="rId23"/>
    <p:sldId id="312" r:id="rId24"/>
    <p:sldId id="278" r:id="rId25"/>
  </p:sldIdLst>
  <p:sldSz cx="12192000" cy="6858000"/>
  <p:notesSz cx="9982200" cy="6794500"/>
  <p:embeddedFontLst>
    <p:embeddedFont>
      <p:font typeface="Arial Black" panose="020B0A04020102020204" pitchFamily="34" charset="0"/>
      <p:bold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Montserrat" panose="020F0502020204030204" pitchFamily="2" charset="0"/>
      <p:regular r:id="rId35"/>
      <p:bold r:id="rId36"/>
      <p:italic r:id="rId37"/>
      <p:boldItalic r:id="rId38"/>
    </p:embeddedFont>
    <p:embeddedFont>
      <p:font typeface="Roboto" panose="02000000000000000000" pitchFamily="2" charset="0"/>
      <p:regular r:id="rId39"/>
      <p:bold r:id="rId40"/>
      <p:italic r:id="rId41"/>
      <p:boldItalic r:id="rId42"/>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081B4752-1292-4318-9FCE-58520116D13C}">
          <p14:sldIdLst>
            <p14:sldId id="290"/>
            <p14:sldId id="291"/>
            <p14:sldId id="276"/>
            <p14:sldId id="309"/>
            <p14:sldId id="279"/>
            <p14:sldId id="280"/>
            <p14:sldId id="311"/>
            <p14:sldId id="281"/>
            <p14:sldId id="310"/>
            <p14:sldId id="282"/>
            <p14:sldId id="283"/>
            <p14:sldId id="313"/>
            <p14:sldId id="284"/>
            <p14:sldId id="289"/>
            <p14:sldId id="308"/>
            <p14:sldId id="285"/>
            <p14:sldId id="314"/>
            <p14:sldId id="286"/>
            <p14:sldId id="315"/>
            <p14:sldId id="287"/>
            <p14:sldId id="288"/>
            <p14:sldId id="312"/>
            <p14:sldId id="278"/>
          </p14:sldIdLst>
        </p14:section>
        <p14:section name="Seção sem Título" id="{92FE0699-881A-48D0-8E8E-44E02F50048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500"/>
    <a:srgbClr val="03CF00"/>
    <a:srgbClr val="FFD622"/>
    <a:srgbClr val="183EFF"/>
    <a:srgbClr val="783C00"/>
    <a:srgbClr val="E5231F"/>
    <a:srgbClr val="3C3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5196" autoAdjust="0"/>
  </p:normalViewPr>
  <p:slideViewPr>
    <p:cSldViewPr snapToGrid="0">
      <p:cViewPr varScale="1">
        <p:scale>
          <a:sx n="85" d="100"/>
          <a:sy n="85" d="100"/>
        </p:scale>
        <p:origin x="101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4325620" cy="34090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5654270" y="0"/>
            <a:ext cx="4325620" cy="340905"/>
          </a:xfrm>
          <a:prstGeom prst="rect">
            <a:avLst/>
          </a:prstGeom>
        </p:spPr>
        <p:txBody>
          <a:bodyPr vert="horz" lIns="91440" tIns="45720" rIns="91440" bIns="45720" rtlCol="0"/>
          <a:lstStyle>
            <a:lvl1pPr algn="r">
              <a:defRPr sz="1200"/>
            </a:lvl1pPr>
          </a:lstStyle>
          <a:p>
            <a:fld id="{9E8F9845-C187-46D1-BB98-53BDA910FA5D}" type="datetimeFigureOut">
              <a:rPr lang="pt-BR" smtClean="0"/>
              <a:t>09/07/2025</a:t>
            </a:fld>
            <a:endParaRPr lang="pt-BR"/>
          </a:p>
        </p:txBody>
      </p:sp>
      <p:sp>
        <p:nvSpPr>
          <p:cNvPr id="4" name="Espaço Reservado para Rodapé 3"/>
          <p:cNvSpPr>
            <a:spLocks noGrp="1"/>
          </p:cNvSpPr>
          <p:nvPr>
            <p:ph type="ftr" sz="quarter" idx="2"/>
          </p:nvPr>
        </p:nvSpPr>
        <p:spPr>
          <a:xfrm>
            <a:off x="0" y="6453596"/>
            <a:ext cx="4325620" cy="340904"/>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5654270" y="6453596"/>
            <a:ext cx="4325620" cy="340904"/>
          </a:xfrm>
          <a:prstGeom prst="rect">
            <a:avLst/>
          </a:prstGeom>
        </p:spPr>
        <p:txBody>
          <a:bodyPr vert="horz" lIns="91440" tIns="45720" rIns="91440" bIns="45720" rtlCol="0" anchor="b"/>
          <a:lstStyle>
            <a:lvl1pPr algn="r">
              <a:defRPr sz="1200"/>
            </a:lvl1pPr>
          </a:lstStyle>
          <a:p>
            <a:fld id="{ED2B60D1-FEB8-411E-B1C2-9CBDEBA745D6}" type="slidenum">
              <a:rPr lang="pt-BR" smtClean="0"/>
              <a:t>‹nº›</a:t>
            </a:fld>
            <a:endParaRPr lang="pt-BR"/>
          </a:p>
        </p:txBody>
      </p:sp>
    </p:spTree>
    <p:extLst>
      <p:ext uri="{BB962C8B-B14F-4D97-AF65-F5344CB8AC3E}">
        <p14:creationId xmlns:p14="http://schemas.microsoft.com/office/powerpoint/2010/main" val="805157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4325620" cy="34090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5654270" y="0"/>
            <a:ext cx="4325620" cy="340905"/>
          </a:xfrm>
          <a:prstGeom prst="rect">
            <a:avLst/>
          </a:prstGeom>
        </p:spPr>
        <p:txBody>
          <a:bodyPr vert="horz" lIns="91440" tIns="45720" rIns="91440" bIns="45720" rtlCol="0"/>
          <a:lstStyle>
            <a:lvl1pPr algn="r">
              <a:defRPr sz="1200"/>
            </a:lvl1pPr>
          </a:lstStyle>
          <a:p>
            <a:fld id="{C09EFE87-ED4C-4DCF-B076-8DBC51C08213}" type="datetimeFigureOut">
              <a:rPr lang="pt-BR" smtClean="0"/>
              <a:t>09/07/2025</a:t>
            </a:fld>
            <a:endParaRPr lang="pt-BR"/>
          </a:p>
        </p:txBody>
      </p:sp>
      <p:sp>
        <p:nvSpPr>
          <p:cNvPr id="4" name="Espaço Reservado para Imagem de Slide 3"/>
          <p:cNvSpPr>
            <a:spLocks noGrp="1" noRot="1" noChangeAspect="1"/>
          </p:cNvSpPr>
          <p:nvPr>
            <p:ph type="sldImg" idx="2"/>
          </p:nvPr>
        </p:nvSpPr>
        <p:spPr>
          <a:xfrm>
            <a:off x="2952750" y="849313"/>
            <a:ext cx="4076700" cy="229393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998220" y="3269853"/>
            <a:ext cx="7985760" cy="2675335"/>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6453596"/>
            <a:ext cx="4325620" cy="340904"/>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5654270" y="6453596"/>
            <a:ext cx="4325620" cy="340904"/>
          </a:xfrm>
          <a:prstGeom prst="rect">
            <a:avLst/>
          </a:prstGeom>
        </p:spPr>
        <p:txBody>
          <a:bodyPr vert="horz" lIns="91440" tIns="45720" rIns="91440" bIns="45720" rtlCol="0" anchor="b"/>
          <a:lstStyle>
            <a:lvl1pPr algn="r">
              <a:defRPr sz="1200"/>
            </a:lvl1pPr>
          </a:lstStyle>
          <a:p>
            <a:fld id="{0804920B-BB4A-4432-A7FA-14A657F03B1C}" type="slidenum">
              <a:rPr lang="pt-BR" smtClean="0"/>
              <a:t>‹nº›</a:t>
            </a:fld>
            <a:endParaRPr lang="pt-BR"/>
          </a:p>
        </p:txBody>
      </p:sp>
    </p:spTree>
    <p:extLst>
      <p:ext uri="{BB962C8B-B14F-4D97-AF65-F5344CB8AC3E}">
        <p14:creationId xmlns:p14="http://schemas.microsoft.com/office/powerpoint/2010/main" val="2953625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BR" dirty="0"/>
          </a:p>
        </p:txBody>
      </p:sp>
      <p:sp>
        <p:nvSpPr>
          <p:cNvPr id="4" name="Marcador de Posição do Número do Diapositivo 3"/>
          <p:cNvSpPr>
            <a:spLocks noGrp="1"/>
          </p:cNvSpPr>
          <p:nvPr>
            <p:ph type="sldNum" sz="quarter" idx="5"/>
          </p:nvPr>
        </p:nvSpPr>
        <p:spPr/>
        <p:txBody>
          <a:bodyPr/>
          <a:lstStyle/>
          <a:p>
            <a:fld id="{0804920B-BB4A-4432-A7FA-14A657F03B1C}" type="slidenum">
              <a:rPr lang="pt-BR" smtClean="0"/>
              <a:t>1</a:t>
            </a:fld>
            <a:endParaRPr lang="pt-BR"/>
          </a:p>
        </p:txBody>
      </p:sp>
    </p:spTree>
    <p:extLst>
      <p:ext uri="{BB962C8B-B14F-4D97-AF65-F5344CB8AC3E}">
        <p14:creationId xmlns:p14="http://schemas.microsoft.com/office/powerpoint/2010/main" val="3033363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âmina de Abertura">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8541560-C1DA-B090-79D4-D29BAABC60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95EAA027-B7AC-E312-3D74-EFF272CDBDF9}"/>
              </a:ext>
            </a:extLst>
          </p:cNvPr>
          <p:cNvSpPr>
            <a:spLocks noGrp="1"/>
          </p:cNvSpPr>
          <p:nvPr>
            <p:ph type="title"/>
          </p:nvPr>
        </p:nvSpPr>
        <p:spPr>
          <a:xfrm>
            <a:off x="2540875" y="2324784"/>
            <a:ext cx="7110249" cy="1543023"/>
          </a:xfrm>
          <a:prstGeom prst="rect">
            <a:avLst/>
          </a:prstGeom>
        </p:spPr>
        <p:txBody>
          <a:bodyPr/>
          <a:lstStyle>
            <a:lvl1pPr algn="ctr">
              <a:defRPr lang="pt-BR" sz="5400" b="1" kern="1200" dirty="0">
                <a:solidFill>
                  <a:srgbClr val="183EFF"/>
                </a:solidFill>
                <a:latin typeface="Montserrat" panose="00000500000000000000" pitchFamily="2" charset="0"/>
                <a:ea typeface="+mn-ea"/>
                <a:cs typeface="+mn-cs"/>
              </a:defRPr>
            </a:lvl1pPr>
          </a:lstStyle>
          <a:p>
            <a:r>
              <a:rPr lang="pt-BR" dirty="0"/>
              <a:t>Clique para editar o título Mestre</a:t>
            </a:r>
          </a:p>
        </p:txBody>
      </p:sp>
    </p:spTree>
    <p:extLst>
      <p:ext uri="{BB962C8B-B14F-4D97-AF65-F5344CB8AC3E}">
        <p14:creationId xmlns:p14="http://schemas.microsoft.com/office/powerpoint/2010/main" val="637449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âmina tópicos com ícones">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4" y="1092728"/>
            <a:ext cx="9628587" cy="964672"/>
          </a:xfrm>
          <a:prstGeom prst="rect">
            <a:avLst/>
          </a:prstGeom>
        </p:spPr>
        <p:txBody>
          <a:bodyPr wrap="square" anchor="ctr" anchorCtr="1">
            <a:normAutofit/>
          </a:bodyPr>
          <a:lstStyle>
            <a:lvl1pPr algn="ctr">
              <a:defRPr sz="4400" b="1" spc="0" baseline="0">
                <a:solidFill>
                  <a:srgbClr val="183EFF"/>
                </a:solidFill>
              </a:defRPr>
            </a:lvl1pPr>
          </a:lstStyle>
          <a:p>
            <a:r>
              <a:rPr lang="pt-BR" dirty="0"/>
              <a:t>Título</a:t>
            </a:r>
          </a:p>
        </p:txBody>
      </p:sp>
      <p:sp>
        <p:nvSpPr>
          <p:cNvPr id="10" name="Espaço Reservado para Texto 3"/>
          <p:cNvSpPr>
            <a:spLocks noGrp="1"/>
          </p:cNvSpPr>
          <p:nvPr>
            <p:ph type="body" sz="quarter" idx="14" hasCustomPrompt="1"/>
          </p:nvPr>
        </p:nvSpPr>
        <p:spPr>
          <a:xfrm>
            <a:off x="1190624" y="3767446"/>
            <a:ext cx="3886200" cy="65722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1" name="Espaço Reservado para Texto 3"/>
          <p:cNvSpPr>
            <a:spLocks noGrp="1"/>
          </p:cNvSpPr>
          <p:nvPr>
            <p:ph type="body" sz="quarter" idx="16" hasCustomPrompt="1"/>
          </p:nvPr>
        </p:nvSpPr>
        <p:spPr>
          <a:xfrm>
            <a:off x="1190624" y="4558021"/>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12" name="Espaço Reservado para Texto 3"/>
          <p:cNvSpPr>
            <a:spLocks noGrp="1"/>
          </p:cNvSpPr>
          <p:nvPr>
            <p:ph type="body" sz="quarter" idx="17" hasCustomPrompt="1"/>
          </p:nvPr>
        </p:nvSpPr>
        <p:spPr>
          <a:xfrm>
            <a:off x="6933011" y="3767446"/>
            <a:ext cx="3886200" cy="666750"/>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3" name="Espaço Reservado para Texto 3"/>
          <p:cNvSpPr>
            <a:spLocks noGrp="1"/>
          </p:cNvSpPr>
          <p:nvPr>
            <p:ph type="body" sz="quarter" idx="18" hasCustomPrompt="1"/>
          </p:nvPr>
        </p:nvSpPr>
        <p:spPr>
          <a:xfrm>
            <a:off x="6933011" y="4558020"/>
            <a:ext cx="3886200" cy="895351"/>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2792622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âmina tópicos com imagens">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4" y="1092728"/>
            <a:ext cx="9628587" cy="964672"/>
          </a:xfrm>
          <a:prstGeom prst="rect">
            <a:avLst/>
          </a:prstGeom>
        </p:spPr>
        <p:txBody>
          <a:bodyPr wrap="square" anchor="ctr" anchorCtr="1">
            <a:normAutofit/>
          </a:bodyPr>
          <a:lstStyle>
            <a:lvl1pPr algn="ctr">
              <a:defRPr sz="4400" b="1" spc="0" baseline="0">
                <a:solidFill>
                  <a:srgbClr val="183EFF"/>
                </a:solidFill>
              </a:defRPr>
            </a:lvl1pPr>
          </a:lstStyle>
          <a:p>
            <a:r>
              <a:rPr lang="pt-BR" dirty="0"/>
              <a:t>Título</a:t>
            </a:r>
          </a:p>
        </p:txBody>
      </p:sp>
      <p:sp>
        <p:nvSpPr>
          <p:cNvPr id="10" name="Espaço Reservado para Texto 3"/>
          <p:cNvSpPr>
            <a:spLocks noGrp="1"/>
          </p:cNvSpPr>
          <p:nvPr>
            <p:ph type="body" sz="quarter" idx="14" hasCustomPrompt="1"/>
          </p:nvPr>
        </p:nvSpPr>
        <p:spPr>
          <a:xfrm>
            <a:off x="1190624" y="3143556"/>
            <a:ext cx="3886200" cy="41372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1" name="Espaço Reservado para Texto 3"/>
          <p:cNvSpPr>
            <a:spLocks noGrp="1"/>
          </p:cNvSpPr>
          <p:nvPr>
            <p:ph type="body" sz="quarter" idx="16" hasCustomPrompt="1"/>
          </p:nvPr>
        </p:nvSpPr>
        <p:spPr>
          <a:xfrm>
            <a:off x="1190624" y="5215246"/>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4" name="Espaço Reservado para Imagem 3"/>
          <p:cNvSpPr>
            <a:spLocks noGrp="1"/>
          </p:cNvSpPr>
          <p:nvPr>
            <p:ph type="pic" sz="quarter" idx="19"/>
          </p:nvPr>
        </p:nvSpPr>
        <p:spPr>
          <a:xfrm>
            <a:off x="1190624" y="3767138"/>
            <a:ext cx="3886201" cy="1238250"/>
          </a:xfrm>
          <a:prstGeom prst="rect">
            <a:avLst/>
          </a:prstGeom>
        </p:spPr>
        <p:txBody>
          <a:bodyPr/>
          <a:lstStyle/>
          <a:p>
            <a:endParaRPr lang="pt-BR"/>
          </a:p>
        </p:txBody>
      </p:sp>
      <p:sp>
        <p:nvSpPr>
          <p:cNvPr id="14" name="Espaço Reservado para Texto 3"/>
          <p:cNvSpPr>
            <a:spLocks noGrp="1"/>
          </p:cNvSpPr>
          <p:nvPr>
            <p:ph type="body" sz="quarter" idx="20" hasCustomPrompt="1"/>
          </p:nvPr>
        </p:nvSpPr>
        <p:spPr>
          <a:xfrm>
            <a:off x="6933010" y="3143556"/>
            <a:ext cx="3886200" cy="41464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5" name="Espaço Reservado para Texto 3"/>
          <p:cNvSpPr>
            <a:spLocks noGrp="1"/>
          </p:cNvSpPr>
          <p:nvPr>
            <p:ph type="body" sz="quarter" idx="21" hasCustomPrompt="1"/>
          </p:nvPr>
        </p:nvSpPr>
        <p:spPr>
          <a:xfrm>
            <a:off x="6933010" y="5215246"/>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16" name="Espaço Reservado para Imagem 3"/>
          <p:cNvSpPr>
            <a:spLocks noGrp="1"/>
          </p:cNvSpPr>
          <p:nvPr>
            <p:ph type="pic" sz="quarter" idx="22"/>
          </p:nvPr>
        </p:nvSpPr>
        <p:spPr>
          <a:xfrm>
            <a:off x="6933010" y="3767138"/>
            <a:ext cx="3886201" cy="1238250"/>
          </a:xfrm>
          <a:prstGeom prst="rect">
            <a:avLst/>
          </a:prstGeom>
        </p:spPr>
        <p:txBody>
          <a:bodyPr/>
          <a:lstStyle/>
          <a:p>
            <a:endParaRPr lang="pt-BR"/>
          </a:p>
        </p:txBody>
      </p:sp>
    </p:spTree>
    <p:extLst>
      <p:ext uri="{BB962C8B-B14F-4D97-AF65-F5344CB8AC3E}">
        <p14:creationId xmlns:p14="http://schemas.microsoft.com/office/powerpoint/2010/main" val="3799919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âmina texto com gráfico direita">
    <p:spTree>
      <p:nvGrpSpPr>
        <p:cNvPr id="1" name=""/>
        <p:cNvGrpSpPr/>
        <p:nvPr/>
      </p:nvGrpSpPr>
      <p:grpSpPr>
        <a:xfrm>
          <a:off x="0" y="0"/>
          <a:ext cx="0" cy="0"/>
          <a:chOff x="0" y="0"/>
          <a:chExt cx="0" cy="0"/>
        </a:xfrm>
      </p:grpSpPr>
      <p:sp>
        <p:nvSpPr>
          <p:cNvPr id="4" name="Espaço Reservado para Texto 3"/>
          <p:cNvSpPr>
            <a:spLocks noGrp="1"/>
          </p:cNvSpPr>
          <p:nvPr>
            <p:ph type="body" sz="quarter" idx="14" hasCustomPrompt="1"/>
          </p:nvPr>
        </p:nvSpPr>
        <p:spPr>
          <a:xfrm>
            <a:off x="1000124" y="2457451"/>
            <a:ext cx="3886200" cy="1123950"/>
          </a:xfrm>
          <a:prstGeom prst="rect">
            <a:avLst/>
          </a:prstGeom>
        </p:spPr>
        <p:txBody>
          <a:bodyPr/>
          <a:lstStyle>
            <a:lvl1pPr marL="0" indent="0">
              <a:buNone/>
              <a:defRPr sz="3600" b="1">
                <a:solidFill>
                  <a:srgbClr val="183EFF"/>
                </a:solidFill>
                <a:latin typeface="Montserrat" panose="00000500000000000000" pitchFamily="2" charset="0"/>
              </a:defRPr>
            </a:lvl1pPr>
          </a:lstStyle>
          <a:p>
            <a:pPr lvl="0"/>
            <a:r>
              <a:rPr lang="pt-BR" dirty="0"/>
              <a:t>Título</a:t>
            </a:r>
          </a:p>
        </p:txBody>
      </p:sp>
      <p:sp>
        <p:nvSpPr>
          <p:cNvPr id="14" name="Espaço Reservado para Texto 3"/>
          <p:cNvSpPr>
            <a:spLocks noGrp="1"/>
          </p:cNvSpPr>
          <p:nvPr>
            <p:ph type="body" sz="quarter" idx="16" hasCustomPrompt="1"/>
          </p:nvPr>
        </p:nvSpPr>
        <p:spPr>
          <a:xfrm>
            <a:off x="1000124" y="3857625"/>
            <a:ext cx="3886200" cy="1307434"/>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
        <p:nvSpPr>
          <p:cNvPr id="5" name="Espaço Reservado para Gráfico 4"/>
          <p:cNvSpPr>
            <a:spLocks noGrp="1"/>
          </p:cNvSpPr>
          <p:nvPr>
            <p:ph type="chart" sz="quarter" idx="17"/>
          </p:nvPr>
        </p:nvSpPr>
        <p:spPr>
          <a:xfrm>
            <a:off x="5723336" y="1085850"/>
            <a:ext cx="5095875" cy="4812634"/>
          </a:xfrm>
          <a:prstGeom prst="rect">
            <a:avLst/>
          </a:prstGeom>
        </p:spPr>
        <p:txBody>
          <a:bodyPr/>
          <a:lstStyle/>
          <a:p>
            <a:endParaRPr lang="pt-BR"/>
          </a:p>
        </p:txBody>
      </p:sp>
    </p:spTree>
    <p:extLst>
      <p:ext uri="{BB962C8B-B14F-4D97-AF65-F5344CB8AC3E}">
        <p14:creationId xmlns:p14="http://schemas.microsoft.com/office/powerpoint/2010/main" val="422072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âmina ações com imagens">
    <p:spTree>
      <p:nvGrpSpPr>
        <p:cNvPr id="1" name=""/>
        <p:cNvGrpSpPr/>
        <p:nvPr/>
      </p:nvGrpSpPr>
      <p:grpSpPr>
        <a:xfrm>
          <a:off x="0" y="0"/>
          <a:ext cx="0" cy="0"/>
          <a:chOff x="0" y="0"/>
          <a:chExt cx="0" cy="0"/>
        </a:xfrm>
      </p:grpSpPr>
      <p:sp>
        <p:nvSpPr>
          <p:cNvPr id="4" name="Espaço Reservado para Texto 3"/>
          <p:cNvSpPr>
            <a:spLocks noGrp="1"/>
          </p:cNvSpPr>
          <p:nvPr>
            <p:ph type="body" sz="quarter" idx="14" hasCustomPrompt="1"/>
          </p:nvPr>
        </p:nvSpPr>
        <p:spPr>
          <a:xfrm>
            <a:off x="7991475" y="1085850"/>
            <a:ext cx="2827736" cy="4419600"/>
          </a:xfrm>
          <a:prstGeom prst="rect">
            <a:avLst/>
          </a:prstGeom>
        </p:spPr>
        <p:txBody>
          <a:bodyPr/>
          <a:lstStyle>
            <a:lvl1pPr marL="0" indent="0">
              <a:buNone/>
              <a:defRPr sz="3600" b="1">
                <a:solidFill>
                  <a:srgbClr val="183EFF"/>
                </a:solidFill>
                <a:latin typeface="Montserrat" panose="00000500000000000000" pitchFamily="2" charset="0"/>
              </a:defRPr>
            </a:lvl1pPr>
          </a:lstStyle>
          <a:p>
            <a:pPr lvl="0"/>
            <a:r>
              <a:rPr lang="pt-BR" dirty="0"/>
              <a:t>Título</a:t>
            </a:r>
          </a:p>
        </p:txBody>
      </p:sp>
      <p:sp>
        <p:nvSpPr>
          <p:cNvPr id="7" name="Espaço Reservado para Imagem 2"/>
          <p:cNvSpPr>
            <a:spLocks noGrp="1"/>
          </p:cNvSpPr>
          <p:nvPr>
            <p:ph type="pic" sz="quarter" idx="16"/>
          </p:nvPr>
        </p:nvSpPr>
        <p:spPr>
          <a:xfrm>
            <a:off x="1276350" y="0"/>
            <a:ext cx="2105025" cy="4191000"/>
          </a:xfrm>
          <a:prstGeom prst="rect">
            <a:avLst/>
          </a:prstGeom>
        </p:spPr>
        <p:txBody>
          <a:bodyPr/>
          <a:lstStyle/>
          <a:p>
            <a:endParaRPr lang="pt-BR"/>
          </a:p>
        </p:txBody>
      </p:sp>
      <p:sp>
        <p:nvSpPr>
          <p:cNvPr id="13" name="Espaço Reservado para Texto 3"/>
          <p:cNvSpPr>
            <a:spLocks noGrp="1"/>
          </p:cNvSpPr>
          <p:nvPr>
            <p:ph type="body" sz="quarter" idx="19" hasCustomPrompt="1"/>
          </p:nvPr>
        </p:nvSpPr>
        <p:spPr>
          <a:xfrm>
            <a:off x="1360706" y="4466196"/>
            <a:ext cx="1857375" cy="657224"/>
          </a:xfrm>
          <a:prstGeom prst="rect">
            <a:avLst/>
          </a:prstGeom>
        </p:spPr>
        <p:txBody>
          <a:bodyPr/>
          <a:lstStyle>
            <a:lvl1pPr marL="0" indent="0" algn="ctr">
              <a:buNone/>
              <a:defRPr sz="1600" b="1">
                <a:solidFill>
                  <a:schemeClr val="tx1">
                    <a:lumMod val="85000"/>
                    <a:lumOff val="15000"/>
                  </a:schemeClr>
                </a:solidFill>
                <a:latin typeface="Montserrat" panose="00000500000000000000" pitchFamily="2" charset="0"/>
              </a:defRPr>
            </a:lvl1pPr>
          </a:lstStyle>
          <a:p>
            <a:pPr lvl="0"/>
            <a:r>
              <a:rPr lang="pt-BR" dirty="0"/>
              <a:t>Título</a:t>
            </a:r>
          </a:p>
        </p:txBody>
      </p:sp>
      <p:sp>
        <p:nvSpPr>
          <p:cNvPr id="15" name="Espaço Reservado para Texto 3"/>
          <p:cNvSpPr>
            <a:spLocks noGrp="1"/>
          </p:cNvSpPr>
          <p:nvPr>
            <p:ph type="body" sz="quarter" idx="20" hasCustomPrompt="1"/>
          </p:nvPr>
        </p:nvSpPr>
        <p:spPr>
          <a:xfrm>
            <a:off x="1360706" y="5256771"/>
            <a:ext cx="1857375" cy="895350"/>
          </a:xfrm>
          <a:prstGeom prst="rect">
            <a:avLst/>
          </a:prstGeom>
        </p:spPr>
        <p:txBody>
          <a:bodyPr/>
          <a:lstStyle>
            <a:lvl1pPr marL="0" indent="0" algn="ctr">
              <a:buNone/>
              <a:defRPr sz="1200" b="0">
                <a:solidFill>
                  <a:schemeClr val="tx1">
                    <a:lumMod val="65000"/>
                    <a:lumOff val="35000"/>
                  </a:schemeClr>
                </a:solidFill>
                <a:latin typeface="+mn-lt"/>
              </a:defRPr>
            </a:lvl1pPr>
          </a:lstStyle>
          <a:p>
            <a:pPr lvl="0"/>
            <a:r>
              <a:rPr lang="pt-BR" dirty="0"/>
              <a:t>Texto de apoio</a:t>
            </a:r>
          </a:p>
        </p:txBody>
      </p:sp>
      <p:sp>
        <p:nvSpPr>
          <p:cNvPr id="16" name="Espaço Reservado para Texto 3"/>
          <p:cNvSpPr>
            <a:spLocks noGrp="1"/>
          </p:cNvSpPr>
          <p:nvPr>
            <p:ph type="body" sz="quarter" idx="21" hasCustomPrompt="1"/>
          </p:nvPr>
        </p:nvSpPr>
        <p:spPr>
          <a:xfrm>
            <a:off x="3500438" y="4466196"/>
            <a:ext cx="1857375" cy="657224"/>
          </a:xfrm>
          <a:prstGeom prst="rect">
            <a:avLst/>
          </a:prstGeom>
        </p:spPr>
        <p:txBody>
          <a:bodyPr/>
          <a:lstStyle>
            <a:lvl1pPr marL="0" indent="0" algn="ctr">
              <a:buNone/>
              <a:defRPr sz="1600" b="1">
                <a:solidFill>
                  <a:schemeClr val="tx1">
                    <a:lumMod val="85000"/>
                    <a:lumOff val="15000"/>
                  </a:schemeClr>
                </a:solidFill>
                <a:latin typeface="Montserrat" panose="00000500000000000000" pitchFamily="2" charset="0"/>
              </a:defRPr>
            </a:lvl1pPr>
          </a:lstStyle>
          <a:p>
            <a:pPr lvl="0"/>
            <a:r>
              <a:rPr lang="pt-BR" dirty="0"/>
              <a:t>Título</a:t>
            </a:r>
          </a:p>
        </p:txBody>
      </p:sp>
      <p:sp>
        <p:nvSpPr>
          <p:cNvPr id="17" name="Espaço Reservado para Texto 3"/>
          <p:cNvSpPr>
            <a:spLocks noGrp="1"/>
          </p:cNvSpPr>
          <p:nvPr>
            <p:ph type="body" sz="quarter" idx="22" hasCustomPrompt="1"/>
          </p:nvPr>
        </p:nvSpPr>
        <p:spPr>
          <a:xfrm>
            <a:off x="3500438" y="5256771"/>
            <a:ext cx="1857375" cy="895350"/>
          </a:xfrm>
          <a:prstGeom prst="rect">
            <a:avLst/>
          </a:prstGeom>
        </p:spPr>
        <p:txBody>
          <a:bodyPr/>
          <a:lstStyle>
            <a:lvl1pPr marL="0" indent="0" algn="ctr">
              <a:buNone/>
              <a:defRPr sz="1200" b="0">
                <a:solidFill>
                  <a:schemeClr val="tx1">
                    <a:lumMod val="65000"/>
                    <a:lumOff val="35000"/>
                  </a:schemeClr>
                </a:solidFill>
                <a:latin typeface="+mn-lt"/>
              </a:defRPr>
            </a:lvl1pPr>
          </a:lstStyle>
          <a:p>
            <a:pPr lvl="0"/>
            <a:r>
              <a:rPr lang="pt-BR" dirty="0"/>
              <a:t>Texto de apoio</a:t>
            </a:r>
          </a:p>
        </p:txBody>
      </p:sp>
      <p:sp>
        <p:nvSpPr>
          <p:cNvPr id="18" name="Espaço Reservado para Texto 3"/>
          <p:cNvSpPr>
            <a:spLocks noGrp="1"/>
          </p:cNvSpPr>
          <p:nvPr>
            <p:ph type="body" sz="quarter" idx="23" hasCustomPrompt="1"/>
          </p:nvPr>
        </p:nvSpPr>
        <p:spPr>
          <a:xfrm>
            <a:off x="5638800" y="4466196"/>
            <a:ext cx="1857375" cy="657224"/>
          </a:xfrm>
          <a:prstGeom prst="rect">
            <a:avLst/>
          </a:prstGeom>
        </p:spPr>
        <p:txBody>
          <a:bodyPr/>
          <a:lstStyle>
            <a:lvl1pPr marL="0" indent="0" algn="ctr">
              <a:buNone/>
              <a:defRPr sz="1600" b="1">
                <a:solidFill>
                  <a:schemeClr val="tx1">
                    <a:lumMod val="85000"/>
                    <a:lumOff val="15000"/>
                  </a:schemeClr>
                </a:solidFill>
                <a:latin typeface="Montserrat" panose="00000500000000000000" pitchFamily="2" charset="0"/>
              </a:defRPr>
            </a:lvl1pPr>
          </a:lstStyle>
          <a:p>
            <a:pPr lvl="0"/>
            <a:r>
              <a:rPr lang="pt-BR" dirty="0"/>
              <a:t>Título</a:t>
            </a:r>
          </a:p>
        </p:txBody>
      </p:sp>
      <p:sp>
        <p:nvSpPr>
          <p:cNvPr id="19" name="Espaço Reservado para Texto 3"/>
          <p:cNvSpPr>
            <a:spLocks noGrp="1"/>
          </p:cNvSpPr>
          <p:nvPr>
            <p:ph type="body" sz="quarter" idx="24" hasCustomPrompt="1"/>
          </p:nvPr>
        </p:nvSpPr>
        <p:spPr>
          <a:xfrm>
            <a:off x="5638800" y="5256771"/>
            <a:ext cx="1857375" cy="895350"/>
          </a:xfrm>
          <a:prstGeom prst="rect">
            <a:avLst/>
          </a:prstGeom>
        </p:spPr>
        <p:txBody>
          <a:bodyPr/>
          <a:lstStyle>
            <a:lvl1pPr marL="0" indent="0" algn="ctr">
              <a:buNone/>
              <a:defRPr sz="1200" b="0">
                <a:solidFill>
                  <a:schemeClr val="tx1">
                    <a:lumMod val="65000"/>
                    <a:lumOff val="35000"/>
                  </a:schemeClr>
                </a:solidFill>
                <a:latin typeface="+mn-lt"/>
              </a:defRPr>
            </a:lvl1pPr>
          </a:lstStyle>
          <a:p>
            <a:pPr lvl="0"/>
            <a:r>
              <a:rPr lang="pt-BR" dirty="0"/>
              <a:t>Texto de apoio</a:t>
            </a:r>
          </a:p>
        </p:txBody>
      </p:sp>
      <p:sp>
        <p:nvSpPr>
          <p:cNvPr id="22" name="Espaço Reservado para Imagem 2"/>
          <p:cNvSpPr>
            <a:spLocks noGrp="1"/>
          </p:cNvSpPr>
          <p:nvPr>
            <p:ph type="pic" sz="quarter" idx="25"/>
          </p:nvPr>
        </p:nvSpPr>
        <p:spPr>
          <a:xfrm>
            <a:off x="3381375" y="0"/>
            <a:ext cx="2105025" cy="4191000"/>
          </a:xfrm>
          <a:prstGeom prst="rect">
            <a:avLst/>
          </a:prstGeom>
        </p:spPr>
        <p:txBody>
          <a:bodyPr/>
          <a:lstStyle/>
          <a:p>
            <a:endParaRPr lang="pt-BR"/>
          </a:p>
        </p:txBody>
      </p:sp>
      <p:sp>
        <p:nvSpPr>
          <p:cNvPr id="23" name="Espaço Reservado para Imagem 2"/>
          <p:cNvSpPr>
            <a:spLocks noGrp="1"/>
          </p:cNvSpPr>
          <p:nvPr>
            <p:ph type="pic" sz="quarter" idx="26"/>
          </p:nvPr>
        </p:nvSpPr>
        <p:spPr>
          <a:xfrm>
            <a:off x="5486400" y="0"/>
            <a:ext cx="2105025" cy="4191000"/>
          </a:xfrm>
          <a:prstGeom prst="rect">
            <a:avLst/>
          </a:prstGeom>
        </p:spPr>
        <p:txBody>
          <a:bodyPr/>
          <a:lstStyle/>
          <a:p>
            <a:endParaRPr lang="pt-BR"/>
          </a:p>
        </p:txBody>
      </p:sp>
    </p:spTree>
    <p:extLst>
      <p:ext uri="{BB962C8B-B14F-4D97-AF65-F5344CB8AC3E}">
        <p14:creationId xmlns:p14="http://schemas.microsoft.com/office/powerpoint/2010/main" val="548626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âmina ações sem imagem">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E2E83493-C7F4-C7B2-D2BD-755425FFEBF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Imagem 2">
            <a:extLst>
              <a:ext uri="{FF2B5EF4-FFF2-40B4-BE49-F238E27FC236}">
                <a16:creationId xmlns:a16="http://schemas.microsoft.com/office/drawing/2014/main" id="{3C1CA0A4-F05B-5773-BC79-24B6F476CF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Espaço Reservado para Texto 3"/>
          <p:cNvSpPr>
            <a:spLocks noGrp="1"/>
          </p:cNvSpPr>
          <p:nvPr>
            <p:ph type="body" sz="quarter" idx="14" hasCustomPrompt="1"/>
          </p:nvPr>
        </p:nvSpPr>
        <p:spPr>
          <a:xfrm>
            <a:off x="1957388" y="1085850"/>
            <a:ext cx="3143250" cy="4812634"/>
          </a:xfrm>
          <a:prstGeom prst="rect">
            <a:avLst/>
          </a:prstGeom>
        </p:spPr>
        <p:txBody>
          <a:bodyPr/>
          <a:lstStyle>
            <a:lvl1pPr marL="0" indent="0">
              <a:buNone/>
              <a:defRPr sz="3600" b="1">
                <a:solidFill>
                  <a:srgbClr val="183EFF"/>
                </a:solidFill>
                <a:latin typeface="Montserrat" panose="00000500000000000000" pitchFamily="2" charset="0"/>
              </a:defRPr>
            </a:lvl1pPr>
          </a:lstStyle>
          <a:p>
            <a:pPr lvl="0"/>
            <a:r>
              <a:rPr lang="pt-BR" dirty="0"/>
              <a:t>Texto</a:t>
            </a:r>
          </a:p>
        </p:txBody>
      </p:sp>
      <p:sp>
        <p:nvSpPr>
          <p:cNvPr id="7" name="Espaço Reservado para Texto 3"/>
          <p:cNvSpPr>
            <a:spLocks noGrp="1"/>
          </p:cNvSpPr>
          <p:nvPr>
            <p:ph type="body" sz="quarter" idx="19" hasCustomPrompt="1"/>
          </p:nvPr>
        </p:nvSpPr>
        <p:spPr>
          <a:xfrm>
            <a:off x="5723336" y="1085850"/>
            <a:ext cx="5095875" cy="323850"/>
          </a:xfrm>
          <a:prstGeom prst="rect">
            <a:avLst/>
          </a:prstGeom>
        </p:spPr>
        <p:txBody>
          <a:bodyPr/>
          <a:lstStyle>
            <a:lvl1pPr marL="0" indent="0" algn="l">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8" name="Espaço Reservado para Texto 3"/>
          <p:cNvSpPr>
            <a:spLocks noGrp="1"/>
          </p:cNvSpPr>
          <p:nvPr>
            <p:ph type="body" sz="quarter" idx="20" hasCustomPrompt="1"/>
          </p:nvPr>
        </p:nvSpPr>
        <p:spPr>
          <a:xfrm>
            <a:off x="5723336" y="1612805"/>
            <a:ext cx="5095875" cy="523875"/>
          </a:xfrm>
          <a:prstGeom prst="rect">
            <a:avLst/>
          </a:prstGeom>
        </p:spPr>
        <p:txBody>
          <a:bodyPr/>
          <a:lstStyle>
            <a:lvl1pPr marL="0" indent="0" algn="l">
              <a:buNone/>
              <a:defRPr sz="1200" b="0">
                <a:solidFill>
                  <a:schemeClr val="tx1">
                    <a:lumMod val="65000"/>
                    <a:lumOff val="35000"/>
                  </a:schemeClr>
                </a:solidFill>
                <a:latin typeface="+mn-lt"/>
              </a:defRPr>
            </a:lvl1pPr>
          </a:lstStyle>
          <a:p>
            <a:pPr lvl="0"/>
            <a:r>
              <a:rPr lang="pt-BR" dirty="0"/>
              <a:t>Texto de apoio</a:t>
            </a:r>
          </a:p>
        </p:txBody>
      </p:sp>
      <p:sp>
        <p:nvSpPr>
          <p:cNvPr id="16" name="Espaço Reservado para Texto 3"/>
          <p:cNvSpPr>
            <a:spLocks noGrp="1"/>
          </p:cNvSpPr>
          <p:nvPr>
            <p:ph type="body" sz="quarter" idx="21" hasCustomPrompt="1"/>
          </p:nvPr>
        </p:nvSpPr>
        <p:spPr>
          <a:xfrm>
            <a:off x="5723336" y="4847655"/>
            <a:ext cx="5095875" cy="323850"/>
          </a:xfrm>
          <a:prstGeom prst="rect">
            <a:avLst/>
          </a:prstGeom>
        </p:spPr>
        <p:txBody>
          <a:bodyPr/>
          <a:lstStyle>
            <a:lvl1pPr marL="0" indent="0" algn="l">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7" name="Espaço Reservado para Texto 3"/>
          <p:cNvSpPr>
            <a:spLocks noGrp="1"/>
          </p:cNvSpPr>
          <p:nvPr>
            <p:ph type="body" sz="quarter" idx="22" hasCustomPrompt="1"/>
          </p:nvPr>
        </p:nvSpPr>
        <p:spPr>
          <a:xfrm>
            <a:off x="5723336" y="5374609"/>
            <a:ext cx="5095875" cy="523875"/>
          </a:xfrm>
          <a:prstGeom prst="rect">
            <a:avLst/>
          </a:prstGeom>
        </p:spPr>
        <p:txBody>
          <a:bodyPr/>
          <a:lstStyle>
            <a:lvl1pPr marL="0" indent="0" algn="l">
              <a:buNone/>
              <a:defRPr sz="1200" b="0">
                <a:solidFill>
                  <a:schemeClr val="tx1">
                    <a:lumMod val="65000"/>
                    <a:lumOff val="35000"/>
                  </a:schemeClr>
                </a:solidFill>
                <a:latin typeface="+mn-lt"/>
              </a:defRPr>
            </a:lvl1pPr>
          </a:lstStyle>
          <a:p>
            <a:pPr lvl="0"/>
            <a:r>
              <a:rPr lang="pt-BR" dirty="0"/>
              <a:t>Texto de apoio</a:t>
            </a:r>
          </a:p>
        </p:txBody>
      </p:sp>
      <p:sp>
        <p:nvSpPr>
          <p:cNvPr id="18" name="Espaço Reservado para Texto 3"/>
          <p:cNvSpPr>
            <a:spLocks noGrp="1"/>
          </p:cNvSpPr>
          <p:nvPr>
            <p:ph type="body" sz="quarter" idx="23" hasCustomPrompt="1"/>
          </p:nvPr>
        </p:nvSpPr>
        <p:spPr>
          <a:xfrm>
            <a:off x="5723336" y="3593720"/>
            <a:ext cx="5095875" cy="323850"/>
          </a:xfrm>
          <a:prstGeom prst="rect">
            <a:avLst/>
          </a:prstGeom>
        </p:spPr>
        <p:txBody>
          <a:bodyPr/>
          <a:lstStyle>
            <a:lvl1pPr marL="0" indent="0" algn="l">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9" name="Espaço Reservado para Texto 3"/>
          <p:cNvSpPr>
            <a:spLocks noGrp="1"/>
          </p:cNvSpPr>
          <p:nvPr>
            <p:ph type="body" sz="quarter" idx="24" hasCustomPrompt="1"/>
          </p:nvPr>
        </p:nvSpPr>
        <p:spPr>
          <a:xfrm>
            <a:off x="5723336" y="4120675"/>
            <a:ext cx="5095875" cy="523875"/>
          </a:xfrm>
          <a:prstGeom prst="rect">
            <a:avLst/>
          </a:prstGeom>
        </p:spPr>
        <p:txBody>
          <a:bodyPr/>
          <a:lstStyle>
            <a:lvl1pPr marL="0" indent="0" algn="l">
              <a:buNone/>
              <a:defRPr sz="1200" b="0">
                <a:solidFill>
                  <a:schemeClr val="tx1">
                    <a:lumMod val="65000"/>
                    <a:lumOff val="35000"/>
                  </a:schemeClr>
                </a:solidFill>
                <a:latin typeface="+mn-lt"/>
              </a:defRPr>
            </a:lvl1pPr>
          </a:lstStyle>
          <a:p>
            <a:pPr lvl="0"/>
            <a:r>
              <a:rPr lang="pt-BR" dirty="0"/>
              <a:t>Texto de apoio</a:t>
            </a:r>
          </a:p>
        </p:txBody>
      </p:sp>
      <p:sp>
        <p:nvSpPr>
          <p:cNvPr id="20" name="Espaço Reservado para Texto 3"/>
          <p:cNvSpPr>
            <a:spLocks noGrp="1"/>
          </p:cNvSpPr>
          <p:nvPr>
            <p:ph type="body" sz="quarter" idx="25" hasCustomPrompt="1"/>
          </p:nvPr>
        </p:nvSpPr>
        <p:spPr>
          <a:xfrm>
            <a:off x="5723336" y="2339785"/>
            <a:ext cx="5095875" cy="323850"/>
          </a:xfrm>
          <a:prstGeom prst="rect">
            <a:avLst/>
          </a:prstGeom>
        </p:spPr>
        <p:txBody>
          <a:bodyPr/>
          <a:lstStyle>
            <a:lvl1pPr marL="0" indent="0" algn="l">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21" name="Espaço Reservado para Texto 3"/>
          <p:cNvSpPr>
            <a:spLocks noGrp="1"/>
          </p:cNvSpPr>
          <p:nvPr>
            <p:ph type="body" sz="quarter" idx="26" hasCustomPrompt="1"/>
          </p:nvPr>
        </p:nvSpPr>
        <p:spPr>
          <a:xfrm>
            <a:off x="5723336" y="2866740"/>
            <a:ext cx="5095875" cy="523875"/>
          </a:xfrm>
          <a:prstGeom prst="rect">
            <a:avLst/>
          </a:prstGeom>
        </p:spPr>
        <p:txBody>
          <a:bodyPr/>
          <a:lstStyle>
            <a:lvl1pPr marL="0" indent="0" algn="l">
              <a:buNone/>
              <a:defRPr sz="12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2823224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âmina tópicos com ícones à direita">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5" y="797453"/>
            <a:ext cx="8715376" cy="697972"/>
          </a:xfrm>
          <a:prstGeom prst="rect">
            <a:avLst/>
          </a:prstGeom>
        </p:spPr>
        <p:txBody>
          <a:bodyPr wrap="square" anchor="t" anchorCtr="0">
            <a:normAutofit/>
          </a:bodyPr>
          <a:lstStyle>
            <a:lvl1pPr algn="l">
              <a:defRPr sz="4400" b="1" spc="0" baseline="0">
                <a:solidFill>
                  <a:srgbClr val="183EFF"/>
                </a:solidFill>
              </a:defRPr>
            </a:lvl1pPr>
          </a:lstStyle>
          <a:p>
            <a:r>
              <a:rPr lang="pt-BR" dirty="0"/>
              <a:t>Título</a:t>
            </a:r>
          </a:p>
        </p:txBody>
      </p:sp>
      <p:sp>
        <p:nvSpPr>
          <p:cNvPr id="10" name="Espaço Reservado para Texto 3"/>
          <p:cNvSpPr>
            <a:spLocks noGrp="1"/>
          </p:cNvSpPr>
          <p:nvPr>
            <p:ph type="body" sz="quarter" idx="14" hasCustomPrompt="1"/>
          </p:nvPr>
        </p:nvSpPr>
        <p:spPr>
          <a:xfrm>
            <a:off x="1190625" y="2653021"/>
            <a:ext cx="3886200" cy="414029"/>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1" name="Espaço Reservado para Texto 3"/>
          <p:cNvSpPr>
            <a:spLocks noGrp="1"/>
          </p:cNvSpPr>
          <p:nvPr>
            <p:ph type="body" sz="quarter" idx="16" hasCustomPrompt="1"/>
          </p:nvPr>
        </p:nvSpPr>
        <p:spPr>
          <a:xfrm>
            <a:off x="1190625" y="3248490"/>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15" name="Espaço Reservado para Texto 3"/>
          <p:cNvSpPr>
            <a:spLocks noGrp="1"/>
          </p:cNvSpPr>
          <p:nvPr>
            <p:ph type="body" sz="quarter" idx="17" hasCustomPrompt="1"/>
          </p:nvPr>
        </p:nvSpPr>
        <p:spPr>
          <a:xfrm>
            <a:off x="1190625" y="4462771"/>
            <a:ext cx="3886200" cy="414029"/>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6" name="Espaço Reservado para Texto 3"/>
          <p:cNvSpPr>
            <a:spLocks noGrp="1"/>
          </p:cNvSpPr>
          <p:nvPr>
            <p:ph type="body" sz="quarter" idx="18" hasCustomPrompt="1"/>
          </p:nvPr>
        </p:nvSpPr>
        <p:spPr>
          <a:xfrm>
            <a:off x="1190625" y="5058240"/>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20" name="Espaço Reservado para Texto 3"/>
          <p:cNvSpPr>
            <a:spLocks noGrp="1"/>
          </p:cNvSpPr>
          <p:nvPr>
            <p:ph type="body" sz="quarter" idx="19" hasCustomPrompt="1"/>
          </p:nvPr>
        </p:nvSpPr>
        <p:spPr>
          <a:xfrm>
            <a:off x="6019801" y="2653021"/>
            <a:ext cx="3886200" cy="414029"/>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21" name="Espaço Reservado para Texto 3"/>
          <p:cNvSpPr>
            <a:spLocks noGrp="1"/>
          </p:cNvSpPr>
          <p:nvPr>
            <p:ph type="body" sz="quarter" idx="20" hasCustomPrompt="1"/>
          </p:nvPr>
        </p:nvSpPr>
        <p:spPr>
          <a:xfrm>
            <a:off x="6019801" y="3248490"/>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23" name="Espaço Reservado para Texto 3"/>
          <p:cNvSpPr>
            <a:spLocks noGrp="1"/>
          </p:cNvSpPr>
          <p:nvPr>
            <p:ph type="body" sz="quarter" idx="21" hasCustomPrompt="1"/>
          </p:nvPr>
        </p:nvSpPr>
        <p:spPr>
          <a:xfrm>
            <a:off x="6019801" y="4462771"/>
            <a:ext cx="3886200" cy="414029"/>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24" name="Espaço Reservado para Texto 3"/>
          <p:cNvSpPr>
            <a:spLocks noGrp="1"/>
          </p:cNvSpPr>
          <p:nvPr>
            <p:ph type="body" sz="quarter" idx="22" hasCustomPrompt="1"/>
          </p:nvPr>
        </p:nvSpPr>
        <p:spPr>
          <a:xfrm>
            <a:off x="6019801" y="5058240"/>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463475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âmina foto com legenda">
    <p:spTree>
      <p:nvGrpSpPr>
        <p:cNvPr id="1" name=""/>
        <p:cNvGrpSpPr/>
        <p:nvPr/>
      </p:nvGrpSpPr>
      <p:grpSpPr>
        <a:xfrm>
          <a:off x="0" y="0"/>
          <a:ext cx="0" cy="0"/>
          <a:chOff x="0" y="0"/>
          <a:chExt cx="0" cy="0"/>
        </a:xfrm>
      </p:grpSpPr>
      <p:sp>
        <p:nvSpPr>
          <p:cNvPr id="3" name="Espaço Reservado para Imagem 2"/>
          <p:cNvSpPr>
            <a:spLocks noGrp="1"/>
          </p:cNvSpPr>
          <p:nvPr>
            <p:ph type="pic" sz="quarter" idx="15"/>
          </p:nvPr>
        </p:nvSpPr>
        <p:spPr>
          <a:xfrm>
            <a:off x="0" y="971550"/>
            <a:ext cx="12192000" cy="4600576"/>
          </a:xfrm>
          <a:prstGeom prst="rect">
            <a:avLst/>
          </a:prstGeom>
        </p:spPr>
        <p:txBody>
          <a:bodyPr/>
          <a:lstStyle/>
          <a:p>
            <a:endParaRPr lang="pt-BR"/>
          </a:p>
        </p:txBody>
      </p:sp>
      <p:sp>
        <p:nvSpPr>
          <p:cNvPr id="8" name="Espaço Reservado para Texto 3"/>
          <p:cNvSpPr>
            <a:spLocks noGrp="1"/>
          </p:cNvSpPr>
          <p:nvPr>
            <p:ph type="body" sz="quarter" idx="16" hasCustomPrompt="1"/>
          </p:nvPr>
        </p:nvSpPr>
        <p:spPr>
          <a:xfrm>
            <a:off x="3567113" y="5667840"/>
            <a:ext cx="5057775" cy="629107"/>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2553624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âmina fotos com texto de apoio">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8042F7E-415C-1C9E-840D-52A0033B7EA1}"/>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4" name="Imagem 3">
            <a:extLst>
              <a:ext uri="{FF2B5EF4-FFF2-40B4-BE49-F238E27FC236}">
                <a16:creationId xmlns:a16="http://schemas.microsoft.com/office/drawing/2014/main" id="{11F607B2-00A9-937D-8269-29A3E21E02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4" name="Espaço Reservado para Texto 3"/>
          <p:cNvSpPr>
            <a:spLocks noGrp="1"/>
          </p:cNvSpPr>
          <p:nvPr>
            <p:ph type="body" sz="quarter" idx="16" hasCustomPrompt="1"/>
          </p:nvPr>
        </p:nvSpPr>
        <p:spPr>
          <a:xfrm>
            <a:off x="1843088" y="928688"/>
            <a:ext cx="2100262" cy="4969795"/>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
        <p:nvSpPr>
          <p:cNvPr id="3" name="Espaço Reservado para Imagem 2"/>
          <p:cNvSpPr>
            <a:spLocks noGrp="1"/>
          </p:cNvSpPr>
          <p:nvPr>
            <p:ph type="pic" sz="quarter" idx="18"/>
          </p:nvPr>
        </p:nvSpPr>
        <p:spPr>
          <a:xfrm>
            <a:off x="8143875" y="0"/>
            <a:ext cx="3752850" cy="6858000"/>
          </a:xfrm>
          <a:prstGeom prst="rect">
            <a:avLst/>
          </a:prstGeom>
        </p:spPr>
        <p:txBody>
          <a:bodyPr/>
          <a:lstStyle/>
          <a:p>
            <a:endParaRPr lang="pt-BR"/>
          </a:p>
        </p:txBody>
      </p:sp>
      <p:sp>
        <p:nvSpPr>
          <p:cNvPr id="8" name="Espaço Reservado para Imagem 2"/>
          <p:cNvSpPr>
            <a:spLocks noGrp="1"/>
          </p:cNvSpPr>
          <p:nvPr>
            <p:ph type="pic" sz="quarter" idx="19"/>
          </p:nvPr>
        </p:nvSpPr>
        <p:spPr>
          <a:xfrm>
            <a:off x="4391025" y="0"/>
            <a:ext cx="3752850" cy="6858000"/>
          </a:xfrm>
          <a:prstGeom prst="rect">
            <a:avLst/>
          </a:prstGeom>
        </p:spPr>
        <p:txBody>
          <a:bodyPr/>
          <a:lstStyle/>
          <a:p>
            <a:endParaRPr lang="pt-BR"/>
          </a:p>
        </p:txBody>
      </p:sp>
    </p:spTree>
    <p:extLst>
      <p:ext uri="{BB962C8B-B14F-4D97-AF65-F5344CB8AC3E}">
        <p14:creationId xmlns:p14="http://schemas.microsoft.com/office/powerpoint/2010/main" val="2538423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âmina tópicos com ícones 2">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4" y="1092728"/>
            <a:ext cx="9628587" cy="640822"/>
          </a:xfrm>
          <a:prstGeom prst="rect">
            <a:avLst/>
          </a:prstGeom>
        </p:spPr>
        <p:txBody>
          <a:bodyPr wrap="square" anchor="t" anchorCtr="0">
            <a:normAutofit/>
          </a:bodyPr>
          <a:lstStyle>
            <a:lvl1pPr algn="l">
              <a:defRPr sz="4400" b="1" spc="0" baseline="0">
                <a:solidFill>
                  <a:srgbClr val="183EFF"/>
                </a:solidFill>
              </a:defRPr>
            </a:lvl1pPr>
          </a:lstStyle>
          <a:p>
            <a:r>
              <a:rPr lang="pt-BR" dirty="0"/>
              <a:t>Título</a:t>
            </a:r>
          </a:p>
        </p:txBody>
      </p:sp>
      <p:sp>
        <p:nvSpPr>
          <p:cNvPr id="10" name="Espaço Reservado para Texto 3"/>
          <p:cNvSpPr>
            <a:spLocks noGrp="1"/>
          </p:cNvSpPr>
          <p:nvPr>
            <p:ph type="body" sz="quarter" idx="14" hasCustomPrompt="1"/>
          </p:nvPr>
        </p:nvSpPr>
        <p:spPr>
          <a:xfrm>
            <a:off x="1654660" y="3767446"/>
            <a:ext cx="3238501"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1" name="Espaço Reservado para Texto 3"/>
          <p:cNvSpPr>
            <a:spLocks noGrp="1"/>
          </p:cNvSpPr>
          <p:nvPr>
            <p:ph type="body" sz="quarter" idx="16" hasCustomPrompt="1"/>
          </p:nvPr>
        </p:nvSpPr>
        <p:spPr>
          <a:xfrm>
            <a:off x="1654659" y="4291320"/>
            <a:ext cx="3238501" cy="895350"/>
          </a:xfrm>
          <a:prstGeom prst="rect">
            <a:avLst/>
          </a:prstGeom>
        </p:spPr>
        <p:txBody>
          <a:bodyPr/>
          <a:lstStyle>
            <a:lvl1pPr marL="0" indent="0" algn="ctr">
              <a:buNone/>
              <a:defRPr sz="1400" b="0">
                <a:solidFill>
                  <a:schemeClr val="tx1">
                    <a:lumMod val="65000"/>
                    <a:lumOff val="35000"/>
                  </a:schemeClr>
                </a:solidFill>
                <a:latin typeface="+mn-lt"/>
              </a:defRPr>
            </a:lvl1pPr>
          </a:lstStyle>
          <a:p>
            <a:pPr lvl="0"/>
            <a:r>
              <a:rPr lang="pt-BR" dirty="0"/>
              <a:t>Texto de apoio</a:t>
            </a:r>
          </a:p>
        </p:txBody>
      </p:sp>
      <p:sp>
        <p:nvSpPr>
          <p:cNvPr id="16" name="Espaço Reservado para Texto 3"/>
          <p:cNvSpPr>
            <a:spLocks noGrp="1"/>
          </p:cNvSpPr>
          <p:nvPr>
            <p:ph type="body" sz="quarter" idx="17" hasCustomPrompt="1"/>
          </p:nvPr>
        </p:nvSpPr>
        <p:spPr>
          <a:xfrm>
            <a:off x="6988660" y="3767446"/>
            <a:ext cx="3238501"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8" name="Espaço Reservado para Texto 3"/>
          <p:cNvSpPr>
            <a:spLocks noGrp="1"/>
          </p:cNvSpPr>
          <p:nvPr>
            <p:ph type="body" sz="quarter" idx="18" hasCustomPrompt="1"/>
          </p:nvPr>
        </p:nvSpPr>
        <p:spPr>
          <a:xfrm>
            <a:off x="6988659" y="4291320"/>
            <a:ext cx="3238501" cy="895350"/>
          </a:xfrm>
          <a:prstGeom prst="rect">
            <a:avLst/>
          </a:prstGeom>
        </p:spPr>
        <p:txBody>
          <a:bodyPr/>
          <a:lstStyle>
            <a:lvl1pPr marL="0" indent="0" algn="ctr">
              <a:buNone/>
              <a:defRPr sz="14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275005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âmina gráfico de progress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4" y="1092728"/>
            <a:ext cx="9628587" cy="640822"/>
          </a:xfrm>
          <a:prstGeom prst="rect">
            <a:avLst/>
          </a:prstGeom>
        </p:spPr>
        <p:txBody>
          <a:bodyPr wrap="square" anchor="t" anchorCtr="0">
            <a:normAutofit/>
          </a:bodyPr>
          <a:lstStyle>
            <a:lvl1pPr algn="ctr">
              <a:defRPr sz="4400" b="1" spc="0" baseline="0">
                <a:solidFill>
                  <a:srgbClr val="183EFF"/>
                </a:solidFill>
              </a:defRPr>
            </a:lvl1pPr>
          </a:lstStyle>
          <a:p>
            <a:r>
              <a:rPr lang="pt-BR" dirty="0"/>
              <a:t>Título</a:t>
            </a:r>
          </a:p>
        </p:txBody>
      </p:sp>
      <p:sp>
        <p:nvSpPr>
          <p:cNvPr id="10" name="Espaço Reservado para Texto 3"/>
          <p:cNvSpPr>
            <a:spLocks noGrp="1"/>
          </p:cNvSpPr>
          <p:nvPr>
            <p:ph type="body" sz="quarter" idx="14" hasCustomPrompt="1"/>
          </p:nvPr>
        </p:nvSpPr>
        <p:spPr>
          <a:xfrm>
            <a:off x="1190624" y="2803499"/>
            <a:ext cx="2871786" cy="280679"/>
          </a:xfrm>
          <a:prstGeom prst="rect">
            <a:avLst/>
          </a:prstGeom>
        </p:spPr>
        <p:txBody>
          <a:bodyPr/>
          <a:lstStyle>
            <a:lvl1pPr marL="0" indent="0" algn="ctr">
              <a:buNone/>
              <a:defRPr sz="18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23" name="Espaço Reservado para Texto 3"/>
          <p:cNvSpPr>
            <a:spLocks noGrp="1"/>
          </p:cNvSpPr>
          <p:nvPr>
            <p:ph type="body" sz="quarter" idx="19" hasCustomPrompt="1"/>
          </p:nvPr>
        </p:nvSpPr>
        <p:spPr>
          <a:xfrm>
            <a:off x="1877460" y="4205902"/>
            <a:ext cx="1498115"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30%</a:t>
            </a:r>
          </a:p>
        </p:txBody>
      </p:sp>
      <p:sp>
        <p:nvSpPr>
          <p:cNvPr id="32" name="Espaço Reservado para Texto 3"/>
          <p:cNvSpPr>
            <a:spLocks noGrp="1"/>
          </p:cNvSpPr>
          <p:nvPr>
            <p:ph type="body" sz="quarter" idx="20" hasCustomPrompt="1"/>
          </p:nvPr>
        </p:nvSpPr>
        <p:spPr>
          <a:xfrm>
            <a:off x="7947425" y="2803499"/>
            <a:ext cx="2871786" cy="280679"/>
          </a:xfrm>
          <a:prstGeom prst="rect">
            <a:avLst/>
          </a:prstGeom>
        </p:spPr>
        <p:txBody>
          <a:bodyPr/>
          <a:lstStyle>
            <a:lvl1pPr marL="0" indent="0" algn="ctr">
              <a:buNone/>
              <a:defRPr sz="18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35" name="Espaço Reservado para Texto 3"/>
          <p:cNvSpPr>
            <a:spLocks noGrp="1"/>
          </p:cNvSpPr>
          <p:nvPr>
            <p:ph type="body" sz="quarter" idx="21" hasCustomPrompt="1"/>
          </p:nvPr>
        </p:nvSpPr>
        <p:spPr>
          <a:xfrm>
            <a:off x="8634261" y="4205902"/>
            <a:ext cx="1498115"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90%</a:t>
            </a:r>
          </a:p>
        </p:txBody>
      </p:sp>
      <p:sp>
        <p:nvSpPr>
          <p:cNvPr id="36" name="Espaço Reservado para Texto 3"/>
          <p:cNvSpPr>
            <a:spLocks noGrp="1"/>
          </p:cNvSpPr>
          <p:nvPr>
            <p:ph type="body" sz="quarter" idx="22" hasCustomPrompt="1"/>
          </p:nvPr>
        </p:nvSpPr>
        <p:spPr>
          <a:xfrm>
            <a:off x="4565888" y="2803499"/>
            <a:ext cx="2871786" cy="280679"/>
          </a:xfrm>
          <a:prstGeom prst="rect">
            <a:avLst/>
          </a:prstGeom>
        </p:spPr>
        <p:txBody>
          <a:bodyPr/>
          <a:lstStyle>
            <a:lvl1pPr marL="0" indent="0" algn="ctr">
              <a:buNone/>
              <a:defRPr sz="18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39" name="Espaço Reservado para Texto 3"/>
          <p:cNvSpPr>
            <a:spLocks noGrp="1"/>
          </p:cNvSpPr>
          <p:nvPr>
            <p:ph type="body" sz="quarter" idx="23" hasCustomPrompt="1"/>
          </p:nvPr>
        </p:nvSpPr>
        <p:spPr>
          <a:xfrm>
            <a:off x="5252724" y="4205902"/>
            <a:ext cx="1498115"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60%</a:t>
            </a:r>
          </a:p>
        </p:txBody>
      </p:sp>
      <p:sp>
        <p:nvSpPr>
          <p:cNvPr id="40" name="Espaço Reservado para Texto 3"/>
          <p:cNvSpPr>
            <a:spLocks noGrp="1"/>
          </p:cNvSpPr>
          <p:nvPr>
            <p:ph type="body" sz="quarter" idx="16" hasCustomPrompt="1"/>
          </p:nvPr>
        </p:nvSpPr>
        <p:spPr>
          <a:xfrm>
            <a:off x="2619375" y="5222209"/>
            <a:ext cx="6857999" cy="712788"/>
          </a:xfrm>
          <a:prstGeom prst="rect">
            <a:avLst/>
          </a:prstGeom>
        </p:spPr>
        <p:txBody>
          <a:bodyPr/>
          <a:lstStyle>
            <a:lvl1pPr marL="0" indent="0" algn="ctr">
              <a:buNone/>
              <a:defRPr sz="14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183418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âmina Final">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3CE20DB-422C-FC85-739E-F4F721A13D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1"/>
            <a:ext cx="12192000" cy="6857657"/>
          </a:xfrm>
          <a:prstGeom prst="rect">
            <a:avLst/>
          </a:prstGeom>
        </p:spPr>
      </p:pic>
    </p:spTree>
    <p:extLst>
      <p:ext uri="{BB962C8B-B14F-4D97-AF65-F5344CB8AC3E}">
        <p14:creationId xmlns:p14="http://schemas.microsoft.com/office/powerpoint/2010/main" val="4422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âmina de Título">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1136B438-876F-4751-7E8C-E90A1F6FF92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a:extLst>
              <a:ext uri="{FF2B5EF4-FFF2-40B4-BE49-F238E27FC236}">
                <a16:creationId xmlns:a16="http://schemas.microsoft.com/office/drawing/2014/main" id="{2D3DD27C-1B6D-E72C-E6D4-588D1616708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71"/>
            <a:ext cx="12192000" cy="6857657"/>
          </a:xfrm>
          <a:prstGeom prst="rect">
            <a:avLst/>
          </a:prstGeom>
        </p:spPr>
      </p:pic>
      <p:sp>
        <p:nvSpPr>
          <p:cNvPr id="2" name="Título 1"/>
          <p:cNvSpPr>
            <a:spLocks noGrp="1"/>
          </p:cNvSpPr>
          <p:nvPr>
            <p:ph type="ctrTitle" hasCustomPrompt="1"/>
          </p:nvPr>
        </p:nvSpPr>
        <p:spPr>
          <a:xfrm>
            <a:off x="1494993" y="1847419"/>
            <a:ext cx="8344764" cy="2620238"/>
          </a:xfrm>
          <a:prstGeom prst="rect">
            <a:avLst/>
          </a:prstGeom>
        </p:spPr>
        <p:txBody>
          <a:bodyPr wrap="square" anchor="ctr" anchorCtr="1">
            <a:normAutofit/>
          </a:bodyPr>
          <a:lstStyle>
            <a:lvl1pPr algn="l">
              <a:defRPr sz="6000" b="1" spc="0" baseline="0">
                <a:solidFill>
                  <a:srgbClr val="03CF00"/>
                </a:solidFill>
              </a:defRPr>
            </a:lvl1pPr>
          </a:lstStyle>
          <a:p>
            <a:r>
              <a:rPr lang="pt-BR" dirty="0"/>
              <a:t>Título Principal da Apresentação</a:t>
            </a:r>
          </a:p>
        </p:txBody>
      </p:sp>
    </p:spTree>
    <p:extLst>
      <p:ext uri="{BB962C8B-B14F-4D97-AF65-F5344CB8AC3E}">
        <p14:creationId xmlns:p14="http://schemas.microsoft.com/office/powerpoint/2010/main" val="310301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âmina aspa com imagem">
    <p:spTree>
      <p:nvGrpSpPr>
        <p:cNvPr id="1" name=""/>
        <p:cNvGrpSpPr/>
        <p:nvPr/>
      </p:nvGrpSpPr>
      <p:grpSpPr>
        <a:xfrm>
          <a:off x="0" y="0"/>
          <a:ext cx="0" cy="0"/>
          <a:chOff x="0" y="0"/>
          <a:chExt cx="0" cy="0"/>
        </a:xfrm>
      </p:grpSpPr>
      <p:sp>
        <p:nvSpPr>
          <p:cNvPr id="16" name="Espaço Reservado para Imagem 15"/>
          <p:cNvSpPr>
            <a:spLocks noGrp="1"/>
          </p:cNvSpPr>
          <p:nvPr>
            <p:ph type="pic" sz="quarter" idx="13"/>
          </p:nvPr>
        </p:nvSpPr>
        <p:spPr>
          <a:xfrm>
            <a:off x="0" y="0"/>
            <a:ext cx="12192000" cy="6858000"/>
          </a:xfrm>
          <a:prstGeom prst="rect">
            <a:avLst/>
          </a:prstGeom>
        </p:spPr>
        <p:txBody>
          <a:bodyPr/>
          <a:lstStyle/>
          <a:p>
            <a:endParaRPr lang="pt-BR" dirty="0"/>
          </a:p>
        </p:txBody>
      </p:sp>
      <p:sp>
        <p:nvSpPr>
          <p:cNvPr id="4" name="Espaço Reservado para Texto 3"/>
          <p:cNvSpPr>
            <a:spLocks noGrp="1"/>
          </p:cNvSpPr>
          <p:nvPr>
            <p:ph type="body" sz="quarter" idx="14" hasCustomPrompt="1"/>
          </p:nvPr>
        </p:nvSpPr>
        <p:spPr>
          <a:xfrm>
            <a:off x="1276350" y="1085850"/>
            <a:ext cx="9639301" cy="4076700"/>
          </a:xfrm>
          <a:prstGeom prst="rect">
            <a:avLst/>
          </a:prstGeom>
        </p:spPr>
        <p:txBody>
          <a:bodyPr/>
          <a:lstStyle>
            <a:lvl1pPr marL="0" indent="0">
              <a:buNone/>
              <a:defRPr sz="3600" b="1">
                <a:solidFill>
                  <a:schemeClr val="tx1">
                    <a:lumMod val="95000"/>
                    <a:lumOff val="5000"/>
                  </a:schemeClr>
                </a:solidFill>
                <a:latin typeface="Montserrat" panose="00000500000000000000" pitchFamily="2" charset="0"/>
              </a:defRPr>
            </a:lvl1pPr>
          </a:lstStyle>
          <a:p>
            <a:pPr lvl="0"/>
            <a:r>
              <a:rPr lang="pt-BR" dirty="0"/>
              <a:t>Aspas</a:t>
            </a:r>
          </a:p>
        </p:txBody>
      </p:sp>
      <p:sp>
        <p:nvSpPr>
          <p:cNvPr id="9" name="Espaço Reservado para Texto 3"/>
          <p:cNvSpPr>
            <a:spLocks noGrp="1"/>
          </p:cNvSpPr>
          <p:nvPr>
            <p:ph type="body" sz="quarter" idx="15" hasCustomPrompt="1"/>
          </p:nvPr>
        </p:nvSpPr>
        <p:spPr>
          <a:xfrm>
            <a:off x="1781175" y="5286375"/>
            <a:ext cx="9134476" cy="400050"/>
          </a:xfrm>
          <a:prstGeom prst="rect">
            <a:avLst/>
          </a:prstGeom>
        </p:spPr>
        <p:txBody>
          <a:bodyPr/>
          <a:lstStyle>
            <a:lvl1pPr marL="0" indent="0">
              <a:buNone/>
              <a:defRPr sz="2400" b="0">
                <a:solidFill>
                  <a:schemeClr val="tx1">
                    <a:lumMod val="95000"/>
                    <a:lumOff val="5000"/>
                  </a:schemeClr>
                </a:solidFill>
                <a:latin typeface="Montserrat" panose="00000500000000000000" pitchFamily="2" charset="0"/>
              </a:defRPr>
            </a:lvl1pPr>
          </a:lstStyle>
          <a:p>
            <a:pPr lvl="0"/>
            <a:r>
              <a:rPr lang="pt-BR" dirty="0"/>
              <a:t>Pessoa</a:t>
            </a:r>
          </a:p>
        </p:txBody>
      </p:sp>
      <p:cxnSp>
        <p:nvCxnSpPr>
          <p:cNvPr id="7" name="Conector reto 6"/>
          <p:cNvCxnSpPr>
            <a:stCxn id="9" idx="1"/>
          </p:cNvCxnSpPr>
          <p:nvPr userDrawn="1"/>
        </p:nvCxnSpPr>
        <p:spPr>
          <a:xfrm flipH="1">
            <a:off x="1276350" y="5486400"/>
            <a:ext cx="504825"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13" name="Conector reto 12"/>
          <p:cNvCxnSpPr/>
          <p:nvPr userDrawn="1"/>
        </p:nvCxnSpPr>
        <p:spPr>
          <a:xfrm>
            <a:off x="1276350" y="5991225"/>
            <a:ext cx="9639301" cy="0"/>
          </a:xfrm>
          <a:prstGeom prst="line">
            <a:avLst/>
          </a:prstGeom>
          <a:ln cap="rnd">
            <a:solidFill>
              <a:srgbClr val="03CF00"/>
            </a:solidFill>
          </a:ln>
        </p:spPr>
        <p:style>
          <a:lnRef idx="3">
            <a:schemeClr val="dk1"/>
          </a:lnRef>
          <a:fillRef idx="0">
            <a:schemeClr val="dk1"/>
          </a:fillRef>
          <a:effectRef idx="2">
            <a:schemeClr val="dk1"/>
          </a:effectRef>
          <a:fontRef idx="minor">
            <a:schemeClr val="tx1"/>
          </a:fontRef>
        </p:style>
      </p:cxnSp>
      <p:sp>
        <p:nvSpPr>
          <p:cNvPr id="12" name="CaixaDeTexto 11"/>
          <p:cNvSpPr txBox="1"/>
          <p:nvPr userDrawn="1"/>
        </p:nvSpPr>
        <p:spPr>
          <a:xfrm>
            <a:off x="552450" y="295275"/>
            <a:ext cx="1048685" cy="2646878"/>
          </a:xfrm>
          <a:prstGeom prst="rect">
            <a:avLst/>
          </a:prstGeom>
          <a:noFill/>
        </p:spPr>
        <p:txBody>
          <a:bodyPr wrap="none" rtlCol="0">
            <a:spAutoFit/>
          </a:bodyPr>
          <a:lstStyle/>
          <a:p>
            <a:r>
              <a:rPr lang="pt-BR" sz="16600" b="1" dirty="0">
                <a:solidFill>
                  <a:srgbClr val="183EFF"/>
                </a:solidFill>
              </a:rPr>
              <a:t>“</a:t>
            </a:r>
          </a:p>
        </p:txBody>
      </p:sp>
      <p:sp>
        <p:nvSpPr>
          <p:cNvPr id="17" name="CaixaDeTexto 16"/>
          <p:cNvSpPr txBox="1"/>
          <p:nvPr userDrawn="1"/>
        </p:nvSpPr>
        <p:spPr>
          <a:xfrm rot="10800000">
            <a:off x="10591801" y="3201472"/>
            <a:ext cx="1048685" cy="2646878"/>
          </a:xfrm>
          <a:prstGeom prst="rect">
            <a:avLst/>
          </a:prstGeom>
          <a:noFill/>
        </p:spPr>
        <p:txBody>
          <a:bodyPr wrap="none" rtlCol="0">
            <a:spAutoFit/>
          </a:bodyPr>
          <a:lstStyle/>
          <a:p>
            <a:r>
              <a:rPr lang="pt-BR" sz="16600" b="1" dirty="0">
                <a:solidFill>
                  <a:schemeClr val="tx1">
                    <a:lumMod val="95000"/>
                    <a:lumOff val="5000"/>
                  </a:schemeClr>
                </a:solidFill>
              </a:rPr>
              <a:t>“</a:t>
            </a:r>
          </a:p>
        </p:txBody>
      </p:sp>
    </p:spTree>
    <p:extLst>
      <p:ext uri="{BB962C8B-B14F-4D97-AF65-F5344CB8AC3E}">
        <p14:creationId xmlns:p14="http://schemas.microsoft.com/office/powerpoint/2010/main" val="119076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âmina aspa sem imagem">
    <p:spTree>
      <p:nvGrpSpPr>
        <p:cNvPr id="1" name=""/>
        <p:cNvGrpSpPr/>
        <p:nvPr/>
      </p:nvGrpSpPr>
      <p:grpSpPr>
        <a:xfrm>
          <a:off x="0" y="0"/>
          <a:ext cx="0" cy="0"/>
          <a:chOff x="0" y="0"/>
          <a:chExt cx="0" cy="0"/>
        </a:xfrm>
      </p:grpSpPr>
      <p:sp>
        <p:nvSpPr>
          <p:cNvPr id="4" name="Espaço Reservado para Texto 3"/>
          <p:cNvSpPr>
            <a:spLocks noGrp="1"/>
          </p:cNvSpPr>
          <p:nvPr>
            <p:ph type="body" sz="quarter" idx="14" hasCustomPrompt="1"/>
          </p:nvPr>
        </p:nvSpPr>
        <p:spPr>
          <a:xfrm>
            <a:off x="1276350" y="1085850"/>
            <a:ext cx="9639301" cy="4076700"/>
          </a:xfrm>
          <a:prstGeom prst="rect">
            <a:avLst/>
          </a:prstGeom>
        </p:spPr>
        <p:txBody>
          <a:bodyPr/>
          <a:lstStyle>
            <a:lvl1pPr marL="0" indent="0" algn="ctr">
              <a:buNone/>
              <a:defRPr sz="3600" b="0">
                <a:solidFill>
                  <a:schemeClr val="tx1"/>
                </a:solidFill>
                <a:latin typeface="Montserrat" panose="00000500000000000000" pitchFamily="2" charset="0"/>
              </a:defRPr>
            </a:lvl1pPr>
          </a:lstStyle>
          <a:p>
            <a:pPr lvl="0"/>
            <a:r>
              <a:rPr lang="pt-BR" dirty="0"/>
              <a:t>Aspas</a:t>
            </a:r>
          </a:p>
        </p:txBody>
      </p:sp>
      <p:sp>
        <p:nvSpPr>
          <p:cNvPr id="9" name="Espaço Reservado para Texto 3"/>
          <p:cNvSpPr>
            <a:spLocks noGrp="1"/>
          </p:cNvSpPr>
          <p:nvPr>
            <p:ph type="body" sz="quarter" idx="15" hasCustomPrompt="1"/>
          </p:nvPr>
        </p:nvSpPr>
        <p:spPr>
          <a:xfrm>
            <a:off x="1276350" y="5286375"/>
            <a:ext cx="9639301" cy="400050"/>
          </a:xfrm>
          <a:prstGeom prst="rect">
            <a:avLst/>
          </a:prstGeom>
        </p:spPr>
        <p:txBody>
          <a:bodyPr/>
          <a:lstStyle>
            <a:lvl1pPr marL="0" indent="0" algn="ctr">
              <a:buNone/>
              <a:defRPr sz="2400" b="0">
                <a:solidFill>
                  <a:schemeClr val="tx1"/>
                </a:solidFill>
                <a:latin typeface="Montserrat" panose="00000500000000000000" pitchFamily="2" charset="0"/>
              </a:defRPr>
            </a:lvl1pPr>
          </a:lstStyle>
          <a:p>
            <a:pPr lvl="0"/>
            <a:r>
              <a:rPr lang="pt-BR" dirty="0"/>
              <a:t>Pessoa</a:t>
            </a:r>
          </a:p>
        </p:txBody>
      </p:sp>
      <p:sp>
        <p:nvSpPr>
          <p:cNvPr id="12" name="CaixaDeTexto 11"/>
          <p:cNvSpPr txBox="1"/>
          <p:nvPr userDrawn="1"/>
        </p:nvSpPr>
        <p:spPr>
          <a:xfrm>
            <a:off x="552450" y="295275"/>
            <a:ext cx="1048685" cy="2646878"/>
          </a:xfrm>
          <a:prstGeom prst="rect">
            <a:avLst/>
          </a:prstGeom>
          <a:noFill/>
        </p:spPr>
        <p:txBody>
          <a:bodyPr wrap="none" rtlCol="0">
            <a:spAutoFit/>
          </a:bodyPr>
          <a:lstStyle/>
          <a:p>
            <a:r>
              <a:rPr lang="pt-BR" sz="16600" b="1" dirty="0">
                <a:solidFill>
                  <a:srgbClr val="183EFF"/>
                </a:solidFill>
              </a:rPr>
              <a:t>“</a:t>
            </a:r>
          </a:p>
        </p:txBody>
      </p:sp>
      <p:sp>
        <p:nvSpPr>
          <p:cNvPr id="17" name="CaixaDeTexto 16"/>
          <p:cNvSpPr txBox="1"/>
          <p:nvPr userDrawn="1"/>
        </p:nvSpPr>
        <p:spPr>
          <a:xfrm rot="10800000">
            <a:off x="10591801" y="3201472"/>
            <a:ext cx="1048685" cy="2646878"/>
          </a:xfrm>
          <a:prstGeom prst="rect">
            <a:avLst/>
          </a:prstGeom>
          <a:noFill/>
        </p:spPr>
        <p:txBody>
          <a:bodyPr wrap="none" rtlCol="0">
            <a:spAutoFit/>
          </a:bodyPr>
          <a:lstStyle/>
          <a:p>
            <a:r>
              <a:rPr lang="pt-BR" sz="16600" b="1" dirty="0">
                <a:solidFill>
                  <a:schemeClr val="tx1">
                    <a:lumMod val="65000"/>
                    <a:lumOff val="35000"/>
                  </a:schemeClr>
                </a:solidFill>
              </a:rPr>
              <a:t>“</a:t>
            </a:r>
          </a:p>
        </p:txBody>
      </p:sp>
    </p:spTree>
    <p:extLst>
      <p:ext uri="{BB962C8B-B14F-4D97-AF65-F5344CB8AC3E}">
        <p14:creationId xmlns:p14="http://schemas.microsoft.com/office/powerpoint/2010/main" val="194682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âmina 1/2 imagem">
    <p:spTree>
      <p:nvGrpSpPr>
        <p:cNvPr id="1" name=""/>
        <p:cNvGrpSpPr/>
        <p:nvPr/>
      </p:nvGrpSpPr>
      <p:grpSpPr>
        <a:xfrm>
          <a:off x="0" y="0"/>
          <a:ext cx="0" cy="0"/>
          <a:chOff x="0" y="0"/>
          <a:chExt cx="0" cy="0"/>
        </a:xfrm>
      </p:grpSpPr>
      <p:sp>
        <p:nvSpPr>
          <p:cNvPr id="4" name="Espaço Reservado para Texto 3"/>
          <p:cNvSpPr>
            <a:spLocks noGrp="1"/>
          </p:cNvSpPr>
          <p:nvPr>
            <p:ph type="body" sz="quarter" idx="14" hasCustomPrompt="1"/>
          </p:nvPr>
        </p:nvSpPr>
        <p:spPr>
          <a:xfrm>
            <a:off x="1276351" y="1085850"/>
            <a:ext cx="3886200" cy="3476625"/>
          </a:xfrm>
          <a:prstGeom prst="rect">
            <a:avLst/>
          </a:prstGeom>
        </p:spPr>
        <p:txBody>
          <a:bodyPr/>
          <a:lstStyle>
            <a:lvl1pPr marL="0" indent="0">
              <a:buNone/>
              <a:defRPr sz="3600" b="1">
                <a:solidFill>
                  <a:srgbClr val="183EFF"/>
                </a:solidFill>
                <a:latin typeface="Montserrat" panose="00000500000000000000" pitchFamily="2" charset="0"/>
              </a:defRPr>
            </a:lvl1pPr>
          </a:lstStyle>
          <a:p>
            <a:pPr lvl="0"/>
            <a:r>
              <a:rPr lang="pt-BR" dirty="0"/>
              <a:t>Título</a:t>
            </a:r>
          </a:p>
        </p:txBody>
      </p:sp>
      <p:sp>
        <p:nvSpPr>
          <p:cNvPr id="3" name="Espaço Reservado para Imagem 2"/>
          <p:cNvSpPr>
            <a:spLocks noGrp="1"/>
          </p:cNvSpPr>
          <p:nvPr>
            <p:ph type="pic" sz="quarter" idx="15"/>
          </p:nvPr>
        </p:nvSpPr>
        <p:spPr>
          <a:xfrm>
            <a:off x="6096000" y="0"/>
            <a:ext cx="6096000" cy="6858000"/>
          </a:xfrm>
          <a:prstGeom prst="rect">
            <a:avLst/>
          </a:prstGeom>
        </p:spPr>
        <p:txBody>
          <a:bodyPr/>
          <a:lstStyle/>
          <a:p>
            <a:endParaRPr lang="pt-BR"/>
          </a:p>
        </p:txBody>
      </p:sp>
      <p:sp>
        <p:nvSpPr>
          <p:cNvPr id="14" name="Espaço Reservado para Texto 3"/>
          <p:cNvSpPr>
            <a:spLocks noGrp="1"/>
          </p:cNvSpPr>
          <p:nvPr>
            <p:ph type="body" sz="quarter" idx="16" hasCustomPrompt="1"/>
          </p:nvPr>
        </p:nvSpPr>
        <p:spPr>
          <a:xfrm>
            <a:off x="1276351" y="4765931"/>
            <a:ext cx="3886200" cy="1132553"/>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91392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âmina 1/4 imagem">
    <p:spTree>
      <p:nvGrpSpPr>
        <p:cNvPr id="1" name=""/>
        <p:cNvGrpSpPr/>
        <p:nvPr/>
      </p:nvGrpSpPr>
      <p:grpSpPr>
        <a:xfrm>
          <a:off x="0" y="0"/>
          <a:ext cx="0" cy="0"/>
          <a:chOff x="0" y="0"/>
          <a:chExt cx="0" cy="0"/>
        </a:xfrm>
      </p:grpSpPr>
      <p:sp>
        <p:nvSpPr>
          <p:cNvPr id="4" name="Espaço Reservado para Texto 3"/>
          <p:cNvSpPr>
            <a:spLocks noGrp="1"/>
          </p:cNvSpPr>
          <p:nvPr>
            <p:ph type="body" sz="quarter" idx="14" hasCustomPrompt="1"/>
          </p:nvPr>
        </p:nvSpPr>
        <p:spPr>
          <a:xfrm>
            <a:off x="1144271" y="394971"/>
            <a:ext cx="8548369" cy="1369346"/>
          </a:xfrm>
          <a:prstGeom prst="rect">
            <a:avLst/>
          </a:prstGeom>
        </p:spPr>
        <p:txBody>
          <a:bodyPr/>
          <a:lstStyle>
            <a:lvl1pPr marL="0" indent="0">
              <a:buNone/>
              <a:defRPr sz="3600" b="1">
                <a:solidFill>
                  <a:srgbClr val="183EFF"/>
                </a:solidFill>
                <a:latin typeface="Montserrat" panose="00000500000000000000" pitchFamily="2" charset="0"/>
              </a:defRPr>
            </a:lvl1pPr>
          </a:lstStyle>
          <a:p>
            <a:pPr lvl="0"/>
            <a:r>
              <a:rPr lang="pt-BR" dirty="0"/>
              <a:t>Título</a:t>
            </a:r>
          </a:p>
        </p:txBody>
      </p:sp>
      <p:sp>
        <p:nvSpPr>
          <p:cNvPr id="14" name="Espaço Reservado para Texto 3"/>
          <p:cNvSpPr>
            <a:spLocks noGrp="1"/>
          </p:cNvSpPr>
          <p:nvPr>
            <p:ph type="body" sz="quarter" idx="16" hasCustomPrompt="1"/>
          </p:nvPr>
        </p:nvSpPr>
        <p:spPr>
          <a:xfrm>
            <a:off x="1144271" y="5330476"/>
            <a:ext cx="6099809" cy="1132553"/>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
        <p:nvSpPr>
          <p:cNvPr id="5" name="Espaço Reservado para Texto 4">
            <a:extLst>
              <a:ext uri="{FF2B5EF4-FFF2-40B4-BE49-F238E27FC236}">
                <a16:creationId xmlns:a16="http://schemas.microsoft.com/office/drawing/2014/main" id="{B3E2E41F-A220-420D-8F86-395E5FDF23A5}"/>
              </a:ext>
            </a:extLst>
          </p:cNvPr>
          <p:cNvSpPr>
            <a:spLocks noGrp="1"/>
          </p:cNvSpPr>
          <p:nvPr>
            <p:ph type="body" sz="quarter" idx="17"/>
          </p:nvPr>
        </p:nvSpPr>
        <p:spPr>
          <a:xfrm>
            <a:off x="1144272" y="2078959"/>
            <a:ext cx="8549004" cy="2936875"/>
          </a:xfrm>
          <a:prstGeom prst="rect">
            <a:avLst/>
          </a:prstGeom>
        </p:spPr>
        <p:txBody>
          <a:bodyPr/>
          <a:lstStyle>
            <a:lvl1pPr marL="228600" indent="-228600">
              <a:buClr>
                <a:srgbClr val="03CF00"/>
              </a:buClr>
              <a:buFont typeface="Courier New" panose="02070309020205020404" pitchFamily="49" charset="0"/>
              <a:buChar char="o"/>
              <a:defRPr/>
            </a:lvl1pPr>
            <a:lvl2pPr marL="685800" indent="-228600">
              <a:buClr>
                <a:srgbClr val="03CF00"/>
              </a:buClr>
              <a:buFont typeface="Courier New" panose="02070309020205020404" pitchFamily="49" charset="0"/>
              <a:buChar char="o"/>
              <a:defRPr/>
            </a:lvl2pPr>
            <a:lvl3pPr marL="1143000" indent="-228600">
              <a:buClr>
                <a:srgbClr val="03CF00"/>
              </a:buClr>
              <a:buFont typeface="Courier New" panose="02070309020205020404" pitchFamily="49" charset="0"/>
              <a:buChar char="o"/>
              <a:defRPr/>
            </a:lvl3pPr>
            <a:lvl4pPr marL="1600200" indent="-228600">
              <a:buClr>
                <a:srgbClr val="03CF00"/>
              </a:buClr>
              <a:buFont typeface="Courier New" panose="02070309020205020404" pitchFamily="49" charset="0"/>
              <a:buChar char="o"/>
              <a:defRPr/>
            </a:lvl4pPr>
            <a:lvl5pPr marL="2057400" indent="-228600">
              <a:buClr>
                <a:srgbClr val="03CF00"/>
              </a:buClr>
              <a:buFont typeface="Courier New" panose="02070309020205020404" pitchFamily="49" charset="0"/>
              <a:buChar char="o"/>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2590179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âmina texto com gráfico esquerda">
    <p:spTree>
      <p:nvGrpSpPr>
        <p:cNvPr id="1" name=""/>
        <p:cNvGrpSpPr/>
        <p:nvPr/>
      </p:nvGrpSpPr>
      <p:grpSpPr>
        <a:xfrm>
          <a:off x="0" y="0"/>
          <a:ext cx="0" cy="0"/>
          <a:chOff x="0" y="0"/>
          <a:chExt cx="0" cy="0"/>
        </a:xfrm>
      </p:grpSpPr>
      <p:sp>
        <p:nvSpPr>
          <p:cNvPr id="4" name="Espaço Reservado para Texto 3"/>
          <p:cNvSpPr>
            <a:spLocks noGrp="1"/>
          </p:cNvSpPr>
          <p:nvPr>
            <p:ph type="body" sz="quarter" idx="14" hasCustomPrompt="1"/>
          </p:nvPr>
        </p:nvSpPr>
        <p:spPr>
          <a:xfrm>
            <a:off x="6933011" y="1085850"/>
            <a:ext cx="3886200" cy="1285875"/>
          </a:xfrm>
          <a:prstGeom prst="rect">
            <a:avLst/>
          </a:prstGeom>
        </p:spPr>
        <p:txBody>
          <a:bodyPr/>
          <a:lstStyle>
            <a:lvl1pPr marL="0" indent="0">
              <a:buNone/>
              <a:defRPr sz="3600" b="1">
                <a:solidFill>
                  <a:srgbClr val="183EFF"/>
                </a:solidFill>
                <a:latin typeface="Montserrat" panose="00000500000000000000" pitchFamily="2" charset="0"/>
              </a:defRPr>
            </a:lvl1pPr>
          </a:lstStyle>
          <a:p>
            <a:pPr lvl="0"/>
            <a:r>
              <a:rPr lang="pt-BR" dirty="0"/>
              <a:t>Título</a:t>
            </a:r>
          </a:p>
        </p:txBody>
      </p:sp>
      <p:sp>
        <p:nvSpPr>
          <p:cNvPr id="14" name="Espaço Reservado para Texto 3"/>
          <p:cNvSpPr>
            <a:spLocks noGrp="1"/>
          </p:cNvSpPr>
          <p:nvPr>
            <p:ph type="body" sz="quarter" idx="16" hasCustomPrompt="1"/>
          </p:nvPr>
        </p:nvSpPr>
        <p:spPr>
          <a:xfrm>
            <a:off x="6933011" y="2619375"/>
            <a:ext cx="3886200" cy="3279109"/>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
        <p:nvSpPr>
          <p:cNvPr id="3" name="Espaço Reservado para Imagem 2">
            <a:extLst>
              <a:ext uri="{FF2B5EF4-FFF2-40B4-BE49-F238E27FC236}">
                <a16:creationId xmlns:a16="http://schemas.microsoft.com/office/drawing/2014/main" id="{ADCC7624-8FD6-2D50-7C98-A23CCFB6C8DA}"/>
              </a:ext>
            </a:extLst>
          </p:cNvPr>
          <p:cNvSpPr>
            <a:spLocks noGrp="1"/>
          </p:cNvSpPr>
          <p:nvPr>
            <p:ph type="pic" sz="quarter" idx="18"/>
          </p:nvPr>
        </p:nvSpPr>
        <p:spPr>
          <a:xfrm>
            <a:off x="925975" y="1085850"/>
            <a:ext cx="5359078" cy="4812634"/>
          </a:xfrm>
          <a:prstGeom prst="rect">
            <a:avLst/>
          </a:prstGeom>
        </p:spPr>
        <p:txBody>
          <a:bodyPr/>
          <a:lstStyle/>
          <a:p>
            <a:endParaRPr lang="pt-BR"/>
          </a:p>
        </p:txBody>
      </p:sp>
    </p:spTree>
    <p:extLst>
      <p:ext uri="{BB962C8B-B14F-4D97-AF65-F5344CB8AC3E}">
        <p14:creationId xmlns:p14="http://schemas.microsoft.com/office/powerpoint/2010/main" val="3540562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âmina foto com texto">
    <p:spTree>
      <p:nvGrpSpPr>
        <p:cNvPr id="1" name=""/>
        <p:cNvGrpSpPr/>
        <p:nvPr/>
      </p:nvGrpSpPr>
      <p:grpSpPr>
        <a:xfrm>
          <a:off x="0" y="0"/>
          <a:ext cx="0" cy="0"/>
          <a:chOff x="0" y="0"/>
          <a:chExt cx="0" cy="0"/>
        </a:xfrm>
      </p:grpSpPr>
      <p:sp>
        <p:nvSpPr>
          <p:cNvPr id="4" name="Espaço Reservado para Texto 3"/>
          <p:cNvSpPr>
            <a:spLocks noGrp="1"/>
          </p:cNvSpPr>
          <p:nvPr>
            <p:ph type="body" sz="quarter" idx="14" hasCustomPrompt="1"/>
          </p:nvPr>
        </p:nvSpPr>
        <p:spPr>
          <a:xfrm>
            <a:off x="6933011" y="1924050"/>
            <a:ext cx="3886200" cy="1714500"/>
          </a:xfrm>
          <a:prstGeom prst="rect">
            <a:avLst/>
          </a:prstGeom>
        </p:spPr>
        <p:txBody>
          <a:bodyPr/>
          <a:lstStyle>
            <a:lvl1pPr marL="0" indent="0">
              <a:buNone/>
              <a:defRPr sz="3600" b="1">
                <a:solidFill>
                  <a:srgbClr val="183EFF"/>
                </a:solidFill>
                <a:latin typeface="Montserrat" panose="00000500000000000000" pitchFamily="2" charset="0"/>
              </a:defRPr>
            </a:lvl1pPr>
          </a:lstStyle>
          <a:p>
            <a:pPr lvl="0"/>
            <a:r>
              <a:rPr lang="pt-BR" dirty="0"/>
              <a:t>Título</a:t>
            </a:r>
          </a:p>
        </p:txBody>
      </p:sp>
      <p:sp>
        <p:nvSpPr>
          <p:cNvPr id="3" name="Espaço Reservado para Imagem 2"/>
          <p:cNvSpPr>
            <a:spLocks noGrp="1"/>
          </p:cNvSpPr>
          <p:nvPr>
            <p:ph type="pic" sz="quarter" idx="15"/>
          </p:nvPr>
        </p:nvSpPr>
        <p:spPr>
          <a:xfrm>
            <a:off x="0" y="1924050"/>
            <a:ext cx="6096000" cy="3648076"/>
          </a:xfrm>
          <a:prstGeom prst="rect">
            <a:avLst/>
          </a:prstGeom>
        </p:spPr>
        <p:txBody>
          <a:bodyPr/>
          <a:lstStyle/>
          <a:p>
            <a:endParaRPr lang="pt-BR"/>
          </a:p>
        </p:txBody>
      </p:sp>
      <p:sp>
        <p:nvSpPr>
          <p:cNvPr id="14" name="Espaço Reservado para Texto 3"/>
          <p:cNvSpPr>
            <a:spLocks noGrp="1"/>
          </p:cNvSpPr>
          <p:nvPr>
            <p:ph type="body" sz="quarter" idx="16" hasCustomPrompt="1"/>
          </p:nvPr>
        </p:nvSpPr>
        <p:spPr>
          <a:xfrm>
            <a:off x="6933011" y="3910474"/>
            <a:ext cx="3886200" cy="1661652"/>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3594031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21" Type="http://schemas.openxmlformats.org/officeDocument/2006/relationships/image" Target="../media/image5.pn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image" Target="../media/image4.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028306"/>
      </p:ext>
    </p:extLst>
  </p:cSld>
  <p:clrMap bg1="lt1" tx1="dk1" bg2="lt2" tx2="dk2" accent1="accent1" accent2="accent2" accent3="accent3" accent4="accent4" accent5="accent5" accent6="accent6" hlink="hlink" folHlink="folHlink"/>
  <p:sldLayoutIdLst>
    <p:sldLayoutId id="2147483649" r:id="rId1"/>
    <p:sldLayoutId id="214748369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18" name="Retângulo 17">
            <a:extLst>
              <a:ext uri="{FF2B5EF4-FFF2-40B4-BE49-F238E27FC236}">
                <a16:creationId xmlns:a16="http://schemas.microsoft.com/office/drawing/2014/main" id="{D042BC1F-CB3C-CC65-4A71-CE0130D46AA5}"/>
              </a:ext>
            </a:extLst>
          </p:cNvPr>
          <p:cNvSpPr/>
          <p:nvPr userDrawn="1"/>
        </p:nvSpPr>
        <p:spPr>
          <a:xfrm>
            <a:off x="1728788" y="0"/>
            <a:ext cx="1046321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7" name="Imagem 16">
            <a:extLst>
              <a:ext uri="{FF2B5EF4-FFF2-40B4-BE49-F238E27FC236}">
                <a16:creationId xmlns:a16="http://schemas.microsoft.com/office/drawing/2014/main" id="{3851CBDE-93DB-CD9F-EE75-A4C07C9679E6}"/>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Espaço Reservado para Título 1">
            <a:extLst>
              <a:ext uri="{FF2B5EF4-FFF2-40B4-BE49-F238E27FC236}">
                <a16:creationId xmlns:a16="http://schemas.microsoft.com/office/drawing/2014/main" id="{4AC3555A-6B36-11F3-774F-D6A303961A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pic>
        <p:nvPicPr>
          <p:cNvPr id="20" name="Imagem 19">
            <a:extLst>
              <a:ext uri="{FF2B5EF4-FFF2-40B4-BE49-F238E27FC236}">
                <a16:creationId xmlns:a16="http://schemas.microsoft.com/office/drawing/2014/main" id="{8749B18A-0E23-44DA-1802-4304D5D66306}"/>
              </a:ext>
            </a:extLst>
          </p:cNvPr>
          <p:cNvPicPr>
            <a:picLocks noChangeAspect="1"/>
          </p:cNvPicPr>
          <p:nvPr userDrawn="1"/>
        </p:nvPicPr>
        <p:blipFill>
          <a:blip r:embed="rId21" cstate="print">
            <a:extLst>
              <a:ext uri="{28A0092B-C50C-407E-A947-70E740481C1C}">
                <a14:useLocalDpi xmlns:a14="http://schemas.microsoft.com/office/drawing/2010/main" val="0"/>
              </a:ext>
            </a:extLst>
          </a:blip>
          <a:srcRect/>
          <a:stretch/>
        </p:blipFill>
        <p:spPr>
          <a:xfrm>
            <a:off x="8437402" y="6105775"/>
            <a:ext cx="3335498" cy="425000"/>
          </a:xfrm>
          <a:prstGeom prst="rect">
            <a:avLst/>
          </a:prstGeom>
        </p:spPr>
      </p:pic>
    </p:spTree>
    <p:extLst>
      <p:ext uri="{BB962C8B-B14F-4D97-AF65-F5344CB8AC3E}">
        <p14:creationId xmlns:p14="http://schemas.microsoft.com/office/powerpoint/2010/main" val="191123160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6"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7" r:id="rId17"/>
  </p:sldLayoutIdLst>
  <p:hf hdr="0" ftr="0" dt="0"/>
  <p:txStyles>
    <p:titleStyle>
      <a:lvl1pPr algn="l" defTabSz="914400" rtl="0" eaLnBrk="1" latinLnBrk="0" hangingPunct="1">
        <a:lnSpc>
          <a:spcPct val="90000"/>
        </a:lnSpc>
        <a:spcBef>
          <a:spcPct val="0"/>
        </a:spcBef>
        <a:buNone/>
        <a:defRPr sz="4000" b="1" kern="1200">
          <a:solidFill>
            <a:srgbClr val="183EF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ubtítulo 2"/>
          <p:cNvSpPr txBox="1">
            <a:spLocks/>
          </p:cNvSpPr>
          <p:nvPr/>
        </p:nvSpPr>
        <p:spPr bwMode="auto">
          <a:xfrm>
            <a:off x="1451956" y="2050067"/>
            <a:ext cx="91440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100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3200" b="0" i="0" u="none" strike="noStrike" kern="1200" cap="none" spc="0" normalizeH="0" baseline="0" noProof="0" dirty="0">
                <a:ln>
                  <a:noFill/>
                </a:ln>
                <a:solidFill>
                  <a:prstClr val="black">
                    <a:lumMod val="75000"/>
                    <a:lumOff val="25000"/>
                  </a:prstClr>
                </a:solidFill>
                <a:effectLst/>
                <a:uLnTx/>
                <a:uFillTx/>
                <a:latin typeface="Arial Black" panose="020B0A04020102020204" pitchFamily="34" charset="0"/>
                <a:ea typeface="+mn-ea"/>
                <a:cs typeface="+mn-cs"/>
              </a:rPr>
              <a:t>Principais motivações éticas na apreciação de pesquisas em Ciências Biomédicas pelo </a:t>
            </a:r>
            <a:r>
              <a:rPr kumimoji="0" lang="pt-BR" sz="3500" b="0" i="0" u="none" strike="noStrike" kern="1200" cap="none" spc="0" normalizeH="0" baseline="0" noProof="0" dirty="0">
                <a:ln>
                  <a:noFill/>
                </a:ln>
                <a:solidFill>
                  <a:prstClr val="black">
                    <a:lumMod val="75000"/>
                    <a:lumOff val="25000"/>
                  </a:prstClr>
                </a:solidFill>
                <a:effectLst/>
                <a:uLnTx/>
                <a:uFillTx/>
                <a:latin typeface="Arial Black" panose="020B0A04020102020204" pitchFamily="34" charset="0"/>
                <a:ea typeface="+mn-ea"/>
                <a:cs typeface="+mn-cs"/>
              </a:rPr>
              <a:t>Sistema CEP/Conep</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BR" sz="2800" b="0" i="0" u="none" strike="noStrike" kern="1200" cap="none" spc="0" normalizeH="0" baseline="0" noProof="0" dirty="0">
              <a:ln>
                <a:noFill/>
              </a:ln>
              <a:solidFill>
                <a:prstClr val="black">
                  <a:lumMod val="75000"/>
                  <a:lumOff val="25000"/>
                </a:prstClr>
              </a:solidFill>
              <a:effectLst/>
              <a:uLnTx/>
              <a:uFillTx/>
              <a:latin typeface="Arial Black" panose="020B0A04020102020204" pitchFamily="34" charset="0"/>
              <a:ea typeface="+mn-ea"/>
              <a:cs typeface="+mn-cs"/>
            </a:endParaRPr>
          </a:p>
        </p:txBody>
      </p:sp>
      <p:grpSp>
        <p:nvGrpSpPr>
          <p:cNvPr id="5" name="Agrupar 4"/>
          <p:cNvGrpSpPr/>
          <p:nvPr/>
        </p:nvGrpSpPr>
        <p:grpSpPr>
          <a:xfrm>
            <a:off x="5890029" y="6081880"/>
            <a:ext cx="5124555" cy="841476"/>
            <a:chOff x="5890029" y="6081880"/>
            <a:chExt cx="5124555" cy="841476"/>
          </a:xfrm>
        </p:grpSpPr>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2" name="Image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3" name="Image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
        <p:nvSpPr>
          <p:cNvPr id="4" name="CaixaDeTexto 3">
            <a:extLst>
              <a:ext uri="{FF2B5EF4-FFF2-40B4-BE49-F238E27FC236}">
                <a16:creationId xmlns:a16="http://schemas.microsoft.com/office/drawing/2014/main" id="{71DAC42A-D3CB-28E3-1858-DD14BDF08E64}"/>
              </a:ext>
            </a:extLst>
          </p:cNvPr>
          <p:cNvSpPr txBox="1"/>
          <p:nvPr/>
        </p:nvSpPr>
        <p:spPr>
          <a:xfrm>
            <a:off x="4547429" y="4171307"/>
            <a:ext cx="2953053" cy="11079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lumMod val="75000"/>
                    <a:lumOff val="25000"/>
                  </a:prstClr>
                </a:solidFill>
                <a:effectLst/>
                <a:uLnTx/>
                <a:uFillTx/>
                <a:latin typeface="Arial Black" panose="020B0A04020102020204" pitchFamily="34" charset="0"/>
                <a:ea typeface="+mn-ea"/>
                <a:cs typeface="+mn-cs"/>
              </a:rPr>
              <a:t>Susana Miyahira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lumMod val="75000"/>
                    <a:lumOff val="25000"/>
                  </a:prstClr>
                </a:solidFill>
                <a:effectLst/>
                <a:uLnTx/>
                <a:uFillTx/>
                <a:latin typeface="Arial Black" panose="020B0A04020102020204" pitchFamily="34" charset="0"/>
                <a:ea typeface="+mn-ea"/>
                <a:cs typeface="+mn-cs"/>
              </a:rPr>
              <a:t>Julho/2025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38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3391F-F33D-6437-1D27-406FF38B7208}"/>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A243E1E3-1E1C-ABAA-264C-7C44EDF60EC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Título 1">
            <a:extLst>
              <a:ext uri="{FF2B5EF4-FFF2-40B4-BE49-F238E27FC236}">
                <a16:creationId xmlns:a16="http://schemas.microsoft.com/office/drawing/2014/main" id="{97ACB489-9134-5F75-E516-7FB20DFFA756}"/>
              </a:ext>
            </a:extLst>
          </p:cNvPr>
          <p:cNvSpPr txBox="1">
            <a:spLocks/>
          </p:cNvSpPr>
          <p:nvPr/>
        </p:nvSpPr>
        <p:spPr>
          <a:xfrm>
            <a:off x="738448" y="1287838"/>
            <a:ext cx="10515600" cy="434975"/>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3600" b="1" dirty="0">
                <a:solidFill>
                  <a:srgbClr val="0070C0"/>
                </a:solidFill>
                <a:effectLst>
                  <a:outerShdw blurRad="38100" dist="38100" dir="2700000" algn="tl">
                    <a:srgbClr val="000000">
                      <a:alpha val="43137"/>
                    </a:srgbClr>
                  </a:outerShdw>
                </a:effectLst>
              </a:rPr>
              <a:t>Projeto Detalhado</a:t>
            </a:r>
            <a:endParaRPr lang="pt-BR" sz="3600" dirty="0"/>
          </a:p>
          <a:p>
            <a:pPr fontAlgn="auto">
              <a:spcAft>
                <a:spcPts val="0"/>
              </a:spcAft>
              <a:defRPr/>
            </a:pPr>
            <a:endParaRPr lang="pt-BR" sz="3200" dirty="0"/>
          </a:p>
          <a:p>
            <a:pPr fontAlgn="auto">
              <a:spcAft>
                <a:spcPts val="0"/>
              </a:spcAft>
              <a:defRPr/>
            </a:pPr>
            <a:endParaRPr lang="pt-BR" sz="2800" b="1" dirty="0">
              <a:solidFill>
                <a:schemeClr val="accent5">
                  <a:lumMod val="50000"/>
                </a:schemeClr>
              </a:solidFill>
              <a:latin typeface="Arial Black" panose="020B0A04020102020204" pitchFamily="34" charset="0"/>
            </a:endParaRPr>
          </a:p>
        </p:txBody>
      </p:sp>
      <p:sp>
        <p:nvSpPr>
          <p:cNvPr id="12" name="Espaço Reservado para Conteúdo 2">
            <a:extLst>
              <a:ext uri="{FF2B5EF4-FFF2-40B4-BE49-F238E27FC236}">
                <a16:creationId xmlns:a16="http://schemas.microsoft.com/office/drawing/2014/main" id="{A635CF96-1B92-7A85-9713-29DDDB295CA7}"/>
              </a:ext>
            </a:extLst>
          </p:cNvPr>
          <p:cNvSpPr txBox="1">
            <a:spLocks/>
          </p:cNvSpPr>
          <p:nvPr/>
        </p:nvSpPr>
        <p:spPr>
          <a:xfrm>
            <a:off x="738448" y="1916485"/>
            <a:ext cx="10515600" cy="3653678"/>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00000"/>
              </a:lnSpc>
              <a:spcBef>
                <a:spcPts val="0"/>
              </a:spcBef>
              <a:spcAft>
                <a:spcPts val="0"/>
              </a:spcAft>
              <a:buNone/>
              <a:defRPr/>
            </a:pPr>
            <a:r>
              <a:rPr lang="pt-BR" b="1" dirty="0">
                <a:latin typeface="Arial" panose="020B0604020202020204" pitchFamily="34" charset="0"/>
                <a:cs typeface="Arial" panose="020B0604020202020204" pitchFamily="34" charset="0"/>
              </a:rPr>
              <a:t>Resultados</a:t>
            </a:r>
            <a:endParaRPr lang="pt-BR" dirty="0">
              <a:latin typeface="Arial" panose="020B0604020202020204" pitchFamily="34" charset="0"/>
              <a:cs typeface="Arial" panose="020B0604020202020204" pitchFamily="34" charset="0"/>
            </a:endParaRPr>
          </a:p>
          <a:p>
            <a:pPr marL="0" indent="0">
              <a:buNone/>
            </a:pPr>
            <a:r>
              <a:rPr lang="pt-BR" sz="2400" dirty="0">
                <a:latin typeface="Arial" panose="020B0604020202020204" pitchFamily="34" charset="0"/>
                <a:cs typeface="Arial" panose="020B0604020202020204" pitchFamily="34" charset="0"/>
              </a:rPr>
              <a:t>Deve constar a garantia do pesquisador de que os resultados do estudo serão divulgados para os participantes da pesquisa e instituições onde os dados foram obtidos (Norma Operacional CNS nº 001 de 2013, item 3.4.1.14).</a:t>
            </a:r>
          </a:p>
          <a:p>
            <a:pPr marL="0" indent="0">
              <a:buNone/>
            </a:pPr>
            <a:r>
              <a:rPr lang="pt-BR" sz="2400" dirty="0">
                <a:latin typeface="Arial" panose="020B0604020202020204" pitchFamily="34" charset="0"/>
                <a:cs typeface="Arial" panose="020B0604020202020204" pitchFamily="34" charset="0"/>
              </a:rPr>
              <a:t>O pesquisador/ patrocinador deverão divulgar os resultados da pesquisa de forma a contemplar não apenas os meios científicos, mas, em especial, políticas públicas que possam ter impactos positivos na saúde dessas comunidades. (Resolução CNS nº 466 de 2012, itens III.2.l, III.2.m e III.2.n)</a:t>
            </a:r>
          </a:p>
          <a:p>
            <a:pPr marL="0" indent="0" algn="just" fontAlgn="auto">
              <a:lnSpc>
                <a:spcPct val="100000"/>
              </a:lnSpc>
              <a:spcBef>
                <a:spcPts val="0"/>
              </a:spcBef>
              <a:spcAft>
                <a:spcPts val="0"/>
              </a:spcAft>
              <a:buNone/>
              <a:defRPr/>
            </a:pPr>
            <a:endParaRPr lang="pt-BR" sz="2400" dirty="0"/>
          </a:p>
        </p:txBody>
      </p:sp>
      <p:grpSp>
        <p:nvGrpSpPr>
          <p:cNvPr id="19" name="Agrupar 18">
            <a:extLst>
              <a:ext uri="{FF2B5EF4-FFF2-40B4-BE49-F238E27FC236}">
                <a16:creationId xmlns:a16="http://schemas.microsoft.com/office/drawing/2014/main" id="{85CA141D-C26E-E978-12E6-34ADC5DF5F42}"/>
              </a:ext>
            </a:extLst>
          </p:cNvPr>
          <p:cNvGrpSpPr/>
          <p:nvPr/>
        </p:nvGrpSpPr>
        <p:grpSpPr>
          <a:xfrm>
            <a:off x="7664335" y="6252317"/>
            <a:ext cx="3666133" cy="605683"/>
            <a:chOff x="5890029" y="6081880"/>
            <a:chExt cx="5124555" cy="841476"/>
          </a:xfrm>
        </p:grpSpPr>
        <p:pic>
          <p:nvPicPr>
            <p:cNvPr id="20" name="Imagem 19">
              <a:extLst>
                <a:ext uri="{FF2B5EF4-FFF2-40B4-BE49-F238E27FC236}">
                  <a16:creationId xmlns:a16="http://schemas.microsoft.com/office/drawing/2014/main" id="{5F56B148-9308-0C27-0620-66CD8BD37C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21" name="Imagem 20">
              <a:extLst>
                <a:ext uri="{FF2B5EF4-FFF2-40B4-BE49-F238E27FC236}">
                  <a16:creationId xmlns:a16="http://schemas.microsoft.com/office/drawing/2014/main" id="{BB42DC68-319D-6F8A-6729-CE939DA130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22" name="Imagem 21">
              <a:extLst>
                <a:ext uri="{FF2B5EF4-FFF2-40B4-BE49-F238E27FC236}">
                  <a16:creationId xmlns:a16="http://schemas.microsoft.com/office/drawing/2014/main" id="{2F8D04D3-72B2-0317-492D-B7D15C7A37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Tree>
    <p:extLst>
      <p:ext uri="{BB962C8B-B14F-4D97-AF65-F5344CB8AC3E}">
        <p14:creationId xmlns:p14="http://schemas.microsoft.com/office/powerpoint/2010/main" val="3970651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40F68-5465-8381-5317-A08CC9DC96CB}"/>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8D69AFFF-4AB9-7CC2-6CA0-2257723F3B6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Título 1">
            <a:extLst>
              <a:ext uri="{FF2B5EF4-FFF2-40B4-BE49-F238E27FC236}">
                <a16:creationId xmlns:a16="http://schemas.microsoft.com/office/drawing/2014/main" id="{788CAFA6-CAD2-17F8-E17B-FE8EDD3BA981}"/>
              </a:ext>
            </a:extLst>
          </p:cNvPr>
          <p:cNvSpPr txBox="1">
            <a:spLocks/>
          </p:cNvSpPr>
          <p:nvPr/>
        </p:nvSpPr>
        <p:spPr>
          <a:xfrm>
            <a:off x="738448" y="890342"/>
            <a:ext cx="10458941" cy="832472"/>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3600" b="1" dirty="0">
                <a:solidFill>
                  <a:srgbClr val="0070C0"/>
                </a:solidFill>
                <a:effectLst>
                  <a:outerShdw blurRad="38100" dist="38100" dir="2700000" algn="tl">
                    <a:srgbClr val="000000">
                      <a:alpha val="43137"/>
                    </a:srgbClr>
                  </a:outerShdw>
                </a:effectLst>
              </a:rPr>
              <a:t>Termo de Consentimento Livre e Esclarecido (TCLE)</a:t>
            </a:r>
            <a:endParaRPr lang="pt-BR" sz="3600" dirty="0"/>
          </a:p>
          <a:p>
            <a:pPr fontAlgn="auto">
              <a:spcAft>
                <a:spcPts val="0"/>
              </a:spcAft>
              <a:defRPr/>
            </a:pPr>
            <a:endParaRPr lang="pt-BR" sz="2800" b="1" dirty="0">
              <a:solidFill>
                <a:schemeClr val="accent5">
                  <a:lumMod val="50000"/>
                </a:schemeClr>
              </a:solidFill>
              <a:latin typeface="Arial Black" panose="020B0A04020102020204" pitchFamily="34" charset="0"/>
            </a:endParaRPr>
          </a:p>
        </p:txBody>
      </p:sp>
      <p:sp>
        <p:nvSpPr>
          <p:cNvPr id="12" name="Espaço Reservado para Conteúdo 2">
            <a:extLst>
              <a:ext uri="{FF2B5EF4-FFF2-40B4-BE49-F238E27FC236}">
                <a16:creationId xmlns:a16="http://schemas.microsoft.com/office/drawing/2014/main" id="{050ED4A2-976C-7D1B-9233-B8930838F94A}"/>
              </a:ext>
            </a:extLst>
          </p:cNvPr>
          <p:cNvSpPr txBox="1">
            <a:spLocks/>
          </p:cNvSpPr>
          <p:nvPr/>
        </p:nvSpPr>
        <p:spPr>
          <a:xfrm>
            <a:off x="738448" y="1722814"/>
            <a:ext cx="10515600" cy="5128688"/>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00000"/>
              </a:lnSpc>
              <a:spcBef>
                <a:spcPts val="0"/>
              </a:spcBef>
              <a:spcAft>
                <a:spcPts val="0"/>
              </a:spcAft>
              <a:buNone/>
              <a:defRPr/>
            </a:pPr>
            <a:r>
              <a:rPr lang="pt-BR" sz="2400" dirty="0">
                <a:latin typeface="Arial" panose="020B0604020202020204" pitchFamily="34" charset="0"/>
                <a:cs typeface="Arial" panose="020B0604020202020204" pitchFamily="34" charset="0"/>
              </a:rPr>
              <a:t>O TCLE é um documento no qual o pesquisador comunica ao possível participante ou responsável como será a pesquisa para a qual está sendo convidado, fornecendo as informações necessárias para decidir livremente se quer participar ou não do estudo. Em consonância com o capítulo IV da Resolução CNS Nº 466 de 2012, </a:t>
            </a:r>
            <a:r>
              <a:rPr lang="pt-BR" sz="2400" b="1" dirty="0">
                <a:latin typeface="Arial" panose="020B0604020202020204" pitchFamily="34" charset="0"/>
                <a:cs typeface="Arial" panose="020B0604020202020204" pitchFamily="34" charset="0"/>
              </a:rPr>
              <a:t>o documento deve ser elaborado em linguagem clara e acessível</a:t>
            </a:r>
            <a:r>
              <a:rPr lang="pt-BR" sz="2400" dirty="0">
                <a:latin typeface="Arial" panose="020B0604020202020204" pitchFamily="34" charset="0"/>
                <a:cs typeface="Arial" panose="020B0604020202020204" pitchFamily="34" charset="0"/>
              </a:rPr>
              <a:t>, descrevendo a justificativa, os objetivos, os procedimentos, os desconfortos e os riscos possíveis, os benefícios esperados, os métodos alternativos existentes, a forma de acompanhamento e assistência, bem como seus responsáveis, a garantia de sigilo, as formas de ressarcimento de despesas decorrentes da participação na pesquisa, as formas de indenização diante de eventuais danos decorrentes da pesquisa, dentre outras informações que sejam relevantes ao participante.</a:t>
            </a:r>
          </a:p>
          <a:p>
            <a:pPr marL="0" indent="0" algn="just" fontAlgn="auto">
              <a:lnSpc>
                <a:spcPct val="100000"/>
              </a:lnSpc>
              <a:spcBef>
                <a:spcPts val="0"/>
              </a:spcBef>
              <a:spcAft>
                <a:spcPts val="0"/>
              </a:spcAft>
              <a:buNone/>
              <a:defRPr/>
            </a:pPr>
            <a:endParaRPr lang="pt-BR" sz="2400" dirty="0"/>
          </a:p>
        </p:txBody>
      </p:sp>
      <p:grpSp>
        <p:nvGrpSpPr>
          <p:cNvPr id="19" name="Agrupar 18">
            <a:extLst>
              <a:ext uri="{FF2B5EF4-FFF2-40B4-BE49-F238E27FC236}">
                <a16:creationId xmlns:a16="http://schemas.microsoft.com/office/drawing/2014/main" id="{D728E303-9423-11C6-EC0B-842734BE0847}"/>
              </a:ext>
            </a:extLst>
          </p:cNvPr>
          <p:cNvGrpSpPr/>
          <p:nvPr/>
        </p:nvGrpSpPr>
        <p:grpSpPr>
          <a:xfrm>
            <a:off x="7664335" y="6252317"/>
            <a:ext cx="3666133" cy="605683"/>
            <a:chOff x="5890029" y="6081880"/>
            <a:chExt cx="5124555" cy="841476"/>
          </a:xfrm>
        </p:grpSpPr>
        <p:pic>
          <p:nvPicPr>
            <p:cNvPr id="20" name="Imagem 19">
              <a:extLst>
                <a:ext uri="{FF2B5EF4-FFF2-40B4-BE49-F238E27FC236}">
                  <a16:creationId xmlns:a16="http://schemas.microsoft.com/office/drawing/2014/main" id="{4E413F4E-BCB1-EE67-81C7-5BB329F1F6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21" name="Imagem 20">
              <a:extLst>
                <a:ext uri="{FF2B5EF4-FFF2-40B4-BE49-F238E27FC236}">
                  <a16:creationId xmlns:a16="http://schemas.microsoft.com/office/drawing/2014/main" id="{84570D82-6799-C410-B8ED-81B9C51721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22" name="Imagem 21">
              <a:extLst>
                <a:ext uri="{FF2B5EF4-FFF2-40B4-BE49-F238E27FC236}">
                  <a16:creationId xmlns:a16="http://schemas.microsoft.com/office/drawing/2014/main" id="{00A66ED6-26FB-B7C0-8E53-DC40B08222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Tree>
    <p:extLst>
      <p:ext uri="{BB962C8B-B14F-4D97-AF65-F5344CB8AC3E}">
        <p14:creationId xmlns:p14="http://schemas.microsoft.com/office/powerpoint/2010/main" val="227372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779D7-A232-DF41-559D-A84A9EC7F396}"/>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E4E5091E-9E0E-AECE-43FF-D5B5F020C17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Título 1">
            <a:extLst>
              <a:ext uri="{FF2B5EF4-FFF2-40B4-BE49-F238E27FC236}">
                <a16:creationId xmlns:a16="http://schemas.microsoft.com/office/drawing/2014/main" id="{2F9A4688-1285-C624-9EAA-6269D33B41B4}"/>
              </a:ext>
            </a:extLst>
          </p:cNvPr>
          <p:cNvSpPr txBox="1">
            <a:spLocks/>
          </p:cNvSpPr>
          <p:nvPr/>
        </p:nvSpPr>
        <p:spPr>
          <a:xfrm>
            <a:off x="440498" y="1052096"/>
            <a:ext cx="10515600" cy="434975"/>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3600" b="1" dirty="0">
                <a:solidFill>
                  <a:srgbClr val="0070C0"/>
                </a:solidFill>
                <a:effectLst>
                  <a:outerShdw blurRad="38100" dist="38100" dir="2700000" algn="tl">
                    <a:srgbClr val="000000">
                      <a:alpha val="43137"/>
                    </a:srgbClr>
                  </a:outerShdw>
                </a:effectLst>
              </a:rPr>
              <a:t>Termo de Consentimento Livre e Esclarecido (TCLE)</a:t>
            </a:r>
            <a:endParaRPr lang="pt-BR" sz="3600" b="1" dirty="0">
              <a:solidFill>
                <a:schemeClr val="accent5">
                  <a:lumMod val="50000"/>
                </a:schemeClr>
              </a:solidFill>
              <a:latin typeface="Arial Black" panose="020B0A04020102020204" pitchFamily="34" charset="0"/>
            </a:endParaRPr>
          </a:p>
          <a:p>
            <a:pPr fontAlgn="auto">
              <a:spcAft>
                <a:spcPts val="0"/>
              </a:spcAft>
              <a:defRPr/>
            </a:pPr>
            <a:endParaRPr lang="pt-BR" sz="2800" b="1" dirty="0">
              <a:solidFill>
                <a:schemeClr val="accent5">
                  <a:lumMod val="50000"/>
                </a:schemeClr>
              </a:solidFill>
              <a:latin typeface="Arial Black" panose="020B0A04020102020204" pitchFamily="34" charset="0"/>
            </a:endParaRPr>
          </a:p>
        </p:txBody>
      </p:sp>
      <p:sp>
        <p:nvSpPr>
          <p:cNvPr id="12" name="Espaço Reservado para Conteúdo 2">
            <a:extLst>
              <a:ext uri="{FF2B5EF4-FFF2-40B4-BE49-F238E27FC236}">
                <a16:creationId xmlns:a16="http://schemas.microsoft.com/office/drawing/2014/main" id="{FC04B2CB-3429-7936-5A47-62D5D8B8D831}"/>
              </a:ext>
            </a:extLst>
          </p:cNvPr>
          <p:cNvSpPr txBox="1">
            <a:spLocks/>
          </p:cNvSpPr>
          <p:nvPr/>
        </p:nvSpPr>
        <p:spPr>
          <a:xfrm>
            <a:off x="738448" y="1495677"/>
            <a:ext cx="10515600" cy="4935017"/>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None/>
              <a:defRPr/>
            </a:pPr>
            <a:endParaRPr lang="pt-BR" sz="2400" dirty="0">
              <a:latin typeface="Arial" pitchFamily="34" charset="0"/>
              <a:cs typeface="Arial" pitchFamily="34" charset="0"/>
            </a:endParaRPr>
          </a:p>
        </p:txBody>
      </p:sp>
      <p:grpSp>
        <p:nvGrpSpPr>
          <p:cNvPr id="19" name="Agrupar 18">
            <a:extLst>
              <a:ext uri="{FF2B5EF4-FFF2-40B4-BE49-F238E27FC236}">
                <a16:creationId xmlns:a16="http://schemas.microsoft.com/office/drawing/2014/main" id="{A8CA3C25-55F4-7F4C-42EF-D89313CE2D17}"/>
              </a:ext>
            </a:extLst>
          </p:cNvPr>
          <p:cNvGrpSpPr/>
          <p:nvPr/>
        </p:nvGrpSpPr>
        <p:grpSpPr>
          <a:xfrm>
            <a:off x="7664335" y="6252317"/>
            <a:ext cx="3666133" cy="605683"/>
            <a:chOff x="5890029" y="6081880"/>
            <a:chExt cx="5124555" cy="841476"/>
          </a:xfrm>
        </p:grpSpPr>
        <p:pic>
          <p:nvPicPr>
            <p:cNvPr id="20" name="Imagem 19">
              <a:extLst>
                <a:ext uri="{FF2B5EF4-FFF2-40B4-BE49-F238E27FC236}">
                  <a16:creationId xmlns:a16="http://schemas.microsoft.com/office/drawing/2014/main" id="{10367472-17F1-EA94-260F-40539FDEB0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21" name="Imagem 20">
              <a:extLst>
                <a:ext uri="{FF2B5EF4-FFF2-40B4-BE49-F238E27FC236}">
                  <a16:creationId xmlns:a16="http://schemas.microsoft.com/office/drawing/2014/main" id="{EC7377D3-9E93-B64C-14FC-3C98E7C82F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22" name="Imagem 21">
              <a:extLst>
                <a:ext uri="{FF2B5EF4-FFF2-40B4-BE49-F238E27FC236}">
                  <a16:creationId xmlns:a16="http://schemas.microsoft.com/office/drawing/2014/main" id="{7E9EDBC2-4589-42E2-C819-4FA73314E0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
        <p:nvSpPr>
          <p:cNvPr id="2" name="CaixaDeTexto 1">
            <a:extLst>
              <a:ext uri="{FF2B5EF4-FFF2-40B4-BE49-F238E27FC236}">
                <a16:creationId xmlns:a16="http://schemas.microsoft.com/office/drawing/2014/main" id="{B2CA8ED3-9BAA-4A1B-9BDE-A2EFF6CC05E8}"/>
              </a:ext>
            </a:extLst>
          </p:cNvPr>
          <p:cNvSpPr txBox="1"/>
          <p:nvPr/>
        </p:nvSpPr>
        <p:spPr>
          <a:xfrm>
            <a:off x="449930" y="1835586"/>
            <a:ext cx="11003622" cy="3970318"/>
          </a:xfrm>
          <a:prstGeom prst="rect">
            <a:avLst/>
          </a:prstGeom>
          <a:noFill/>
        </p:spPr>
        <p:txBody>
          <a:bodyPr wrap="square">
            <a:spAutoFit/>
          </a:bodyPr>
          <a:lstStyle/>
          <a:p>
            <a:r>
              <a:rPr lang="pt-BR" dirty="0"/>
              <a:t>Na página 1 de 2,lê-se: "Objetiva-se comparar a eficácia, a aplicabilidade e a segurança da “água de mamona” com aplicação por injeção subcutânea, em 3 sessões, em 10 pacientes para o tratamento da lesão de pele X" E também lê-se "Após, aplicação do </a:t>
            </a:r>
            <a:r>
              <a:rPr lang="pt-BR" b="1" dirty="0"/>
              <a:t>MICROAGULHAMENTO</a:t>
            </a:r>
            <a:r>
              <a:rPr lang="pt-BR" dirty="0"/>
              <a:t> a pesquisadora avaliará o grau de </a:t>
            </a:r>
            <a:r>
              <a:rPr lang="pt-BR" b="1" dirty="0"/>
              <a:t>ERITEMA e EDEMA </a:t>
            </a:r>
            <a:r>
              <a:rPr lang="pt-BR" dirty="0"/>
              <a:t>e questionará sobre a existência de </a:t>
            </a:r>
            <a:r>
              <a:rPr lang="pt-BR" b="1" dirty="0"/>
              <a:t>PRURIDO ou ALGIA </a:t>
            </a:r>
            <a:r>
              <a:rPr lang="pt-BR" dirty="0"/>
              <a:t>" (destaques nossos). </a:t>
            </a:r>
          </a:p>
          <a:p>
            <a:endParaRPr lang="pt-BR" dirty="0"/>
          </a:p>
          <a:p>
            <a:r>
              <a:rPr lang="pt-BR" dirty="0"/>
              <a:t>Os trechos transcritos fazem uso de termos do jargão científico que </a:t>
            </a:r>
            <a:r>
              <a:rPr lang="pt-BR" b="1" dirty="0"/>
              <a:t>não são habituais para a população leiga</a:t>
            </a:r>
            <a:r>
              <a:rPr lang="pt-BR" dirty="0"/>
              <a:t>. Portanto, visando a prestação de </a:t>
            </a:r>
            <a:r>
              <a:rPr lang="pt-BR" b="1" dirty="0"/>
              <a:t>informações claras ao leitor</a:t>
            </a:r>
            <a:r>
              <a:rPr lang="pt-BR" dirty="0"/>
              <a:t>, solicita-se que o documento seja inteiramente revisto substituindo os termos de difícil compreensão por </a:t>
            </a:r>
            <a:r>
              <a:rPr lang="pt-BR" b="1" dirty="0"/>
              <a:t>palavras de fácil compreensão </a:t>
            </a:r>
            <a:r>
              <a:rPr lang="pt-BR" dirty="0"/>
              <a:t>ou que os </a:t>
            </a:r>
            <a:r>
              <a:rPr lang="pt-BR" b="1" dirty="0"/>
              <a:t>termos científicos sejam seguidos de breves explicações </a:t>
            </a:r>
            <a:r>
              <a:rPr lang="pt-BR" dirty="0"/>
              <a:t>(Resolução CNS nº 466 de 2012, itens II.23 e IV.1.b).</a:t>
            </a:r>
          </a:p>
          <a:p>
            <a:endParaRPr lang="pt-BR" dirty="0"/>
          </a:p>
          <a:p>
            <a:r>
              <a:rPr lang="pt-BR" dirty="0"/>
              <a:t>Quanto ao termo de consentimento livre e esclarecido (TCLE), arquivo "TCLE </a:t>
            </a:r>
            <a:r>
              <a:rPr lang="pt-BR" dirty="0" err="1"/>
              <a:t>XX.pdf</a:t>
            </a:r>
            <a:r>
              <a:rPr lang="pt-BR" dirty="0"/>
              <a:t>":</a:t>
            </a:r>
          </a:p>
          <a:p>
            <a:r>
              <a:rPr lang="pt-BR" dirty="0"/>
              <a:t>2.1. O TCLE não apresenta a </a:t>
            </a:r>
            <a:r>
              <a:rPr lang="pt-BR" b="1" dirty="0"/>
              <a:t>numeração nas páginas</a:t>
            </a:r>
            <a:r>
              <a:rPr lang="pt-BR" dirty="0"/>
              <a:t>. Com o objetivo de garantir a </a:t>
            </a:r>
            <a:r>
              <a:rPr lang="pt-BR" b="1" dirty="0"/>
              <a:t>integridade do documento</a:t>
            </a:r>
            <a:r>
              <a:rPr lang="pt-BR" dirty="0"/>
              <a:t>, solicita-se que sejam inseridos os números de cada página, bem com a quantidade total delas, como por exemplo: "1 de 5" e assim sucessivamente.</a:t>
            </a:r>
          </a:p>
        </p:txBody>
      </p:sp>
    </p:spTree>
    <p:extLst>
      <p:ext uri="{BB962C8B-B14F-4D97-AF65-F5344CB8AC3E}">
        <p14:creationId xmlns:p14="http://schemas.microsoft.com/office/powerpoint/2010/main" val="411035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1F0BC-1758-2BC4-360D-5C6ECCAADB4B}"/>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106DB3A6-21C8-AE58-A207-C3A7704077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Título 1">
            <a:extLst>
              <a:ext uri="{FF2B5EF4-FFF2-40B4-BE49-F238E27FC236}">
                <a16:creationId xmlns:a16="http://schemas.microsoft.com/office/drawing/2014/main" id="{617AA9C6-DFB6-ECF1-B475-F46AC7E1EAB5}"/>
              </a:ext>
            </a:extLst>
          </p:cNvPr>
          <p:cNvSpPr txBox="1">
            <a:spLocks/>
          </p:cNvSpPr>
          <p:nvPr/>
        </p:nvSpPr>
        <p:spPr>
          <a:xfrm>
            <a:off x="738448" y="786064"/>
            <a:ext cx="10515600" cy="936750"/>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3600" b="1" dirty="0">
                <a:solidFill>
                  <a:srgbClr val="0070C0"/>
                </a:solidFill>
                <a:effectLst>
                  <a:outerShdw blurRad="38100" dist="38100" dir="2700000" algn="tl">
                    <a:srgbClr val="000000">
                      <a:alpha val="43137"/>
                    </a:srgbClr>
                  </a:outerShdw>
                </a:effectLst>
              </a:rPr>
              <a:t>Termo de Consentimento Livre e Esclarecido (TCLE)</a:t>
            </a:r>
            <a:endParaRPr lang="pt-BR" sz="3600" b="1" dirty="0">
              <a:solidFill>
                <a:schemeClr val="accent5">
                  <a:lumMod val="50000"/>
                </a:schemeClr>
              </a:solidFill>
              <a:latin typeface="Arial Black" panose="020B0A04020102020204" pitchFamily="34" charset="0"/>
            </a:endParaRPr>
          </a:p>
          <a:p>
            <a:pPr fontAlgn="auto">
              <a:spcAft>
                <a:spcPts val="0"/>
              </a:spcAft>
              <a:defRPr/>
            </a:pPr>
            <a:endParaRPr lang="pt-BR" sz="3200" dirty="0"/>
          </a:p>
          <a:p>
            <a:pPr fontAlgn="auto">
              <a:spcAft>
                <a:spcPts val="0"/>
              </a:spcAft>
              <a:defRPr/>
            </a:pPr>
            <a:endParaRPr lang="pt-BR" sz="2800" b="1" dirty="0">
              <a:solidFill>
                <a:schemeClr val="accent5">
                  <a:lumMod val="50000"/>
                </a:schemeClr>
              </a:solidFill>
              <a:latin typeface="Arial Black" panose="020B0A04020102020204" pitchFamily="34" charset="0"/>
            </a:endParaRPr>
          </a:p>
        </p:txBody>
      </p:sp>
      <p:sp>
        <p:nvSpPr>
          <p:cNvPr id="12" name="Espaço Reservado para Conteúdo 2">
            <a:extLst>
              <a:ext uri="{FF2B5EF4-FFF2-40B4-BE49-F238E27FC236}">
                <a16:creationId xmlns:a16="http://schemas.microsoft.com/office/drawing/2014/main" id="{07A7FDF3-BE6C-9A11-F039-9EBE5EE8021B}"/>
              </a:ext>
            </a:extLst>
          </p:cNvPr>
          <p:cNvSpPr txBox="1">
            <a:spLocks/>
          </p:cNvSpPr>
          <p:nvPr/>
        </p:nvSpPr>
        <p:spPr>
          <a:xfrm>
            <a:off x="738448" y="1403684"/>
            <a:ext cx="10515600" cy="4668252"/>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00000"/>
              </a:lnSpc>
              <a:spcBef>
                <a:spcPts val="0"/>
              </a:spcBef>
              <a:spcAft>
                <a:spcPts val="0"/>
              </a:spcAft>
              <a:buNone/>
              <a:defRPr/>
            </a:pPr>
            <a:r>
              <a:rPr lang="pt-BR" sz="2200" b="1" dirty="0">
                <a:latin typeface="Arial" panose="020B0604020202020204" pitchFamily="34" charset="0"/>
                <a:cs typeface="Arial" panose="020B0604020202020204" pitchFamily="34" charset="0"/>
              </a:rPr>
              <a:t>Risco(s) e Benefício(s)</a:t>
            </a:r>
          </a:p>
          <a:p>
            <a:pPr marL="0" indent="0" algn="just">
              <a:buNone/>
            </a:pPr>
            <a:r>
              <a:rPr lang="pt-BR" sz="2200" dirty="0">
                <a:latin typeface="Arial" panose="020B0604020202020204" pitchFamily="34" charset="0"/>
                <a:cs typeface="Arial" panose="020B0604020202020204" pitchFamily="34" charset="0"/>
              </a:rPr>
              <a:t>Para o Sistema CEP/Conep não existe pesquisa livre de risco. É necessário observar que risco é qualquer possibilidade de danos à dimensão física, psíquica, moral, intelectual, social, cultural ou espiritual do ser humano, em qualquer pesquisa e dela decorrente. Sendo assim, é necessário descrever os possíveis desconfortos e riscos decorrentes da participação na pesquisa, podendo-se citar os riscos inerentes à manutenção de sigilo e à confidencialidade durante a coleta e uso dos dados (Resolução CNS nº 466 de 2012, itens II.22 e IV.3.b). Ademais, as informações acerca dos potenciais benefícios em participar do estudo devem ser descritas de forma específica, clara e objetiva. (Resolução CNS n° 466 de 2012, itens III.1.b e IV.3.b). Por fim, deve constar no documento, as providências e cautelas que serão empregadas para evitar e/ou reduzir danos ou riscos, garantindo que danos previsíveis sejam evitados (Resolução CNS n° 466 de 2012, itens IV.3.b e IV.3.c).</a:t>
            </a:r>
          </a:p>
          <a:p>
            <a:pPr marL="0" indent="0" algn="just" fontAlgn="auto">
              <a:lnSpc>
                <a:spcPct val="100000"/>
              </a:lnSpc>
              <a:spcBef>
                <a:spcPts val="0"/>
              </a:spcBef>
              <a:spcAft>
                <a:spcPts val="0"/>
              </a:spcAft>
              <a:buNone/>
              <a:defRPr/>
            </a:pPr>
            <a:r>
              <a:rPr lang="pt-BR" b="1" dirty="0"/>
              <a:t> </a:t>
            </a:r>
          </a:p>
        </p:txBody>
      </p:sp>
      <p:grpSp>
        <p:nvGrpSpPr>
          <p:cNvPr id="19" name="Agrupar 18">
            <a:extLst>
              <a:ext uri="{FF2B5EF4-FFF2-40B4-BE49-F238E27FC236}">
                <a16:creationId xmlns:a16="http://schemas.microsoft.com/office/drawing/2014/main" id="{E717CAA0-0B98-5C20-ADF8-443579ACEB32}"/>
              </a:ext>
            </a:extLst>
          </p:cNvPr>
          <p:cNvGrpSpPr/>
          <p:nvPr/>
        </p:nvGrpSpPr>
        <p:grpSpPr>
          <a:xfrm>
            <a:off x="7664335" y="6252317"/>
            <a:ext cx="3666133" cy="605683"/>
            <a:chOff x="5890029" y="6081880"/>
            <a:chExt cx="5124555" cy="841476"/>
          </a:xfrm>
        </p:grpSpPr>
        <p:pic>
          <p:nvPicPr>
            <p:cNvPr id="20" name="Imagem 19">
              <a:extLst>
                <a:ext uri="{FF2B5EF4-FFF2-40B4-BE49-F238E27FC236}">
                  <a16:creationId xmlns:a16="http://schemas.microsoft.com/office/drawing/2014/main" id="{DE049118-6728-A9B4-9790-3EAAC2EA9F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21" name="Imagem 20">
              <a:extLst>
                <a:ext uri="{FF2B5EF4-FFF2-40B4-BE49-F238E27FC236}">
                  <a16:creationId xmlns:a16="http://schemas.microsoft.com/office/drawing/2014/main" id="{252C25C2-B29A-621E-07C5-CDFC7E5F0D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22" name="Imagem 21">
              <a:extLst>
                <a:ext uri="{FF2B5EF4-FFF2-40B4-BE49-F238E27FC236}">
                  <a16:creationId xmlns:a16="http://schemas.microsoft.com/office/drawing/2014/main" id="{21D64B02-102F-0278-47A7-63803F7808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Tree>
    <p:extLst>
      <p:ext uri="{BB962C8B-B14F-4D97-AF65-F5344CB8AC3E}">
        <p14:creationId xmlns:p14="http://schemas.microsoft.com/office/powerpoint/2010/main" val="3331757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57BB1-51B2-891C-0A0F-4BDBE45E7439}"/>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55E92A35-A9E7-2C5C-C6BF-DCEE8A9B2CA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Título 1">
            <a:extLst>
              <a:ext uri="{FF2B5EF4-FFF2-40B4-BE49-F238E27FC236}">
                <a16:creationId xmlns:a16="http://schemas.microsoft.com/office/drawing/2014/main" id="{913C71A6-FF71-FC94-24F7-F94019E29635}"/>
              </a:ext>
            </a:extLst>
          </p:cNvPr>
          <p:cNvSpPr txBox="1">
            <a:spLocks/>
          </p:cNvSpPr>
          <p:nvPr/>
        </p:nvSpPr>
        <p:spPr>
          <a:xfrm>
            <a:off x="486403" y="757797"/>
            <a:ext cx="10515600" cy="434975"/>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3600" b="1" dirty="0">
                <a:solidFill>
                  <a:srgbClr val="0070C0"/>
                </a:solidFill>
                <a:effectLst>
                  <a:outerShdw blurRad="38100" dist="38100" dir="2700000" algn="tl">
                    <a:srgbClr val="000000">
                      <a:alpha val="43137"/>
                    </a:srgbClr>
                  </a:outerShdw>
                </a:effectLst>
              </a:rPr>
              <a:t>Benefícios</a:t>
            </a:r>
            <a:endParaRPr lang="pt-BR" sz="3600" b="1" dirty="0">
              <a:solidFill>
                <a:schemeClr val="accent5">
                  <a:lumMod val="50000"/>
                </a:schemeClr>
              </a:solidFill>
              <a:latin typeface="Arial Black" panose="020B0A04020102020204" pitchFamily="34" charset="0"/>
            </a:endParaRPr>
          </a:p>
        </p:txBody>
      </p:sp>
      <p:sp>
        <p:nvSpPr>
          <p:cNvPr id="12" name="Espaço Reservado para Conteúdo 2">
            <a:extLst>
              <a:ext uri="{FF2B5EF4-FFF2-40B4-BE49-F238E27FC236}">
                <a16:creationId xmlns:a16="http://schemas.microsoft.com/office/drawing/2014/main" id="{6DA35B99-2356-6E2C-7442-86B7C0A07515}"/>
              </a:ext>
            </a:extLst>
          </p:cNvPr>
          <p:cNvSpPr txBox="1">
            <a:spLocks/>
          </p:cNvSpPr>
          <p:nvPr/>
        </p:nvSpPr>
        <p:spPr>
          <a:xfrm>
            <a:off x="738448" y="1495677"/>
            <a:ext cx="10515600" cy="4935017"/>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None/>
              <a:defRPr/>
            </a:pPr>
            <a:endParaRPr lang="pt-BR" sz="2400" dirty="0">
              <a:latin typeface="Arial" pitchFamily="34" charset="0"/>
              <a:cs typeface="Arial" pitchFamily="34" charset="0"/>
            </a:endParaRPr>
          </a:p>
        </p:txBody>
      </p:sp>
      <p:grpSp>
        <p:nvGrpSpPr>
          <p:cNvPr id="19" name="Agrupar 18">
            <a:extLst>
              <a:ext uri="{FF2B5EF4-FFF2-40B4-BE49-F238E27FC236}">
                <a16:creationId xmlns:a16="http://schemas.microsoft.com/office/drawing/2014/main" id="{11ADEFFB-40AB-1FB3-29A9-DA75E606C06F}"/>
              </a:ext>
            </a:extLst>
          </p:cNvPr>
          <p:cNvGrpSpPr/>
          <p:nvPr/>
        </p:nvGrpSpPr>
        <p:grpSpPr>
          <a:xfrm>
            <a:off x="7664335" y="6252317"/>
            <a:ext cx="3666133" cy="605683"/>
            <a:chOff x="5890029" y="6081880"/>
            <a:chExt cx="5124555" cy="841476"/>
          </a:xfrm>
        </p:grpSpPr>
        <p:pic>
          <p:nvPicPr>
            <p:cNvPr id="20" name="Imagem 19">
              <a:extLst>
                <a:ext uri="{FF2B5EF4-FFF2-40B4-BE49-F238E27FC236}">
                  <a16:creationId xmlns:a16="http://schemas.microsoft.com/office/drawing/2014/main" id="{C1025A39-8107-7040-19C3-442A13E787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21" name="Imagem 20">
              <a:extLst>
                <a:ext uri="{FF2B5EF4-FFF2-40B4-BE49-F238E27FC236}">
                  <a16:creationId xmlns:a16="http://schemas.microsoft.com/office/drawing/2014/main" id="{1B39E728-7D12-38BE-0695-2C4764C63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22" name="Imagem 21">
              <a:extLst>
                <a:ext uri="{FF2B5EF4-FFF2-40B4-BE49-F238E27FC236}">
                  <a16:creationId xmlns:a16="http://schemas.microsoft.com/office/drawing/2014/main" id="{550FB22F-0059-FFCA-9771-4CCC922503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
        <p:nvSpPr>
          <p:cNvPr id="3" name="CaixaDeTexto 2">
            <a:extLst>
              <a:ext uri="{FF2B5EF4-FFF2-40B4-BE49-F238E27FC236}">
                <a16:creationId xmlns:a16="http://schemas.microsoft.com/office/drawing/2014/main" id="{0FB0FF35-80A5-79BE-7B86-F07AA3280A03}"/>
              </a:ext>
            </a:extLst>
          </p:cNvPr>
          <p:cNvSpPr txBox="1"/>
          <p:nvPr/>
        </p:nvSpPr>
        <p:spPr>
          <a:xfrm>
            <a:off x="486403" y="1666512"/>
            <a:ext cx="11019689" cy="3170099"/>
          </a:xfrm>
          <a:prstGeom prst="rect">
            <a:avLst/>
          </a:prstGeom>
          <a:noFill/>
        </p:spPr>
        <p:txBody>
          <a:bodyPr wrap="square">
            <a:spAutoFit/>
          </a:bodyPr>
          <a:lstStyle/>
          <a:p>
            <a:r>
              <a:rPr lang="pt-BR" sz="2000" dirty="0"/>
              <a:t>Na página 1 de 5, lê-se: "O paciente obterá como benefício a melhora das lesões de pele...". </a:t>
            </a:r>
          </a:p>
          <a:p>
            <a:endParaRPr lang="pt-BR" sz="2000" dirty="0"/>
          </a:p>
          <a:p>
            <a:r>
              <a:rPr lang="pt-BR" sz="2000" dirty="0"/>
              <a:t>O informado refere-se à hipótese proposta pelo protocolo e não ao benefício decorrente da participação na pesquisa. </a:t>
            </a:r>
            <a:r>
              <a:rPr lang="pt-BR" sz="2000" b="1" dirty="0"/>
              <a:t>Considera-se benefício da pesquisa</a:t>
            </a:r>
            <a:r>
              <a:rPr lang="pt-BR" sz="2000" dirty="0"/>
              <a:t>, o proveito direto ou indireto, imediato ou posterior, auferido pelo participante e/ou sua comunidade em decorrência de sua participação na pesquisa. Diante do exposto, solicita-se informar, de forma clara e objetiva, os potenciais benefícios da pesquisa ao participante, sem supervalorizá-los. Caso a pesquisa não antecipe qualquer benefício direto ao participante, essa informação deve constar em todos os documentos onde se fizer necessário. Solicita-se adequação (Resolução CNS </a:t>
            </a:r>
            <a:r>
              <a:rPr lang="pt-BR" sz="2000" dirty="0" err="1"/>
              <a:t>n°</a:t>
            </a:r>
            <a:r>
              <a:rPr lang="pt-BR" sz="2000" dirty="0"/>
              <a:t> 466 de 2012, itens II.4; III.1.b; IV.3.b; V.2; Norma Operacional CNS nº 001 de 2013, item 3.4.1.12).</a:t>
            </a:r>
          </a:p>
        </p:txBody>
      </p:sp>
    </p:spTree>
    <p:extLst>
      <p:ext uri="{BB962C8B-B14F-4D97-AF65-F5344CB8AC3E}">
        <p14:creationId xmlns:p14="http://schemas.microsoft.com/office/powerpoint/2010/main" val="61561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12C9C-2508-26A3-7072-CF27E4EC0099}"/>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CD370EAE-559A-CE64-481F-140992430B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Título 1">
            <a:extLst>
              <a:ext uri="{FF2B5EF4-FFF2-40B4-BE49-F238E27FC236}">
                <a16:creationId xmlns:a16="http://schemas.microsoft.com/office/drawing/2014/main" id="{9B660068-5968-3B26-53C3-6AEF383E8040}"/>
              </a:ext>
            </a:extLst>
          </p:cNvPr>
          <p:cNvSpPr txBox="1">
            <a:spLocks/>
          </p:cNvSpPr>
          <p:nvPr/>
        </p:nvSpPr>
        <p:spPr>
          <a:xfrm>
            <a:off x="615699" y="1217258"/>
            <a:ext cx="10515600" cy="434975"/>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3600" b="1" dirty="0">
                <a:solidFill>
                  <a:srgbClr val="0070C0"/>
                </a:solidFill>
                <a:effectLst>
                  <a:outerShdw blurRad="38100" dist="38100" dir="2700000" algn="tl">
                    <a:srgbClr val="000000">
                      <a:alpha val="43137"/>
                    </a:srgbClr>
                  </a:outerShdw>
                </a:effectLst>
              </a:rPr>
              <a:t>Riscos previstos e minimização dos riscos</a:t>
            </a:r>
          </a:p>
          <a:p>
            <a:pPr fontAlgn="auto">
              <a:spcAft>
                <a:spcPts val="0"/>
              </a:spcAft>
              <a:defRPr/>
            </a:pPr>
            <a:endParaRPr lang="pt-BR" sz="3600" b="1" dirty="0">
              <a:solidFill>
                <a:schemeClr val="accent5">
                  <a:lumMod val="50000"/>
                </a:schemeClr>
              </a:solidFill>
              <a:latin typeface="Arial Black" panose="020B0A04020102020204" pitchFamily="34" charset="0"/>
            </a:endParaRPr>
          </a:p>
        </p:txBody>
      </p:sp>
      <p:sp>
        <p:nvSpPr>
          <p:cNvPr id="12" name="Espaço Reservado para Conteúdo 2">
            <a:extLst>
              <a:ext uri="{FF2B5EF4-FFF2-40B4-BE49-F238E27FC236}">
                <a16:creationId xmlns:a16="http://schemas.microsoft.com/office/drawing/2014/main" id="{F5F7A07F-FB5B-E216-C2A5-E1EA94432884}"/>
              </a:ext>
            </a:extLst>
          </p:cNvPr>
          <p:cNvSpPr txBox="1">
            <a:spLocks/>
          </p:cNvSpPr>
          <p:nvPr/>
        </p:nvSpPr>
        <p:spPr>
          <a:xfrm>
            <a:off x="721116" y="1113628"/>
            <a:ext cx="10515600" cy="2315372"/>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None/>
              <a:defRPr/>
            </a:pPr>
            <a:endParaRPr lang="pt-BR" sz="2400" dirty="0">
              <a:latin typeface="Arial" panose="020B0604020202020204" pitchFamily="34" charset="0"/>
              <a:cs typeface="Arial" panose="020B0604020202020204" pitchFamily="34" charset="0"/>
            </a:endParaRPr>
          </a:p>
        </p:txBody>
      </p:sp>
      <p:grpSp>
        <p:nvGrpSpPr>
          <p:cNvPr id="14" name="Agrupar 13">
            <a:extLst>
              <a:ext uri="{FF2B5EF4-FFF2-40B4-BE49-F238E27FC236}">
                <a16:creationId xmlns:a16="http://schemas.microsoft.com/office/drawing/2014/main" id="{31B5E7EB-B037-C70E-4FA6-9F8807840BBC}"/>
              </a:ext>
            </a:extLst>
          </p:cNvPr>
          <p:cNvGrpSpPr/>
          <p:nvPr/>
        </p:nvGrpSpPr>
        <p:grpSpPr>
          <a:xfrm>
            <a:off x="7664335" y="6252317"/>
            <a:ext cx="3666133" cy="605683"/>
            <a:chOff x="5890029" y="6081880"/>
            <a:chExt cx="5124555" cy="841476"/>
          </a:xfrm>
        </p:grpSpPr>
        <p:pic>
          <p:nvPicPr>
            <p:cNvPr id="15" name="Imagem 14">
              <a:extLst>
                <a:ext uri="{FF2B5EF4-FFF2-40B4-BE49-F238E27FC236}">
                  <a16:creationId xmlns:a16="http://schemas.microsoft.com/office/drawing/2014/main" id="{1CB65DA8-0062-23CA-FB90-4F91EE134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17" name="Imagem 16">
              <a:extLst>
                <a:ext uri="{FF2B5EF4-FFF2-40B4-BE49-F238E27FC236}">
                  <a16:creationId xmlns:a16="http://schemas.microsoft.com/office/drawing/2014/main" id="{6B0387B5-F349-0A4D-6789-D18DE986E7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18" name="Imagem 17">
              <a:extLst>
                <a:ext uri="{FF2B5EF4-FFF2-40B4-BE49-F238E27FC236}">
                  <a16:creationId xmlns:a16="http://schemas.microsoft.com/office/drawing/2014/main" id="{A41A6F70-B63A-4D2C-A024-F27FF12837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
        <p:nvSpPr>
          <p:cNvPr id="4" name="CaixaDeTexto 3">
            <a:extLst>
              <a:ext uri="{FF2B5EF4-FFF2-40B4-BE49-F238E27FC236}">
                <a16:creationId xmlns:a16="http://schemas.microsoft.com/office/drawing/2014/main" id="{EE3D49A2-FB08-6D06-D257-E9E3D7820477}"/>
              </a:ext>
            </a:extLst>
          </p:cNvPr>
          <p:cNvSpPr txBox="1"/>
          <p:nvPr/>
        </p:nvSpPr>
        <p:spPr>
          <a:xfrm>
            <a:off x="615699" y="2053621"/>
            <a:ext cx="10960601" cy="3139321"/>
          </a:xfrm>
          <a:prstGeom prst="rect">
            <a:avLst/>
          </a:prstGeom>
          <a:noFill/>
        </p:spPr>
        <p:txBody>
          <a:bodyPr wrap="square">
            <a:spAutoFit/>
          </a:bodyPr>
          <a:lstStyle/>
          <a:p>
            <a:pPr algn="just">
              <a:defRPr/>
            </a:pPr>
            <a:r>
              <a:rPr lang="pt-BR" sz="2000" dirty="0"/>
              <a:t>O tema da pesquisa envolve questões sensíveis relativas à saúde. Considerando as normativas éticas vigentes </a:t>
            </a:r>
            <a:r>
              <a:rPr lang="pt-BR" sz="2000" b="1" dirty="0"/>
              <a:t>deve haver no protocolo de pesquisa um(a) profissional legalmente habilitado(a) com capacidade adequada para desenvolver a função proposta ou a comprovação de um treinamento com competências condizentes com a proposta </a:t>
            </a:r>
            <a:r>
              <a:rPr lang="pt-BR" sz="2000" dirty="0"/>
              <a:t>de pesquisa. </a:t>
            </a:r>
          </a:p>
          <a:p>
            <a:pPr algn="just">
              <a:defRPr/>
            </a:pPr>
            <a:endParaRPr lang="pt-BR" sz="2000" dirty="0"/>
          </a:p>
          <a:p>
            <a:pPr algn="just">
              <a:defRPr/>
            </a:pPr>
            <a:r>
              <a:rPr lang="pt-BR" sz="2000" dirty="0"/>
              <a:t>Solicita-se informar sobre as competências de toda a equipe e adequação dos documentos.</a:t>
            </a:r>
          </a:p>
          <a:p>
            <a:pPr algn="just">
              <a:defRPr/>
            </a:pPr>
            <a:endParaRPr lang="pt-BR" sz="2000" dirty="0"/>
          </a:p>
          <a:p>
            <a:pPr algn="just">
              <a:defRPr/>
            </a:pPr>
            <a:r>
              <a:rPr lang="pt-BR" sz="2000" dirty="0"/>
              <a:t>Resolução CNS nº 510 de 2016, art. 2º, inciso XVII; Ofício Circular nº 24 de 2022</a:t>
            </a:r>
          </a:p>
          <a:p>
            <a:pPr marL="0" indent="0" algn="just" fontAlgn="auto">
              <a:spcAft>
                <a:spcPts val="0"/>
              </a:spcAft>
              <a:buNone/>
              <a:defRPr/>
            </a:pPr>
            <a:endParaRPr lang="pt-BR" sz="2000" dirty="0"/>
          </a:p>
          <a:p>
            <a:pPr marL="0" indent="0" algn="ctr" fontAlgn="auto">
              <a:spcAft>
                <a:spcPts val="0"/>
              </a:spcAft>
              <a:buNone/>
              <a:defRPr/>
            </a:pPr>
            <a:endParaRPr lang="pt-BR" sz="1800" b="1" dirty="0">
              <a:solidFill>
                <a:schemeClr val="tx1">
                  <a:lumMod val="75000"/>
                  <a:lumOff val="25000"/>
                </a:schemeClr>
              </a:solidFill>
            </a:endParaRPr>
          </a:p>
        </p:txBody>
      </p:sp>
    </p:spTree>
    <p:extLst>
      <p:ext uri="{BB962C8B-B14F-4D97-AF65-F5344CB8AC3E}">
        <p14:creationId xmlns:p14="http://schemas.microsoft.com/office/powerpoint/2010/main" val="904806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4A8FF-EB6F-B2C3-30E0-7D2EC932C998}"/>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3DE04A3E-F24A-677E-DC56-DDC34C63AEA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Título 1">
            <a:extLst>
              <a:ext uri="{FF2B5EF4-FFF2-40B4-BE49-F238E27FC236}">
                <a16:creationId xmlns:a16="http://schemas.microsoft.com/office/drawing/2014/main" id="{6AE9F479-AD54-A473-F87F-AE6172349F18}"/>
              </a:ext>
            </a:extLst>
          </p:cNvPr>
          <p:cNvSpPr txBox="1">
            <a:spLocks/>
          </p:cNvSpPr>
          <p:nvPr/>
        </p:nvSpPr>
        <p:spPr>
          <a:xfrm>
            <a:off x="738448" y="922430"/>
            <a:ext cx="10515600" cy="800384"/>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3200" b="1" dirty="0">
                <a:solidFill>
                  <a:srgbClr val="0070C0"/>
                </a:solidFill>
                <a:effectLst>
                  <a:outerShdw blurRad="38100" dist="38100" dir="2700000" algn="tl">
                    <a:srgbClr val="000000">
                      <a:alpha val="43137"/>
                    </a:srgbClr>
                  </a:outerShdw>
                </a:effectLst>
              </a:rPr>
              <a:t>Termo de Consentimento Livre e Esclarecido (TCLE)</a:t>
            </a:r>
            <a:endParaRPr lang="pt-BR" sz="3200" b="1" dirty="0">
              <a:solidFill>
                <a:schemeClr val="accent5">
                  <a:lumMod val="50000"/>
                </a:schemeClr>
              </a:solidFill>
              <a:latin typeface="Arial Black" panose="020B0A04020102020204" pitchFamily="34" charset="0"/>
            </a:endParaRPr>
          </a:p>
          <a:p>
            <a:pPr fontAlgn="auto">
              <a:spcAft>
                <a:spcPts val="0"/>
              </a:spcAft>
              <a:defRPr/>
            </a:pPr>
            <a:endParaRPr lang="pt-BR" sz="2800" dirty="0"/>
          </a:p>
          <a:p>
            <a:pPr fontAlgn="auto">
              <a:spcAft>
                <a:spcPts val="0"/>
              </a:spcAft>
              <a:defRPr/>
            </a:pPr>
            <a:endParaRPr lang="pt-BR" sz="3200" dirty="0"/>
          </a:p>
          <a:p>
            <a:pPr fontAlgn="auto">
              <a:spcAft>
                <a:spcPts val="0"/>
              </a:spcAft>
              <a:defRPr/>
            </a:pPr>
            <a:endParaRPr lang="pt-BR" sz="2800" b="1" dirty="0">
              <a:solidFill>
                <a:schemeClr val="accent5">
                  <a:lumMod val="50000"/>
                </a:schemeClr>
              </a:solidFill>
              <a:latin typeface="Arial Black" panose="020B0A04020102020204" pitchFamily="34" charset="0"/>
            </a:endParaRPr>
          </a:p>
        </p:txBody>
      </p:sp>
      <p:sp>
        <p:nvSpPr>
          <p:cNvPr id="12" name="Espaço Reservado para Conteúdo 2">
            <a:extLst>
              <a:ext uri="{FF2B5EF4-FFF2-40B4-BE49-F238E27FC236}">
                <a16:creationId xmlns:a16="http://schemas.microsoft.com/office/drawing/2014/main" id="{45CFEF20-9D0A-37CB-DCA0-46853011E7E2}"/>
              </a:ext>
            </a:extLst>
          </p:cNvPr>
          <p:cNvSpPr txBox="1">
            <a:spLocks/>
          </p:cNvSpPr>
          <p:nvPr/>
        </p:nvSpPr>
        <p:spPr>
          <a:xfrm>
            <a:off x="738448" y="1722814"/>
            <a:ext cx="10515600" cy="3635995"/>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2200" b="1" dirty="0">
                <a:latin typeface="Arial" panose="020B0604020202020204" pitchFamily="34" charset="0"/>
                <a:cs typeface="Arial" panose="020B0604020202020204" pitchFamily="34" charset="0"/>
              </a:rPr>
              <a:t>Ressarcimento </a:t>
            </a:r>
          </a:p>
          <a:p>
            <a:pPr marL="0" indent="0" algn="just" fontAlgn="auto">
              <a:lnSpc>
                <a:spcPct val="100000"/>
              </a:lnSpc>
              <a:spcBef>
                <a:spcPts val="0"/>
              </a:spcBef>
              <a:spcAft>
                <a:spcPts val="0"/>
              </a:spcAft>
              <a:buNone/>
              <a:defRPr/>
            </a:pPr>
            <a:r>
              <a:rPr lang="pt-BR" sz="2200" dirty="0">
                <a:latin typeface="Arial" panose="020B0604020202020204" pitchFamily="34" charset="0"/>
                <a:cs typeface="Arial" panose="020B0604020202020204" pitchFamily="34" charset="0"/>
              </a:rPr>
              <a:t>O TCLE deve assegurar de forma clara e afirmativa o ressarcimento de todos os gastos que o participante e seu(s) acompanhante(s) terão em decorrência da pesquisa. (Resolução CNS nº 466 de 2012, itens II.21 e IV.3.g). </a:t>
            </a:r>
            <a:r>
              <a:rPr lang="pt-BR" sz="2200" b="1" dirty="0">
                <a:latin typeface="Arial" panose="020B0604020202020204" pitchFamily="34" charset="0"/>
                <a:cs typeface="Arial" panose="020B0604020202020204" pitchFamily="34" charset="0"/>
              </a:rPr>
              <a:t> </a:t>
            </a:r>
          </a:p>
          <a:p>
            <a:pPr marL="0" indent="0" algn="just" fontAlgn="auto">
              <a:lnSpc>
                <a:spcPct val="100000"/>
              </a:lnSpc>
              <a:spcBef>
                <a:spcPts val="0"/>
              </a:spcBef>
              <a:spcAft>
                <a:spcPts val="0"/>
              </a:spcAft>
              <a:buNone/>
              <a:defRPr/>
            </a:pPr>
            <a:endParaRPr lang="pt-BR" sz="2200" b="1" dirty="0">
              <a:latin typeface="Arial" panose="020B0604020202020204" pitchFamily="34" charset="0"/>
              <a:cs typeface="Arial" panose="020B0604020202020204" pitchFamily="34" charset="0"/>
            </a:endParaRPr>
          </a:p>
          <a:p>
            <a:pPr marL="0" indent="0" algn="just" fontAlgn="auto">
              <a:lnSpc>
                <a:spcPct val="100000"/>
              </a:lnSpc>
              <a:spcBef>
                <a:spcPts val="0"/>
              </a:spcBef>
              <a:spcAft>
                <a:spcPts val="0"/>
              </a:spcAft>
              <a:buNone/>
              <a:defRPr/>
            </a:pPr>
            <a:r>
              <a:rPr lang="pt-BR" sz="2200" b="1" dirty="0">
                <a:latin typeface="Arial" panose="020B0604020202020204" pitchFamily="34" charset="0"/>
                <a:cs typeface="Arial" panose="020B0604020202020204" pitchFamily="34" charset="0"/>
              </a:rPr>
              <a:t>Indenização</a:t>
            </a:r>
          </a:p>
          <a:p>
            <a:pPr marL="0" indent="0" algn="just" fontAlgn="auto">
              <a:lnSpc>
                <a:spcPct val="100000"/>
              </a:lnSpc>
              <a:spcBef>
                <a:spcPts val="0"/>
              </a:spcBef>
              <a:spcAft>
                <a:spcPts val="0"/>
              </a:spcAft>
              <a:buNone/>
              <a:defRPr/>
            </a:pPr>
            <a:r>
              <a:rPr lang="pt-BR" sz="2200" dirty="0">
                <a:latin typeface="Arial" panose="020B0604020202020204" pitchFamily="34" charset="0"/>
                <a:cs typeface="Arial" panose="020B0604020202020204" pitchFamily="34" charset="0"/>
              </a:rPr>
              <a:t>No TCLE deverá estar explícito o direito do participante de pesquisa de solicitar indenização diante de eventuais danos decorrentes da pesquisa (Resolução CNS nº 466 de 2012, item IV.3.h).</a:t>
            </a:r>
          </a:p>
          <a:p>
            <a:pPr marL="0" indent="0" algn="just" fontAlgn="auto">
              <a:lnSpc>
                <a:spcPct val="100000"/>
              </a:lnSpc>
              <a:spcBef>
                <a:spcPts val="0"/>
              </a:spcBef>
              <a:spcAft>
                <a:spcPts val="0"/>
              </a:spcAft>
              <a:buNone/>
              <a:defRPr/>
            </a:pPr>
            <a:endParaRPr lang="pt-BR" sz="2400" b="1" dirty="0">
              <a:latin typeface="Arial" panose="020B0604020202020204" pitchFamily="34" charset="0"/>
              <a:cs typeface="Arial" panose="020B0604020202020204" pitchFamily="34" charset="0"/>
            </a:endParaRPr>
          </a:p>
          <a:p>
            <a:pPr marL="0" indent="0" algn="just" fontAlgn="auto">
              <a:lnSpc>
                <a:spcPct val="100000"/>
              </a:lnSpc>
              <a:spcBef>
                <a:spcPts val="0"/>
              </a:spcBef>
              <a:spcAft>
                <a:spcPts val="0"/>
              </a:spcAft>
              <a:buNone/>
              <a:defRPr/>
            </a:pPr>
            <a:endParaRPr lang="pt-BR" sz="2400" b="1" dirty="0">
              <a:latin typeface="Arial" panose="020B0604020202020204" pitchFamily="34" charset="0"/>
              <a:cs typeface="Arial" panose="020B0604020202020204" pitchFamily="34" charset="0"/>
            </a:endParaRPr>
          </a:p>
        </p:txBody>
      </p:sp>
      <p:grpSp>
        <p:nvGrpSpPr>
          <p:cNvPr id="19" name="Agrupar 18">
            <a:extLst>
              <a:ext uri="{FF2B5EF4-FFF2-40B4-BE49-F238E27FC236}">
                <a16:creationId xmlns:a16="http://schemas.microsoft.com/office/drawing/2014/main" id="{0FD5036E-2097-E9BA-2992-80CE86F25039}"/>
              </a:ext>
            </a:extLst>
          </p:cNvPr>
          <p:cNvGrpSpPr/>
          <p:nvPr/>
        </p:nvGrpSpPr>
        <p:grpSpPr>
          <a:xfrm>
            <a:off x="7664335" y="6252317"/>
            <a:ext cx="3666133" cy="605683"/>
            <a:chOff x="5890029" y="6081880"/>
            <a:chExt cx="5124555" cy="841476"/>
          </a:xfrm>
        </p:grpSpPr>
        <p:pic>
          <p:nvPicPr>
            <p:cNvPr id="20" name="Imagem 19">
              <a:extLst>
                <a:ext uri="{FF2B5EF4-FFF2-40B4-BE49-F238E27FC236}">
                  <a16:creationId xmlns:a16="http://schemas.microsoft.com/office/drawing/2014/main" id="{D8F5BE09-2667-4337-FE9E-74698A59C3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21" name="Imagem 20">
              <a:extLst>
                <a:ext uri="{FF2B5EF4-FFF2-40B4-BE49-F238E27FC236}">
                  <a16:creationId xmlns:a16="http://schemas.microsoft.com/office/drawing/2014/main" id="{84A3C279-6E04-E2AE-1F3E-D0186DCAEF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22" name="Imagem 21">
              <a:extLst>
                <a:ext uri="{FF2B5EF4-FFF2-40B4-BE49-F238E27FC236}">
                  <a16:creationId xmlns:a16="http://schemas.microsoft.com/office/drawing/2014/main" id="{D118C9A6-04F0-4C70-2F7D-B43339A8B7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Tree>
    <p:extLst>
      <p:ext uri="{BB962C8B-B14F-4D97-AF65-F5344CB8AC3E}">
        <p14:creationId xmlns:p14="http://schemas.microsoft.com/office/powerpoint/2010/main" val="4252380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02D01-1DD0-FC90-FCF5-331C215EF340}"/>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2A0A0EAB-05CC-610C-8478-F10CB46D1DE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Título 1">
            <a:extLst>
              <a:ext uri="{FF2B5EF4-FFF2-40B4-BE49-F238E27FC236}">
                <a16:creationId xmlns:a16="http://schemas.microsoft.com/office/drawing/2014/main" id="{84C39CEC-BD1A-97FB-1FED-5D1426280230}"/>
              </a:ext>
            </a:extLst>
          </p:cNvPr>
          <p:cNvSpPr txBox="1">
            <a:spLocks/>
          </p:cNvSpPr>
          <p:nvPr/>
        </p:nvSpPr>
        <p:spPr>
          <a:xfrm>
            <a:off x="738448" y="470477"/>
            <a:ext cx="10515600" cy="434975"/>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3600" b="1" dirty="0">
                <a:solidFill>
                  <a:srgbClr val="0070C0"/>
                </a:solidFill>
                <a:effectLst>
                  <a:outerShdw blurRad="38100" dist="38100" dir="2700000" algn="tl">
                    <a:srgbClr val="000000">
                      <a:alpha val="43137"/>
                    </a:srgbClr>
                  </a:outerShdw>
                </a:effectLst>
              </a:rPr>
              <a:t>Ressarcimento</a:t>
            </a:r>
            <a:endParaRPr lang="pt-BR" sz="3600" b="1" dirty="0">
              <a:solidFill>
                <a:schemeClr val="accent5">
                  <a:lumMod val="50000"/>
                </a:schemeClr>
              </a:solidFill>
              <a:latin typeface="Arial Black" panose="020B0A04020102020204" pitchFamily="34" charset="0"/>
            </a:endParaRPr>
          </a:p>
        </p:txBody>
      </p:sp>
      <p:sp>
        <p:nvSpPr>
          <p:cNvPr id="12" name="Espaço Reservado para Conteúdo 2">
            <a:extLst>
              <a:ext uri="{FF2B5EF4-FFF2-40B4-BE49-F238E27FC236}">
                <a16:creationId xmlns:a16="http://schemas.microsoft.com/office/drawing/2014/main" id="{7725DD09-B6D5-7C7E-B3AD-6E84D86DEDFF}"/>
              </a:ext>
            </a:extLst>
          </p:cNvPr>
          <p:cNvSpPr txBox="1">
            <a:spLocks/>
          </p:cNvSpPr>
          <p:nvPr/>
        </p:nvSpPr>
        <p:spPr>
          <a:xfrm>
            <a:off x="738448" y="1495677"/>
            <a:ext cx="10515600" cy="4935017"/>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None/>
              <a:defRPr/>
            </a:pPr>
            <a:endParaRPr lang="pt-BR" sz="2400" dirty="0">
              <a:latin typeface="Arial" pitchFamily="34" charset="0"/>
              <a:cs typeface="Arial" pitchFamily="34" charset="0"/>
            </a:endParaRPr>
          </a:p>
        </p:txBody>
      </p:sp>
      <p:grpSp>
        <p:nvGrpSpPr>
          <p:cNvPr id="19" name="Agrupar 18">
            <a:extLst>
              <a:ext uri="{FF2B5EF4-FFF2-40B4-BE49-F238E27FC236}">
                <a16:creationId xmlns:a16="http://schemas.microsoft.com/office/drawing/2014/main" id="{8F3F7EC8-4BB3-A489-0E89-43A4C6D28C56}"/>
              </a:ext>
            </a:extLst>
          </p:cNvPr>
          <p:cNvGrpSpPr/>
          <p:nvPr/>
        </p:nvGrpSpPr>
        <p:grpSpPr>
          <a:xfrm>
            <a:off x="7664335" y="6252317"/>
            <a:ext cx="3666133" cy="605683"/>
            <a:chOff x="5890029" y="6081880"/>
            <a:chExt cx="5124555" cy="841476"/>
          </a:xfrm>
        </p:grpSpPr>
        <p:pic>
          <p:nvPicPr>
            <p:cNvPr id="20" name="Imagem 19">
              <a:extLst>
                <a:ext uri="{FF2B5EF4-FFF2-40B4-BE49-F238E27FC236}">
                  <a16:creationId xmlns:a16="http://schemas.microsoft.com/office/drawing/2014/main" id="{8B4814EB-9131-491A-3A45-BF921904FA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21" name="Imagem 20">
              <a:extLst>
                <a:ext uri="{FF2B5EF4-FFF2-40B4-BE49-F238E27FC236}">
                  <a16:creationId xmlns:a16="http://schemas.microsoft.com/office/drawing/2014/main" id="{100F58B9-0030-D141-D27B-A09A3238C9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22" name="Imagem 21">
              <a:extLst>
                <a:ext uri="{FF2B5EF4-FFF2-40B4-BE49-F238E27FC236}">
                  <a16:creationId xmlns:a16="http://schemas.microsoft.com/office/drawing/2014/main" id="{135A8E00-0BA7-3B4E-DF0B-227F03AEC7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
        <p:nvSpPr>
          <p:cNvPr id="3" name="CaixaDeTexto 2">
            <a:extLst>
              <a:ext uri="{FF2B5EF4-FFF2-40B4-BE49-F238E27FC236}">
                <a16:creationId xmlns:a16="http://schemas.microsoft.com/office/drawing/2014/main" id="{97C5435B-DA78-672A-D9C8-00684D8FBD59}"/>
              </a:ext>
            </a:extLst>
          </p:cNvPr>
          <p:cNvSpPr txBox="1"/>
          <p:nvPr/>
        </p:nvSpPr>
        <p:spPr>
          <a:xfrm>
            <a:off x="522270" y="1305005"/>
            <a:ext cx="11147460" cy="6186309"/>
          </a:xfrm>
          <a:prstGeom prst="rect">
            <a:avLst/>
          </a:prstGeom>
          <a:noFill/>
        </p:spPr>
        <p:txBody>
          <a:bodyPr wrap="square">
            <a:spAutoFit/>
          </a:bodyPr>
          <a:lstStyle/>
          <a:p>
            <a:r>
              <a:rPr lang="pt-BR" dirty="0"/>
              <a:t> Solicita-se esclarecer no texto do documento quantos serão os "encontros para intervenção e encontros para a avaliação". Ademais, o documento deve GARANTIR que o pesquisador </a:t>
            </a:r>
            <a:r>
              <a:rPr lang="pt-BR" b="1" dirty="0"/>
              <a:t>cobrirá integralmente os gastos tidos pelas participantes de pesquisa </a:t>
            </a:r>
            <a:r>
              <a:rPr lang="pt-BR" dirty="0"/>
              <a:t>devido à realização dos procedimentos da pesquisa (exemplo, </a:t>
            </a:r>
            <a:r>
              <a:rPr lang="pt-BR" b="1" dirty="0"/>
              <a:t>mas não se limitando </a:t>
            </a:r>
            <a:r>
              <a:rPr lang="pt-BR" dirty="0"/>
              <a:t>a: gastos com deslocamento e alimentação da participante de pesquisa e seu acompanhante, se houver) (Resolução CNS nº 466 de 2012, itens II.21 e IV.3.g)</a:t>
            </a:r>
          </a:p>
          <a:p>
            <a:endParaRPr lang="pt-BR" dirty="0"/>
          </a:p>
          <a:p>
            <a:r>
              <a:rPr lang="pt-BR" dirty="0"/>
              <a:t>"</a:t>
            </a:r>
            <a:r>
              <a:rPr lang="pt-BR" b="1" dirty="0"/>
              <a:t>Se existir qualquer despesa adicional</a:t>
            </a:r>
            <a:r>
              <a:rPr lang="pt-BR" dirty="0"/>
              <a:t>, ela será absorvida pelo orçamento da pesquisa.". Solicita-se que seja expresso no TCLE, de forma clara e afirmativa, que os participantes de pesquisa e seu(</a:t>
            </a:r>
            <a:r>
              <a:rPr lang="pt-BR" dirty="0" err="1"/>
              <a:t>s</a:t>
            </a:r>
            <a:r>
              <a:rPr lang="pt-BR" dirty="0"/>
              <a:t>) acompanhante(</a:t>
            </a:r>
            <a:r>
              <a:rPr lang="pt-BR" dirty="0" err="1"/>
              <a:t>s</a:t>
            </a:r>
            <a:r>
              <a:rPr lang="pt-BR" dirty="0"/>
              <a:t>), quando necessário, serão ressarcidos de todos os gastos que possam ter ao participar da pesquisa (Resolução CNS N</a:t>
            </a:r>
            <a:r>
              <a:rPr lang="pt-BR" dirty="0" err="1"/>
              <a:t>°</a:t>
            </a:r>
            <a:r>
              <a:rPr lang="pt-BR" dirty="0"/>
              <a:t> 466 de 2012, item II.21).</a:t>
            </a:r>
          </a:p>
          <a:p>
            <a:endParaRPr lang="pt-BR" dirty="0"/>
          </a:p>
          <a:p>
            <a:r>
              <a:rPr lang="pt-BR" b="1" dirty="0"/>
              <a:t>Poderá haver ressarcimento relacionado a ALIMENTAÇÃO OU TRANSPORTE, SOMENTE PARA O PARTICIPANTE, se necessário</a:t>
            </a:r>
            <a:r>
              <a:rPr lang="pt-BR" dirty="0"/>
              <a:t>." (Destaques nossos). Deve ser garantido ao(à) participante de pesquisa e seu(sua) acompanhante, se necessário, o ressarcimento de despesas decorrentes da participação no estudo nos dias em que for necessária sua presença para a coleta de dados. Sendo assim, solicita-se que o trecho seja reescrito garantindo, de forma clara e afirmativa, o ressarcimento das despesas tidas pelo(a) participante da pesquisa e de seu(sua) acompanhante em decorrência de sua participação na pesquisa, podendo-se citar como exemplo, o transporte e a alimentação, mas não se restringindo a eles (</a:t>
            </a:r>
            <a:r>
              <a:rPr lang="pt-BR" b="1" dirty="0"/>
              <a:t>Resolução CNS nº 510 de 2016, </a:t>
            </a:r>
            <a:r>
              <a:rPr lang="pt-BR" dirty="0"/>
              <a:t>Art. 2º, Inc. XXIV, Art. 9º, Inc. VII, Art. 17, Inc. VII).</a:t>
            </a:r>
          </a:p>
          <a:p>
            <a:endParaRPr lang="pt-BR" dirty="0"/>
          </a:p>
          <a:p>
            <a:endParaRPr lang="pt-BR" dirty="0"/>
          </a:p>
          <a:p>
            <a:r>
              <a:rPr lang="pt-BR" dirty="0"/>
              <a:t> </a:t>
            </a:r>
          </a:p>
          <a:p>
            <a:endParaRPr lang="pt-BR" dirty="0"/>
          </a:p>
        </p:txBody>
      </p:sp>
    </p:spTree>
    <p:extLst>
      <p:ext uri="{BB962C8B-B14F-4D97-AF65-F5344CB8AC3E}">
        <p14:creationId xmlns:p14="http://schemas.microsoft.com/office/powerpoint/2010/main" val="3433397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59346-BD14-D422-B7DF-76D68BD91ADF}"/>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907EC090-CD88-68A6-08CC-21090F9F126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Título 1">
            <a:extLst>
              <a:ext uri="{FF2B5EF4-FFF2-40B4-BE49-F238E27FC236}">
                <a16:creationId xmlns:a16="http://schemas.microsoft.com/office/drawing/2014/main" id="{62781988-668C-CB10-D8C7-107FF52A492D}"/>
              </a:ext>
            </a:extLst>
          </p:cNvPr>
          <p:cNvSpPr txBox="1">
            <a:spLocks/>
          </p:cNvSpPr>
          <p:nvPr/>
        </p:nvSpPr>
        <p:spPr>
          <a:xfrm>
            <a:off x="738448" y="922430"/>
            <a:ext cx="10515600" cy="800384"/>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3600" b="1" dirty="0">
                <a:solidFill>
                  <a:srgbClr val="0070C0"/>
                </a:solidFill>
                <a:effectLst>
                  <a:outerShdw blurRad="38100" dist="38100" dir="2700000" algn="tl">
                    <a:srgbClr val="000000">
                      <a:alpha val="43137"/>
                    </a:srgbClr>
                  </a:outerShdw>
                </a:effectLst>
              </a:rPr>
              <a:t>Termo de Consentimento Livre e Esclarecido (TCLE)</a:t>
            </a:r>
            <a:endParaRPr lang="pt-BR" sz="3600" b="1" dirty="0">
              <a:solidFill>
                <a:schemeClr val="accent5">
                  <a:lumMod val="50000"/>
                </a:schemeClr>
              </a:solidFill>
              <a:latin typeface="Arial Black" panose="020B0A04020102020204" pitchFamily="34" charset="0"/>
            </a:endParaRPr>
          </a:p>
          <a:p>
            <a:pPr fontAlgn="auto">
              <a:spcAft>
                <a:spcPts val="0"/>
              </a:spcAft>
              <a:defRPr/>
            </a:pPr>
            <a:endParaRPr lang="pt-BR" sz="2800" dirty="0"/>
          </a:p>
          <a:p>
            <a:pPr fontAlgn="auto">
              <a:spcAft>
                <a:spcPts val="0"/>
              </a:spcAft>
              <a:defRPr/>
            </a:pPr>
            <a:endParaRPr lang="pt-BR" sz="3200" dirty="0"/>
          </a:p>
          <a:p>
            <a:pPr fontAlgn="auto">
              <a:spcAft>
                <a:spcPts val="0"/>
              </a:spcAft>
              <a:defRPr/>
            </a:pPr>
            <a:endParaRPr lang="pt-BR" sz="2800" b="1" dirty="0">
              <a:solidFill>
                <a:schemeClr val="accent5">
                  <a:lumMod val="50000"/>
                </a:schemeClr>
              </a:solidFill>
              <a:latin typeface="Arial Black" panose="020B0A04020102020204" pitchFamily="34" charset="0"/>
            </a:endParaRPr>
          </a:p>
        </p:txBody>
      </p:sp>
      <p:sp>
        <p:nvSpPr>
          <p:cNvPr id="12" name="Espaço Reservado para Conteúdo 2">
            <a:extLst>
              <a:ext uri="{FF2B5EF4-FFF2-40B4-BE49-F238E27FC236}">
                <a16:creationId xmlns:a16="http://schemas.microsoft.com/office/drawing/2014/main" id="{69893ABD-415A-78BF-0628-ACE9E4F6AEC1}"/>
              </a:ext>
            </a:extLst>
          </p:cNvPr>
          <p:cNvSpPr txBox="1">
            <a:spLocks/>
          </p:cNvSpPr>
          <p:nvPr/>
        </p:nvSpPr>
        <p:spPr>
          <a:xfrm>
            <a:off x="738448" y="1722814"/>
            <a:ext cx="10515600" cy="5128688"/>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2400" b="1" dirty="0">
                <a:latin typeface="Arial" panose="020B0604020202020204" pitchFamily="34" charset="0"/>
                <a:cs typeface="Arial" panose="020B0604020202020204" pitchFamily="34" charset="0"/>
              </a:rPr>
              <a:t>Assistência  </a:t>
            </a:r>
          </a:p>
          <a:p>
            <a:pPr marL="0" indent="0" algn="just" fontAlgn="auto">
              <a:lnSpc>
                <a:spcPct val="100000"/>
              </a:lnSpc>
              <a:spcBef>
                <a:spcPts val="0"/>
              </a:spcBef>
              <a:spcAft>
                <a:spcPts val="0"/>
              </a:spcAft>
              <a:buNone/>
              <a:defRPr/>
            </a:pPr>
            <a:r>
              <a:rPr lang="pt-BR" sz="2400" dirty="0">
                <a:latin typeface="Arial" panose="020B0604020202020204" pitchFamily="34" charset="0"/>
                <a:cs typeface="Arial" panose="020B0604020202020204" pitchFamily="34" charset="0"/>
              </a:rPr>
              <a:t>Deverá conter, explicitamente, a garantia de acompanhamento, assistência imediata e integral devidos a danos diretos/ indiretos e imediatos/ tardios. Ademais, de forma clara e objetiva deverá está descrito que o pesquisador e o patrocinador não irão onerar os planos de saúde, o SUS, ou o próprio participante da pesquisa, responsabilizando-se por todos os gastos relativos aos cuidados de rotina (exames e procedimentos) necessários, após assinatura do consentimento livre esclarecido (Resolução CNS nº 466 de 2012, itens III.2.h. e III.2.o). </a:t>
            </a:r>
          </a:p>
          <a:p>
            <a:pPr marL="0" indent="0" algn="just" fontAlgn="auto">
              <a:lnSpc>
                <a:spcPct val="100000"/>
              </a:lnSpc>
              <a:spcBef>
                <a:spcPts val="0"/>
              </a:spcBef>
              <a:spcAft>
                <a:spcPts val="0"/>
              </a:spcAft>
              <a:buNone/>
              <a:defRPr/>
            </a:pPr>
            <a:endParaRPr lang="pt-BR" sz="2400" dirty="0"/>
          </a:p>
          <a:p>
            <a:pPr marL="0" indent="0" algn="just" fontAlgn="auto">
              <a:lnSpc>
                <a:spcPct val="100000"/>
              </a:lnSpc>
              <a:spcBef>
                <a:spcPts val="0"/>
              </a:spcBef>
              <a:spcAft>
                <a:spcPts val="0"/>
              </a:spcAft>
              <a:buNone/>
              <a:defRPr/>
            </a:pPr>
            <a:endParaRPr lang="pt-BR" sz="2400" b="1" dirty="0">
              <a:latin typeface="Arial" panose="020B0604020202020204" pitchFamily="34" charset="0"/>
              <a:cs typeface="Arial" panose="020B0604020202020204" pitchFamily="34" charset="0"/>
            </a:endParaRPr>
          </a:p>
          <a:p>
            <a:pPr marL="0" indent="0" algn="just" fontAlgn="auto">
              <a:lnSpc>
                <a:spcPct val="100000"/>
              </a:lnSpc>
              <a:spcBef>
                <a:spcPts val="0"/>
              </a:spcBef>
              <a:spcAft>
                <a:spcPts val="0"/>
              </a:spcAft>
              <a:buNone/>
              <a:defRPr/>
            </a:pPr>
            <a:endParaRPr lang="pt-BR" sz="2400" b="1" dirty="0">
              <a:latin typeface="Arial" panose="020B0604020202020204" pitchFamily="34" charset="0"/>
              <a:cs typeface="Arial" panose="020B0604020202020204" pitchFamily="34" charset="0"/>
            </a:endParaRPr>
          </a:p>
        </p:txBody>
      </p:sp>
      <p:grpSp>
        <p:nvGrpSpPr>
          <p:cNvPr id="19" name="Agrupar 18">
            <a:extLst>
              <a:ext uri="{FF2B5EF4-FFF2-40B4-BE49-F238E27FC236}">
                <a16:creationId xmlns:a16="http://schemas.microsoft.com/office/drawing/2014/main" id="{51070EF1-A71D-F0F9-261F-97D1AE15DBDD}"/>
              </a:ext>
            </a:extLst>
          </p:cNvPr>
          <p:cNvGrpSpPr/>
          <p:nvPr/>
        </p:nvGrpSpPr>
        <p:grpSpPr>
          <a:xfrm>
            <a:off x="7664335" y="6252317"/>
            <a:ext cx="3666133" cy="605683"/>
            <a:chOff x="5890029" y="6081880"/>
            <a:chExt cx="5124555" cy="841476"/>
          </a:xfrm>
        </p:grpSpPr>
        <p:pic>
          <p:nvPicPr>
            <p:cNvPr id="20" name="Imagem 19">
              <a:extLst>
                <a:ext uri="{FF2B5EF4-FFF2-40B4-BE49-F238E27FC236}">
                  <a16:creationId xmlns:a16="http://schemas.microsoft.com/office/drawing/2014/main" id="{BC9B292C-0897-6CBC-2086-37CCC35FE1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21" name="Imagem 20">
              <a:extLst>
                <a:ext uri="{FF2B5EF4-FFF2-40B4-BE49-F238E27FC236}">
                  <a16:creationId xmlns:a16="http://schemas.microsoft.com/office/drawing/2014/main" id="{665E5E38-FA6C-0FEC-3A44-75D253D992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22" name="Imagem 21">
              <a:extLst>
                <a:ext uri="{FF2B5EF4-FFF2-40B4-BE49-F238E27FC236}">
                  <a16:creationId xmlns:a16="http://schemas.microsoft.com/office/drawing/2014/main" id="{53A571A0-4F9A-D909-E64B-788A82E432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Tree>
    <p:extLst>
      <p:ext uri="{BB962C8B-B14F-4D97-AF65-F5344CB8AC3E}">
        <p14:creationId xmlns:p14="http://schemas.microsoft.com/office/powerpoint/2010/main" val="167775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6EA58-C774-58AC-C98F-4E3F5237A2A1}"/>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08454081-2431-3997-624D-75D461AB931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Título 1">
            <a:extLst>
              <a:ext uri="{FF2B5EF4-FFF2-40B4-BE49-F238E27FC236}">
                <a16:creationId xmlns:a16="http://schemas.microsoft.com/office/drawing/2014/main" id="{30931A4F-B95F-B791-DBD7-B18E6DBFFD92}"/>
              </a:ext>
            </a:extLst>
          </p:cNvPr>
          <p:cNvSpPr txBox="1">
            <a:spLocks/>
          </p:cNvSpPr>
          <p:nvPr/>
        </p:nvSpPr>
        <p:spPr>
          <a:xfrm>
            <a:off x="419949" y="427306"/>
            <a:ext cx="10515600" cy="434975"/>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3600" b="1" dirty="0">
                <a:solidFill>
                  <a:srgbClr val="0070C0"/>
                </a:solidFill>
                <a:effectLst>
                  <a:outerShdw blurRad="38100" dist="38100" dir="2700000" algn="tl">
                    <a:srgbClr val="000000">
                      <a:alpha val="43137"/>
                    </a:srgbClr>
                  </a:outerShdw>
                </a:effectLst>
              </a:rPr>
              <a:t>Assistência Integral</a:t>
            </a:r>
            <a:endParaRPr lang="pt-BR" sz="3600" b="1" dirty="0">
              <a:solidFill>
                <a:schemeClr val="accent5">
                  <a:lumMod val="50000"/>
                </a:schemeClr>
              </a:solidFill>
              <a:latin typeface="Arial Black" panose="020B0A04020102020204" pitchFamily="34" charset="0"/>
            </a:endParaRPr>
          </a:p>
        </p:txBody>
      </p:sp>
      <p:sp>
        <p:nvSpPr>
          <p:cNvPr id="12" name="Espaço Reservado para Conteúdo 2">
            <a:extLst>
              <a:ext uri="{FF2B5EF4-FFF2-40B4-BE49-F238E27FC236}">
                <a16:creationId xmlns:a16="http://schemas.microsoft.com/office/drawing/2014/main" id="{5C6A271D-A9D3-D863-6712-812094CB6542}"/>
              </a:ext>
            </a:extLst>
          </p:cNvPr>
          <p:cNvSpPr txBox="1">
            <a:spLocks/>
          </p:cNvSpPr>
          <p:nvPr/>
        </p:nvSpPr>
        <p:spPr>
          <a:xfrm>
            <a:off x="738448" y="1495677"/>
            <a:ext cx="10515600" cy="4935017"/>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None/>
              <a:defRPr/>
            </a:pPr>
            <a:endParaRPr lang="pt-BR" sz="2400" dirty="0">
              <a:latin typeface="Arial" pitchFamily="34" charset="0"/>
              <a:cs typeface="Arial" pitchFamily="34" charset="0"/>
            </a:endParaRPr>
          </a:p>
        </p:txBody>
      </p:sp>
      <p:grpSp>
        <p:nvGrpSpPr>
          <p:cNvPr id="19" name="Agrupar 18">
            <a:extLst>
              <a:ext uri="{FF2B5EF4-FFF2-40B4-BE49-F238E27FC236}">
                <a16:creationId xmlns:a16="http://schemas.microsoft.com/office/drawing/2014/main" id="{20D86CB6-795B-5AA1-DAC4-A268DFA2220D}"/>
              </a:ext>
            </a:extLst>
          </p:cNvPr>
          <p:cNvGrpSpPr/>
          <p:nvPr/>
        </p:nvGrpSpPr>
        <p:grpSpPr>
          <a:xfrm>
            <a:off x="7664335" y="6252317"/>
            <a:ext cx="3666133" cy="605683"/>
            <a:chOff x="5890029" y="6081880"/>
            <a:chExt cx="5124555" cy="841476"/>
          </a:xfrm>
        </p:grpSpPr>
        <p:pic>
          <p:nvPicPr>
            <p:cNvPr id="20" name="Imagem 19">
              <a:extLst>
                <a:ext uri="{FF2B5EF4-FFF2-40B4-BE49-F238E27FC236}">
                  <a16:creationId xmlns:a16="http://schemas.microsoft.com/office/drawing/2014/main" id="{8E3ADFFE-9961-ABE1-F5E1-FA45612EB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21" name="Imagem 20">
              <a:extLst>
                <a:ext uri="{FF2B5EF4-FFF2-40B4-BE49-F238E27FC236}">
                  <a16:creationId xmlns:a16="http://schemas.microsoft.com/office/drawing/2014/main" id="{57B2B8D6-FCCF-4D29-2A1D-97ED91104D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22" name="Imagem 21">
              <a:extLst>
                <a:ext uri="{FF2B5EF4-FFF2-40B4-BE49-F238E27FC236}">
                  <a16:creationId xmlns:a16="http://schemas.microsoft.com/office/drawing/2014/main" id="{3D80759D-DD7D-354F-219F-197F344A4C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
        <p:nvSpPr>
          <p:cNvPr id="3" name="CaixaDeTexto 2">
            <a:extLst>
              <a:ext uri="{FF2B5EF4-FFF2-40B4-BE49-F238E27FC236}">
                <a16:creationId xmlns:a16="http://schemas.microsoft.com/office/drawing/2014/main" id="{10382CE6-B450-50A1-9361-432CAD27CFDF}"/>
              </a:ext>
            </a:extLst>
          </p:cNvPr>
          <p:cNvSpPr txBox="1"/>
          <p:nvPr/>
        </p:nvSpPr>
        <p:spPr>
          <a:xfrm>
            <a:off x="143838" y="1147029"/>
            <a:ext cx="11309714" cy="4524315"/>
          </a:xfrm>
          <a:prstGeom prst="rect">
            <a:avLst/>
          </a:prstGeom>
          <a:noFill/>
        </p:spPr>
        <p:txBody>
          <a:bodyPr wrap="square">
            <a:spAutoFit/>
          </a:bodyPr>
          <a:lstStyle/>
          <a:p>
            <a:r>
              <a:rPr lang="pt-BR" dirty="0"/>
              <a:t>Na página 1 de 5, lê-se: ”os pacientes deverão contatar os médicos pesquisadores no caso de qualquer efeito adverso para que seja prestada a </a:t>
            </a:r>
            <a:r>
              <a:rPr lang="pt-BR" b="1" dirty="0"/>
              <a:t>ASSISTÊNCIA MÉDICA </a:t>
            </a:r>
            <a:r>
              <a:rPr lang="pt-BR" dirty="0"/>
              <a:t>GRATUITAMENTE se for o caso." (destaques nossos). Solicita-se que seja expresso de modo claro e afirmativo no TCLE que, caso necessário, será garantido o direito à assistência imediata, integral e gratuita ao participante, devido a danos decorrentes da participação na pesquisa e pelo tempo que for necessário (Resolução CNS nº 466 de 2012, itens II.3.1 e II.3.2).</a:t>
            </a:r>
          </a:p>
          <a:p>
            <a:endParaRPr lang="pt-BR" dirty="0"/>
          </a:p>
          <a:p>
            <a:r>
              <a:rPr lang="pt-BR" dirty="0"/>
              <a:t>Nas páginas 2 e 3 de 4 lê-se: "Caso seja necessária assistência imediata, o pesquisador </a:t>
            </a:r>
            <a:r>
              <a:rPr lang="pt-BR" b="1" dirty="0"/>
              <a:t>encaminhará para o serviço </a:t>
            </a:r>
            <a:r>
              <a:rPr lang="pt-BR" dirty="0"/>
              <a:t>mais adequado. Caso ocorra alguma complicação e/ou dano decorrente direta ou indiretamente da pesquisa, o pesquisador deverá ser contactado para </a:t>
            </a:r>
            <a:r>
              <a:rPr lang="pt-BR" b="1" dirty="0"/>
              <a:t>orientar os participantes sobre o que fazer. </a:t>
            </a:r>
            <a:r>
              <a:rPr lang="pt-BR" dirty="0"/>
              <a:t>A assistência integral gratuita se dará</a:t>
            </a:r>
            <a:r>
              <a:rPr lang="pt-BR" b="1" dirty="0"/>
              <a:t> pelo tempo que for necessário</a:t>
            </a:r>
            <a:r>
              <a:rPr lang="pt-BR" dirty="0"/>
              <a:t>. Caso seja necessário algum atendimento de saúde decorrente de desconforto </a:t>
            </a:r>
            <a:r>
              <a:rPr lang="pt-BR" b="1" dirty="0"/>
              <a:t>relacionado a pesquisa</a:t>
            </a:r>
            <a:r>
              <a:rPr lang="pt-BR" dirty="0"/>
              <a:t>, o pesquisador direcionará o participante para o atendimento no ambulatório ou UBSF conveniada com a universidade, que atenderá gratuitamente todos os participantes desta pesquisa”. Não é aceitável que despesas relacionadas com complicações decorrentes da participação em pesquisas sejam de responsabilidade do Sistema Único de Saúde (SUS). Sendo assim, solicita-se declaração na qual conste que o pesquisador e o patrocinador não irão onerar planos de saúde ou o SUS devido a danos diretos/indiretos e imediatos/tardios. (Resolução CNS nº 510 de 2016, Art. 19, Resolução nº 466 de 2012, item III.2.o).</a:t>
            </a:r>
          </a:p>
        </p:txBody>
      </p:sp>
    </p:spTree>
    <p:extLst>
      <p:ext uri="{BB962C8B-B14F-4D97-AF65-F5344CB8AC3E}">
        <p14:creationId xmlns:p14="http://schemas.microsoft.com/office/powerpoint/2010/main" val="174962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ítulo 1"/>
          <p:cNvSpPr txBox="1">
            <a:spLocks/>
          </p:cNvSpPr>
          <p:nvPr/>
        </p:nvSpPr>
        <p:spPr>
          <a:xfrm>
            <a:off x="350598" y="1007932"/>
            <a:ext cx="10515600" cy="434975"/>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Light" panose="020F0302020204030204"/>
                <a:ea typeface="+mj-ea"/>
                <a:cs typeface="+mj-cs"/>
              </a:rPr>
              <a:t>Folha de rosto e patrocínio estrangeiro</a:t>
            </a:r>
            <a:endParaRPr kumimoji="0" lang="pt-BR" sz="3600" b="1" i="0" u="none" strike="noStrike" kern="1200" cap="none" spc="0" normalizeH="0" baseline="0" noProof="0" dirty="0">
              <a:ln>
                <a:noFill/>
              </a:ln>
              <a:solidFill>
                <a:srgbClr val="4472C4"/>
              </a:solidFill>
              <a:effectLst/>
              <a:uLnTx/>
              <a:uFillTx/>
              <a:latin typeface="Calibri Light" panose="020F0302020204030204"/>
              <a:ea typeface="+mj-ea"/>
              <a:cs typeface="+mj-cs"/>
            </a:endParaRPr>
          </a:p>
        </p:txBody>
      </p:sp>
      <p:sp>
        <p:nvSpPr>
          <p:cNvPr id="12" name="Espaço Reservado para Conteúdo 2"/>
          <p:cNvSpPr txBox="1">
            <a:spLocks/>
          </p:cNvSpPr>
          <p:nvPr/>
        </p:nvSpPr>
        <p:spPr>
          <a:xfrm>
            <a:off x="738448" y="1620141"/>
            <a:ext cx="10515600" cy="4935017"/>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5560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pt-BR" sz="1800" b="0" i="0" u="none" strike="noStrike" kern="1200" cap="none" spc="0" normalizeH="0" baseline="0" noProof="0" dirty="0">
              <a:ln>
                <a:noFill/>
              </a:ln>
              <a:solidFill>
                <a:prstClr val="black">
                  <a:lumMod val="50000"/>
                  <a:lumOff val="50000"/>
                </a:prstClr>
              </a:solidFill>
              <a:effectLst/>
              <a:uLnTx/>
              <a:uFillTx/>
              <a:latin typeface="Arial" pitchFamily="34" charset="0"/>
              <a:ea typeface="+mn-ea"/>
              <a:cs typeface="Arial" pitchFamily="34" charset="0"/>
            </a:endParaRPr>
          </a:p>
        </p:txBody>
      </p:sp>
      <p:grpSp>
        <p:nvGrpSpPr>
          <p:cNvPr id="14" name="Agrupar 13"/>
          <p:cNvGrpSpPr/>
          <p:nvPr/>
        </p:nvGrpSpPr>
        <p:grpSpPr>
          <a:xfrm>
            <a:off x="7664335" y="6252317"/>
            <a:ext cx="3666133" cy="605683"/>
            <a:chOff x="5890029" y="6081880"/>
            <a:chExt cx="5124555" cy="841476"/>
          </a:xfrm>
        </p:grpSpPr>
        <p:pic>
          <p:nvPicPr>
            <p:cNvPr id="15" name="Image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17" name="Image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18" name="Imagem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
        <p:nvSpPr>
          <p:cNvPr id="3" name="CaixaDeTexto 2">
            <a:extLst>
              <a:ext uri="{FF2B5EF4-FFF2-40B4-BE49-F238E27FC236}">
                <a16:creationId xmlns:a16="http://schemas.microsoft.com/office/drawing/2014/main" id="{8F0A6ED9-7738-FFC6-F01E-11212406094B}"/>
              </a:ext>
            </a:extLst>
          </p:cNvPr>
          <p:cNvSpPr txBox="1"/>
          <p:nvPr/>
        </p:nvSpPr>
        <p:spPr>
          <a:xfrm>
            <a:off x="350598" y="1673878"/>
            <a:ext cx="11291299"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alibri" panose="020F0502020204030204"/>
                <a:ea typeface="+mn-ea"/>
                <a:cs typeface="+mn-cs"/>
              </a:rPr>
              <a:t>Por que a folha de rosto é importante na proteção do participante de pesquisas? E a origem do financiamento?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panose="020F0502020204030204"/>
                <a:ea typeface="+mn-ea"/>
                <a:cs typeface="+mn-cs"/>
              </a:rPr>
              <a:t>A folha de rosto, arquivo "</a:t>
            </a:r>
            <a:r>
              <a:rPr kumimoji="0" lang="pt-BR" sz="2000" b="0" i="0" u="none" strike="noStrike" kern="1200" cap="none" spc="0" normalizeH="0" baseline="0" noProof="0" dirty="0" err="1">
                <a:ln>
                  <a:noFill/>
                </a:ln>
                <a:solidFill>
                  <a:prstClr val="black"/>
                </a:solidFill>
                <a:effectLst/>
                <a:uLnTx/>
                <a:uFillTx/>
                <a:latin typeface="Calibri" panose="020F0502020204030204"/>
                <a:ea typeface="+mn-ea"/>
                <a:cs typeface="+mn-cs"/>
              </a:rPr>
              <a:t>folhaderostoABC.pdf</a:t>
            </a:r>
            <a:r>
              <a:rPr kumimoji="0" lang="pt-BR" sz="2000" b="0" i="0" u="none" strike="noStrike" kern="1200" cap="none" spc="0" normalizeH="0" baseline="0" noProof="0" dirty="0">
                <a:ln>
                  <a:noFill/>
                </a:ln>
                <a:solidFill>
                  <a:prstClr val="black"/>
                </a:solidFill>
                <a:effectLst/>
                <a:uLnTx/>
                <a:uFillTx/>
                <a:latin typeface="Calibri" panose="020F0502020204030204"/>
                <a:ea typeface="+mn-ea"/>
                <a:cs typeface="+mn-cs"/>
              </a:rPr>
              <a:t>", gerado em 31/01/2025, </a:t>
            </a:r>
            <a:r>
              <a:rPr kumimoji="0" lang="pt-BR" sz="2000" b="1" i="0" u="none" strike="noStrike" kern="1200" cap="none" spc="0" normalizeH="0" baseline="0" noProof="0" dirty="0">
                <a:ln>
                  <a:noFill/>
                </a:ln>
                <a:solidFill>
                  <a:prstClr val="black"/>
                </a:solidFill>
                <a:effectLst/>
                <a:uLnTx/>
                <a:uFillTx/>
                <a:latin typeface="Calibri" panose="020F0502020204030204"/>
                <a:ea typeface="+mn-ea"/>
                <a:cs typeface="+mn-cs"/>
              </a:rPr>
              <a:t>está incompleta no campo INSTITUIÇÃO PROPONENTE</a:t>
            </a:r>
            <a:r>
              <a:rPr kumimoji="0" lang="pt-BR" sz="2000" b="0" i="0" u="none" strike="noStrike" kern="1200" cap="none" spc="0" normalizeH="0" baseline="0" noProof="0" dirty="0">
                <a:ln>
                  <a:noFill/>
                </a:ln>
                <a:solidFill>
                  <a:prstClr val="black"/>
                </a:solidFill>
                <a:effectLst/>
                <a:uLnTx/>
                <a:uFillTx/>
                <a:latin typeface="Calibri" panose="020F0502020204030204"/>
                <a:ea typeface="+mn-ea"/>
                <a:cs typeface="+mn-cs"/>
              </a:rPr>
              <a:t>. A Norma Operacional CNS nº 001 de 2013 define no item 3.3.a: "Todos os protocolos de pesquisa devem conter: (...) Folha de rosto: todos os campos devem ser preenchidos, datados e assinados, com identificação dos signatários. As informações prestadas devem ser compatíveis com as do protocolo. A identificação das assinaturas deve conter, com clareza, o nome completo e a função de quem assina, preferencialmente, indicados por carimbo".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panose="020F0502020204030204"/>
                <a:ea typeface="+mn-ea"/>
                <a:cs typeface="+mn-cs"/>
              </a:rPr>
              <a:t>Considerando a Carta Circular nº 172/2017/CONEP/CNS/MS e com base na Resolução CNS nº 466 de 2012, a área temática de "</a:t>
            </a:r>
            <a:r>
              <a:rPr kumimoji="0" lang="pt-BR" sz="2000" b="1" i="0" u="none" strike="noStrike" kern="1200" cap="none" spc="0" normalizeH="0" baseline="0" noProof="0" dirty="0">
                <a:ln>
                  <a:noFill/>
                </a:ln>
                <a:solidFill>
                  <a:prstClr val="black"/>
                </a:solidFill>
                <a:effectLst/>
                <a:uLnTx/>
                <a:uFillTx/>
                <a:latin typeface="Calibri" panose="020F0502020204030204"/>
                <a:ea typeface="+mn-ea"/>
                <a:cs typeface="+mn-cs"/>
              </a:rPr>
              <a:t>pesquisas com coordenação e/ou patrocínio originados fora do Brasil</a:t>
            </a:r>
            <a:r>
              <a:rPr kumimoji="0" lang="pt-BR" sz="2000" b="0" i="0" u="none" strike="noStrike" kern="1200" cap="none" spc="0" normalizeH="0" baseline="0" noProof="0" dirty="0">
                <a:ln>
                  <a:noFill/>
                </a:ln>
                <a:solidFill>
                  <a:prstClr val="black"/>
                </a:solidFill>
                <a:effectLst/>
                <a:uLnTx/>
                <a:uFillTx/>
                <a:latin typeface="Calibri" panose="020F0502020204030204"/>
                <a:ea typeface="+mn-ea"/>
                <a:cs typeface="+mn-cs"/>
              </a:rPr>
              <a:t>, excetuadas aquelas com copatrocínio do Governo Brasileiro deverá ser selecionada sempre que o projeto for coordenado por instituições estrangeiras, e/ou que recebam financiamento de instituições estrangeiras". </a:t>
            </a:r>
          </a:p>
        </p:txBody>
      </p:sp>
    </p:spTree>
    <p:extLst>
      <p:ext uri="{BB962C8B-B14F-4D97-AF65-F5344CB8AC3E}">
        <p14:creationId xmlns:p14="http://schemas.microsoft.com/office/powerpoint/2010/main" val="1708799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FC8DC-35F2-9EF0-A056-56E2639D6473}"/>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2F82A7EB-4759-64B4-D34E-B4648B29CE5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Título 1">
            <a:extLst>
              <a:ext uri="{FF2B5EF4-FFF2-40B4-BE49-F238E27FC236}">
                <a16:creationId xmlns:a16="http://schemas.microsoft.com/office/drawing/2014/main" id="{70FAB09B-A803-E765-9BC8-06F432F406FE}"/>
              </a:ext>
            </a:extLst>
          </p:cNvPr>
          <p:cNvSpPr txBox="1">
            <a:spLocks/>
          </p:cNvSpPr>
          <p:nvPr/>
        </p:nvSpPr>
        <p:spPr>
          <a:xfrm>
            <a:off x="738448" y="922430"/>
            <a:ext cx="10515600" cy="800384"/>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3600" b="1" dirty="0">
                <a:solidFill>
                  <a:srgbClr val="0070C0"/>
                </a:solidFill>
                <a:effectLst>
                  <a:outerShdw blurRad="38100" dist="38100" dir="2700000" algn="tl">
                    <a:srgbClr val="000000">
                      <a:alpha val="43137"/>
                    </a:srgbClr>
                  </a:outerShdw>
                </a:effectLst>
              </a:rPr>
              <a:t>Termo de Consentimento Livre e Esclarecido (TCLE)</a:t>
            </a:r>
            <a:endParaRPr lang="pt-BR" sz="3600" b="1" dirty="0">
              <a:solidFill>
                <a:schemeClr val="accent5">
                  <a:lumMod val="50000"/>
                </a:schemeClr>
              </a:solidFill>
              <a:latin typeface="Arial Black" panose="020B0A04020102020204" pitchFamily="34" charset="0"/>
            </a:endParaRPr>
          </a:p>
          <a:p>
            <a:pPr fontAlgn="auto">
              <a:spcAft>
                <a:spcPts val="0"/>
              </a:spcAft>
              <a:defRPr/>
            </a:pPr>
            <a:endParaRPr lang="pt-BR" sz="2800" dirty="0"/>
          </a:p>
          <a:p>
            <a:pPr fontAlgn="auto">
              <a:spcAft>
                <a:spcPts val="0"/>
              </a:spcAft>
              <a:defRPr/>
            </a:pPr>
            <a:endParaRPr lang="pt-BR" sz="3200" dirty="0"/>
          </a:p>
          <a:p>
            <a:pPr fontAlgn="auto">
              <a:spcAft>
                <a:spcPts val="0"/>
              </a:spcAft>
              <a:defRPr/>
            </a:pPr>
            <a:endParaRPr lang="pt-BR" sz="2800" b="1" dirty="0">
              <a:solidFill>
                <a:schemeClr val="accent5">
                  <a:lumMod val="50000"/>
                </a:schemeClr>
              </a:solidFill>
              <a:latin typeface="Arial Black" panose="020B0A04020102020204" pitchFamily="34" charset="0"/>
            </a:endParaRPr>
          </a:p>
        </p:txBody>
      </p:sp>
      <p:sp>
        <p:nvSpPr>
          <p:cNvPr id="12" name="Espaço Reservado para Conteúdo 2">
            <a:extLst>
              <a:ext uri="{FF2B5EF4-FFF2-40B4-BE49-F238E27FC236}">
                <a16:creationId xmlns:a16="http://schemas.microsoft.com/office/drawing/2014/main" id="{31A24181-DA7D-D956-2E3D-5ED4C23A0DAC}"/>
              </a:ext>
            </a:extLst>
          </p:cNvPr>
          <p:cNvSpPr txBox="1">
            <a:spLocks/>
          </p:cNvSpPr>
          <p:nvPr/>
        </p:nvSpPr>
        <p:spPr>
          <a:xfrm>
            <a:off x="738448" y="1722814"/>
            <a:ext cx="10515600" cy="5128688"/>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2400" b="1" dirty="0">
                <a:latin typeface="Arial" panose="020B0604020202020204" pitchFamily="34" charset="0"/>
                <a:cs typeface="Arial" panose="020B0604020202020204" pitchFamily="34" charset="0"/>
              </a:rPr>
              <a:t>Sigilo/Confidencialidade</a:t>
            </a:r>
          </a:p>
          <a:p>
            <a:pPr marL="0" indent="0" algn="just">
              <a:buNone/>
            </a:pPr>
            <a:r>
              <a:rPr lang="pt-BR" sz="2400" b="1" dirty="0">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rPr>
              <a:t>A confidencialidade e o sigilo são direitos do participante de pesquisa e, para manter a eticidade na pesquisa devem ser previstos procedimentos que assegurem a confidencialidade dos dados e a privacidade, a proteção da imagem e a não estigmatização dos participantes da pesquisa, garantindo a não utilização das informações em prejuízo das pessoas e/ou das comunidades. (Resolução CNS nº 466 de 2012, itens III.2.i e IV.3.e).</a:t>
            </a:r>
          </a:p>
          <a:p>
            <a:pPr marL="0" indent="0" algn="just" fontAlgn="auto">
              <a:lnSpc>
                <a:spcPct val="100000"/>
              </a:lnSpc>
              <a:spcBef>
                <a:spcPts val="0"/>
              </a:spcBef>
              <a:spcAft>
                <a:spcPts val="0"/>
              </a:spcAft>
              <a:buNone/>
              <a:defRPr/>
            </a:pPr>
            <a:endParaRPr lang="pt-BR" sz="2400" dirty="0"/>
          </a:p>
          <a:p>
            <a:pPr marL="0" indent="0" algn="just" fontAlgn="auto">
              <a:lnSpc>
                <a:spcPct val="100000"/>
              </a:lnSpc>
              <a:spcBef>
                <a:spcPts val="0"/>
              </a:spcBef>
              <a:spcAft>
                <a:spcPts val="0"/>
              </a:spcAft>
              <a:buNone/>
              <a:defRPr/>
            </a:pPr>
            <a:endParaRPr lang="pt-BR" sz="2400" b="1" dirty="0">
              <a:latin typeface="Arial" panose="020B0604020202020204" pitchFamily="34" charset="0"/>
              <a:cs typeface="Arial" panose="020B0604020202020204" pitchFamily="34" charset="0"/>
            </a:endParaRPr>
          </a:p>
          <a:p>
            <a:pPr marL="0" indent="0" algn="just" fontAlgn="auto">
              <a:lnSpc>
                <a:spcPct val="100000"/>
              </a:lnSpc>
              <a:spcBef>
                <a:spcPts val="0"/>
              </a:spcBef>
              <a:spcAft>
                <a:spcPts val="0"/>
              </a:spcAft>
              <a:buNone/>
              <a:defRPr/>
            </a:pPr>
            <a:endParaRPr lang="pt-BR" sz="2400" b="1" dirty="0">
              <a:latin typeface="Arial" panose="020B0604020202020204" pitchFamily="34" charset="0"/>
              <a:cs typeface="Arial" panose="020B0604020202020204" pitchFamily="34" charset="0"/>
            </a:endParaRPr>
          </a:p>
        </p:txBody>
      </p:sp>
      <p:grpSp>
        <p:nvGrpSpPr>
          <p:cNvPr id="19" name="Agrupar 18">
            <a:extLst>
              <a:ext uri="{FF2B5EF4-FFF2-40B4-BE49-F238E27FC236}">
                <a16:creationId xmlns:a16="http://schemas.microsoft.com/office/drawing/2014/main" id="{C7010937-A48B-8656-4F02-E13E55B43288}"/>
              </a:ext>
            </a:extLst>
          </p:cNvPr>
          <p:cNvGrpSpPr/>
          <p:nvPr/>
        </p:nvGrpSpPr>
        <p:grpSpPr>
          <a:xfrm>
            <a:off x="7664335" y="6252317"/>
            <a:ext cx="3666133" cy="605683"/>
            <a:chOff x="5890029" y="6081880"/>
            <a:chExt cx="5124555" cy="841476"/>
          </a:xfrm>
        </p:grpSpPr>
        <p:pic>
          <p:nvPicPr>
            <p:cNvPr id="20" name="Imagem 19">
              <a:extLst>
                <a:ext uri="{FF2B5EF4-FFF2-40B4-BE49-F238E27FC236}">
                  <a16:creationId xmlns:a16="http://schemas.microsoft.com/office/drawing/2014/main" id="{9D529D17-DA01-56F3-4793-1CF19FDA67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21" name="Imagem 20">
              <a:extLst>
                <a:ext uri="{FF2B5EF4-FFF2-40B4-BE49-F238E27FC236}">
                  <a16:creationId xmlns:a16="http://schemas.microsoft.com/office/drawing/2014/main" id="{C5F7FD49-4543-1E4C-56C5-A50A7EC95D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22" name="Imagem 21">
              <a:extLst>
                <a:ext uri="{FF2B5EF4-FFF2-40B4-BE49-F238E27FC236}">
                  <a16:creationId xmlns:a16="http://schemas.microsoft.com/office/drawing/2014/main" id="{53F27EDD-0DE9-C7B1-F557-C70BABF238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Tree>
    <p:extLst>
      <p:ext uri="{BB962C8B-B14F-4D97-AF65-F5344CB8AC3E}">
        <p14:creationId xmlns:p14="http://schemas.microsoft.com/office/powerpoint/2010/main" val="3147575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496A5-BB9E-2438-8238-080B6E4DA97C}"/>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8843D39B-5F0E-4272-B136-00C7FBBE2A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Título 1">
            <a:extLst>
              <a:ext uri="{FF2B5EF4-FFF2-40B4-BE49-F238E27FC236}">
                <a16:creationId xmlns:a16="http://schemas.microsoft.com/office/drawing/2014/main" id="{2CAF7C7F-CE0A-0DB1-DDBD-C2E2D71E712B}"/>
              </a:ext>
            </a:extLst>
          </p:cNvPr>
          <p:cNvSpPr txBox="1">
            <a:spLocks/>
          </p:cNvSpPr>
          <p:nvPr/>
        </p:nvSpPr>
        <p:spPr>
          <a:xfrm>
            <a:off x="738448" y="922430"/>
            <a:ext cx="10515600" cy="800384"/>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3600" b="1" dirty="0">
                <a:solidFill>
                  <a:srgbClr val="0070C0"/>
                </a:solidFill>
                <a:effectLst>
                  <a:outerShdw blurRad="38100" dist="38100" dir="2700000" algn="tl">
                    <a:srgbClr val="000000">
                      <a:alpha val="43137"/>
                    </a:srgbClr>
                  </a:outerShdw>
                </a:effectLst>
              </a:rPr>
              <a:t>Termo de Consentimento Livre e Esclarecido (TCLE)</a:t>
            </a:r>
            <a:endParaRPr lang="pt-BR" sz="3600" b="1" dirty="0">
              <a:solidFill>
                <a:schemeClr val="accent5">
                  <a:lumMod val="50000"/>
                </a:schemeClr>
              </a:solidFill>
              <a:latin typeface="Arial Black" panose="020B0A04020102020204" pitchFamily="34" charset="0"/>
            </a:endParaRPr>
          </a:p>
          <a:p>
            <a:pPr fontAlgn="auto">
              <a:spcAft>
                <a:spcPts val="0"/>
              </a:spcAft>
              <a:defRPr/>
            </a:pPr>
            <a:endParaRPr lang="pt-BR" sz="2800" dirty="0"/>
          </a:p>
          <a:p>
            <a:pPr fontAlgn="auto">
              <a:spcAft>
                <a:spcPts val="0"/>
              </a:spcAft>
              <a:defRPr/>
            </a:pPr>
            <a:endParaRPr lang="pt-BR" sz="3200" dirty="0"/>
          </a:p>
          <a:p>
            <a:pPr fontAlgn="auto">
              <a:spcAft>
                <a:spcPts val="0"/>
              </a:spcAft>
              <a:defRPr/>
            </a:pPr>
            <a:endParaRPr lang="pt-BR" sz="2800" b="1" dirty="0">
              <a:solidFill>
                <a:schemeClr val="accent5">
                  <a:lumMod val="50000"/>
                </a:schemeClr>
              </a:solidFill>
              <a:latin typeface="Arial Black" panose="020B0A04020102020204" pitchFamily="34" charset="0"/>
            </a:endParaRPr>
          </a:p>
        </p:txBody>
      </p:sp>
      <p:sp>
        <p:nvSpPr>
          <p:cNvPr id="12" name="Espaço Reservado para Conteúdo 2">
            <a:extLst>
              <a:ext uri="{FF2B5EF4-FFF2-40B4-BE49-F238E27FC236}">
                <a16:creationId xmlns:a16="http://schemas.microsoft.com/office/drawing/2014/main" id="{CF3B04CB-B270-2100-7E69-31B81C993B8D}"/>
              </a:ext>
            </a:extLst>
          </p:cNvPr>
          <p:cNvSpPr txBox="1">
            <a:spLocks/>
          </p:cNvSpPr>
          <p:nvPr/>
        </p:nvSpPr>
        <p:spPr>
          <a:xfrm>
            <a:off x="738448" y="1722814"/>
            <a:ext cx="10515600" cy="5128688"/>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00000"/>
              </a:lnSpc>
              <a:spcBef>
                <a:spcPts val="0"/>
              </a:spcBef>
              <a:spcAft>
                <a:spcPts val="0"/>
              </a:spcAft>
              <a:buNone/>
              <a:defRPr/>
            </a:pPr>
            <a:r>
              <a:rPr lang="pt-BR" sz="2400" b="1" dirty="0"/>
              <a:t>Dispensa do TCLE</a:t>
            </a:r>
          </a:p>
          <a:p>
            <a:pPr marL="0" indent="0" algn="just" fontAlgn="auto">
              <a:lnSpc>
                <a:spcPct val="100000"/>
              </a:lnSpc>
              <a:spcBef>
                <a:spcPts val="0"/>
              </a:spcBef>
              <a:spcAft>
                <a:spcPts val="0"/>
              </a:spcAft>
              <a:buNone/>
              <a:defRPr/>
            </a:pPr>
            <a:r>
              <a:rPr lang="pt-BR" sz="2400" dirty="0">
                <a:latin typeface="Arial" panose="020B0604020202020204" pitchFamily="34" charset="0"/>
                <a:cs typeface="Arial" panose="020B0604020202020204" pitchFamily="34" charset="0"/>
              </a:rPr>
              <a:t>O documento com a justificativa para dispensa do TCLE, deverá ser submetido no Plataforma Brasil para apreciação  do sistema CEP/Conep. (Norma Operacional CNS nº 001 de 2013, item 3.3.g).</a:t>
            </a:r>
          </a:p>
          <a:p>
            <a:pPr marL="0" indent="0" algn="just" fontAlgn="auto">
              <a:lnSpc>
                <a:spcPct val="100000"/>
              </a:lnSpc>
              <a:spcBef>
                <a:spcPts val="0"/>
              </a:spcBef>
              <a:spcAft>
                <a:spcPts val="0"/>
              </a:spcAft>
              <a:buNone/>
              <a:defRPr/>
            </a:pPr>
            <a:endParaRPr lang="pt-BR" sz="2400" b="1" dirty="0">
              <a:latin typeface="Arial" panose="020B0604020202020204" pitchFamily="34" charset="0"/>
              <a:cs typeface="Arial" panose="020B0604020202020204" pitchFamily="34" charset="0"/>
            </a:endParaRPr>
          </a:p>
        </p:txBody>
      </p:sp>
      <p:grpSp>
        <p:nvGrpSpPr>
          <p:cNvPr id="19" name="Agrupar 18">
            <a:extLst>
              <a:ext uri="{FF2B5EF4-FFF2-40B4-BE49-F238E27FC236}">
                <a16:creationId xmlns:a16="http://schemas.microsoft.com/office/drawing/2014/main" id="{D9FEB1C4-205C-E5AF-A9EC-F534F672A8E2}"/>
              </a:ext>
            </a:extLst>
          </p:cNvPr>
          <p:cNvGrpSpPr/>
          <p:nvPr/>
        </p:nvGrpSpPr>
        <p:grpSpPr>
          <a:xfrm>
            <a:off x="7664335" y="6252317"/>
            <a:ext cx="3666133" cy="605683"/>
            <a:chOff x="5890029" y="6081880"/>
            <a:chExt cx="5124555" cy="841476"/>
          </a:xfrm>
        </p:grpSpPr>
        <p:pic>
          <p:nvPicPr>
            <p:cNvPr id="20" name="Imagem 19">
              <a:extLst>
                <a:ext uri="{FF2B5EF4-FFF2-40B4-BE49-F238E27FC236}">
                  <a16:creationId xmlns:a16="http://schemas.microsoft.com/office/drawing/2014/main" id="{642BF185-5F78-95F0-ABB9-DDBAE0E928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21" name="Imagem 20">
              <a:extLst>
                <a:ext uri="{FF2B5EF4-FFF2-40B4-BE49-F238E27FC236}">
                  <a16:creationId xmlns:a16="http://schemas.microsoft.com/office/drawing/2014/main" id="{5CA44EBB-DE57-BB5A-1843-DDF4AFA47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22" name="Imagem 21">
              <a:extLst>
                <a:ext uri="{FF2B5EF4-FFF2-40B4-BE49-F238E27FC236}">
                  <a16:creationId xmlns:a16="http://schemas.microsoft.com/office/drawing/2014/main" id="{28A552B7-581F-CE26-301A-5C871D165C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Tree>
    <p:extLst>
      <p:ext uri="{BB962C8B-B14F-4D97-AF65-F5344CB8AC3E}">
        <p14:creationId xmlns:p14="http://schemas.microsoft.com/office/powerpoint/2010/main" val="2294761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Título 1"/>
          <p:cNvSpPr txBox="1">
            <a:spLocks/>
          </p:cNvSpPr>
          <p:nvPr/>
        </p:nvSpPr>
        <p:spPr>
          <a:xfrm>
            <a:off x="440498" y="935964"/>
            <a:ext cx="10515600" cy="434975"/>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3600" b="1" dirty="0">
                <a:solidFill>
                  <a:srgbClr val="0070C0"/>
                </a:solidFill>
                <a:effectLst>
                  <a:outerShdw blurRad="38100" dist="38100" dir="2700000" algn="tl">
                    <a:srgbClr val="000000">
                      <a:alpha val="43137"/>
                    </a:srgbClr>
                  </a:outerShdw>
                </a:effectLst>
              </a:rPr>
              <a:t>Termo de Consentimento Livre e Esclarecido (TCLE)</a:t>
            </a:r>
            <a:endParaRPr lang="pt-BR" sz="3600" b="1" dirty="0">
              <a:solidFill>
                <a:schemeClr val="accent5">
                  <a:lumMod val="50000"/>
                </a:schemeClr>
              </a:solidFill>
              <a:latin typeface="Arial Black" panose="020B0A04020102020204" pitchFamily="34" charset="0"/>
            </a:endParaRPr>
          </a:p>
          <a:p>
            <a:pPr fontAlgn="auto">
              <a:spcAft>
                <a:spcPts val="0"/>
              </a:spcAft>
              <a:defRPr/>
            </a:pPr>
            <a:endParaRPr lang="pt-BR" sz="3600" b="1" dirty="0">
              <a:solidFill>
                <a:schemeClr val="accent5">
                  <a:lumMod val="50000"/>
                </a:schemeClr>
              </a:solidFill>
              <a:latin typeface="Arial Black" panose="020B0A04020102020204" pitchFamily="34" charset="0"/>
            </a:endParaRPr>
          </a:p>
        </p:txBody>
      </p:sp>
      <p:sp>
        <p:nvSpPr>
          <p:cNvPr id="12" name="Espaço Reservado para Conteúdo 2"/>
          <p:cNvSpPr txBox="1">
            <a:spLocks/>
          </p:cNvSpPr>
          <p:nvPr/>
        </p:nvSpPr>
        <p:spPr>
          <a:xfrm>
            <a:off x="717899" y="1922983"/>
            <a:ext cx="10515600" cy="4935017"/>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None/>
              <a:defRPr/>
            </a:pPr>
            <a:r>
              <a:rPr lang="pt-BR" sz="1800" dirty="0">
                <a:latin typeface="Arial" pitchFamily="34" charset="0"/>
                <a:cs typeface="Arial" pitchFamily="34" charset="0"/>
              </a:rPr>
              <a:t>"Propõe dispensa do TCLE</a:t>
            </a:r>
            <a:r>
              <a:rPr lang="pt-BR" sz="1800" b="1" dirty="0">
                <a:latin typeface="Arial" pitchFamily="34" charset="0"/>
                <a:cs typeface="Arial" pitchFamily="34" charset="0"/>
              </a:rPr>
              <a:t>?"  "Sim, a realização da pesquisa, prevê apenas a avaliação das lesões de pele e a consulta a dados do prontuário</a:t>
            </a:r>
            <a:r>
              <a:rPr lang="pt-BR" sz="1800" dirty="0">
                <a:latin typeface="Arial" pitchFamily="34" charset="0"/>
                <a:cs typeface="Arial" pitchFamily="34" charset="0"/>
              </a:rPr>
              <a:t>”</a:t>
            </a:r>
          </a:p>
          <a:p>
            <a:pPr marL="0" indent="0" fontAlgn="auto">
              <a:lnSpc>
                <a:spcPct val="100000"/>
              </a:lnSpc>
              <a:spcBef>
                <a:spcPts val="0"/>
              </a:spcBef>
              <a:spcAft>
                <a:spcPts val="0"/>
              </a:spcAft>
              <a:buNone/>
              <a:defRPr/>
            </a:pPr>
            <a:r>
              <a:rPr lang="pt-BR" sz="1800" dirty="0">
                <a:latin typeface="Arial" pitchFamily="34" charset="0"/>
                <a:cs typeface="Arial" pitchFamily="34" charset="0"/>
              </a:rPr>
              <a:t>A justificativa apresentada é eticamente inadequada uma vez que as potenciais participantes de pesquisa serão contatadas para a realização do procedimento e o prontuário será consultado. </a:t>
            </a:r>
          </a:p>
          <a:p>
            <a:pPr marL="0" indent="0" fontAlgn="auto">
              <a:lnSpc>
                <a:spcPct val="100000"/>
              </a:lnSpc>
              <a:spcBef>
                <a:spcPts val="0"/>
              </a:spcBef>
              <a:spcAft>
                <a:spcPts val="0"/>
              </a:spcAft>
              <a:buNone/>
              <a:defRPr/>
            </a:pPr>
            <a:endParaRPr lang="pt-BR" sz="1800" dirty="0">
              <a:latin typeface="Arial" pitchFamily="34" charset="0"/>
              <a:cs typeface="Arial" pitchFamily="34" charset="0"/>
            </a:endParaRPr>
          </a:p>
          <a:p>
            <a:pPr marL="0" indent="0" fontAlgn="auto">
              <a:lnSpc>
                <a:spcPct val="100000"/>
              </a:lnSpc>
              <a:spcBef>
                <a:spcPts val="0"/>
              </a:spcBef>
              <a:spcAft>
                <a:spcPts val="0"/>
              </a:spcAft>
              <a:buNone/>
              <a:defRPr/>
            </a:pPr>
            <a:r>
              <a:rPr lang="pt-BR" sz="1800" dirty="0">
                <a:latin typeface="Arial" pitchFamily="34" charset="0"/>
                <a:cs typeface="Arial" pitchFamily="34" charset="0"/>
              </a:rPr>
              <a:t>O TCLE não está redigido em forma de convite. O TCLE é o documento no qual o pesquisador comunica, ao possível participante ou responsável, como será a pesquisa para a qual está sendo convidado, fornecendo a ele(a) todos os esclarecimentos necessários para decidir livremente se quer participar ou não. Solicita-se que o TCLE seja redigido EM FORMA DE CONVITE, uma vez que se entende por processo de Consentimento Livre e Esclarecido todas as etapas a serem necessariamente observadas para que o(a) CONVIDADO(A) a participar de uma pesquisa possa </a:t>
            </a:r>
            <a:r>
              <a:rPr lang="pt-BR" sz="1800" b="1" dirty="0">
                <a:latin typeface="Arial" pitchFamily="34" charset="0"/>
                <a:cs typeface="Arial" pitchFamily="34" charset="0"/>
              </a:rPr>
              <a:t>se manifestar, de forma autônoma, consciente, livre e esclarecida </a:t>
            </a:r>
            <a:r>
              <a:rPr lang="pt-BR" sz="1800" dirty="0">
                <a:latin typeface="Arial" pitchFamily="34" charset="0"/>
                <a:cs typeface="Arial" pitchFamily="34" charset="0"/>
              </a:rPr>
              <a:t>(Resolução CNS nº 466 de 2012, item IV).</a:t>
            </a:r>
          </a:p>
          <a:p>
            <a:pPr marL="0" indent="0" fontAlgn="auto">
              <a:lnSpc>
                <a:spcPct val="100000"/>
              </a:lnSpc>
              <a:spcBef>
                <a:spcPts val="0"/>
              </a:spcBef>
              <a:spcAft>
                <a:spcPts val="0"/>
              </a:spcAft>
              <a:buNone/>
              <a:defRPr/>
            </a:pPr>
            <a:endParaRPr lang="pt-BR" sz="1800" dirty="0">
              <a:latin typeface="Arial" pitchFamily="34" charset="0"/>
              <a:cs typeface="Arial" pitchFamily="34" charset="0"/>
            </a:endParaRPr>
          </a:p>
          <a:p>
            <a:pPr marL="0" indent="0" fontAlgn="auto">
              <a:lnSpc>
                <a:spcPct val="100000"/>
              </a:lnSpc>
              <a:spcBef>
                <a:spcPts val="0"/>
              </a:spcBef>
              <a:spcAft>
                <a:spcPts val="0"/>
              </a:spcAft>
              <a:buNone/>
              <a:defRPr/>
            </a:pPr>
            <a:endParaRPr lang="pt-BR" sz="2400" dirty="0">
              <a:latin typeface="Arial" pitchFamily="34" charset="0"/>
              <a:cs typeface="Arial" pitchFamily="34" charset="0"/>
            </a:endParaRPr>
          </a:p>
        </p:txBody>
      </p:sp>
      <p:grpSp>
        <p:nvGrpSpPr>
          <p:cNvPr id="19" name="Agrupar 18"/>
          <p:cNvGrpSpPr/>
          <p:nvPr/>
        </p:nvGrpSpPr>
        <p:grpSpPr>
          <a:xfrm>
            <a:off x="7664335" y="6252317"/>
            <a:ext cx="3666133" cy="605683"/>
            <a:chOff x="5890029" y="6081880"/>
            <a:chExt cx="5124555" cy="841476"/>
          </a:xfrm>
        </p:grpSpPr>
        <p:pic>
          <p:nvPicPr>
            <p:cNvPr id="20" name="Imagem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21" name="Image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22" name="Imagem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Tree>
    <p:extLst>
      <p:ext uri="{BB962C8B-B14F-4D97-AF65-F5344CB8AC3E}">
        <p14:creationId xmlns:p14="http://schemas.microsoft.com/office/powerpoint/2010/main" val="2771279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6" name="Título 1"/>
          <p:cNvSpPr txBox="1">
            <a:spLocks/>
          </p:cNvSpPr>
          <p:nvPr/>
        </p:nvSpPr>
        <p:spPr>
          <a:xfrm>
            <a:off x="4325558" y="1532969"/>
            <a:ext cx="4415030" cy="747486"/>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5400" b="1" dirty="0">
                <a:solidFill>
                  <a:schemeClr val="accent5">
                    <a:lumMod val="50000"/>
                  </a:schemeClr>
                </a:solidFill>
                <a:latin typeface="Arial Black" panose="020B0A04020102020204" pitchFamily="34" charset="0"/>
              </a:rPr>
              <a:t>Obrigada!!!</a:t>
            </a:r>
          </a:p>
        </p:txBody>
      </p:sp>
      <p:grpSp>
        <p:nvGrpSpPr>
          <p:cNvPr id="8" name="Agrupar 7"/>
          <p:cNvGrpSpPr/>
          <p:nvPr/>
        </p:nvGrpSpPr>
        <p:grpSpPr>
          <a:xfrm>
            <a:off x="8334812" y="6252317"/>
            <a:ext cx="2995655" cy="605683"/>
            <a:chOff x="6827229" y="6081880"/>
            <a:chExt cx="4187355" cy="841476"/>
          </a:xfrm>
        </p:grpSpPr>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15" name="Image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pic>
        <p:nvPicPr>
          <p:cNvPr id="2" name="Google Shape;244;p30">
            <a:extLst>
              <a:ext uri="{FF2B5EF4-FFF2-40B4-BE49-F238E27FC236}">
                <a16:creationId xmlns:a16="http://schemas.microsoft.com/office/drawing/2014/main" id="{7CBD4D99-97A2-32B0-E5F6-BA42CBD729BB}"/>
              </a:ext>
            </a:extLst>
          </p:cNvPr>
          <p:cNvPicPr preferRelativeResize="0"/>
          <p:nvPr/>
        </p:nvPicPr>
        <p:blipFill rotWithShape="1">
          <a:blip r:embed="rId4">
            <a:alphaModFix/>
          </a:blip>
          <a:srcRect/>
          <a:stretch/>
        </p:blipFill>
        <p:spPr>
          <a:xfrm>
            <a:off x="1018418" y="2676206"/>
            <a:ext cx="3558152" cy="2465224"/>
          </a:xfrm>
          <a:prstGeom prst="rect">
            <a:avLst/>
          </a:prstGeom>
          <a:noFill/>
          <a:ln>
            <a:noFill/>
          </a:ln>
        </p:spPr>
      </p:pic>
      <p:sp>
        <p:nvSpPr>
          <p:cNvPr id="3" name="CaixaDeTexto 2">
            <a:extLst>
              <a:ext uri="{FF2B5EF4-FFF2-40B4-BE49-F238E27FC236}">
                <a16:creationId xmlns:a16="http://schemas.microsoft.com/office/drawing/2014/main" id="{04167544-D44A-99C7-EA72-3F09B7AD1041}"/>
              </a:ext>
            </a:extLst>
          </p:cNvPr>
          <p:cNvSpPr txBox="1"/>
          <p:nvPr/>
        </p:nvSpPr>
        <p:spPr>
          <a:xfrm>
            <a:off x="8209801" y="4560909"/>
            <a:ext cx="3558152" cy="923330"/>
          </a:xfrm>
          <a:prstGeom prst="rect">
            <a:avLst/>
          </a:prstGeom>
          <a:noFill/>
        </p:spPr>
        <p:txBody>
          <a:bodyPr wrap="square">
            <a:spAutoFit/>
          </a:bodyPr>
          <a:lstStyle/>
          <a:p>
            <a:endParaRPr lang="pt-BR" dirty="0"/>
          </a:p>
          <a:p>
            <a:pPr algn="ctr" rtl="0"/>
            <a:r>
              <a:rPr lang="pt-BR" b="0" i="0" dirty="0">
                <a:solidFill>
                  <a:srgbClr val="2D3443"/>
                </a:solidFill>
                <a:effectLst/>
              </a:rPr>
              <a:t>Aponte a câmera do celular para o QR </a:t>
            </a:r>
            <a:r>
              <a:rPr lang="pt-BR" b="0" i="0" dirty="0" err="1">
                <a:solidFill>
                  <a:srgbClr val="2D3443"/>
                </a:solidFill>
                <a:effectLst/>
              </a:rPr>
              <a:t>code</a:t>
            </a:r>
            <a:r>
              <a:rPr lang="pt-BR" b="0" i="0" dirty="0">
                <a:solidFill>
                  <a:srgbClr val="2D3443"/>
                </a:solidFill>
                <a:effectLst/>
              </a:rPr>
              <a:t> e acesso o site da </a:t>
            </a:r>
            <a:r>
              <a:rPr lang="pt-BR" b="0" i="0" dirty="0" err="1">
                <a:solidFill>
                  <a:srgbClr val="2D3443"/>
                </a:solidFill>
                <a:effectLst/>
              </a:rPr>
              <a:t>Conep</a:t>
            </a:r>
            <a:r>
              <a:rPr lang="pt-BR" b="0" i="0" dirty="0">
                <a:solidFill>
                  <a:srgbClr val="2D3443"/>
                </a:solidFill>
                <a:effectLst/>
              </a:rPr>
              <a:t>. </a:t>
            </a:r>
            <a:endParaRPr lang="pt-BR" dirty="0">
              <a:effectLst/>
            </a:endParaRPr>
          </a:p>
        </p:txBody>
      </p:sp>
      <p:pic>
        <p:nvPicPr>
          <p:cNvPr id="4" name="Imagem 3">
            <a:extLst>
              <a:ext uri="{FF2B5EF4-FFF2-40B4-BE49-F238E27FC236}">
                <a16:creationId xmlns:a16="http://schemas.microsoft.com/office/drawing/2014/main" id="{2C12124B-AC55-9265-15C1-03CD7A1C8B03}"/>
              </a:ext>
            </a:extLst>
          </p:cNvPr>
          <p:cNvPicPr>
            <a:picLocks noChangeAspect="1"/>
          </p:cNvPicPr>
          <p:nvPr/>
        </p:nvPicPr>
        <p:blipFill>
          <a:blip r:embed="rId5"/>
          <a:stretch>
            <a:fillRect/>
          </a:stretch>
        </p:blipFill>
        <p:spPr>
          <a:xfrm>
            <a:off x="8826827" y="2557350"/>
            <a:ext cx="2324100" cy="2305050"/>
          </a:xfrm>
          <a:prstGeom prst="rect">
            <a:avLst/>
          </a:prstGeom>
        </p:spPr>
      </p:pic>
    </p:spTree>
    <p:extLst>
      <p:ext uri="{BB962C8B-B14F-4D97-AF65-F5344CB8AC3E}">
        <p14:creationId xmlns:p14="http://schemas.microsoft.com/office/powerpoint/2010/main" val="257155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Título 1"/>
          <p:cNvSpPr txBox="1">
            <a:spLocks/>
          </p:cNvSpPr>
          <p:nvPr/>
        </p:nvSpPr>
        <p:spPr>
          <a:xfrm>
            <a:off x="738448" y="1182499"/>
            <a:ext cx="10515600" cy="733985"/>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3600" b="1" dirty="0">
                <a:solidFill>
                  <a:srgbClr val="0070C0"/>
                </a:solidFill>
                <a:effectLst>
                  <a:outerShdw blurRad="38100" dist="38100" dir="2700000" algn="tl">
                    <a:srgbClr val="000000">
                      <a:alpha val="43137"/>
                    </a:srgbClr>
                  </a:outerShdw>
                </a:effectLst>
              </a:rPr>
              <a:t>Cronograma de execução </a:t>
            </a:r>
            <a:endParaRPr lang="pt-BR" sz="3600" dirty="0"/>
          </a:p>
          <a:p>
            <a:pPr fontAlgn="auto">
              <a:spcAft>
                <a:spcPts val="0"/>
              </a:spcAft>
              <a:defRPr/>
            </a:pPr>
            <a:endParaRPr lang="pt-BR" sz="3600" b="1" dirty="0">
              <a:solidFill>
                <a:schemeClr val="accent5">
                  <a:lumMod val="50000"/>
                </a:schemeClr>
              </a:solidFill>
              <a:latin typeface="Arial Black" panose="020B0A04020102020204" pitchFamily="34" charset="0"/>
            </a:endParaRPr>
          </a:p>
        </p:txBody>
      </p:sp>
      <p:sp>
        <p:nvSpPr>
          <p:cNvPr id="12" name="Espaço Reservado para Conteúdo 2"/>
          <p:cNvSpPr txBox="1">
            <a:spLocks/>
          </p:cNvSpPr>
          <p:nvPr/>
        </p:nvSpPr>
        <p:spPr>
          <a:xfrm>
            <a:off x="738448" y="1916484"/>
            <a:ext cx="10515600" cy="4935017"/>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00000"/>
              </a:lnSpc>
              <a:spcBef>
                <a:spcPts val="0"/>
              </a:spcBef>
              <a:spcAft>
                <a:spcPts val="0"/>
              </a:spcAft>
              <a:buNone/>
              <a:defRPr/>
            </a:pPr>
            <a:r>
              <a:rPr lang="pt-BR" sz="2400" dirty="0">
                <a:latin typeface="Arial" panose="020B0604020202020204" pitchFamily="34" charset="0"/>
                <a:cs typeface="Arial" panose="020B0604020202020204" pitchFamily="34" charset="0"/>
              </a:rPr>
              <a:t>De acordo com a Norma Operacional CNS nº 001 de 2013, item 3.4.1.9, </a:t>
            </a:r>
            <a:r>
              <a:rPr lang="pt-BR" sz="2400" b="1" dirty="0">
                <a:latin typeface="Arial" panose="020B0604020202020204" pitchFamily="34" charset="0"/>
                <a:cs typeface="Arial" panose="020B0604020202020204" pitchFamily="34" charset="0"/>
              </a:rPr>
              <a:t>todos os protocolos de pesquisa devem conter, obrigatoriamente o cronograma</a:t>
            </a:r>
            <a:r>
              <a:rPr lang="pt-BR" sz="2400" dirty="0">
                <a:latin typeface="Arial" panose="020B0604020202020204" pitchFamily="34" charset="0"/>
                <a:cs typeface="Arial" panose="020B0604020202020204" pitchFamily="34" charset="0"/>
              </a:rPr>
              <a:t>: informando a duração total do estudo no Brasil e, eventualmente, no mundo e as diferentes etapas da pesquisa, em número de meses. No projeto, o cronograma de execução deve apontar o início do estudo em data compatível com a tramitação do protocolo no Sistema CEP/Conep. Deve-se apresentar compromisso explícito de iniciar o estudo somente após a aprovação final do Sistema CEP/Conep.</a:t>
            </a:r>
          </a:p>
          <a:p>
            <a:pPr marL="0" indent="0" fontAlgn="auto">
              <a:lnSpc>
                <a:spcPct val="100000"/>
              </a:lnSpc>
              <a:spcBef>
                <a:spcPts val="0"/>
              </a:spcBef>
              <a:spcAft>
                <a:spcPts val="0"/>
              </a:spcAft>
              <a:buNone/>
              <a:defRPr/>
            </a:pPr>
            <a:endParaRPr lang="pt-BR" sz="2400" dirty="0">
              <a:latin typeface="Arial" panose="020B0604020202020204" pitchFamily="34" charset="0"/>
              <a:cs typeface="Arial" panose="020B0604020202020204" pitchFamily="34" charset="0"/>
            </a:endParaRPr>
          </a:p>
        </p:txBody>
      </p:sp>
      <p:grpSp>
        <p:nvGrpSpPr>
          <p:cNvPr id="14" name="Agrupar 13"/>
          <p:cNvGrpSpPr/>
          <p:nvPr/>
        </p:nvGrpSpPr>
        <p:grpSpPr>
          <a:xfrm>
            <a:off x="7664335" y="6252317"/>
            <a:ext cx="3666133" cy="605683"/>
            <a:chOff x="5890029" y="6081880"/>
            <a:chExt cx="5124555" cy="841476"/>
          </a:xfrm>
        </p:grpSpPr>
        <p:pic>
          <p:nvPicPr>
            <p:cNvPr id="15" name="Image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17" name="Image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18" name="Imagem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Tree>
    <p:extLst>
      <p:ext uri="{BB962C8B-B14F-4D97-AF65-F5344CB8AC3E}">
        <p14:creationId xmlns:p14="http://schemas.microsoft.com/office/powerpoint/2010/main" val="1914701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2667A-B7CD-040A-6E01-ADAF446FAAC6}"/>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6A2EEBE8-4C9F-ACD6-337B-88EB9327368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Título 1">
            <a:extLst>
              <a:ext uri="{FF2B5EF4-FFF2-40B4-BE49-F238E27FC236}">
                <a16:creationId xmlns:a16="http://schemas.microsoft.com/office/drawing/2014/main" id="{868A494D-9414-AC67-C9E7-2210C3DB1B38}"/>
              </a:ext>
            </a:extLst>
          </p:cNvPr>
          <p:cNvSpPr txBox="1">
            <a:spLocks/>
          </p:cNvSpPr>
          <p:nvPr/>
        </p:nvSpPr>
        <p:spPr>
          <a:xfrm>
            <a:off x="378431" y="866569"/>
            <a:ext cx="10515600" cy="434975"/>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3600" b="1" dirty="0">
                <a:solidFill>
                  <a:srgbClr val="0070C0"/>
                </a:solidFill>
                <a:effectLst>
                  <a:outerShdw blurRad="38100" dist="38100" dir="2700000" algn="tl">
                    <a:srgbClr val="000000">
                      <a:alpha val="43137"/>
                    </a:srgbClr>
                  </a:outerShdw>
                </a:effectLst>
              </a:rPr>
              <a:t>Cronograma de Execução</a:t>
            </a:r>
            <a:endParaRPr lang="pt-BR" sz="3600" b="1" dirty="0">
              <a:solidFill>
                <a:schemeClr val="accent5">
                  <a:lumMod val="50000"/>
                </a:schemeClr>
              </a:solidFill>
              <a:latin typeface="Arial Black" panose="020B0A04020102020204" pitchFamily="34" charset="0"/>
            </a:endParaRPr>
          </a:p>
        </p:txBody>
      </p:sp>
      <p:sp>
        <p:nvSpPr>
          <p:cNvPr id="12" name="Espaço Reservado para Conteúdo 2">
            <a:extLst>
              <a:ext uri="{FF2B5EF4-FFF2-40B4-BE49-F238E27FC236}">
                <a16:creationId xmlns:a16="http://schemas.microsoft.com/office/drawing/2014/main" id="{AD2FA65F-5E0F-5788-4819-3BB39B3C63F0}"/>
              </a:ext>
            </a:extLst>
          </p:cNvPr>
          <p:cNvSpPr txBox="1">
            <a:spLocks/>
          </p:cNvSpPr>
          <p:nvPr/>
        </p:nvSpPr>
        <p:spPr>
          <a:xfrm>
            <a:off x="738448" y="1620141"/>
            <a:ext cx="10515600" cy="4935017"/>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55600" fontAlgn="auto">
              <a:lnSpc>
                <a:spcPct val="100000"/>
              </a:lnSpc>
              <a:spcBef>
                <a:spcPts val="0"/>
              </a:spcBef>
              <a:spcAft>
                <a:spcPts val="0"/>
              </a:spcAft>
              <a:buFont typeface="Wingdings" pitchFamily="2" charset="2"/>
              <a:buChar char="§"/>
              <a:defRPr/>
            </a:pPr>
            <a:endParaRPr lang="pt-BR" sz="2400" dirty="0">
              <a:solidFill>
                <a:schemeClr val="tx1">
                  <a:lumMod val="50000"/>
                  <a:lumOff val="50000"/>
                </a:schemeClr>
              </a:solidFill>
              <a:latin typeface="Arial" pitchFamily="34" charset="0"/>
              <a:cs typeface="Arial" pitchFamily="34" charset="0"/>
            </a:endParaRPr>
          </a:p>
        </p:txBody>
      </p:sp>
      <p:grpSp>
        <p:nvGrpSpPr>
          <p:cNvPr id="14" name="Agrupar 13">
            <a:extLst>
              <a:ext uri="{FF2B5EF4-FFF2-40B4-BE49-F238E27FC236}">
                <a16:creationId xmlns:a16="http://schemas.microsoft.com/office/drawing/2014/main" id="{8B049C1E-B77E-4A94-6D8A-872CB63D5B00}"/>
              </a:ext>
            </a:extLst>
          </p:cNvPr>
          <p:cNvGrpSpPr/>
          <p:nvPr/>
        </p:nvGrpSpPr>
        <p:grpSpPr>
          <a:xfrm>
            <a:off x="7664335" y="6252317"/>
            <a:ext cx="3666133" cy="605683"/>
            <a:chOff x="5890029" y="6081880"/>
            <a:chExt cx="5124555" cy="841476"/>
          </a:xfrm>
        </p:grpSpPr>
        <p:pic>
          <p:nvPicPr>
            <p:cNvPr id="15" name="Imagem 14">
              <a:extLst>
                <a:ext uri="{FF2B5EF4-FFF2-40B4-BE49-F238E27FC236}">
                  <a16:creationId xmlns:a16="http://schemas.microsoft.com/office/drawing/2014/main" id="{E6FEE702-9572-F9D6-2E1B-2AB99F8106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17" name="Imagem 16">
              <a:extLst>
                <a:ext uri="{FF2B5EF4-FFF2-40B4-BE49-F238E27FC236}">
                  <a16:creationId xmlns:a16="http://schemas.microsoft.com/office/drawing/2014/main" id="{33151541-E895-ED4F-924C-42F7C2278B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18" name="Imagem 17">
              <a:extLst>
                <a:ext uri="{FF2B5EF4-FFF2-40B4-BE49-F238E27FC236}">
                  <a16:creationId xmlns:a16="http://schemas.microsoft.com/office/drawing/2014/main" id="{EB1B2A28-A310-A79A-37F1-5C1AF164B9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
        <p:nvSpPr>
          <p:cNvPr id="3" name="CaixaDeTexto 2">
            <a:extLst>
              <a:ext uri="{FF2B5EF4-FFF2-40B4-BE49-F238E27FC236}">
                <a16:creationId xmlns:a16="http://schemas.microsoft.com/office/drawing/2014/main" id="{E58076D0-7FD8-6708-BF15-E14988CD3EDC}"/>
              </a:ext>
            </a:extLst>
          </p:cNvPr>
          <p:cNvSpPr txBox="1"/>
          <p:nvPr/>
        </p:nvSpPr>
        <p:spPr>
          <a:xfrm>
            <a:off x="378431" y="1604386"/>
            <a:ext cx="11435137" cy="4247317"/>
          </a:xfrm>
          <a:prstGeom prst="rect">
            <a:avLst/>
          </a:prstGeom>
          <a:noFill/>
        </p:spPr>
        <p:txBody>
          <a:bodyPr wrap="square">
            <a:spAutoFit/>
          </a:bodyPr>
          <a:lstStyle/>
          <a:p>
            <a:pPr marL="0" indent="0" fontAlgn="auto">
              <a:lnSpc>
                <a:spcPct val="100000"/>
              </a:lnSpc>
              <a:spcBef>
                <a:spcPts val="0"/>
              </a:spcBef>
              <a:spcAft>
                <a:spcPts val="0"/>
              </a:spcAft>
              <a:buNone/>
              <a:defRPr/>
            </a:pPr>
            <a:r>
              <a:rPr lang="pt-BR" sz="1800" dirty="0">
                <a:latin typeface="Arial" pitchFamily="34" charset="0"/>
                <a:cs typeface="Arial" pitchFamily="34" charset="0"/>
              </a:rPr>
              <a:t>No campo "Cronograma de Execução" consta que a </a:t>
            </a:r>
            <a:r>
              <a:rPr lang="pt-BR" sz="1800" b="1" dirty="0">
                <a:latin typeface="Arial" pitchFamily="34" charset="0"/>
                <a:cs typeface="Arial" pitchFamily="34" charset="0"/>
              </a:rPr>
              <a:t>pesquisa já teria sido iniciada </a:t>
            </a:r>
            <a:r>
              <a:rPr lang="pt-BR" sz="1800" dirty="0">
                <a:latin typeface="Arial" pitchFamily="34" charset="0"/>
                <a:cs typeface="Arial" pitchFamily="34" charset="0"/>
              </a:rPr>
              <a:t>em 03 de maio de 2025, configurando em grave óbice ético uma vez que a pesquisa ainda não foi aprovada pelas instâncias cabíveis do Sistema CEP/Conep. </a:t>
            </a:r>
            <a:r>
              <a:rPr lang="pt-BR" sz="1800" b="1" dirty="0">
                <a:latin typeface="Arial" pitchFamily="34" charset="0"/>
                <a:cs typeface="Arial" pitchFamily="34" charset="0"/>
              </a:rPr>
              <a:t>A Conep não emite parecer em pesquisas concluídas ou em andamento</a:t>
            </a:r>
            <a:r>
              <a:rPr lang="pt-BR" sz="1800" dirty="0">
                <a:latin typeface="Arial" pitchFamily="34" charset="0"/>
                <a:cs typeface="Arial" pitchFamily="34" charset="0"/>
              </a:rPr>
              <a:t>, baseando-se no fato do </a:t>
            </a:r>
            <a:r>
              <a:rPr lang="pt-BR" sz="1800" b="1" dirty="0">
                <a:latin typeface="Arial" pitchFamily="34" charset="0"/>
                <a:cs typeface="Arial" pitchFamily="34" charset="0"/>
              </a:rPr>
              <a:t>parecer não ser algo meramente burocrático, mas uma contribuição para a adequação do projeto de pesquisa às normas éticas vigentes</a:t>
            </a:r>
            <a:r>
              <a:rPr lang="pt-BR" sz="1800" dirty="0">
                <a:latin typeface="Arial" pitchFamily="34" charset="0"/>
                <a:cs typeface="Arial" pitchFamily="34" charset="0"/>
              </a:rPr>
              <a:t>, </a:t>
            </a:r>
            <a:r>
              <a:rPr lang="pt-BR" sz="1800" b="1" dirty="0">
                <a:latin typeface="Arial" pitchFamily="34" charset="0"/>
                <a:cs typeface="Arial" pitchFamily="34" charset="0"/>
              </a:rPr>
              <a:t>protegendo, assim, os interesses dos participante</a:t>
            </a:r>
            <a:r>
              <a:rPr lang="pt-BR" sz="1800" dirty="0">
                <a:latin typeface="Arial" pitchFamily="34" charset="0"/>
                <a:cs typeface="Arial" pitchFamily="34" charset="0"/>
              </a:rPr>
              <a:t>s e, consequentemente, de todos os envolvidos no processo: pesquisador, instituição, CEP e a própria Conep. Solicitam-se esclarecimentos quanto ao início da pesquisa sem a devida aprovação ética (Resolução CNS nº 466 de 2012, item XI.2.a).</a:t>
            </a:r>
          </a:p>
          <a:p>
            <a:pPr marL="0" indent="0" fontAlgn="auto">
              <a:lnSpc>
                <a:spcPct val="100000"/>
              </a:lnSpc>
              <a:spcBef>
                <a:spcPts val="0"/>
              </a:spcBef>
              <a:spcAft>
                <a:spcPts val="0"/>
              </a:spcAft>
              <a:buNone/>
              <a:defRPr/>
            </a:pPr>
            <a:endParaRPr lang="pt-BR" sz="1800" dirty="0">
              <a:latin typeface="Arial" pitchFamily="34" charset="0"/>
              <a:cs typeface="Arial" pitchFamily="34" charset="0"/>
            </a:endParaRPr>
          </a:p>
          <a:p>
            <a:pPr>
              <a:defRPr/>
            </a:pPr>
            <a:r>
              <a:rPr lang="pt-BR" dirty="0">
                <a:latin typeface="Arial" pitchFamily="34" charset="0"/>
                <a:cs typeface="Arial" pitchFamily="34" charset="0"/>
              </a:rPr>
              <a:t>Ressalta-se a necessidade de </a:t>
            </a:r>
            <a:r>
              <a:rPr lang="pt-BR" b="1" dirty="0">
                <a:latin typeface="Arial" pitchFamily="34" charset="0"/>
                <a:cs typeface="Arial" pitchFamily="34" charset="0"/>
              </a:rPr>
              <a:t>adequação do cronograma </a:t>
            </a:r>
            <a:r>
              <a:rPr lang="pt-BR" b="1" u="sng" dirty="0">
                <a:latin typeface="Arial" pitchFamily="34" charset="0"/>
                <a:cs typeface="Arial" pitchFamily="34" charset="0"/>
              </a:rPr>
              <a:t>com compromisso explícito do pesquisador de que o estudo será iniciado somente a partir da aprovação pelo Sistema CEP/Conep</a:t>
            </a:r>
            <a:r>
              <a:rPr lang="pt-BR" dirty="0">
                <a:latin typeface="Arial" pitchFamily="34" charset="0"/>
                <a:cs typeface="Arial" pitchFamily="34" charset="0"/>
              </a:rPr>
              <a:t> (Norma Operacional CNS nº 001 de 2013, item 3.3.f).</a:t>
            </a:r>
          </a:p>
          <a:p>
            <a:pPr marL="0" indent="0" fontAlgn="auto">
              <a:lnSpc>
                <a:spcPct val="100000"/>
              </a:lnSpc>
              <a:spcBef>
                <a:spcPts val="0"/>
              </a:spcBef>
              <a:spcAft>
                <a:spcPts val="0"/>
              </a:spcAft>
              <a:buNone/>
              <a:defRPr/>
            </a:pPr>
            <a:endParaRPr lang="pt-BR" dirty="0">
              <a:latin typeface="Arial" pitchFamily="34" charset="0"/>
              <a:cs typeface="Arial" pitchFamily="34" charset="0"/>
            </a:endParaRPr>
          </a:p>
          <a:p>
            <a:pPr marL="0" indent="0" fontAlgn="auto">
              <a:lnSpc>
                <a:spcPct val="100000"/>
              </a:lnSpc>
              <a:spcBef>
                <a:spcPts val="0"/>
              </a:spcBef>
              <a:spcAft>
                <a:spcPts val="0"/>
              </a:spcAft>
              <a:buNone/>
              <a:defRPr/>
            </a:pPr>
            <a:endParaRPr lang="pt-BR" sz="1800" dirty="0">
              <a:latin typeface="Arial" pitchFamily="34" charset="0"/>
              <a:cs typeface="Arial" pitchFamily="34" charset="0"/>
            </a:endParaRPr>
          </a:p>
          <a:p>
            <a:pPr marL="0" indent="0" fontAlgn="auto">
              <a:lnSpc>
                <a:spcPct val="100000"/>
              </a:lnSpc>
              <a:spcBef>
                <a:spcPts val="0"/>
              </a:spcBef>
              <a:spcAft>
                <a:spcPts val="0"/>
              </a:spcAft>
              <a:buNone/>
              <a:defRPr/>
            </a:pPr>
            <a:endParaRPr lang="pt-BR" sz="1800" dirty="0">
              <a:latin typeface="Arial" pitchFamily="34" charset="0"/>
              <a:cs typeface="Arial" pitchFamily="34" charset="0"/>
            </a:endParaRPr>
          </a:p>
        </p:txBody>
      </p:sp>
    </p:spTree>
    <p:extLst>
      <p:ext uri="{BB962C8B-B14F-4D97-AF65-F5344CB8AC3E}">
        <p14:creationId xmlns:p14="http://schemas.microsoft.com/office/powerpoint/2010/main" val="513062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Título 1"/>
          <p:cNvSpPr txBox="1">
            <a:spLocks/>
          </p:cNvSpPr>
          <p:nvPr/>
        </p:nvSpPr>
        <p:spPr>
          <a:xfrm>
            <a:off x="738448" y="1287838"/>
            <a:ext cx="10515600" cy="434975"/>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3600" b="1" dirty="0">
                <a:solidFill>
                  <a:srgbClr val="0070C0"/>
                </a:solidFill>
                <a:effectLst>
                  <a:outerShdw blurRad="38100" dist="38100" dir="2700000" algn="tl">
                    <a:srgbClr val="000000">
                      <a:alpha val="43137"/>
                    </a:srgbClr>
                  </a:outerShdw>
                </a:effectLst>
              </a:rPr>
              <a:t>Orçamento</a:t>
            </a:r>
            <a:endParaRPr lang="pt-BR" sz="3600" dirty="0"/>
          </a:p>
          <a:p>
            <a:pPr fontAlgn="auto">
              <a:spcAft>
                <a:spcPts val="0"/>
              </a:spcAft>
              <a:defRPr/>
            </a:pPr>
            <a:endParaRPr lang="pt-BR" sz="2800" b="1" dirty="0">
              <a:solidFill>
                <a:schemeClr val="accent5">
                  <a:lumMod val="50000"/>
                </a:schemeClr>
              </a:solidFill>
              <a:latin typeface="Arial Black" panose="020B0A04020102020204" pitchFamily="34" charset="0"/>
            </a:endParaRPr>
          </a:p>
        </p:txBody>
      </p:sp>
      <p:sp>
        <p:nvSpPr>
          <p:cNvPr id="12" name="Espaço Reservado para Conteúdo 2"/>
          <p:cNvSpPr txBox="1">
            <a:spLocks/>
          </p:cNvSpPr>
          <p:nvPr/>
        </p:nvSpPr>
        <p:spPr>
          <a:xfrm>
            <a:off x="738448" y="1916484"/>
            <a:ext cx="10515600" cy="4935017"/>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00000"/>
              </a:lnSpc>
              <a:spcBef>
                <a:spcPts val="0"/>
              </a:spcBef>
              <a:spcAft>
                <a:spcPts val="0"/>
              </a:spcAft>
              <a:buNone/>
              <a:defRPr/>
            </a:pPr>
            <a:r>
              <a:rPr lang="pt-BR" sz="2400" dirty="0">
                <a:latin typeface="Arial" panose="020B0604020202020204" pitchFamily="34" charset="0"/>
                <a:cs typeface="Arial" panose="020B0604020202020204" pitchFamily="34" charset="0"/>
              </a:rPr>
              <a:t>Para o Sistema CEP/Conep </a:t>
            </a:r>
            <a:r>
              <a:rPr lang="pt-BR" sz="2400" b="1" u="sng" dirty="0">
                <a:latin typeface="Arial" panose="020B0604020202020204" pitchFamily="34" charset="0"/>
                <a:cs typeface="Arial" panose="020B0604020202020204" pitchFamily="34" charset="0"/>
              </a:rPr>
              <a:t>não existem pesquisas com "custo zero"</a:t>
            </a:r>
            <a:r>
              <a:rPr lang="pt-BR" sz="2400" dirty="0">
                <a:latin typeface="Arial" panose="020B0604020202020204" pitchFamily="34" charset="0"/>
                <a:cs typeface="Arial" panose="020B0604020202020204" pitchFamily="34" charset="0"/>
              </a:rPr>
              <a:t>. Ainda que o pesquisador entenda que não será necessário obter ou disponibilizar recursos para a realização do estudo. De acordo com a Norma Operacional CNS nº 001 de 2013, item 3.3.e, </a:t>
            </a:r>
            <a:r>
              <a:rPr lang="pt-BR" sz="2400" b="1" dirty="0">
                <a:latin typeface="Arial" panose="020B0604020202020204" pitchFamily="34" charset="0"/>
                <a:cs typeface="Arial" panose="020B0604020202020204" pitchFamily="34" charset="0"/>
              </a:rPr>
              <a:t>todos os protocolos de pesquisa devem conter, obrigatoriamente, orçamento que detalhe os recursos, fontes e destinação, apresentar previsão de ressarcimento de despesas do participante e seus acompanhantes, quando necessário.</a:t>
            </a:r>
          </a:p>
          <a:p>
            <a:pPr marL="0" indent="0" fontAlgn="auto">
              <a:lnSpc>
                <a:spcPct val="100000"/>
              </a:lnSpc>
              <a:spcBef>
                <a:spcPts val="0"/>
              </a:spcBef>
              <a:spcAft>
                <a:spcPts val="0"/>
              </a:spcAft>
              <a:buNone/>
              <a:defRPr/>
            </a:pPr>
            <a:endParaRPr lang="pt-BR" sz="2400" dirty="0">
              <a:latin typeface="Arial" pitchFamily="34" charset="0"/>
              <a:cs typeface="Arial" pitchFamily="34" charset="0"/>
            </a:endParaRPr>
          </a:p>
        </p:txBody>
      </p:sp>
      <p:grpSp>
        <p:nvGrpSpPr>
          <p:cNvPr id="19" name="Agrupar 18"/>
          <p:cNvGrpSpPr/>
          <p:nvPr/>
        </p:nvGrpSpPr>
        <p:grpSpPr>
          <a:xfrm>
            <a:off x="7664335" y="6252317"/>
            <a:ext cx="3666133" cy="605683"/>
            <a:chOff x="5890029" y="6081880"/>
            <a:chExt cx="5124555" cy="841476"/>
          </a:xfrm>
        </p:grpSpPr>
        <p:pic>
          <p:nvPicPr>
            <p:cNvPr id="20" name="Imagem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21" name="Image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22" name="Imagem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Tree>
    <p:extLst>
      <p:ext uri="{BB962C8B-B14F-4D97-AF65-F5344CB8AC3E}">
        <p14:creationId xmlns:p14="http://schemas.microsoft.com/office/powerpoint/2010/main" val="138980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B0EFE-4164-2655-3CD7-B03242FE2B4C}"/>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05F19B7C-1433-05FF-0466-C154AFDD13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Título 1">
            <a:extLst>
              <a:ext uri="{FF2B5EF4-FFF2-40B4-BE49-F238E27FC236}">
                <a16:creationId xmlns:a16="http://schemas.microsoft.com/office/drawing/2014/main" id="{7201B442-AE22-AFBC-DC73-7394C1D50C95}"/>
              </a:ext>
            </a:extLst>
          </p:cNvPr>
          <p:cNvSpPr txBox="1">
            <a:spLocks/>
          </p:cNvSpPr>
          <p:nvPr/>
        </p:nvSpPr>
        <p:spPr>
          <a:xfrm>
            <a:off x="738448" y="1287838"/>
            <a:ext cx="10515600" cy="434975"/>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3600" b="1" dirty="0">
                <a:solidFill>
                  <a:srgbClr val="0070C0"/>
                </a:solidFill>
                <a:effectLst>
                  <a:outerShdw blurRad="38100" dist="38100" dir="2700000" algn="tl">
                    <a:srgbClr val="000000">
                      <a:alpha val="43137"/>
                    </a:srgbClr>
                  </a:outerShdw>
                </a:effectLst>
              </a:rPr>
              <a:t>Projeto Detalhado</a:t>
            </a:r>
            <a:endParaRPr lang="pt-BR" sz="3600" dirty="0"/>
          </a:p>
          <a:p>
            <a:pPr fontAlgn="auto">
              <a:spcAft>
                <a:spcPts val="0"/>
              </a:spcAft>
              <a:defRPr/>
            </a:pPr>
            <a:endParaRPr lang="pt-BR" sz="3200" dirty="0"/>
          </a:p>
          <a:p>
            <a:pPr fontAlgn="auto">
              <a:spcAft>
                <a:spcPts val="0"/>
              </a:spcAft>
              <a:defRPr/>
            </a:pPr>
            <a:endParaRPr lang="pt-BR" sz="2800" b="1" dirty="0">
              <a:solidFill>
                <a:schemeClr val="accent5">
                  <a:lumMod val="50000"/>
                </a:schemeClr>
              </a:solidFill>
              <a:latin typeface="Arial Black" panose="020B0A04020102020204" pitchFamily="34" charset="0"/>
            </a:endParaRPr>
          </a:p>
        </p:txBody>
      </p:sp>
      <p:sp>
        <p:nvSpPr>
          <p:cNvPr id="12" name="Espaço Reservado para Conteúdo 2">
            <a:extLst>
              <a:ext uri="{FF2B5EF4-FFF2-40B4-BE49-F238E27FC236}">
                <a16:creationId xmlns:a16="http://schemas.microsoft.com/office/drawing/2014/main" id="{777D6766-D828-47EF-C93D-F51A73A37F8F}"/>
              </a:ext>
            </a:extLst>
          </p:cNvPr>
          <p:cNvSpPr txBox="1">
            <a:spLocks/>
          </p:cNvSpPr>
          <p:nvPr/>
        </p:nvSpPr>
        <p:spPr>
          <a:xfrm>
            <a:off x="738448" y="1916484"/>
            <a:ext cx="10515600" cy="4935017"/>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00000"/>
              </a:lnSpc>
              <a:spcBef>
                <a:spcPts val="0"/>
              </a:spcBef>
              <a:spcAft>
                <a:spcPts val="0"/>
              </a:spcAft>
              <a:buNone/>
              <a:defRPr/>
            </a:pPr>
            <a:r>
              <a:rPr lang="pt-BR" b="1" dirty="0">
                <a:latin typeface="Arial" panose="020B0604020202020204" pitchFamily="34" charset="0"/>
                <a:cs typeface="Arial" panose="020B0604020202020204" pitchFamily="34" charset="0"/>
              </a:rPr>
              <a:t>População estudada – Critérios de inclusão/ exclusão</a:t>
            </a:r>
            <a:endParaRPr lang="pt-BR" dirty="0">
              <a:latin typeface="Arial" panose="020B0604020202020204" pitchFamily="34" charset="0"/>
              <a:cs typeface="Arial" panose="020B0604020202020204" pitchFamily="34" charset="0"/>
            </a:endParaRPr>
          </a:p>
          <a:p>
            <a:pPr marL="0" indent="0" algn="just" fontAlgn="auto">
              <a:lnSpc>
                <a:spcPct val="100000"/>
              </a:lnSpc>
              <a:spcBef>
                <a:spcPts val="0"/>
              </a:spcBef>
              <a:spcAft>
                <a:spcPts val="0"/>
              </a:spcAft>
              <a:buNone/>
              <a:defRPr/>
            </a:pPr>
            <a:r>
              <a:rPr lang="pt-BR" sz="2400" dirty="0">
                <a:latin typeface="Arial" panose="020B0604020202020204" pitchFamily="34" charset="0"/>
                <a:cs typeface="Arial" panose="020B0604020202020204" pitchFamily="34" charset="0"/>
              </a:rPr>
              <a:t>Todos os protocolos de pesquisa devem conter, obrigatoriamente, a descrição da população a ser estudada, como por exemplo, tamanho, faixa etária, sexo, etc. Na ausência da delimitação da população, deve ser apresentada justificativa para a não apresentação da descrição da população e as razões para a utilização de grupos vulneráveis, quando for o caso. Ademais, no projeto detalhado os critérios de inclusão e exclusão dos participantes da pesquisa, devem ser apresentados de acordo com as exigências da metodologia a ser utilizada (Norma Operacional CNS nº 001 de 2013, itens 3.4.1.11 e 3.4.1.6). </a:t>
            </a:r>
          </a:p>
          <a:p>
            <a:pPr marL="0" indent="0" algn="just" fontAlgn="auto">
              <a:lnSpc>
                <a:spcPct val="100000"/>
              </a:lnSpc>
              <a:spcBef>
                <a:spcPts val="0"/>
              </a:spcBef>
              <a:spcAft>
                <a:spcPts val="0"/>
              </a:spcAft>
              <a:buNone/>
              <a:defRPr/>
            </a:pPr>
            <a:endParaRPr lang="pt-BR" sz="2400" dirty="0"/>
          </a:p>
        </p:txBody>
      </p:sp>
      <p:grpSp>
        <p:nvGrpSpPr>
          <p:cNvPr id="19" name="Agrupar 18">
            <a:extLst>
              <a:ext uri="{FF2B5EF4-FFF2-40B4-BE49-F238E27FC236}">
                <a16:creationId xmlns:a16="http://schemas.microsoft.com/office/drawing/2014/main" id="{D4A71451-A70D-4072-BF9C-3BD8FBA7EADA}"/>
              </a:ext>
            </a:extLst>
          </p:cNvPr>
          <p:cNvGrpSpPr/>
          <p:nvPr/>
        </p:nvGrpSpPr>
        <p:grpSpPr>
          <a:xfrm>
            <a:off x="7664335" y="6252317"/>
            <a:ext cx="3666133" cy="605683"/>
            <a:chOff x="5890029" y="6081880"/>
            <a:chExt cx="5124555" cy="841476"/>
          </a:xfrm>
        </p:grpSpPr>
        <p:pic>
          <p:nvPicPr>
            <p:cNvPr id="20" name="Imagem 19">
              <a:extLst>
                <a:ext uri="{FF2B5EF4-FFF2-40B4-BE49-F238E27FC236}">
                  <a16:creationId xmlns:a16="http://schemas.microsoft.com/office/drawing/2014/main" id="{404CA3E4-F220-029A-7D1F-BE580F1BA4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21" name="Imagem 20">
              <a:extLst>
                <a:ext uri="{FF2B5EF4-FFF2-40B4-BE49-F238E27FC236}">
                  <a16:creationId xmlns:a16="http://schemas.microsoft.com/office/drawing/2014/main" id="{66260930-F4A9-429A-378D-F7B127D4FD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22" name="Imagem 21">
              <a:extLst>
                <a:ext uri="{FF2B5EF4-FFF2-40B4-BE49-F238E27FC236}">
                  <a16:creationId xmlns:a16="http://schemas.microsoft.com/office/drawing/2014/main" id="{7B8414EB-BC37-60BD-4271-500E1CDF35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Tree>
    <p:extLst>
      <p:ext uri="{BB962C8B-B14F-4D97-AF65-F5344CB8AC3E}">
        <p14:creationId xmlns:p14="http://schemas.microsoft.com/office/powerpoint/2010/main" val="391257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B65EC-D3CF-0E1B-EC2E-EF8FECE73F6A}"/>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C41C80D5-7B17-DB6D-8C59-0CAFFB9D52E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Título 1">
            <a:extLst>
              <a:ext uri="{FF2B5EF4-FFF2-40B4-BE49-F238E27FC236}">
                <a16:creationId xmlns:a16="http://schemas.microsoft.com/office/drawing/2014/main" id="{5A277A65-A567-A3BA-B194-504CE4310633}"/>
              </a:ext>
            </a:extLst>
          </p:cNvPr>
          <p:cNvSpPr txBox="1">
            <a:spLocks/>
          </p:cNvSpPr>
          <p:nvPr/>
        </p:nvSpPr>
        <p:spPr>
          <a:xfrm>
            <a:off x="452859" y="1501239"/>
            <a:ext cx="10515600" cy="434975"/>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3600" b="1" dirty="0">
                <a:solidFill>
                  <a:srgbClr val="0070C0"/>
                </a:solidFill>
                <a:effectLst>
                  <a:outerShdw blurRad="38100" dist="38100" dir="2700000" algn="tl">
                    <a:srgbClr val="000000">
                      <a:alpha val="43137"/>
                    </a:srgbClr>
                  </a:outerShdw>
                </a:effectLst>
              </a:rPr>
              <a:t>Método detalhado, referenciado e fundamentado</a:t>
            </a:r>
            <a:endParaRPr lang="pt-BR" sz="3600" b="1" dirty="0">
              <a:solidFill>
                <a:schemeClr val="accent5">
                  <a:lumMod val="50000"/>
                </a:schemeClr>
              </a:solidFill>
              <a:latin typeface="Arial Black" panose="020B0A04020102020204" pitchFamily="34" charset="0"/>
            </a:endParaRPr>
          </a:p>
          <a:p>
            <a:pPr fontAlgn="auto">
              <a:spcAft>
                <a:spcPts val="0"/>
              </a:spcAft>
              <a:defRPr/>
            </a:pPr>
            <a:endParaRPr lang="pt-BR" sz="3600" b="1" dirty="0">
              <a:solidFill>
                <a:schemeClr val="accent5">
                  <a:lumMod val="50000"/>
                </a:schemeClr>
              </a:solidFill>
              <a:latin typeface="Arial Black" panose="020B0A04020102020204" pitchFamily="34" charset="0"/>
            </a:endParaRPr>
          </a:p>
        </p:txBody>
      </p:sp>
      <p:sp>
        <p:nvSpPr>
          <p:cNvPr id="12" name="Espaço Reservado para Conteúdo 2">
            <a:extLst>
              <a:ext uri="{FF2B5EF4-FFF2-40B4-BE49-F238E27FC236}">
                <a16:creationId xmlns:a16="http://schemas.microsoft.com/office/drawing/2014/main" id="{3A139B1E-4B13-17A6-15EF-D348B784D65B}"/>
              </a:ext>
            </a:extLst>
          </p:cNvPr>
          <p:cNvSpPr txBox="1">
            <a:spLocks/>
          </p:cNvSpPr>
          <p:nvPr/>
        </p:nvSpPr>
        <p:spPr>
          <a:xfrm>
            <a:off x="738448" y="1620141"/>
            <a:ext cx="10515600" cy="4935017"/>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55600" fontAlgn="auto">
              <a:lnSpc>
                <a:spcPct val="100000"/>
              </a:lnSpc>
              <a:spcBef>
                <a:spcPts val="0"/>
              </a:spcBef>
              <a:spcAft>
                <a:spcPts val="0"/>
              </a:spcAft>
              <a:buFont typeface="Wingdings" pitchFamily="2" charset="2"/>
              <a:buChar char="§"/>
              <a:defRPr/>
            </a:pPr>
            <a:endParaRPr lang="pt-BR" sz="2400" dirty="0">
              <a:solidFill>
                <a:schemeClr val="tx1">
                  <a:lumMod val="50000"/>
                  <a:lumOff val="50000"/>
                </a:schemeClr>
              </a:solidFill>
              <a:latin typeface="Arial" pitchFamily="34" charset="0"/>
              <a:cs typeface="Arial" pitchFamily="34" charset="0"/>
            </a:endParaRPr>
          </a:p>
        </p:txBody>
      </p:sp>
      <p:grpSp>
        <p:nvGrpSpPr>
          <p:cNvPr id="14" name="Agrupar 13">
            <a:extLst>
              <a:ext uri="{FF2B5EF4-FFF2-40B4-BE49-F238E27FC236}">
                <a16:creationId xmlns:a16="http://schemas.microsoft.com/office/drawing/2014/main" id="{D91B4ECD-DD49-1953-36D4-A8091962CF61}"/>
              </a:ext>
            </a:extLst>
          </p:cNvPr>
          <p:cNvGrpSpPr/>
          <p:nvPr/>
        </p:nvGrpSpPr>
        <p:grpSpPr>
          <a:xfrm>
            <a:off x="7664335" y="6252317"/>
            <a:ext cx="3666133" cy="605683"/>
            <a:chOff x="5890029" y="6081880"/>
            <a:chExt cx="5124555" cy="841476"/>
          </a:xfrm>
        </p:grpSpPr>
        <p:pic>
          <p:nvPicPr>
            <p:cNvPr id="15" name="Imagem 14">
              <a:extLst>
                <a:ext uri="{FF2B5EF4-FFF2-40B4-BE49-F238E27FC236}">
                  <a16:creationId xmlns:a16="http://schemas.microsoft.com/office/drawing/2014/main" id="{EF1567AF-F1FE-10B4-4460-7F5E165709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17" name="Imagem 16">
              <a:extLst>
                <a:ext uri="{FF2B5EF4-FFF2-40B4-BE49-F238E27FC236}">
                  <a16:creationId xmlns:a16="http://schemas.microsoft.com/office/drawing/2014/main" id="{6310B7C4-0BD7-5F3B-B05B-90975C4BE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18" name="Imagem 17">
              <a:extLst>
                <a:ext uri="{FF2B5EF4-FFF2-40B4-BE49-F238E27FC236}">
                  <a16:creationId xmlns:a16="http://schemas.microsoft.com/office/drawing/2014/main" id="{ABAB5048-0238-E1CC-D6B5-DBE89E60AF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
        <p:nvSpPr>
          <p:cNvPr id="3" name="CaixaDeTexto 2">
            <a:extLst>
              <a:ext uri="{FF2B5EF4-FFF2-40B4-BE49-F238E27FC236}">
                <a16:creationId xmlns:a16="http://schemas.microsoft.com/office/drawing/2014/main" id="{AE364CD2-18D9-6ACF-D322-50CF4C99F1F1}"/>
              </a:ext>
            </a:extLst>
          </p:cNvPr>
          <p:cNvSpPr txBox="1"/>
          <p:nvPr/>
        </p:nvSpPr>
        <p:spPr>
          <a:xfrm>
            <a:off x="452859" y="2183377"/>
            <a:ext cx="11435137" cy="4247317"/>
          </a:xfrm>
          <a:prstGeom prst="rect">
            <a:avLst/>
          </a:prstGeom>
          <a:noFill/>
        </p:spPr>
        <p:txBody>
          <a:bodyPr wrap="square">
            <a:spAutoFit/>
          </a:bodyPr>
          <a:lstStyle/>
          <a:p>
            <a:pPr>
              <a:defRPr/>
            </a:pPr>
            <a:endParaRPr lang="pt-BR" dirty="0">
              <a:latin typeface="Arial" pitchFamily="34" charset="0"/>
              <a:cs typeface="Arial" pitchFamily="34" charset="0"/>
            </a:endParaRPr>
          </a:p>
          <a:p>
            <a:pPr>
              <a:defRPr/>
            </a:pPr>
            <a:r>
              <a:rPr lang="pt-BR" dirty="0">
                <a:latin typeface="Arial" pitchFamily="34" charset="0"/>
                <a:cs typeface="Arial" pitchFamily="34" charset="0"/>
              </a:rPr>
              <a:t>Quanto ao projeto detalhado, arquivo ”</a:t>
            </a:r>
            <a:r>
              <a:rPr lang="pt-BR" dirty="0" err="1">
                <a:latin typeface="Arial" pitchFamily="34" charset="0"/>
                <a:cs typeface="Arial" pitchFamily="34" charset="0"/>
              </a:rPr>
              <a:t>Pele.docx</a:t>
            </a:r>
            <a:r>
              <a:rPr lang="pt-BR" dirty="0">
                <a:latin typeface="Arial" pitchFamily="34" charset="0"/>
                <a:cs typeface="Arial" pitchFamily="34" charset="0"/>
              </a:rPr>
              <a:t>":</a:t>
            </a:r>
          </a:p>
          <a:p>
            <a:pPr>
              <a:defRPr/>
            </a:pPr>
            <a:endParaRPr lang="pt-BR" dirty="0">
              <a:latin typeface="Arial" pitchFamily="34" charset="0"/>
              <a:cs typeface="Arial" pitchFamily="34" charset="0"/>
            </a:endParaRPr>
          </a:p>
          <a:p>
            <a:pPr>
              <a:defRPr/>
            </a:pPr>
            <a:r>
              <a:rPr lang="pt-BR" dirty="0">
                <a:latin typeface="Arial" pitchFamily="34" charset="0"/>
                <a:cs typeface="Arial" pitchFamily="34" charset="0"/>
              </a:rPr>
              <a:t>Solicita-se esclarecimentos e/ou adequação na totalidade dos documentos do protocolo no que se refere ao Plano de Recrutamento e Abordagem dos Participantes de Pesquisa.</a:t>
            </a:r>
          </a:p>
          <a:p>
            <a:pPr>
              <a:defRPr/>
            </a:pPr>
            <a:endParaRPr lang="pt-BR" dirty="0">
              <a:latin typeface="Arial" pitchFamily="34" charset="0"/>
              <a:cs typeface="Arial" pitchFamily="34" charset="0"/>
            </a:endParaRPr>
          </a:p>
          <a:p>
            <a:pPr>
              <a:defRPr/>
            </a:pPr>
            <a:r>
              <a:rPr lang="pt-BR" dirty="0">
                <a:latin typeface="Arial" pitchFamily="34" charset="0"/>
                <a:cs typeface="Arial" pitchFamily="34" charset="0"/>
              </a:rPr>
              <a:t>Solicita-se descrever também os </a:t>
            </a:r>
            <a:r>
              <a:rPr lang="pt-BR" b="1" dirty="0">
                <a:latin typeface="Arial" pitchFamily="34" charset="0"/>
                <a:cs typeface="Arial" pitchFamily="34" charset="0"/>
              </a:rPr>
              <a:t>critérios de exclusão do estudo</a:t>
            </a:r>
            <a:r>
              <a:rPr lang="pt-BR" dirty="0">
                <a:latin typeface="Arial" pitchFamily="34" charset="0"/>
                <a:cs typeface="Arial" pitchFamily="34" charset="0"/>
              </a:rPr>
              <a:t>. Ressalta-se que os critérios de exclusão não devem ser a negação ou o inverso dos critérios de inclusão. Eles devem trazer os </a:t>
            </a:r>
            <a:r>
              <a:rPr lang="pt-BR" b="1" dirty="0">
                <a:latin typeface="Arial" pitchFamily="34" charset="0"/>
                <a:cs typeface="Arial" pitchFamily="34" charset="0"/>
              </a:rPr>
              <a:t>motivos que excluíram os convidados aptos a participar da pesquisa</a:t>
            </a:r>
            <a:r>
              <a:rPr lang="pt-BR" dirty="0">
                <a:latin typeface="Arial" pitchFamily="34" charset="0"/>
                <a:cs typeface="Arial" pitchFamily="34" charset="0"/>
              </a:rPr>
              <a:t>. Ou seja, dentre os indivíduos que podem participar (os incluídos), quais situações impediriam sua participação </a:t>
            </a:r>
          </a:p>
          <a:p>
            <a:pPr>
              <a:defRPr/>
            </a:pPr>
            <a:endParaRPr lang="pt-BR" dirty="0">
              <a:latin typeface="Arial" pitchFamily="34" charset="0"/>
              <a:cs typeface="Arial" pitchFamily="34" charset="0"/>
            </a:endParaRPr>
          </a:p>
          <a:p>
            <a:pPr>
              <a:defRPr/>
            </a:pPr>
            <a:r>
              <a:rPr lang="pt-BR" dirty="0">
                <a:latin typeface="Arial" pitchFamily="34" charset="0"/>
                <a:cs typeface="Arial" pitchFamily="34" charset="0"/>
              </a:rPr>
              <a:t>(Norma Operacional CNS nº 001 de 2013, item 3.4.1.11).</a:t>
            </a:r>
          </a:p>
          <a:p>
            <a:pPr marL="0" indent="0" fontAlgn="auto">
              <a:lnSpc>
                <a:spcPct val="100000"/>
              </a:lnSpc>
              <a:spcBef>
                <a:spcPts val="0"/>
              </a:spcBef>
              <a:spcAft>
                <a:spcPts val="0"/>
              </a:spcAft>
              <a:buNone/>
              <a:defRPr/>
            </a:pPr>
            <a:endParaRPr lang="pt-BR" sz="1800" dirty="0">
              <a:latin typeface="Arial" pitchFamily="34" charset="0"/>
              <a:cs typeface="Arial" pitchFamily="34" charset="0"/>
            </a:endParaRPr>
          </a:p>
          <a:p>
            <a:pPr marL="0" indent="0" fontAlgn="auto">
              <a:lnSpc>
                <a:spcPct val="100000"/>
              </a:lnSpc>
              <a:spcBef>
                <a:spcPts val="0"/>
              </a:spcBef>
              <a:spcAft>
                <a:spcPts val="0"/>
              </a:spcAft>
              <a:buNone/>
              <a:defRPr/>
            </a:pPr>
            <a:endParaRPr lang="pt-BR" sz="1800" dirty="0">
              <a:latin typeface="Arial" pitchFamily="34" charset="0"/>
              <a:cs typeface="Arial" pitchFamily="34" charset="0"/>
            </a:endParaRPr>
          </a:p>
          <a:p>
            <a:pPr marL="0" indent="0" fontAlgn="auto">
              <a:lnSpc>
                <a:spcPct val="100000"/>
              </a:lnSpc>
              <a:spcBef>
                <a:spcPts val="0"/>
              </a:spcBef>
              <a:spcAft>
                <a:spcPts val="0"/>
              </a:spcAft>
              <a:buNone/>
              <a:defRPr/>
            </a:pPr>
            <a:endParaRPr lang="pt-BR" sz="1800" dirty="0">
              <a:latin typeface="Arial" pitchFamily="34" charset="0"/>
              <a:cs typeface="Arial" pitchFamily="34" charset="0"/>
            </a:endParaRPr>
          </a:p>
        </p:txBody>
      </p:sp>
    </p:spTree>
    <p:extLst>
      <p:ext uri="{BB962C8B-B14F-4D97-AF65-F5344CB8AC3E}">
        <p14:creationId xmlns:p14="http://schemas.microsoft.com/office/powerpoint/2010/main" val="350302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C9F9D-601F-961E-C524-238D8583A9AF}"/>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41DDC03B-CAC4-5C4C-D896-0CFB707A68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Título 1">
            <a:extLst>
              <a:ext uri="{FF2B5EF4-FFF2-40B4-BE49-F238E27FC236}">
                <a16:creationId xmlns:a16="http://schemas.microsoft.com/office/drawing/2014/main" id="{65F24520-4C40-9BAB-88DF-BB60A027FB32}"/>
              </a:ext>
            </a:extLst>
          </p:cNvPr>
          <p:cNvSpPr txBox="1">
            <a:spLocks/>
          </p:cNvSpPr>
          <p:nvPr/>
        </p:nvSpPr>
        <p:spPr>
          <a:xfrm>
            <a:off x="738448" y="1287838"/>
            <a:ext cx="10515600" cy="434975"/>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3600" b="1" dirty="0">
                <a:solidFill>
                  <a:srgbClr val="0070C0"/>
                </a:solidFill>
                <a:effectLst>
                  <a:outerShdw blurRad="38100" dist="38100" dir="2700000" algn="tl">
                    <a:srgbClr val="000000">
                      <a:alpha val="43137"/>
                    </a:srgbClr>
                  </a:outerShdw>
                </a:effectLst>
              </a:rPr>
              <a:t>Projeto Detalhado</a:t>
            </a:r>
            <a:endParaRPr lang="pt-BR" sz="3600" dirty="0"/>
          </a:p>
          <a:p>
            <a:pPr fontAlgn="auto">
              <a:spcAft>
                <a:spcPts val="0"/>
              </a:spcAft>
              <a:defRPr/>
            </a:pPr>
            <a:endParaRPr lang="pt-BR" sz="3200" dirty="0"/>
          </a:p>
          <a:p>
            <a:pPr fontAlgn="auto">
              <a:spcAft>
                <a:spcPts val="0"/>
              </a:spcAft>
              <a:defRPr/>
            </a:pPr>
            <a:endParaRPr lang="pt-BR" sz="2800" b="1" dirty="0">
              <a:solidFill>
                <a:schemeClr val="accent5">
                  <a:lumMod val="50000"/>
                </a:schemeClr>
              </a:solidFill>
              <a:latin typeface="Arial Black" panose="020B0A04020102020204" pitchFamily="34" charset="0"/>
            </a:endParaRPr>
          </a:p>
        </p:txBody>
      </p:sp>
      <p:sp>
        <p:nvSpPr>
          <p:cNvPr id="12" name="Espaço Reservado para Conteúdo 2">
            <a:extLst>
              <a:ext uri="{FF2B5EF4-FFF2-40B4-BE49-F238E27FC236}">
                <a16:creationId xmlns:a16="http://schemas.microsoft.com/office/drawing/2014/main" id="{A21482B6-3100-FCAA-4B5F-9F10C5883A6F}"/>
              </a:ext>
            </a:extLst>
          </p:cNvPr>
          <p:cNvSpPr txBox="1">
            <a:spLocks/>
          </p:cNvSpPr>
          <p:nvPr/>
        </p:nvSpPr>
        <p:spPr>
          <a:xfrm>
            <a:off x="738448" y="1916484"/>
            <a:ext cx="10515600" cy="4935017"/>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00000"/>
              </a:lnSpc>
              <a:spcBef>
                <a:spcPts val="0"/>
              </a:spcBef>
              <a:spcAft>
                <a:spcPts val="0"/>
              </a:spcAft>
              <a:buNone/>
              <a:defRPr/>
            </a:pPr>
            <a:r>
              <a:rPr lang="pt-BR" b="1" dirty="0">
                <a:latin typeface="Arial" panose="020B0604020202020204" pitchFamily="34" charset="0"/>
                <a:cs typeface="Arial" panose="020B0604020202020204" pitchFamily="34" charset="0"/>
              </a:rPr>
              <a:t>Métodos e procedimentos</a:t>
            </a:r>
            <a:endParaRPr lang="pt-BR" dirty="0">
              <a:latin typeface="Arial" panose="020B0604020202020204" pitchFamily="34" charset="0"/>
              <a:cs typeface="Arial" panose="020B0604020202020204" pitchFamily="34" charset="0"/>
            </a:endParaRPr>
          </a:p>
          <a:p>
            <a:pPr marL="0" indent="0" algn="just" fontAlgn="auto">
              <a:lnSpc>
                <a:spcPct val="100000"/>
              </a:lnSpc>
              <a:spcBef>
                <a:spcPts val="0"/>
              </a:spcBef>
              <a:spcAft>
                <a:spcPts val="0"/>
              </a:spcAft>
              <a:buNone/>
              <a:defRPr/>
            </a:pPr>
            <a:r>
              <a:rPr lang="pt-BR" sz="2400" dirty="0">
                <a:latin typeface="Arial" panose="020B0604020202020204" pitchFamily="34" charset="0"/>
                <a:cs typeface="Arial" panose="020B0604020202020204" pitchFamily="34" charset="0"/>
              </a:rPr>
              <a:t>Os métodos e procedimentos da pesquisa devem estar detalhados, com embasamento nas fundamentações científicas (Norma Operacional CNS nº 001 de 2013, item 3.4.1.8). A metodologia do protocolo deve estar descrita de forma clara, detalhada e ordenada, em especial os métodos que afetam os participantes da pesquisa. Ressalta se que, conforme previsto na Resolução CNS nº 466 de 2012, item III.2.e, a pesquisa envolvendo seres humanos deverá utilizar métodos adequados para responder às questões estudadas, especificando-os, seja em pesquisas quantitativas, qualitativas ou qualiquantitativas.</a:t>
            </a:r>
          </a:p>
          <a:p>
            <a:pPr marL="0" indent="0" algn="just" fontAlgn="auto">
              <a:lnSpc>
                <a:spcPct val="100000"/>
              </a:lnSpc>
              <a:spcBef>
                <a:spcPts val="0"/>
              </a:spcBef>
              <a:spcAft>
                <a:spcPts val="0"/>
              </a:spcAft>
              <a:buNone/>
              <a:defRPr/>
            </a:pPr>
            <a:endParaRPr lang="pt-BR" sz="2400" dirty="0"/>
          </a:p>
        </p:txBody>
      </p:sp>
      <p:grpSp>
        <p:nvGrpSpPr>
          <p:cNvPr id="19" name="Agrupar 18">
            <a:extLst>
              <a:ext uri="{FF2B5EF4-FFF2-40B4-BE49-F238E27FC236}">
                <a16:creationId xmlns:a16="http://schemas.microsoft.com/office/drawing/2014/main" id="{F7CAAB64-59FD-1194-EFFA-51A29822F0E5}"/>
              </a:ext>
            </a:extLst>
          </p:cNvPr>
          <p:cNvGrpSpPr/>
          <p:nvPr/>
        </p:nvGrpSpPr>
        <p:grpSpPr>
          <a:xfrm>
            <a:off x="7664335" y="6252317"/>
            <a:ext cx="3666133" cy="605683"/>
            <a:chOff x="5890029" y="6081880"/>
            <a:chExt cx="5124555" cy="841476"/>
          </a:xfrm>
        </p:grpSpPr>
        <p:pic>
          <p:nvPicPr>
            <p:cNvPr id="20" name="Imagem 19">
              <a:extLst>
                <a:ext uri="{FF2B5EF4-FFF2-40B4-BE49-F238E27FC236}">
                  <a16:creationId xmlns:a16="http://schemas.microsoft.com/office/drawing/2014/main" id="{57FE2D17-28D2-E29B-CD32-0FF6C8D11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21" name="Imagem 20">
              <a:extLst>
                <a:ext uri="{FF2B5EF4-FFF2-40B4-BE49-F238E27FC236}">
                  <a16:creationId xmlns:a16="http://schemas.microsoft.com/office/drawing/2014/main" id="{0AE4297E-A061-AD8C-1B14-2C791066B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22" name="Imagem 21">
              <a:extLst>
                <a:ext uri="{FF2B5EF4-FFF2-40B4-BE49-F238E27FC236}">
                  <a16:creationId xmlns:a16="http://schemas.microsoft.com/office/drawing/2014/main" id="{86268FBE-DA37-8B9C-A1B2-468EA4222A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Tree>
    <p:extLst>
      <p:ext uri="{BB962C8B-B14F-4D97-AF65-F5344CB8AC3E}">
        <p14:creationId xmlns:p14="http://schemas.microsoft.com/office/powerpoint/2010/main" val="277966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A7F4B-2630-78C0-DE7B-6A2FDF8CF8F7}"/>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17776A74-674E-7875-B79F-7699FB516B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Título 1">
            <a:extLst>
              <a:ext uri="{FF2B5EF4-FFF2-40B4-BE49-F238E27FC236}">
                <a16:creationId xmlns:a16="http://schemas.microsoft.com/office/drawing/2014/main" id="{B7754621-ABFD-6DD0-C94A-41C2E1DE996E}"/>
              </a:ext>
            </a:extLst>
          </p:cNvPr>
          <p:cNvSpPr txBox="1">
            <a:spLocks/>
          </p:cNvSpPr>
          <p:nvPr/>
        </p:nvSpPr>
        <p:spPr>
          <a:xfrm>
            <a:off x="276111" y="1058327"/>
            <a:ext cx="10515600" cy="434975"/>
          </a:xfrm>
          <a:prstGeom prst="rect">
            <a:avLst/>
          </a:prstGeom>
        </p:spPr>
        <p:txBody>
          <a:bodyPr rtlCol="0">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pt-BR" sz="3600" b="1" dirty="0">
                <a:solidFill>
                  <a:srgbClr val="0070C0"/>
                </a:solidFill>
                <a:effectLst>
                  <a:outerShdw blurRad="38100" dist="38100" dir="2700000" algn="tl">
                    <a:srgbClr val="000000">
                      <a:alpha val="43137"/>
                    </a:srgbClr>
                  </a:outerShdw>
                </a:effectLst>
              </a:rPr>
              <a:t>Método detalhado, referenciado e fundamentado</a:t>
            </a:r>
            <a:endParaRPr lang="pt-BR" sz="3600" b="1" dirty="0">
              <a:solidFill>
                <a:schemeClr val="accent5">
                  <a:lumMod val="50000"/>
                </a:schemeClr>
              </a:solidFill>
              <a:latin typeface="Arial Black" panose="020B0A04020102020204" pitchFamily="34" charset="0"/>
            </a:endParaRPr>
          </a:p>
        </p:txBody>
      </p:sp>
      <p:sp>
        <p:nvSpPr>
          <p:cNvPr id="12" name="Espaço Reservado para Conteúdo 2">
            <a:extLst>
              <a:ext uri="{FF2B5EF4-FFF2-40B4-BE49-F238E27FC236}">
                <a16:creationId xmlns:a16="http://schemas.microsoft.com/office/drawing/2014/main" id="{AC61BF87-E7C3-F312-EEF3-F9883577A796}"/>
              </a:ext>
            </a:extLst>
          </p:cNvPr>
          <p:cNvSpPr txBox="1">
            <a:spLocks/>
          </p:cNvSpPr>
          <p:nvPr/>
        </p:nvSpPr>
        <p:spPr>
          <a:xfrm>
            <a:off x="738448" y="1620141"/>
            <a:ext cx="10515600" cy="4935017"/>
          </a:xfrm>
          <a:prstGeom prst="rect">
            <a:avLst/>
          </a:prstGeom>
        </p:spPr>
        <p:txBody>
          <a:bodyPr rtlCol="0">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55600" fontAlgn="auto">
              <a:lnSpc>
                <a:spcPct val="100000"/>
              </a:lnSpc>
              <a:spcBef>
                <a:spcPts val="0"/>
              </a:spcBef>
              <a:spcAft>
                <a:spcPts val="0"/>
              </a:spcAft>
              <a:buFont typeface="Wingdings" pitchFamily="2" charset="2"/>
              <a:buChar char="§"/>
              <a:defRPr/>
            </a:pPr>
            <a:endParaRPr lang="pt-BR" sz="2400" dirty="0">
              <a:solidFill>
                <a:schemeClr val="tx1">
                  <a:lumMod val="50000"/>
                  <a:lumOff val="50000"/>
                </a:schemeClr>
              </a:solidFill>
              <a:latin typeface="Arial" pitchFamily="34" charset="0"/>
              <a:cs typeface="Arial" pitchFamily="34" charset="0"/>
            </a:endParaRPr>
          </a:p>
        </p:txBody>
      </p:sp>
      <p:grpSp>
        <p:nvGrpSpPr>
          <p:cNvPr id="14" name="Agrupar 13">
            <a:extLst>
              <a:ext uri="{FF2B5EF4-FFF2-40B4-BE49-F238E27FC236}">
                <a16:creationId xmlns:a16="http://schemas.microsoft.com/office/drawing/2014/main" id="{E14FE3EC-3BCB-88E6-7938-5F64368E0DDA}"/>
              </a:ext>
            </a:extLst>
          </p:cNvPr>
          <p:cNvGrpSpPr/>
          <p:nvPr/>
        </p:nvGrpSpPr>
        <p:grpSpPr>
          <a:xfrm>
            <a:off x="7664335" y="6252317"/>
            <a:ext cx="3666133" cy="605683"/>
            <a:chOff x="5890029" y="6081880"/>
            <a:chExt cx="5124555" cy="841476"/>
          </a:xfrm>
        </p:grpSpPr>
        <p:pic>
          <p:nvPicPr>
            <p:cNvPr id="15" name="Imagem 14">
              <a:extLst>
                <a:ext uri="{FF2B5EF4-FFF2-40B4-BE49-F238E27FC236}">
                  <a16:creationId xmlns:a16="http://schemas.microsoft.com/office/drawing/2014/main" id="{26F9330C-65B7-D5A3-0966-AFC6A81310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229" y="6329700"/>
              <a:ext cx="1327558" cy="314110"/>
            </a:xfrm>
            <a:prstGeom prst="rect">
              <a:avLst/>
            </a:prstGeom>
          </p:spPr>
        </p:pic>
        <p:pic>
          <p:nvPicPr>
            <p:cNvPr id="17" name="Imagem 16">
              <a:extLst>
                <a:ext uri="{FF2B5EF4-FFF2-40B4-BE49-F238E27FC236}">
                  <a16:creationId xmlns:a16="http://schemas.microsoft.com/office/drawing/2014/main" id="{EAEA3892-AE0D-5035-2DEB-3093354BE0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029" y="6192982"/>
              <a:ext cx="833291" cy="450828"/>
            </a:xfrm>
            <a:prstGeom prst="rect">
              <a:avLst/>
            </a:prstGeom>
          </p:spPr>
        </p:pic>
        <p:pic>
          <p:nvPicPr>
            <p:cNvPr id="18" name="Imagem 17">
              <a:extLst>
                <a:ext uri="{FF2B5EF4-FFF2-40B4-BE49-F238E27FC236}">
                  <a16:creationId xmlns:a16="http://schemas.microsoft.com/office/drawing/2014/main" id="{110D3183-AB5A-5886-B0DC-56A5722BB6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6" y="6081880"/>
              <a:ext cx="2755888" cy="841476"/>
            </a:xfrm>
            <a:prstGeom prst="rect">
              <a:avLst/>
            </a:prstGeom>
          </p:spPr>
        </p:pic>
      </p:grpSp>
      <p:sp>
        <p:nvSpPr>
          <p:cNvPr id="3" name="CaixaDeTexto 2">
            <a:extLst>
              <a:ext uri="{FF2B5EF4-FFF2-40B4-BE49-F238E27FC236}">
                <a16:creationId xmlns:a16="http://schemas.microsoft.com/office/drawing/2014/main" id="{4EF8C4BB-54F3-5FD9-F2C6-7101EFAEB057}"/>
              </a:ext>
            </a:extLst>
          </p:cNvPr>
          <p:cNvSpPr txBox="1"/>
          <p:nvPr/>
        </p:nvSpPr>
        <p:spPr>
          <a:xfrm>
            <a:off x="378431" y="1804750"/>
            <a:ext cx="11435137" cy="4524315"/>
          </a:xfrm>
          <a:prstGeom prst="rect">
            <a:avLst/>
          </a:prstGeom>
          <a:noFill/>
        </p:spPr>
        <p:txBody>
          <a:bodyPr wrap="square">
            <a:spAutoFit/>
          </a:bodyPr>
          <a:lstStyle/>
          <a:p>
            <a:pPr>
              <a:defRPr/>
            </a:pPr>
            <a:r>
              <a:rPr lang="pt-BR" dirty="0">
                <a:latin typeface="Arial" pitchFamily="34" charset="0"/>
                <a:cs typeface="Arial" pitchFamily="34" charset="0"/>
              </a:rPr>
              <a:t>Quanto ao projeto detalhado, arquivo ”</a:t>
            </a:r>
            <a:r>
              <a:rPr lang="pt-BR" dirty="0" err="1">
                <a:latin typeface="Arial" pitchFamily="34" charset="0"/>
                <a:cs typeface="Arial" pitchFamily="34" charset="0"/>
              </a:rPr>
              <a:t>Pele.docx</a:t>
            </a:r>
            <a:r>
              <a:rPr lang="pt-BR" dirty="0">
                <a:latin typeface="Arial" pitchFamily="34" charset="0"/>
                <a:cs typeface="Arial" pitchFamily="34" charset="0"/>
              </a:rPr>
              <a:t>":</a:t>
            </a:r>
          </a:p>
          <a:p>
            <a:pPr>
              <a:defRPr/>
            </a:pPr>
            <a:endParaRPr lang="pt-BR" dirty="0">
              <a:latin typeface="Arial" pitchFamily="34" charset="0"/>
              <a:cs typeface="Arial" pitchFamily="34" charset="0"/>
            </a:endParaRPr>
          </a:p>
          <a:p>
            <a:pPr>
              <a:defRPr/>
            </a:pPr>
            <a:r>
              <a:rPr lang="pt-BR" dirty="0">
                <a:latin typeface="Arial" pitchFamily="34" charset="0"/>
                <a:cs typeface="Arial" pitchFamily="34" charset="0"/>
              </a:rPr>
              <a:t>Na página 05 de 13, item ”2.1 Metodologia para análise de dados:" lê-se: ”Em todos as abordagens, ao início da intervenção, </a:t>
            </a:r>
            <a:r>
              <a:rPr lang="pt-BR" b="1" dirty="0">
                <a:latin typeface="Arial" pitchFamily="34" charset="0"/>
                <a:cs typeface="Arial" pitchFamily="34" charset="0"/>
              </a:rPr>
              <a:t>será realizada a análise do couro cabeludo</a:t>
            </a:r>
            <a:r>
              <a:rPr lang="pt-BR" dirty="0">
                <a:latin typeface="Arial" pitchFamily="34" charset="0"/>
                <a:cs typeface="Arial" pitchFamily="34" charset="0"/>
              </a:rPr>
              <a:t>” </a:t>
            </a:r>
            <a:r>
              <a:rPr lang="pt-BR" b="1" dirty="0">
                <a:latin typeface="Arial" pitchFamily="34" charset="0"/>
                <a:cs typeface="Arial" pitchFamily="34" charset="0"/>
              </a:rPr>
              <a:t>e feitas as fotografias</a:t>
            </a:r>
            <a:r>
              <a:rPr lang="pt-BR" dirty="0">
                <a:latin typeface="Arial" pitchFamily="34" charset="0"/>
                <a:cs typeface="Arial" pitchFamily="34" charset="0"/>
              </a:rPr>
              <a:t>. Tendo em vista que o item "Descrição detalhada do procedimento" </a:t>
            </a:r>
            <a:r>
              <a:rPr lang="pt-BR" b="1" dirty="0">
                <a:latin typeface="Arial" pitchFamily="34" charset="0"/>
                <a:cs typeface="Arial" pitchFamily="34" charset="0"/>
              </a:rPr>
              <a:t>não descreve quaisquer procedimentos previstos no COURO CABELUDO dos participantes de pesquisa</a:t>
            </a:r>
            <a:r>
              <a:rPr lang="pt-BR" dirty="0">
                <a:latin typeface="Arial" pitchFamily="34" charset="0"/>
                <a:cs typeface="Arial" pitchFamily="34" charset="0"/>
              </a:rPr>
              <a:t>, solicitam-se esclarecimentos quanto o trecho transcrito.</a:t>
            </a:r>
          </a:p>
          <a:p>
            <a:pPr>
              <a:defRPr/>
            </a:pPr>
            <a:endParaRPr lang="pt-BR" dirty="0">
              <a:latin typeface="Arial" pitchFamily="34" charset="0"/>
              <a:cs typeface="Arial" pitchFamily="34" charset="0"/>
            </a:endParaRPr>
          </a:p>
          <a:p>
            <a:pPr>
              <a:defRPr/>
            </a:pPr>
            <a:r>
              <a:rPr lang="pt-BR" dirty="0">
                <a:latin typeface="Arial" pitchFamily="34" charset="0"/>
                <a:cs typeface="Arial" pitchFamily="34" charset="0"/>
              </a:rPr>
              <a:t>Quanto às informações básicas do projeto cadastradas na Plataforma Brasil, descritas no arquivo "</a:t>
            </a:r>
            <a:r>
              <a:rPr lang="pt-BR" dirty="0" err="1">
                <a:latin typeface="Arial" pitchFamily="34" charset="0"/>
                <a:cs typeface="Arial" pitchFamily="34" charset="0"/>
              </a:rPr>
              <a:t>PB_INFORMAÇÕES_BÁSICAS_DO_PROJETO.pdf</a:t>
            </a:r>
            <a:r>
              <a:rPr lang="pt-BR" dirty="0">
                <a:latin typeface="Arial" pitchFamily="34" charset="0"/>
                <a:cs typeface="Arial" pitchFamily="34" charset="0"/>
              </a:rPr>
              <a:t>": </a:t>
            </a:r>
          </a:p>
          <a:p>
            <a:pPr>
              <a:defRPr/>
            </a:pPr>
            <a:endParaRPr lang="pt-BR" dirty="0">
              <a:latin typeface="Arial" pitchFamily="34" charset="0"/>
              <a:cs typeface="Arial" pitchFamily="34" charset="0"/>
            </a:endParaRPr>
          </a:p>
          <a:p>
            <a:pPr>
              <a:defRPr/>
            </a:pPr>
            <a:r>
              <a:rPr lang="pt-BR" dirty="0">
                <a:latin typeface="Arial" pitchFamily="34" charset="0"/>
                <a:cs typeface="Arial" pitchFamily="34" charset="0"/>
              </a:rPr>
              <a:t>Conforme a Norma Operacional CNS </a:t>
            </a:r>
            <a:r>
              <a:rPr lang="pt-BR" dirty="0" err="1">
                <a:latin typeface="Arial" pitchFamily="34" charset="0"/>
                <a:cs typeface="Arial" pitchFamily="34" charset="0"/>
              </a:rPr>
              <a:t>n°</a:t>
            </a:r>
            <a:r>
              <a:rPr lang="pt-BR" dirty="0">
                <a:latin typeface="Arial" pitchFamily="34" charset="0"/>
                <a:cs typeface="Arial" pitchFamily="34" charset="0"/>
              </a:rPr>
              <a:t> 001 de 2013, item 3.4.1.8 os protocolos de pesquisa devem conter a descrição detalhada do método a ser utilizado e </a:t>
            </a:r>
            <a:r>
              <a:rPr lang="pt-BR" b="1" dirty="0">
                <a:latin typeface="Arial" pitchFamily="34" charset="0"/>
                <a:cs typeface="Arial" pitchFamily="34" charset="0"/>
              </a:rPr>
              <a:t>procedimentos justificados com base em fundamentação científica</a:t>
            </a:r>
            <a:r>
              <a:rPr lang="pt-BR" dirty="0">
                <a:latin typeface="Arial" pitchFamily="34" charset="0"/>
                <a:cs typeface="Arial" pitchFamily="34" charset="0"/>
              </a:rPr>
              <a:t>, procedimentos que </a:t>
            </a:r>
            <a:r>
              <a:rPr lang="pt-BR" b="1" dirty="0">
                <a:latin typeface="Arial" pitchFamily="34" charset="0"/>
                <a:cs typeface="Arial" pitchFamily="34" charset="0"/>
              </a:rPr>
              <a:t>afetem diretamente ou indiretamente os participantes da pesquisa</a:t>
            </a:r>
            <a:r>
              <a:rPr lang="pt-BR" dirty="0">
                <a:latin typeface="Arial" pitchFamily="34" charset="0"/>
                <a:cs typeface="Arial" pitchFamily="34" charset="0"/>
              </a:rPr>
              <a:t>, e que possam, de fato, ser </a:t>
            </a:r>
            <a:r>
              <a:rPr lang="pt-BR" b="1" dirty="0">
                <a:latin typeface="Arial" pitchFamily="34" charset="0"/>
                <a:cs typeface="Arial" pitchFamily="34" charset="0"/>
              </a:rPr>
              <a:t>significativos para a análise ética, visando sua segurança</a:t>
            </a:r>
            <a:r>
              <a:rPr lang="pt-BR" dirty="0">
                <a:latin typeface="Arial" pitchFamily="34" charset="0"/>
                <a:cs typeface="Arial" pitchFamily="34" charset="0"/>
              </a:rPr>
              <a:t>. </a:t>
            </a:r>
          </a:p>
          <a:p>
            <a:pPr>
              <a:defRPr/>
            </a:pPr>
            <a:endParaRPr lang="pt-BR" dirty="0">
              <a:latin typeface="Arial" pitchFamily="34" charset="0"/>
              <a:cs typeface="Arial" pitchFamily="34" charset="0"/>
            </a:endParaRPr>
          </a:p>
          <a:p>
            <a:pPr marL="0" indent="0" fontAlgn="auto">
              <a:lnSpc>
                <a:spcPct val="100000"/>
              </a:lnSpc>
              <a:spcBef>
                <a:spcPts val="0"/>
              </a:spcBef>
              <a:spcAft>
                <a:spcPts val="0"/>
              </a:spcAft>
              <a:buNone/>
              <a:defRPr/>
            </a:pPr>
            <a:endParaRPr lang="pt-BR" sz="1800" dirty="0">
              <a:latin typeface="Arial" pitchFamily="34" charset="0"/>
              <a:cs typeface="Arial" pitchFamily="34" charset="0"/>
            </a:endParaRPr>
          </a:p>
        </p:txBody>
      </p:sp>
    </p:spTree>
    <p:extLst>
      <p:ext uri="{BB962C8B-B14F-4D97-AF65-F5344CB8AC3E}">
        <p14:creationId xmlns:p14="http://schemas.microsoft.com/office/powerpoint/2010/main" val="262294417"/>
      </p:ext>
    </p:extLst>
  </p:cSld>
  <p:clrMapOvr>
    <a:masterClrMapping/>
  </p:clrMapOvr>
</p:sld>
</file>

<file path=ppt/theme/theme1.xml><?xml version="1.0" encoding="utf-8"?>
<a:theme xmlns:a="http://schemas.openxmlformats.org/drawingml/2006/main" name="Lâmina de Aber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âmina de Abertura e final">
  <a:themeElements>
    <a:clrScheme name="Personalizar 1">
      <a:dk1>
        <a:srgbClr val="000000"/>
      </a:dk1>
      <a:lt1>
        <a:srgbClr val="FFFFFF"/>
      </a:lt1>
      <a:dk2>
        <a:srgbClr val="44546A"/>
      </a:dk2>
      <a:lt2>
        <a:srgbClr val="E7E6E6"/>
      </a:lt2>
      <a:accent1>
        <a:srgbClr val="013FFE"/>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ontes">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4698</TotalTime>
  <Words>3265</Words>
  <Application>Microsoft Office PowerPoint</Application>
  <PresentationFormat>Ecrã Panorâmico</PresentationFormat>
  <Paragraphs>112</Paragraphs>
  <Slides>23</Slides>
  <Notes>1</Notes>
  <HiddenSlides>0</HiddenSlides>
  <MMClips>0</MMClips>
  <ScaleCrop>false</ScaleCrop>
  <HeadingPairs>
    <vt:vector size="6" baseType="variant">
      <vt:variant>
        <vt:lpstr>Tipos de letra usados</vt:lpstr>
      </vt:variant>
      <vt:variant>
        <vt:i4>8</vt:i4>
      </vt:variant>
      <vt:variant>
        <vt:lpstr>Tema</vt:lpstr>
      </vt:variant>
      <vt:variant>
        <vt:i4>2</vt:i4>
      </vt:variant>
      <vt:variant>
        <vt:lpstr>Títulos dos diapositivos</vt:lpstr>
      </vt:variant>
      <vt:variant>
        <vt:i4>23</vt:i4>
      </vt:variant>
    </vt:vector>
  </HeadingPairs>
  <TitlesOfParts>
    <vt:vector size="33" baseType="lpstr">
      <vt:lpstr>Arial Black</vt:lpstr>
      <vt:lpstr>Arial</vt:lpstr>
      <vt:lpstr>Calibri</vt:lpstr>
      <vt:lpstr>Wingdings</vt:lpstr>
      <vt:lpstr>Courier New</vt:lpstr>
      <vt:lpstr>Calibri Light</vt:lpstr>
      <vt:lpstr>Montserrat</vt:lpstr>
      <vt:lpstr>Roboto</vt:lpstr>
      <vt:lpstr>Lâmina de Abertura</vt:lpstr>
      <vt:lpstr>Lâmina de Abertura e final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Josué Custódio Fernandes</dc:creator>
  <cp:lastModifiedBy>José Ribamar</cp:lastModifiedBy>
  <cp:revision>73</cp:revision>
  <cp:lastPrinted>2021-05-27T13:54:16Z</cp:lastPrinted>
  <dcterms:created xsi:type="dcterms:W3CDTF">2021-05-25T14:48:35Z</dcterms:created>
  <dcterms:modified xsi:type="dcterms:W3CDTF">2025-07-09T12:24:03Z</dcterms:modified>
</cp:coreProperties>
</file>