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7" r:id="rId3"/>
    <p:sldId id="296" r:id="rId4"/>
    <p:sldId id="295" r:id="rId5"/>
    <p:sldId id="297" r:id="rId6"/>
    <p:sldId id="292" r:id="rId7"/>
    <p:sldId id="303" r:id="rId8"/>
    <p:sldId id="300" r:id="rId9"/>
    <p:sldId id="294" r:id="rId10"/>
    <p:sldId id="298" r:id="rId11"/>
    <p:sldId id="301" r:id="rId12"/>
    <p:sldId id="299" r:id="rId13"/>
    <p:sldId id="307" r:id="rId14"/>
    <p:sldId id="278" r:id="rId15"/>
  </p:sldIdLst>
  <p:sldSz cx="12192000" cy="6858000"/>
  <p:notesSz cx="9982200" cy="679450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81B4752-1292-4318-9FCE-58520116D13C}">
          <p14:sldIdLst>
            <p14:sldId id="257"/>
            <p14:sldId id="296"/>
            <p14:sldId id="295"/>
            <p14:sldId id="297"/>
            <p14:sldId id="292"/>
            <p14:sldId id="303"/>
            <p14:sldId id="300"/>
            <p14:sldId id="294"/>
            <p14:sldId id="298"/>
            <p14:sldId id="301"/>
            <p14:sldId id="299"/>
            <p14:sldId id="307"/>
            <p14:sldId id="278"/>
          </p14:sldIdLst>
        </p14:section>
        <p14:section name="Seção sem Título" id="{92FE0699-881A-48D0-8E8E-44E02F50048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00"/>
    <a:srgbClr val="03CF00"/>
    <a:srgbClr val="FFD622"/>
    <a:srgbClr val="183EFF"/>
    <a:srgbClr val="783C00"/>
    <a:srgbClr val="E5231F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9845-C187-46D1-BB98-53BDA910FA5D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60D1-FEB8-411E-B1C2-9CBDEBA745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1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FE87-ED4C-4DCF-B076-8DBC51C08213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4920B-BB4A-4432-A7FA-14A657F03B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3744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9262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919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2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26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2322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6347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53624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23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5005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3418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CE20DB-422C-FC85-739E-F4F721A13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10301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9076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682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1392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9017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56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9403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042BC1F-CB3C-CC65-4A71-CE0130D46AA5}"/>
              </a:ext>
            </a:extLst>
          </p:cNvPr>
          <p:cNvSpPr/>
          <p:nvPr userDrawn="1"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749B18A-0E23-44DA-1802-4304D5D6630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7402" y="6105775"/>
            <a:ext cx="3335498" cy="4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 bwMode="auto">
          <a:xfrm>
            <a:off x="1451954" y="1828800"/>
            <a:ext cx="9562629" cy="222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Principais motivações éticas na apreciação de pesquisas em Ciências Humanas e Sociais pelo 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Sistema CEP/Conep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5890029" y="6081880"/>
            <a:ext cx="5124555" cy="841476"/>
            <a:chOff x="5890029" y="6081880"/>
            <a:chExt cx="5124555" cy="841476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229" y="6329700"/>
              <a:ext cx="1327558" cy="314110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029" y="6192982"/>
              <a:ext cx="833291" cy="450828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696" y="6081880"/>
              <a:ext cx="2755888" cy="841476"/>
            </a:xfrm>
            <a:prstGeom prst="rect">
              <a:avLst/>
            </a:prstGeom>
          </p:spPr>
        </p:pic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8075F3-FF7D-0DB3-0A9D-045994E0F37B}"/>
              </a:ext>
            </a:extLst>
          </p:cNvPr>
          <p:cNvSpPr txBox="1"/>
          <p:nvPr/>
        </p:nvSpPr>
        <p:spPr>
          <a:xfrm>
            <a:off x="3873357" y="4171307"/>
            <a:ext cx="45617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Nilo Reis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Julho/2025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236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E73F0-3988-93FA-D881-87114D143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DADD8ABB-A299-D892-D4E0-3A2633695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84D1B02-0510-DDA3-96F4-4C4594F470CD}"/>
              </a:ext>
            </a:extLst>
          </p:cNvPr>
          <p:cNvSpPr txBox="1">
            <a:spLocks/>
          </p:cNvSpPr>
          <p:nvPr/>
        </p:nvSpPr>
        <p:spPr>
          <a:xfrm>
            <a:off x="721116" y="1388550"/>
            <a:ext cx="10515600" cy="43497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Privacidade, direito de imagem e de voz</a:t>
            </a:r>
          </a:p>
          <a:p>
            <a:pPr fontAlgn="auto">
              <a:spcAft>
                <a:spcPts val="0"/>
              </a:spcAft>
              <a:defRPr/>
            </a:pPr>
            <a:endParaRPr lang="pt-BR" sz="3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A7ECE166-0EC7-33AD-AE1D-D569E80D2E3F}"/>
              </a:ext>
            </a:extLst>
          </p:cNvPr>
          <p:cNvSpPr txBox="1">
            <a:spLocks/>
          </p:cNvSpPr>
          <p:nvPr/>
        </p:nvSpPr>
        <p:spPr>
          <a:xfrm>
            <a:off x="721116" y="1113628"/>
            <a:ext cx="10515600" cy="231537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E0F3B3-EC44-6D0C-BDFB-02B0912ABFF8}"/>
              </a:ext>
            </a:extLst>
          </p:cNvPr>
          <p:cNvGrpSpPr/>
          <p:nvPr/>
        </p:nvGrpSpPr>
        <p:grpSpPr>
          <a:xfrm>
            <a:off x="7664335" y="6252317"/>
            <a:ext cx="3666133" cy="605683"/>
            <a:chOff x="5890029" y="6081880"/>
            <a:chExt cx="5124555" cy="841476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C0905055-CBB4-3738-FA7A-E37983839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229" y="6329700"/>
              <a:ext cx="1327558" cy="31411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E2BC5495-B95D-7D7F-D618-29890C22A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029" y="6192982"/>
              <a:ext cx="833291" cy="450828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C6543888-BB8E-A2CB-89B8-581B39599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696" y="6081880"/>
              <a:ext cx="2755888" cy="841476"/>
            </a:xfrm>
            <a:prstGeom prst="rect">
              <a:avLst/>
            </a:prstGeom>
          </p:spPr>
        </p:pic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1BE0C2-97D8-3BE0-4F0E-6F38C9A1BA29}"/>
              </a:ext>
            </a:extLst>
          </p:cNvPr>
          <p:cNvSpPr txBox="1"/>
          <p:nvPr/>
        </p:nvSpPr>
        <p:spPr>
          <a:xfrm>
            <a:off x="721116" y="1992941"/>
            <a:ext cx="997428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página 8 lê-se: "Para possibilitar a coleta e a análise das informações, será necessária sua autorização para gravarmos sua entrevista”</a:t>
            </a:r>
          </a:p>
          <a:p>
            <a:pPr algn="just">
              <a:defRPr/>
            </a:pPr>
            <a:endParaRPr lang="pt-BR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/>
            </a:pPr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Resolução CNS nº 510 de 2016, Art. 9º, de terem sua privacidade respeitada; de terem garantida a confidencialidade das informações pessoais e de decidirem, dentre as informações que fornecem aquelas que podem ser tratadas de forma pública, solicita-se inserir opções excludentes (por exemplo: "sim, autorizo a gravação E/OU divulgação da minha imagem e/ou voz"; "não, não autorizo a gravação E/OU divulgação da minha imagem e/ou voz"; "autorizo a gravação mas não a divulgação de minha imagem e/ou voz", para que os participantes possam exercer tais direitos</a:t>
            </a:r>
            <a:r>
              <a:rPr lang="pt-BR" sz="23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294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456CE-E20C-52D7-E38B-C2ABCE3C6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D6D0DE78-55AB-B1C9-40FD-0588BFA98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26FECA5-BB06-7F29-AA14-66BB6E1F259A}"/>
              </a:ext>
            </a:extLst>
          </p:cNvPr>
          <p:cNvSpPr txBox="1">
            <a:spLocks/>
          </p:cNvSpPr>
          <p:nvPr/>
        </p:nvSpPr>
        <p:spPr>
          <a:xfrm>
            <a:off x="414391" y="1097794"/>
            <a:ext cx="10515600" cy="43497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Termo/Registro de Assentimento Livre e Esclarecido (TALE)</a:t>
            </a:r>
          </a:p>
          <a:p>
            <a:pPr fontAlgn="auto">
              <a:spcAft>
                <a:spcPts val="0"/>
              </a:spcAft>
              <a:defRPr/>
            </a:pPr>
            <a:endParaRPr lang="pt-BR" sz="3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780D4648-0749-4F1A-3E9B-6DDA981F2BC0}"/>
              </a:ext>
            </a:extLst>
          </p:cNvPr>
          <p:cNvSpPr txBox="1">
            <a:spLocks/>
          </p:cNvSpPr>
          <p:nvPr/>
        </p:nvSpPr>
        <p:spPr>
          <a:xfrm>
            <a:off x="721116" y="1113628"/>
            <a:ext cx="10515600" cy="231537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E2520FC-E9A0-32DC-8F7B-0FD44D4D28F9}"/>
              </a:ext>
            </a:extLst>
          </p:cNvPr>
          <p:cNvGrpSpPr/>
          <p:nvPr/>
        </p:nvGrpSpPr>
        <p:grpSpPr>
          <a:xfrm>
            <a:off x="7664335" y="6252317"/>
            <a:ext cx="3666133" cy="605683"/>
            <a:chOff x="5890029" y="6081880"/>
            <a:chExt cx="5124555" cy="841476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23ED68F2-41DC-83C1-65B5-FCC95BBD3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229" y="6329700"/>
              <a:ext cx="1327558" cy="31411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0259D3F-CB99-F26C-408E-033380BA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029" y="6192982"/>
              <a:ext cx="833291" cy="450828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8DA45865-D2E8-AFFD-0EED-2AA0BF9E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696" y="6081880"/>
              <a:ext cx="2755888" cy="841476"/>
            </a:xfrm>
            <a:prstGeom prst="rect">
              <a:avLst/>
            </a:prstGeom>
          </p:spPr>
        </p:pic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95B400A0-C47D-2665-F68E-1ABB5C78EA15}"/>
              </a:ext>
            </a:extLst>
          </p:cNvPr>
          <p:cNvSpPr txBox="1"/>
          <p:nvPr/>
        </p:nvSpPr>
        <p:spPr>
          <a:xfrm>
            <a:off x="414391" y="1631667"/>
            <a:ext cx="11363217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Foi apresentado um único TA a ser aplicado para participantes com idade entre 07 a 18 anos, faixa etária ampla e que engloba crianças e adolescentes com diferentes níveis de compreensão e maturidade neuropsíquica e emocional. Considerando que esse Termo deve ser elaborado pelo pesquisador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linguagem acessível à compreensão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 participantes da pesquisa,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SUAS DIFERENTES FAIXAS ETÁRIAS,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é adequado apresentar somente um único modelo de Termo de Assentimento, podendo, inclusive, fazer uso de argumentos gráficos como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desenhos, personagens, histórias ilustrativas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para que a criança e/ou adolescente compreenda a importância, os procedimentos, objetivos da pesquisa, a sua forma de participação na mesma e o tempo que dispenderá para isso. Além disso, solicita-se considerar a possibilidade de utilizar outras estratégias para registrar o assentimento que não a escrita, como oralmente, por exemplo. </a:t>
            </a:r>
          </a:p>
          <a:p>
            <a:pPr algn="just">
              <a:defRPr/>
            </a:pPr>
            <a:endParaRPr lang="pt-B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O Ofício Circular nº 11/2023/CONEP/SECNS/DGIP/SE/MS, "recomenda-se uma avaliação das necessidades de cada participante de pesquisa, suas capacidades e maturidade emocional, para a apresentação de diferentes termos ou registros de assentimento, segundo a faixa etária (da infância e adolescência) e a complexidade da pesquisa”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2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73FC5-C343-E7DF-0A4E-01A7BC934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1509B692-1B19-AA4A-BE31-8E2546A06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8CEA755-D2E1-B1C2-BC97-FBB347045A3C}"/>
              </a:ext>
            </a:extLst>
          </p:cNvPr>
          <p:cNvSpPr txBox="1">
            <a:spLocks/>
          </p:cNvSpPr>
          <p:nvPr/>
        </p:nvSpPr>
        <p:spPr>
          <a:xfrm>
            <a:off x="392449" y="1264883"/>
            <a:ext cx="10515600" cy="43497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Termo/Registro de Assentimento Livre e Esclarecido (TALE)</a:t>
            </a:r>
          </a:p>
          <a:p>
            <a:pPr fontAlgn="auto">
              <a:spcAft>
                <a:spcPts val="0"/>
              </a:spcAft>
              <a:defRPr/>
            </a:pPr>
            <a:endParaRPr lang="pt-BR" sz="3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000C9B8C-382E-099E-463A-BD6041B67CB1}"/>
              </a:ext>
            </a:extLst>
          </p:cNvPr>
          <p:cNvSpPr txBox="1">
            <a:spLocks/>
          </p:cNvSpPr>
          <p:nvPr/>
        </p:nvSpPr>
        <p:spPr>
          <a:xfrm>
            <a:off x="721116" y="1113628"/>
            <a:ext cx="10515600" cy="231537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4225150-566F-6685-3C2C-DD5CFF0DB9CD}"/>
              </a:ext>
            </a:extLst>
          </p:cNvPr>
          <p:cNvGrpSpPr/>
          <p:nvPr/>
        </p:nvGrpSpPr>
        <p:grpSpPr>
          <a:xfrm>
            <a:off x="7664335" y="6252317"/>
            <a:ext cx="3666133" cy="605683"/>
            <a:chOff x="5890029" y="6081880"/>
            <a:chExt cx="5124555" cy="841476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C8406EF-A968-EA92-DBDC-AA79A099F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229" y="6329700"/>
              <a:ext cx="1327558" cy="31411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3DA1F606-006E-C9AF-14D4-37B8FD9C1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029" y="6192982"/>
              <a:ext cx="833291" cy="450828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8D8F69C2-2333-AC8A-D199-2932BF2FB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696" y="6081880"/>
              <a:ext cx="2755888" cy="841476"/>
            </a:xfrm>
            <a:prstGeom prst="rect">
              <a:avLst/>
            </a:prstGeom>
          </p:spPr>
        </p:pic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21D005FA-7C3B-A7D1-3324-946D99CD9C5D}"/>
              </a:ext>
            </a:extLst>
          </p:cNvPr>
          <p:cNvSpPr txBox="1"/>
          <p:nvPr/>
        </p:nvSpPr>
        <p:spPr>
          <a:xfrm>
            <a:off x="392449" y="1851112"/>
            <a:ext cx="1117293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 </a:t>
            </a:r>
            <a:r>
              <a:rPr lang="pt-BR" sz="2000" dirty="0"/>
              <a:t>Considerando o </a:t>
            </a:r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Ofício Circular nº 11/2023/CONEP/SECNS/DGIP/SE/MS, </a:t>
            </a:r>
            <a:r>
              <a:rPr lang="pt-BR" sz="2000" dirty="0"/>
              <a:t>"o processo de consentimento em participar na pesquisa é essencial e inicia-se pela</a:t>
            </a:r>
            <a:r>
              <a:rPr lang="pt-BR" sz="2000" b="1" dirty="0"/>
              <a:t> elaboração do convite dirigido a quem exerce a parentalidade (pai ou mãe) ou por tutela (representante legal), SEM PREJUÍZO DA ESCUTA DO/A PARTICIPANTE MENOR DE 18 ANOS DE IDADE </a:t>
            </a:r>
            <a:r>
              <a:rPr lang="pt-BR" sz="2000" dirty="0"/>
              <a:t>(destaque nosso) ou da pessoa com "ausência de autonomia", permanente ou temporária, para consentir</a:t>
            </a:r>
            <a:r>
              <a:rPr lang="pt-BR" sz="2000" b="1" dirty="0"/>
              <a:t>". Solicita-se apresentar um Registro de Consentimento para pais e/ou responsáveis. </a:t>
            </a:r>
            <a:br>
              <a:rPr lang="pt-BR" sz="2000" b="1" dirty="0"/>
            </a:br>
            <a:br>
              <a:rPr lang="pt-BR" sz="2000" dirty="0"/>
            </a:br>
            <a:r>
              <a:rPr lang="pt-BR" sz="2000" dirty="0"/>
              <a:t>Considerando o </a:t>
            </a:r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Ofício Circular nº 11/2023/CONEP/SECNS/DGIP/SE/MS</a:t>
            </a:r>
            <a:r>
              <a:rPr lang="pt-BR" sz="2000" dirty="0"/>
              <a:t>, "a proteção integral da criança e do adolescente é dever de todas as pessoas, do poder público e da sociedade em geral </a:t>
            </a:r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(Estatuto da Criança e do Adolescente, artigo 4º</a:t>
            </a:r>
            <a:r>
              <a:rPr lang="pt-BR" sz="2000" dirty="0"/>
              <a:t>). Baseado nesse princípio, delimita-se, como </a:t>
            </a:r>
            <a:r>
              <a:rPr lang="pt-BR" sz="2000" b="1" dirty="0"/>
              <a:t>idade mínima, os sete anos para a obrigatoriedade de obtenção do termo ou registro de assentimento</a:t>
            </a:r>
            <a:r>
              <a:rPr lang="pt-BR" sz="2000" dirty="0"/>
              <a:t>". Se os/as participantes da pesquisa têm idade </a:t>
            </a:r>
            <a:r>
              <a:rPr lang="pt-BR" sz="2000" b="1" dirty="0"/>
              <a:t>inferior a sete anos</a:t>
            </a:r>
            <a:r>
              <a:rPr lang="pt-BR" sz="2000" dirty="0"/>
              <a:t>, a pesquisadora deverá apresentar apenas o registro de </a:t>
            </a:r>
            <a:r>
              <a:rPr lang="pt-BR" sz="2000" b="1" dirty="0"/>
              <a:t>consentimento livre e esclarecido dirigido aos responsáveis legais pela criança</a:t>
            </a:r>
            <a:r>
              <a:rPr lang="pt-BR" sz="2000" dirty="0"/>
              <a:t>, realizando com essas apenas o processo de assentimento</a:t>
            </a:r>
            <a:r>
              <a:rPr lang="pt-BR" sz="1800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585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8" name="Agrupar 7"/>
          <p:cNvGrpSpPr/>
          <p:nvPr/>
        </p:nvGrpSpPr>
        <p:grpSpPr>
          <a:xfrm>
            <a:off x="8334812" y="6252317"/>
            <a:ext cx="2995655" cy="605683"/>
            <a:chOff x="6827229" y="6081880"/>
            <a:chExt cx="4187355" cy="841476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229" y="6329700"/>
              <a:ext cx="1327558" cy="314110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696" y="6081880"/>
              <a:ext cx="2755888" cy="841476"/>
            </a:xfrm>
            <a:prstGeom prst="rect">
              <a:avLst/>
            </a:prstGeom>
          </p:spPr>
        </p:pic>
      </p:grpSp>
      <p:pic>
        <p:nvPicPr>
          <p:cNvPr id="9" name="Google Shape;244;p30">
            <a:extLst>
              <a:ext uri="{FF2B5EF4-FFF2-40B4-BE49-F238E27FC236}">
                <a16:creationId xmlns:a16="http://schemas.microsoft.com/office/drawing/2014/main" id="{4604E8EE-B5B2-4D42-BE8E-6BCDE08BDA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418" y="2676206"/>
            <a:ext cx="3558152" cy="246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141CF95-37E7-4D96-ADB3-AB5FDF90D18A}"/>
              </a:ext>
            </a:extLst>
          </p:cNvPr>
          <p:cNvSpPr txBox="1">
            <a:spLocks/>
          </p:cNvSpPr>
          <p:nvPr/>
        </p:nvSpPr>
        <p:spPr>
          <a:xfrm>
            <a:off x="4207485" y="2744834"/>
            <a:ext cx="3777029" cy="684166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Obrigado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3BD1023-304E-4FB3-9CE1-991E16AC46F6}"/>
              </a:ext>
            </a:extLst>
          </p:cNvPr>
          <p:cNvSpPr txBox="1"/>
          <p:nvPr/>
        </p:nvSpPr>
        <p:spPr>
          <a:xfrm>
            <a:off x="8209801" y="4560909"/>
            <a:ext cx="35581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pPr algn="ctr" rtl="0"/>
            <a:r>
              <a:rPr lang="pt-BR" b="0" i="0" dirty="0">
                <a:solidFill>
                  <a:srgbClr val="2D3443"/>
                </a:solidFill>
                <a:effectLst/>
              </a:rPr>
              <a:t>Aponte a câmera do celular para o QR </a:t>
            </a:r>
            <a:r>
              <a:rPr lang="pt-BR" b="0" i="0" dirty="0" err="1">
                <a:solidFill>
                  <a:srgbClr val="2D3443"/>
                </a:solidFill>
                <a:effectLst/>
              </a:rPr>
              <a:t>code</a:t>
            </a:r>
            <a:r>
              <a:rPr lang="pt-BR" b="0" i="0" dirty="0">
                <a:solidFill>
                  <a:srgbClr val="2D3443"/>
                </a:solidFill>
                <a:effectLst/>
              </a:rPr>
              <a:t> e acesso o site da </a:t>
            </a:r>
            <a:r>
              <a:rPr lang="pt-BR" b="0" i="0" dirty="0" err="1">
                <a:solidFill>
                  <a:srgbClr val="2D3443"/>
                </a:solidFill>
                <a:effectLst/>
              </a:rPr>
              <a:t>Conep</a:t>
            </a:r>
            <a:r>
              <a:rPr lang="pt-BR" b="0" i="0" dirty="0">
                <a:solidFill>
                  <a:srgbClr val="2D3443"/>
                </a:solidFill>
                <a:effectLst/>
              </a:rPr>
              <a:t>. </a:t>
            </a:r>
            <a:endParaRPr lang="pt-BR" dirty="0">
              <a:effectLst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E6115E5-627C-4DA3-AF87-D0A730B81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827" y="2557350"/>
            <a:ext cx="2324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5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E3D58-E663-0730-50E0-ABE535367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09733B27-BA70-61BD-F941-34DFB8A12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106A2DD-3A36-701B-1B05-23ED6DC82CA6}"/>
              </a:ext>
            </a:extLst>
          </p:cNvPr>
          <p:cNvSpPr txBox="1">
            <a:spLocks/>
          </p:cNvSpPr>
          <p:nvPr/>
        </p:nvSpPr>
        <p:spPr>
          <a:xfrm>
            <a:off x="738448" y="1090260"/>
            <a:ext cx="10515600" cy="43497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População do estudo</a:t>
            </a:r>
          </a:p>
          <a:p>
            <a:pPr fontAlgn="auto">
              <a:spcAft>
                <a:spcPts val="0"/>
              </a:spcAft>
              <a:defRPr/>
            </a:pPr>
            <a:endParaRPr lang="pt-BR" sz="3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09F55146-496C-EADF-BCB2-6D837AACC008}"/>
              </a:ext>
            </a:extLst>
          </p:cNvPr>
          <p:cNvSpPr txBox="1">
            <a:spLocks/>
          </p:cNvSpPr>
          <p:nvPr/>
        </p:nvSpPr>
        <p:spPr>
          <a:xfrm>
            <a:off x="738448" y="1652878"/>
            <a:ext cx="10515600" cy="455176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300" dirty="0"/>
              <a:t>Dada à relevância da pesquisa, os participantes serão selecionados aleatoriamente em redes sociais, sem distinção de perfil, desde que sejam adultos de qualquer idade, manifestem interesse em responder ao questionário e assinar o Registro de Consentimento Livre e Esclarecido.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300" dirty="0"/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300" dirty="0"/>
              <a:t>Como será o recrutamento?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300" dirty="0"/>
              <a:t>A população está em vulnerabilidade?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300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D826044-CCB9-3287-874B-3068AAC0B76F}"/>
              </a:ext>
            </a:extLst>
          </p:cNvPr>
          <p:cNvGrpSpPr/>
          <p:nvPr/>
        </p:nvGrpSpPr>
        <p:grpSpPr>
          <a:xfrm>
            <a:off x="7664335" y="6252317"/>
            <a:ext cx="3666133" cy="605683"/>
            <a:chOff x="5890029" y="6081880"/>
            <a:chExt cx="5124555" cy="841476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32DDC34-D022-3E69-3937-EBEC05996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229" y="6329700"/>
              <a:ext cx="1327558" cy="31411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8EFF8634-330E-4017-747F-C0F81D4C7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029" y="6192982"/>
              <a:ext cx="833291" cy="450828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CD99881A-7091-61FD-6655-7E2D22E82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696" y="6081880"/>
              <a:ext cx="2755888" cy="841476"/>
            </a:xfrm>
            <a:prstGeom prst="rect">
              <a:avLst/>
            </a:prstGeom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9FD2636D-BD0A-F4AB-BE7A-0BFB692FC9A9}"/>
              </a:ext>
            </a:extLst>
          </p:cNvPr>
          <p:cNvSpPr txBox="1"/>
          <p:nvPr/>
        </p:nvSpPr>
        <p:spPr>
          <a:xfrm>
            <a:off x="738448" y="3928761"/>
            <a:ext cx="103649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3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pt-BR" sz="2300" dirty="0">
                <a:solidFill>
                  <a:schemeClr val="accent2">
                    <a:lumMod val="50000"/>
                  </a:schemeClr>
                </a:solidFill>
              </a:rPr>
              <a:t>Considerando a Norma Operacional CNS nº 001 de 2013, item 3.4.1.11 e a metodologia adotada, solicita-se justificar a </a:t>
            </a:r>
            <a:r>
              <a:rPr lang="pt-BR" sz="2300" b="1" dirty="0">
                <a:solidFill>
                  <a:schemeClr val="accent2">
                    <a:lumMod val="50000"/>
                  </a:schemeClr>
                </a:solidFill>
              </a:rPr>
              <a:t>população escolhida para o estudo</a:t>
            </a:r>
            <a:r>
              <a:rPr lang="pt-BR" sz="2300" dirty="0">
                <a:solidFill>
                  <a:schemeClr val="accent2">
                    <a:lumMod val="50000"/>
                  </a:schemeClr>
                </a:solidFill>
              </a:rPr>
              <a:t>, explicando como foi selecionado o campo de pesquisa e quem indicará os participantes ou, ainda, como o/a pesquisador(a) definirá os participantes.</a:t>
            </a:r>
          </a:p>
        </p:txBody>
      </p:sp>
    </p:spTree>
    <p:extLst>
      <p:ext uri="{BB962C8B-B14F-4D97-AF65-F5344CB8AC3E}">
        <p14:creationId xmlns:p14="http://schemas.microsoft.com/office/powerpoint/2010/main" val="39016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C54E7-6C6D-A444-A4DB-B5618C759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974956E7-D53C-3D84-A569-EAFFBEE9C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1E3D2A3-DCB4-178E-3194-39F1ECCC9202}"/>
              </a:ext>
            </a:extLst>
          </p:cNvPr>
          <p:cNvSpPr txBox="1">
            <a:spLocks/>
          </p:cNvSpPr>
          <p:nvPr/>
        </p:nvSpPr>
        <p:spPr>
          <a:xfrm>
            <a:off x="484640" y="1248131"/>
            <a:ext cx="10515600" cy="43497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Descrição detalhada do métodos e procedimentos</a:t>
            </a:r>
          </a:p>
          <a:p>
            <a:pPr fontAlgn="auto">
              <a:spcAft>
                <a:spcPts val="0"/>
              </a:spcAft>
              <a:defRPr/>
            </a:pPr>
            <a:endParaRPr lang="pt-BR" sz="3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8823F4F6-5D1D-0909-796B-9007B8A825F5}"/>
              </a:ext>
            </a:extLst>
          </p:cNvPr>
          <p:cNvSpPr txBox="1">
            <a:spLocks/>
          </p:cNvSpPr>
          <p:nvPr/>
        </p:nvSpPr>
        <p:spPr>
          <a:xfrm>
            <a:off x="484640" y="1899128"/>
            <a:ext cx="10515600" cy="231537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000" dirty="0"/>
              <a:t>A pesquisa adotará o método de amostragem “bola de neve” para identificação de participantes, iniciando com 5 anciãos indicados pelo conselho tribal (critério: ≥20 anos de experiência como guardiões de saberes medicinais). Cada entrevistado poderá indicar até 3 novos participantes que atendam aos seguintes critérios: 1) Domínio reconhecido de práticas tradicionais pela comunidade; 2) Disposição para compartilhar conhecimentos não sagrados.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B1EFFA0-0C02-AC30-8B3C-D5CF49B30056}"/>
              </a:ext>
            </a:extLst>
          </p:cNvPr>
          <p:cNvGrpSpPr/>
          <p:nvPr/>
        </p:nvGrpSpPr>
        <p:grpSpPr>
          <a:xfrm>
            <a:off x="7664335" y="6252317"/>
            <a:ext cx="3666133" cy="605683"/>
            <a:chOff x="5890029" y="6081880"/>
            <a:chExt cx="5124555" cy="841476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33CAED34-66BF-9CE0-BE8E-06F3F219A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229" y="6329700"/>
              <a:ext cx="1327558" cy="31411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2D21BCD7-57FE-D524-2761-032F14EFA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029" y="6192982"/>
              <a:ext cx="833291" cy="450828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FADE6CED-A81E-DCF3-2E33-BF50842E1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696" y="6081880"/>
              <a:ext cx="2755888" cy="841476"/>
            </a:xfrm>
            <a:prstGeom prst="rect">
              <a:avLst/>
            </a:prstGeom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925DF4-5C1E-5231-41D0-7D0480BF0D46}"/>
              </a:ext>
            </a:extLst>
          </p:cNvPr>
          <p:cNvSpPr txBox="1"/>
          <p:nvPr/>
        </p:nvSpPr>
        <p:spPr>
          <a:xfrm>
            <a:off x="484640" y="3801186"/>
            <a:ext cx="11222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As informações sobre a metodologia da pesquisa estão incompletas. Conforme a Norma Operacional CNS nº 001 de 2013, item 3.4.1.8., o protocolo deve apresentar “descrição detalhada dos métodos e procedimentos justificados com base em fundamentação científica; a descrição da forma de abordagem ou plano de recrutamento dos possíveis indivíduos participantes, os métodos que afetem diretamente ou indiretamente os participantes da pesquisa, e que possam, de fato, ser significativos para a análise ética”.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Solicita-se que a metodologia do protocolo seja apresentada objetivamente, de forma detalhada e ordenada, </a:t>
            </a:r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em especial os métodos que afetam os participantes de pesquisa.</a:t>
            </a:r>
          </a:p>
        </p:txBody>
      </p:sp>
    </p:spTree>
    <p:extLst>
      <p:ext uri="{BB962C8B-B14F-4D97-AF65-F5344CB8AC3E}">
        <p14:creationId xmlns:p14="http://schemas.microsoft.com/office/powerpoint/2010/main" val="408075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28575-BECD-F16C-C188-F1040EC6A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17B4A383-B0DE-0EBA-684F-F6CE0541A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1BF70EC-FEF9-C938-D16B-7421CA95CB6F}"/>
              </a:ext>
            </a:extLst>
          </p:cNvPr>
          <p:cNvSpPr txBox="1">
            <a:spLocks/>
          </p:cNvSpPr>
          <p:nvPr/>
        </p:nvSpPr>
        <p:spPr>
          <a:xfrm>
            <a:off x="627667" y="964732"/>
            <a:ext cx="10515600" cy="43497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Benefícios previstos PARA o PARTICIPANTE da PESQUISA</a:t>
            </a:r>
          </a:p>
          <a:p>
            <a:pPr fontAlgn="auto">
              <a:spcAft>
                <a:spcPts val="0"/>
              </a:spcAft>
              <a:defRPr/>
            </a:pPr>
            <a:endParaRPr lang="pt-BR" sz="3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7701B4EC-2224-5A41-F6A4-83C8C288DBDA}"/>
              </a:ext>
            </a:extLst>
          </p:cNvPr>
          <p:cNvSpPr txBox="1">
            <a:spLocks/>
          </p:cNvSpPr>
          <p:nvPr/>
        </p:nvSpPr>
        <p:spPr>
          <a:xfrm>
            <a:off x="738448" y="1488525"/>
            <a:ext cx="10046410" cy="214275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300" dirty="0"/>
              <a:t>Esta pesquisa trará grandes benefícios científicos para o conhecimento acadêmico, possibilitando publicações de alto impacto. Para os participantes da pesquisa, será uma experiência enriquecedora de autorreflexão, e para a comunidade, ao contar a história de como seu saber botânico auxilia no tratamento do mal-estar espiritual, contribuirá para seu reconhecimento nacional como objeto de estudo relevante.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28E2EE6-2B29-16D4-038E-10086C376B3F}"/>
              </a:ext>
            </a:extLst>
          </p:cNvPr>
          <p:cNvGrpSpPr/>
          <p:nvPr/>
        </p:nvGrpSpPr>
        <p:grpSpPr>
          <a:xfrm>
            <a:off x="7664335" y="6252317"/>
            <a:ext cx="3666133" cy="605683"/>
            <a:chOff x="5890029" y="6081880"/>
            <a:chExt cx="5124555" cy="841476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B91ACB8D-ED4B-06AF-F948-B57F5BD4A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229" y="6329700"/>
              <a:ext cx="1327558" cy="31411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80708E92-8634-C2BF-68FA-15684AFC1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029" y="6192982"/>
              <a:ext cx="833291" cy="450828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7264A925-2C92-3172-86E5-2C932343C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696" y="6081880"/>
              <a:ext cx="2755888" cy="841476"/>
            </a:xfrm>
            <a:prstGeom prst="rect">
              <a:avLst/>
            </a:prstGeom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EA5347AC-A68E-C625-7DDC-F3B01A576A29}"/>
              </a:ext>
            </a:extLst>
          </p:cNvPr>
          <p:cNvSpPr txBox="1"/>
          <p:nvPr/>
        </p:nvSpPr>
        <p:spPr>
          <a:xfrm>
            <a:off x="738448" y="3631281"/>
            <a:ext cx="105920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solidFill>
                  <a:schemeClr val="accent2">
                    <a:lumMod val="50000"/>
                  </a:schemeClr>
                </a:solidFill>
              </a:rPr>
              <a:t>A Resolução CNS nº 510 de 2016, Art. 2º, Inciso III, define benefício da pesquisa como as “contribuições atuais ou potenciais da pesquisa para o ser humano, para a comunidade na qual está inserido e para a sociedade, possibilitando a promoção de qualidade digna de vida, a partir do respeito aos direitos civis, sociais, culturais e a um meio ambiente ecologicamente equilibrado”, </a:t>
            </a:r>
            <a:r>
              <a:rPr lang="pt-BR" sz="2300" b="1" dirty="0">
                <a:solidFill>
                  <a:schemeClr val="accent2">
                    <a:lumMod val="50000"/>
                  </a:schemeClr>
                </a:solidFill>
              </a:rPr>
              <a:t>sem incluir benefícios ao/à pesquisador(a). </a:t>
            </a:r>
            <a:r>
              <a:rPr lang="pt-BR" sz="2300" dirty="0">
                <a:solidFill>
                  <a:schemeClr val="accent2">
                    <a:lumMod val="50000"/>
                  </a:schemeClr>
                </a:solidFill>
              </a:rPr>
              <a:t>Dessa forma, solicita-se reescrever este item, informando </a:t>
            </a:r>
            <a:r>
              <a:rPr lang="pt-BR" sz="2300" b="1" dirty="0">
                <a:solidFill>
                  <a:schemeClr val="accent2">
                    <a:lumMod val="50000"/>
                  </a:schemeClr>
                </a:solidFill>
              </a:rPr>
              <a:t>objetivamente e sem adjetivações </a:t>
            </a:r>
            <a:r>
              <a:rPr lang="pt-BR" sz="2300" dirty="0">
                <a:solidFill>
                  <a:schemeClr val="accent2">
                    <a:lumMod val="50000"/>
                  </a:schemeClr>
                </a:solidFill>
              </a:rPr>
              <a:t>quais serão </a:t>
            </a:r>
            <a:r>
              <a:rPr lang="pt-BR" sz="2300" b="1" dirty="0">
                <a:solidFill>
                  <a:schemeClr val="accent2">
                    <a:lumMod val="50000"/>
                  </a:schemeClr>
                </a:solidFill>
              </a:rPr>
              <a:t>os benefícios para o/a participante da pesquisa e/ou à comunidade.</a:t>
            </a:r>
          </a:p>
        </p:txBody>
      </p:sp>
    </p:spTree>
    <p:extLst>
      <p:ext uri="{BB962C8B-B14F-4D97-AF65-F5344CB8AC3E}">
        <p14:creationId xmlns:p14="http://schemas.microsoft.com/office/powerpoint/2010/main" val="14595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566C9-D04C-2085-42DA-9326845D6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EEAE7D8E-B903-6170-89A1-3EB90979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38B666C-ECEC-A213-38CA-B7DB79C78D62}"/>
              </a:ext>
            </a:extLst>
          </p:cNvPr>
          <p:cNvSpPr txBox="1">
            <a:spLocks/>
          </p:cNvSpPr>
          <p:nvPr/>
        </p:nvSpPr>
        <p:spPr>
          <a:xfrm>
            <a:off x="664468" y="997913"/>
            <a:ext cx="10515600" cy="43497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Riscos previstos e minimização dos riscos</a:t>
            </a:r>
          </a:p>
          <a:p>
            <a:pPr fontAlgn="auto">
              <a:spcAft>
                <a:spcPts val="0"/>
              </a:spcAft>
              <a:defRPr/>
            </a:pPr>
            <a:endParaRPr lang="pt-BR" sz="3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D0DD731D-28D5-3922-F3CE-017355CBAC5C}"/>
              </a:ext>
            </a:extLst>
          </p:cNvPr>
          <p:cNvSpPr txBox="1">
            <a:spLocks/>
          </p:cNvSpPr>
          <p:nvPr/>
        </p:nvSpPr>
        <p:spPr>
          <a:xfrm>
            <a:off x="738448" y="1534636"/>
            <a:ext cx="10515600" cy="231537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300" dirty="0"/>
              <a:t>A pesquisa envolva a discussão de temas íntimos que são tratados coletivamente na mídia recentes, não há necessidade de suporte psicológico ou outras medidas de acolhimento para os participantes, pois a comunidade considera que o tema, embora sensível, é de domínio público e já assimilado pelo grupo. Além disso, em caso de desconforto, os participantes podem simplesmente abandonar a pesquisa sem justificativa.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63688F3-2BF2-E129-A7D0-451D5F9D26A6}"/>
              </a:ext>
            </a:extLst>
          </p:cNvPr>
          <p:cNvGrpSpPr/>
          <p:nvPr/>
        </p:nvGrpSpPr>
        <p:grpSpPr>
          <a:xfrm>
            <a:off x="7664335" y="6252317"/>
            <a:ext cx="3666133" cy="605683"/>
            <a:chOff x="5890029" y="6081880"/>
            <a:chExt cx="5124555" cy="841476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2083C0A4-78CE-FADD-F970-EAF10CD31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229" y="6329700"/>
              <a:ext cx="1327558" cy="31411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9DBC881E-7DC2-5FB3-B4C6-4AB21EDBD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029" y="6192982"/>
              <a:ext cx="833291" cy="450828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F8FCEC59-FC50-8FC4-3458-AC3031E96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696" y="6081880"/>
              <a:ext cx="2755888" cy="841476"/>
            </a:xfrm>
            <a:prstGeom prst="rect">
              <a:avLst/>
            </a:prstGeom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9F7A114F-605D-C15B-ABED-7FCA713E29ED}"/>
              </a:ext>
            </a:extLst>
          </p:cNvPr>
          <p:cNvSpPr txBox="1"/>
          <p:nvPr/>
        </p:nvSpPr>
        <p:spPr>
          <a:xfrm>
            <a:off x="664468" y="3821851"/>
            <a:ext cx="106635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solidFill>
                  <a:schemeClr val="accent2">
                    <a:lumMod val="50000"/>
                  </a:schemeClr>
                </a:solidFill>
              </a:rPr>
              <a:t>O/a pesquisador(a) deve estar sempre </a:t>
            </a:r>
            <a:r>
              <a:rPr lang="pt-BR" sz="2300" b="1" dirty="0">
                <a:solidFill>
                  <a:schemeClr val="accent2">
                    <a:lumMod val="50000"/>
                  </a:schemeClr>
                </a:solidFill>
              </a:rPr>
              <a:t>atento aos riscos que a pesquisa </a:t>
            </a:r>
            <a:r>
              <a:rPr lang="pt-BR" sz="2300" dirty="0">
                <a:solidFill>
                  <a:schemeClr val="accent2">
                    <a:lumMod val="50000"/>
                  </a:schemeClr>
                </a:solidFill>
              </a:rPr>
              <a:t>possa acarretar aos participantes em decorrência dos seus procedimentos, devendo para tanto serem adotadas </a:t>
            </a:r>
            <a:r>
              <a:rPr lang="pt-BR" sz="2300" b="1" dirty="0">
                <a:solidFill>
                  <a:schemeClr val="accent2">
                    <a:lumMod val="50000"/>
                  </a:schemeClr>
                </a:solidFill>
              </a:rPr>
              <a:t>medidas de precaução e proteção</a:t>
            </a:r>
            <a:r>
              <a:rPr lang="pt-BR" sz="2300" dirty="0">
                <a:solidFill>
                  <a:schemeClr val="accent2">
                    <a:lumMod val="50000"/>
                  </a:schemeClr>
                </a:solidFill>
              </a:rPr>
              <a:t>, a fim de </a:t>
            </a:r>
            <a:r>
              <a:rPr lang="pt-BR" sz="2300" b="1" dirty="0">
                <a:solidFill>
                  <a:schemeClr val="accent2">
                    <a:lumMod val="50000"/>
                  </a:schemeClr>
                </a:solidFill>
              </a:rPr>
              <a:t>evitar danos ou atenuar </a:t>
            </a:r>
            <a:r>
              <a:rPr lang="pt-BR" sz="2300" dirty="0">
                <a:solidFill>
                  <a:schemeClr val="accent2">
                    <a:lumMod val="50000"/>
                  </a:schemeClr>
                </a:solidFill>
              </a:rPr>
              <a:t>seus efeitos (Resolução CNS nº 510 de 2016, Art. 19). Solicita-se informar as providências e cautelas que serão empregadas para </a:t>
            </a:r>
            <a:r>
              <a:rPr lang="pt-BR" sz="2300" b="1" dirty="0">
                <a:solidFill>
                  <a:schemeClr val="accent2">
                    <a:lumMod val="50000"/>
                  </a:schemeClr>
                </a:solidFill>
              </a:rPr>
              <a:t>evitar e/ou reduzir danos ou riscos</a:t>
            </a:r>
            <a:r>
              <a:rPr lang="pt-BR" sz="2300" dirty="0">
                <a:solidFill>
                  <a:schemeClr val="accent2">
                    <a:lumMod val="50000"/>
                  </a:schemeClr>
                </a:solidFill>
              </a:rPr>
              <a:t>, garantindo que </a:t>
            </a:r>
            <a:r>
              <a:rPr lang="pt-BR" sz="2300" b="1" dirty="0">
                <a:solidFill>
                  <a:schemeClr val="accent2">
                    <a:lumMod val="50000"/>
                  </a:schemeClr>
                </a:solidFill>
              </a:rPr>
              <a:t>os previsíveis sejam evitados</a:t>
            </a:r>
            <a:r>
              <a:rPr lang="pt-BR" sz="23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52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64503-C024-4E69-5B68-82C3C9080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677361F3-DB86-A113-24A9-4D8117A2A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42185FE-7CA9-E7B1-852A-583DCB0F138E}"/>
              </a:ext>
            </a:extLst>
          </p:cNvPr>
          <p:cNvSpPr txBox="1">
            <a:spLocks/>
          </p:cNvSpPr>
          <p:nvPr/>
        </p:nvSpPr>
        <p:spPr>
          <a:xfrm>
            <a:off x="721116" y="1836339"/>
            <a:ext cx="10515600" cy="43497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 de desistir da participação, sem prejuízo</a:t>
            </a:r>
          </a:p>
          <a:p>
            <a:pPr fontAlgn="auto">
              <a:spcAft>
                <a:spcPts val="0"/>
              </a:spcAft>
              <a:defRPr/>
            </a:pPr>
            <a:endParaRPr lang="pt-BR" sz="3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AB935776-79B4-88B6-3B61-3203A91CBC4B}"/>
              </a:ext>
            </a:extLst>
          </p:cNvPr>
          <p:cNvSpPr txBox="1">
            <a:spLocks/>
          </p:cNvSpPr>
          <p:nvPr/>
        </p:nvSpPr>
        <p:spPr>
          <a:xfrm>
            <a:off x="721116" y="1113628"/>
            <a:ext cx="10515600" cy="231537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0BF8F25-0D40-4953-1264-EBDB5D651ECE}"/>
              </a:ext>
            </a:extLst>
          </p:cNvPr>
          <p:cNvGrpSpPr/>
          <p:nvPr/>
        </p:nvGrpSpPr>
        <p:grpSpPr>
          <a:xfrm>
            <a:off x="7664335" y="6252317"/>
            <a:ext cx="3666133" cy="605683"/>
            <a:chOff x="5890029" y="6081880"/>
            <a:chExt cx="5124555" cy="841476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FD8DA112-940B-4291-197F-C433F7496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229" y="6329700"/>
              <a:ext cx="1327558" cy="31411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2EEA20FF-81BD-BE4B-B3F2-92DBDC303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029" y="6192982"/>
              <a:ext cx="833291" cy="450828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E44FF426-4CA5-68CD-38B7-F52E96C6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696" y="6081880"/>
              <a:ext cx="2755888" cy="841476"/>
            </a:xfrm>
            <a:prstGeom prst="rect">
              <a:avLst/>
            </a:prstGeom>
          </p:spPr>
        </p:pic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FC06F384-6B6F-AA70-1098-F08FAC28BB7B}"/>
              </a:ext>
            </a:extLst>
          </p:cNvPr>
          <p:cNvSpPr txBox="1"/>
          <p:nvPr/>
        </p:nvSpPr>
        <p:spPr>
          <a:xfrm>
            <a:off x="738448" y="2385357"/>
            <a:ext cx="10021149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300" dirty="0"/>
              <a:t>O registro do consentimento livre e esclarecido deverá incluir "a garantia de plena liberdade do participante da pesquisa para decidir sobre sua participação, </a:t>
            </a:r>
            <a:r>
              <a:rPr lang="pt-BR" sz="2300" b="1" dirty="0"/>
              <a:t>podendo retirar seu consentimento, em qualquer fase da pesquisa, sem prejuízo algum</a:t>
            </a:r>
            <a:r>
              <a:rPr lang="pt-BR" sz="2300" dirty="0"/>
              <a:t>" </a:t>
            </a:r>
          </a:p>
          <a:p>
            <a:pPr algn="just">
              <a:defRPr/>
            </a:pPr>
            <a:endParaRPr lang="pt-BR" sz="2300" dirty="0"/>
          </a:p>
          <a:p>
            <a:pPr algn="just">
              <a:defRPr/>
            </a:pPr>
            <a:r>
              <a:rPr lang="pt-BR" sz="2300" dirty="0">
                <a:solidFill>
                  <a:schemeClr val="accent2">
                    <a:lumMod val="75000"/>
                  </a:schemeClr>
                </a:solidFill>
              </a:rPr>
              <a:t>Resolução CNS nº 510 de 2016, Art. 17, Inciso III)</a:t>
            </a:r>
          </a:p>
          <a:p>
            <a:pPr algn="just">
              <a:defRPr/>
            </a:pPr>
            <a:r>
              <a:rPr lang="pt-BR" sz="23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t-BR" sz="23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7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2E086-DD98-6026-EA7F-779961DCA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C8782807-8263-DBE1-CCB8-E275FAB0E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9A018B2-2BFE-5BE8-39A7-6DA2B5C02B38}"/>
              </a:ext>
            </a:extLst>
          </p:cNvPr>
          <p:cNvSpPr txBox="1">
            <a:spLocks/>
          </p:cNvSpPr>
          <p:nvPr/>
        </p:nvSpPr>
        <p:spPr>
          <a:xfrm>
            <a:off x="721116" y="2005607"/>
            <a:ext cx="10515600" cy="43497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de Consentimento Livre e Esclarecido (RCLE)</a:t>
            </a:r>
          </a:p>
          <a:p>
            <a:pPr fontAlgn="auto">
              <a:spcAft>
                <a:spcPts val="0"/>
              </a:spcAft>
              <a:defRPr/>
            </a:pPr>
            <a:endParaRPr lang="pt-BR" sz="3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B7C73814-44CF-4507-CFE7-0508CA102D13}"/>
              </a:ext>
            </a:extLst>
          </p:cNvPr>
          <p:cNvSpPr txBox="1">
            <a:spLocks/>
          </p:cNvSpPr>
          <p:nvPr/>
        </p:nvSpPr>
        <p:spPr>
          <a:xfrm>
            <a:off x="721116" y="1113628"/>
            <a:ext cx="10515600" cy="231537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EAE352C-E06B-BF46-471B-6F2297B0F0AC}"/>
              </a:ext>
            </a:extLst>
          </p:cNvPr>
          <p:cNvGrpSpPr/>
          <p:nvPr/>
        </p:nvGrpSpPr>
        <p:grpSpPr>
          <a:xfrm>
            <a:off x="7664335" y="6252317"/>
            <a:ext cx="3666133" cy="605683"/>
            <a:chOff x="5890029" y="6081880"/>
            <a:chExt cx="5124555" cy="841476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47B7696B-1296-89E9-77D0-010D6EC5A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229" y="6329700"/>
              <a:ext cx="1327558" cy="31411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E2FC8677-8271-83D7-6BA2-E9FB34ED7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029" y="6192982"/>
              <a:ext cx="833291" cy="450828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4990F3D2-E417-E686-E374-9BA42A7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696" y="6081880"/>
              <a:ext cx="2755888" cy="841476"/>
            </a:xfrm>
            <a:prstGeom prst="rect">
              <a:avLst/>
            </a:prstGeom>
          </p:spPr>
        </p:pic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D096C9-D69A-8390-DE9F-21AE9BE91233}"/>
              </a:ext>
            </a:extLst>
          </p:cNvPr>
          <p:cNvSpPr txBox="1"/>
          <p:nvPr/>
        </p:nvSpPr>
        <p:spPr>
          <a:xfrm>
            <a:off x="721116" y="2566531"/>
            <a:ext cx="99742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Conforme a terminologia da Resolução CNS nº 510 de 2016, Art. 2º, Inciso XXII,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solicita-se alterar o nome "Termo de Consentimento Livre e Esclarecido" para "Registro do Consentimento Livre e Esclarecido".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Resolução CNS nº 510 de 2016, Art. 2º, Inciso XXII</a:t>
            </a:r>
          </a:p>
          <a:p>
            <a:pPr algn="just">
              <a:defRPr/>
            </a:pPr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524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BAF41-4673-9EBB-7DA6-95B986B2A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FAF7CADC-D371-68EC-1BA1-0AEE99F84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D5BAB68-33E7-4D85-57CE-3C8FC5227ED6}"/>
              </a:ext>
            </a:extLst>
          </p:cNvPr>
          <p:cNvSpPr txBox="1">
            <a:spLocks/>
          </p:cNvSpPr>
          <p:nvPr/>
        </p:nvSpPr>
        <p:spPr>
          <a:xfrm>
            <a:off x="721116" y="1267245"/>
            <a:ext cx="10515600" cy="43497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Assistência Integral ofertada pelo pesquisador e patrocinador</a:t>
            </a:r>
          </a:p>
          <a:p>
            <a:pPr fontAlgn="auto">
              <a:spcAft>
                <a:spcPts val="0"/>
              </a:spcAft>
              <a:defRPr/>
            </a:pPr>
            <a:endParaRPr lang="pt-BR" sz="3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00884FB1-885E-809B-8143-E13574EBC3A0}"/>
              </a:ext>
            </a:extLst>
          </p:cNvPr>
          <p:cNvSpPr txBox="1">
            <a:spLocks/>
          </p:cNvSpPr>
          <p:nvPr/>
        </p:nvSpPr>
        <p:spPr>
          <a:xfrm>
            <a:off x="703784" y="1440231"/>
            <a:ext cx="10515600" cy="269033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300" dirty="0"/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300" dirty="0"/>
              <a:t>Em casos de estresse, constrangimento, medo de não saber responder ou de ser identificado, quebra de sigilo e cansaço, serão adotadas medidas para atenuar estas situações e, nos casos inesperados, eles serão encaminhados aos serviços de saúde disponíveis em sua comunidade. O pesquisador se responsabiliza de usar transporte próprio para conduzir os participantes à capital, encontrando serviço de saúde mais preparado.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0BD491FE-BBCB-6C96-2B09-46E63DA4DD05}"/>
              </a:ext>
            </a:extLst>
          </p:cNvPr>
          <p:cNvGrpSpPr/>
          <p:nvPr/>
        </p:nvGrpSpPr>
        <p:grpSpPr>
          <a:xfrm>
            <a:off x="7664335" y="6252317"/>
            <a:ext cx="3666133" cy="605683"/>
            <a:chOff x="5890029" y="6081880"/>
            <a:chExt cx="5124555" cy="841476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75273B4F-19DA-73FA-BD87-89630F105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229" y="6329700"/>
              <a:ext cx="1327558" cy="31411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8E847846-9264-19E4-4133-9CA902084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029" y="6192982"/>
              <a:ext cx="833291" cy="450828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CEF27BEC-4887-AF0E-1A92-BD880886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696" y="6081880"/>
              <a:ext cx="2755888" cy="841476"/>
            </a:xfrm>
            <a:prstGeom prst="rect">
              <a:avLst/>
            </a:prstGeom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7B6D99A5-52F4-77CD-670C-3EC6025EBF7E}"/>
              </a:ext>
            </a:extLst>
          </p:cNvPr>
          <p:cNvSpPr txBox="1"/>
          <p:nvPr/>
        </p:nvSpPr>
        <p:spPr>
          <a:xfrm>
            <a:off x="703784" y="4072602"/>
            <a:ext cx="105329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solidFill>
                  <a:schemeClr val="accent2">
                    <a:lumMod val="50000"/>
                  </a:schemeClr>
                </a:solidFill>
              </a:rPr>
              <a:t>Resolução CNS nº 510 de 2016, Art. 3º, Inciso X, respeitando os princípios éticos das pesquisas em Ciências Humanas e Sociais, fica assegurado o “compromisso de propiciar assistência a eventuais danos materiais e imateriais, decorrentes da participação na pesquisa, conforme o caso sempre e enquanto necessário”. Solicita-se explicar como a assistência será garantida e comprovada quando for delegada a outra pessoa ou instituição, seguindo o previsto nesse protocolo.</a:t>
            </a:r>
          </a:p>
        </p:txBody>
      </p:sp>
    </p:spTree>
    <p:extLst>
      <p:ext uri="{BB962C8B-B14F-4D97-AF65-F5344CB8AC3E}">
        <p14:creationId xmlns:p14="http://schemas.microsoft.com/office/powerpoint/2010/main" val="139315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29058-A5C2-3BB2-48DD-660734A54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2CABD20F-C0A5-10B6-0965-87BBA2A03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5D6AE51-19D3-A244-2C3D-3E6329C7BDC2}"/>
              </a:ext>
            </a:extLst>
          </p:cNvPr>
          <p:cNvSpPr txBox="1">
            <a:spLocks/>
          </p:cNvSpPr>
          <p:nvPr/>
        </p:nvSpPr>
        <p:spPr>
          <a:xfrm>
            <a:off x="738448" y="1037042"/>
            <a:ext cx="10515600" cy="43497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Assistência Integral ofertada pelo pesquisador e patrocinador</a:t>
            </a:r>
          </a:p>
          <a:p>
            <a:pPr fontAlgn="auto">
              <a:spcAft>
                <a:spcPts val="0"/>
              </a:spcAft>
              <a:defRPr/>
            </a:pPr>
            <a:endParaRPr lang="pt-BR" sz="3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46223746-F356-C198-2D4E-6E0B17B2E511}"/>
              </a:ext>
            </a:extLst>
          </p:cNvPr>
          <p:cNvSpPr txBox="1">
            <a:spLocks/>
          </p:cNvSpPr>
          <p:nvPr/>
        </p:nvSpPr>
        <p:spPr>
          <a:xfrm>
            <a:off x="738448" y="1674787"/>
            <a:ext cx="10515600" cy="233909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300" dirty="0"/>
              <a:t>Serão adotadas medidas para atenuar situações de estresse, constrangimento por não saber responder ou medo da quebra de sigilo e, em casos inesperados, o pesquisador se responsabiliza por conduzir em transporte próprio os participantes para um CAPES, na capital.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300" dirty="0"/>
              <a:t>O pesquisador não arcará com custos de assistência, uma vez que o estudo não possui patrocínio e os riscos são considerados mínimos.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F93544B-8C3C-AC2F-B257-F5683057879F}"/>
              </a:ext>
            </a:extLst>
          </p:cNvPr>
          <p:cNvGrpSpPr/>
          <p:nvPr/>
        </p:nvGrpSpPr>
        <p:grpSpPr>
          <a:xfrm>
            <a:off x="7664335" y="6252317"/>
            <a:ext cx="3666133" cy="605683"/>
            <a:chOff x="5890029" y="6081880"/>
            <a:chExt cx="5124555" cy="841476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42D9EA6-7130-3A3D-1486-BC9DFA77E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229" y="6329700"/>
              <a:ext cx="1327558" cy="31411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2CAFDE24-8874-71EC-24F0-A1123BD52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029" y="6192982"/>
              <a:ext cx="833291" cy="450828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611B7332-2DF7-9AA1-0907-0DFAA1819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696" y="6081880"/>
              <a:ext cx="2755888" cy="841476"/>
            </a:xfrm>
            <a:prstGeom prst="rect">
              <a:avLst/>
            </a:prstGeom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50030D-534C-96B0-5A32-9CF3914D71CD}"/>
              </a:ext>
            </a:extLst>
          </p:cNvPr>
          <p:cNvSpPr txBox="1"/>
          <p:nvPr/>
        </p:nvSpPr>
        <p:spPr>
          <a:xfrm>
            <a:off x="738448" y="3605439"/>
            <a:ext cx="108816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3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Solicita-se indicar forma adequada de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assistência imediata, integral e gratuita,</a:t>
            </a:r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 sob a responsabilidade do/da pesquisador(a) responsável e/ou patrocinador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SEM A ONERAÇÃO do SUS.</a:t>
            </a:r>
          </a:p>
          <a:p>
            <a:pPr algn="just"/>
            <a:endParaRPr lang="pt-B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Resolução CNS nº 510 de 2016, Art. 3º, Inciso X, respeitando os princípios éticos das pesquisas em Ciências Humanas e Sociais, fica assegurado o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“compromisso de propiciar assistência a eventuais danos materiais e imateriais, decorrentes da participação na pesquisa</a:t>
            </a:r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, conforme o caso sempre e enquanto necessário</a:t>
            </a:r>
            <a:r>
              <a:rPr lang="pt-BR" sz="2300" dirty="0">
                <a:solidFill>
                  <a:schemeClr val="accent2">
                    <a:lumMod val="50000"/>
                  </a:schemeClr>
                </a:solidFill>
              </a:rPr>
              <a:t>”.</a:t>
            </a:r>
            <a:endParaRPr lang="pt-BR" sz="23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9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3961</TotalTime>
  <Words>1729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Arial</vt:lpstr>
      <vt:lpstr>Courier New</vt:lpstr>
      <vt:lpstr>Calibri</vt:lpstr>
      <vt:lpstr>Montserrat</vt:lpstr>
      <vt:lpstr>Roboto</vt:lpstr>
      <vt:lpstr>Calibri Light</vt:lpstr>
      <vt:lpstr>Arial Black</vt:lpstr>
      <vt:lpstr>Lâmina de Abertura</vt:lpstr>
      <vt:lpstr>Lâmina de Abertura e final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Tayla Oeiras</cp:lastModifiedBy>
  <cp:revision>78</cp:revision>
  <cp:lastPrinted>2021-05-27T13:54:16Z</cp:lastPrinted>
  <dcterms:created xsi:type="dcterms:W3CDTF">2021-05-25T14:48:35Z</dcterms:created>
  <dcterms:modified xsi:type="dcterms:W3CDTF">2025-07-08T21:22:34Z</dcterms:modified>
</cp:coreProperties>
</file>