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9" r:id="rId5"/>
    <p:sldMasterId id="2147483698" r:id="rId6"/>
    <p:sldMasterId id="2147483746" r:id="rId7"/>
    <p:sldMasterId id="2147483708" r:id="rId8"/>
  </p:sldMasterIdLst>
  <p:notesMasterIdLst>
    <p:notesMasterId r:id="rId28"/>
  </p:notesMasterIdLst>
  <p:sldIdLst>
    <p:sldId id="256" r:id="rId9"/>
    <p:sldId id="775" r:id="rId10"/>
    <p:sldId id="779" r:id="rId11"/>
    <p:sldId id="819" r:id="rId12"/>
    <p:sldId id="807" r:id="rId13"/>
    <p:sldId id="811" r:id="rId14"/>
    <p:sldId id="812" r:id="rId15"/>
    <p:sldId id="814" r:id="rId16"/>
    <p:sldId id="492" r:id="rId17"/>
    <p:sldId id="823" r:id="rId18"/>
    <p:sldId id="810" r:id="rId19"/>
    <p:sldId id="808" r:id="rId20"/>
    <p:sldId id="809" r:id="rId21"/>
    <p:sldId id="818" r:id="rId22"/>
    <p:sldId id="817" r:id="rId23"/>
    <p:sldId id="816" r:id="rId24"/>
    <p:sldId id="821" r:id="rId25"/>
    <p:sldId id="822" r:id="rId26"/>
    <p:sldId id="820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B87102-3D8C-B43F-0B53-4F6ED04F140A}" name="Renata Paula Coppini de Almeida" initials="RA" userId="S::renata.almeida@saude.gov.br::11ce75a9-2efa-47c9-95ac-119f4b10d475" providerId="AD"/>
  <p188:author id="{4EFE3880-0605-FDBB-DF6F-765EDE2B8ABE}" name="Ellen Tanus Rangel" initials="ER" userId="S::ellen.rangel@saude.gov.br::1b6b10a6-fb55-49e1-bf89-cd6173c5dcec" providerId="AD"/>
  <p188:author id="{CBEF40A3-DE10-1FDF-A24D-1F13A19AD44F}" name="Yuri Yabu de Barros" initials="YB" userId="S::yuri.barros@saude.gov.br::bafcec26-71cd-4d29-8c2c-7d57c4eecccf" providerId="AD"/>
  <p188:author id="{517926EC-79F1-2D1E-BE53-235EF48505F3}" name="Ana Paula de Oliveira Barbosa" initials="AB" userId="S::ana.obarbosa@saude.gov.br::a74fff9e-bd38-4fdf-881b-2e7108f6b137" providerId="AD"/>
  <p188:author id="{C53E54F1-5145-AE48-CC55-C19C3A21E2EE}" name="Luísa Rodrigues e Rodrigues" initials="LR" userId="S::luisa.rodrigues@saude.gov.br::f9e85bfa-5c49-40ca-9e18-21cace359735" providerId="AD"/>
  <p188:author id="{60D21CFC-1F64-ADA6-C071-99D5694BE5A8}" name="Victor Doneida" initials="VD" userId="4165434b6141c16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529F"/>
    <a:srgbClr val="000000"/>
    <a:srgbClr val="183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3658E3-6946-6B4E-08CA-31A0CDE7CA88}" v="644" dt="2026-01-28T15:50:07.782"/>
    <p1510:client id="{E2E34794-E556-720C-63B2-E3DD3D48B9BD}" v="106" dt="2026-01-27T19:41:48.1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447" autoAdjust="0"/>
  </p:normalViewPr>
  <p:slideViewPr>
    <p:cSldViewPr snapToGrid="0">
      <p:cViewPr varScale="1">
        <p:scale>
          <a:sx n="58" d="100"/>
          <a:sy n="58" d="100"/>
        </p:scale>
        <p:origin x="66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E423A-D9C6-474E-8F92-A3C7E802609E}" type="datetimeFigureOut">
              <a:rPr lang="pt-BR" smtClean="0"/>
              <a:t>28/01/2026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53B61-E9E9-4B7E-A694-43A1A173AE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463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estratégia 1 cria a estrutura, a 2 garante o produto, a 3 gera a demanda qualificada e a 4 assegura que o produto chegue a quem mais precisa. É um ciclo completo de gestão.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53B61-E9E9-4B7E-A694-43A1A173AEDA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4929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E9CAA-773F-662E-C841-508A7B317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EF40818-E82B-A9CF-84C9-C3791F854A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1DB75A7-9008-38C1-4CD4-C00BA8CFD7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estratégia 1 cria a estrutura, a 2 garante o produto, a 3 gera a demanda qualificada e a 4 assegura que o produto chegue a quem mais precisa. É um ciclo completo de gestão.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D36F269-5386-0DA9-A738-F1AFCAF66B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53B61-E9E9-4B7E-A694-43A1A173AEDA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160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0BDD6-1BF9-75EC-618F-4E59AC2F6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18FC5AD-78BA-812A-1978-8920A868EE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92538E4-46A0-5A3B-6212-A56D8BB6D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estratégia 1 cria a estrutura, a 2 garante o produto, a 3 gera a demanda qualificada e a 4 assegura que o produto chegue a quem mais precisa. É um ciclo completo de gestão.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2940E27-B6AD-EA57-DEB7-035D2C2A6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53B61-E9E9-4B7E-A694-43A1A173AEDA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6876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19483-2366-3063-2035-C3D1ABFBE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F07B163-41E7-F2B9-53B8-4F9DD759E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47D8DF6-3A13-7627-8276-EDEBBD66FF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estratégia 1 cria a estrutura, a 2 garante o produto, a 3 gera a demanda qualificada e a 4 assegura que o produto chegue a quem mais precisa. É um ciclo completo de gestão.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075B2C3-6226-118F-965C-F54E12F77E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53B61-E9E9-4B7E-A694-43A1A173AEDA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2274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C6D39-0C38-3B5D-2612-8E911BE6B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F13F6C2-5B4C-0E2E-C6F4-E8E23D483C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0F28D98-22F2-C39C-FF35-49281AC60E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estratégia 1 cria a estrutura, a 2 garante o produto, a 3 gera a demanda qualificada e a 4 assegura que o produto chegue a quem mais precisa. É um ciclo completo de gestão.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CE52385-A974-2811-6D24-7B4869767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853B61-E9E9-4B7E-A694-43A1A173AEDA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5507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C3CDA-3533-F005-E995-3C244CCA9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561D62-0C0E-6842-7DCA-B6BD8CFD2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033396-580F-5C9B-2955-6F81A8C48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F7D9-59B4-4F01-84CE-C4ADB932B601}" type="datetimeFigureOut">
              <a:rPr lang="pt-BR" smtClean="0"/>
              <a:t>28/01/2026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8B240A-AA69-0684-2B76-020C4C873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7F01A8-2410-9783-E101-F4E5C707B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BA8E0-6A8E-4B80-A345-E04D82A39E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9563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924050"/>
            <a:ext cx="3886200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1924050"/>
            <a:ext cx="6096000" cy="3648076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3910474"/>
            <a:ext cx="3886200" cy="1661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66837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767446"/>
            <a:ext cx="3886200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4558021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33011" y="3767446"/>
            <a:ext cx="3886200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33011" y="4558020"/>
            <a:ext cx="3886200" cy="895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763874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143556"/>
            <a:ext cx="3886200" cy="4137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9"/>
          </p:nvPr>
        </p:nvSpPr>
        <p:spPr>
          <a:xfrm>
            <a:off x="1190624" y="3767138"/>
            <a:ext cx="3886201" cy="12382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933010" y="3143556"/>
            <a:ext cx="3886200" cy="414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933010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6" name="Espaço Reservado para Imagem 3"/>
          <p:cNvSpPr>
            <a:spLocks noGrp="1"/>
          </p:cNvSpPr>
          <p:nvPr>
            <p:ph type="pic" sz="quarter" idx="22"/>
          </p:nvPr>
        </p:nvSpPr>
        <p:spPr>
          <a:xfrm>
            <a:off x="6933010" y="3767138"/>
            <a:ext cx="3886201" cy="12382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81541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000124" y="2457451"/>
            <a:ext cx="3886200" cy="1123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000124" y="3857625"/>
            <a:ext cx="3886200" cy="1307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5723336" y="1085850"/>
            <a:ext cx="5095875" cy="4812634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gráfico</a:t>
            </a:r>
          </a:p>
        </p:txBody>
      </p:sp>
    </p:spTree>
    <p:extLst>
      <p:ext uri="{BB962C8B-B14F-4D97-AF65-F5344CB8AC3E}">
        <p14:creationId xmlns:p14="http://schemas.microsoft.com/office/powerpoint/2010/main" val="3222889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7991475" y="1085850"/>
            <a:ext cx="2827736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7" name="Espaço Reservado para Imagem 2"/>
          <p:cNvSpPr>
            <a:spLocks noGrp="1"/>
          </p:cNvSpPr>
          <p:nvPr>
            <p:ph type="pic" sz="quarter" idx="16"/>
          </p:nvPr>
        </p:nvSpPr>
        <p:spPr>
          <a:xfrm>
            <a:off x="1276350" y="0"/>
            <a:ext cx="2105025" cy="4191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360706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1360706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3500438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3500438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638800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22" name="Espaço Reservado para Imagem 2"/>
          <p:cNvSpPr>
            <a:spLocks noGrp="1"/>
          </p:cNvSpPr>
          <p:nvPr>
            <p:ph type="pic" sz="quarter" idx="25"/>
          </p:nvPr>
        </p:nvSpPr>
        <p:spPr>
          <a:xfrm>
            <a:off x="3381375" y="0"/>
            <a:ext cx="2105025" cy="4191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23" name="Espaço Reservado para Imagem 2"/>
          <p:cNvSpPr>
            <a:spLocks noGrp="1"/>
          </p:cNvSpPr>
          <p:nvPr>
            <p:ph type="pic" sz="quarter" idx="26"/>
          </p:nvPr>
        </p:nvSpPr>
        <p:spPr>
          <a:xfrm>
            <a:off x="5486400" y="0"/>
            <a:ext cx="2105025" cy="4191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623323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2E83493-C7F4-C7B2-D2BD-755425FFEB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1CA0A4-F05B-5773-BC79-24B6F476C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957388" y="1085850"/>
            <a:ext cx="314325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Texto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5723336" y="108585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5723336" y="161280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723336" y="484765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5723336" y="5374609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723336" y="359372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723336" y="412067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 hasCustomPrompt="1"/>
          </p:nvPr>
        </p:nvSpPr>
        <p:spPr>
          <a:xfrm>
            <a:off x="5723336" y="233978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5723336" y="2866740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499950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5" y="797453"/>
            <a:ext cx="8715376" cy="6979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5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1190625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1190625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6019801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019801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019801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6019801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469820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12192000" cy="4600576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3567113" y="5667840"/>
            <a:ext cx="5057775" cy="6291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253124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s com texto de apo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8042F7E-415C-1C9E-840D-52A0033B7E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F607B2-00A9-937D-8269-29A3E21E02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843088" y="928688"/>
            <a:ext cx="2100262" cy="496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8143875" y="0"/>
            <a:ext cx="3752850" cy="6858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sz="quarter" idx="19"/>
          </p:nvPr>
        </p:nvSpPr>
        <p:spPr>
          <a:xfrm>
            <a:off x="4391025" y="0"/>
            <a:ext cx="3752850" cy="6858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561366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654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654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88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88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408391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5032-9958-4D13-ABD9-B4F94772C297}" type="datetimeFigureOut">
              <a:rPr lang="pt-BR" smtClean="0"/>
              <a:t>28/01/2026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45AF-6772-4B96-8C64-125A6A4AE5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722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gráfico de progr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877460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30%</a:t>
            </a:r>
          </a:p>
        </p:txBody>
      </p:sp>
      <p:sp>
        <p:nvSpPr>
          <p:cNvPr id="32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7947425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8634261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90%</a:t>
            </a:r>
          </a:p>
        </p:txBody>
      </p:sp>
      <p:sp>
        <p:nvSpPr>
          <p:cNvPr id="36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4565888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9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252724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60%</a:t>
            </a:r>
          </a:p>
        </p:txBody>
      </p:sp>
      <p:sp>
        <p:nvSpPr>
          <p:cNvPr id="40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619375" y="5222209"/>
            <a:ext cx="6857999" cy="712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071323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31D22C0-78F3-7F3E-E486-68D681C9F7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528224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46837" y="2551837"/>
            <a:ext cx="10898327" cy="1754326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6000" b="1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Título Principal da Apresentação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646837" y="2314575"/>
            <a:ext cx="10898327" cy="0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 userDrawn="1"/>
        </p:nvCxnSpPr>
        <p:spPr>
          <a:xfrm>
            <a:off x="646837" y="4572000"/>
            <a:ext cx="10898327" cy="0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504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Pessoa</a:t>
            </a:r>
          </a:p>
        </p:txBody>
      </p:sp>
      <p:cxnSp>
        <p:nvCxnSpPr>
          <p:cNvPr id="7" name="Conector reto 6"/>
          <p:cNvCxnSpPr>
            <a:stCxn id="9" idx="1"/>
          </p:cNvCxnSpPr>
          <p:nvPr userDrawn="1"/>
        </p:nvCxnSpPr>
        <p:spPr>
          <a:xfrm flipH="1">
            <a:off x="1276350" y="5486400"/>
            <a:ext cx="504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 userDrawn="1"/>
        </p:nvCxnSpPr>
        <p:spPr>
          <a:xfrm>
            <a:off x="1276350" y="5991225"/>
            <a:ext cx="9639301" cy="0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598282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276350" y="5286375"/>
            <a:ext cx="9639301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Pessoa</a:t>
            </a: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3178915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518953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6753224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8820150" y="0"/>
            <a:ext cx="3371850" cy="6858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6753224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767268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1000124" y="1085850"/>
            <a:ext cx="5095875" cy="4812634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gráfico</a:t>
            </a:r>
          </a:p>
        </p:txBody>
      </p:sp>
    </p:spTree>
    <p:extLst>
      <p:ext uri="{BB962C8B-B14F-4D97-AF65-F5344CB8AC3E}">
        <p14:creationId xmlns:p14="http://schemas.microsoft.com/office/powerpoint/2010/main" val="3889084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924050"/>
            <a:ext cx="3886200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1924050"/>
            <a:ext cx="6096000" cy="3648076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3910474"/>
            <a:ext cx="3886200" cy="1661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660839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767446"/>
            <a:ext cx="3886200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4558021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33011" y="3767446"/>
            <a:ext cx="3886200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33011" y="4558020"/>
            <a:ext cx="3886200" cy="895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92192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491266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143556"/>
            <a:ext cx="3886200" cy="4137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9"/>
          </p:nvPr>
        </p:nvSpPr>
        <p:spPr>
          <a:xfrm>
            <a:off x="1190624" y="3767138"/>
            <a:ext cx="3886201" cy="12382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933010" y="3143556"/>
            <a:ext cx="3886200" cy="414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933010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6" name="Espaço Reservado para Imagem 3"/>
          <p:cNvSpPr>
            <a:spLocks noGrp="1"/>
          </p:cNvSpPr>
          <p:nvPr>
            <p:ph type="pic" sz="quarter" idx="22"/>
          </p:nvPr>
        </p:nvSpPr>
        <p:spPr>
          <a:xfrm>
            <a:off x="6933010" y="3767138"/>
            <a:ext cx="3886201" cy="12382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825176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000124" y="2457451"/>
            <a:ext cx="3886200" cy="1123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000124" y="3857625"/>
            <a:ext cx="3886200" cy="1307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5723336" y="1085850"/>
            <a:ext cx="5095875" cy="4812634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gráfico</a:t>
            </a:r>
          </a:p>
        </p:txBody>
      </p:sp>
    </p:spTree>
    <p:extLst>
      <p:ext uri="{BB962C8B-B14F-4D97-AF65-F5344CB8AC3E}">
        <p14:creationId xmlns:p14="http://schemas.microsoft.com/office/powerpoint/2010/main" val="2639434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7991475" y="1085850"/>
            <a:ext cx="2827736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7" name="Espaço Reservado para Imagem 2"/>
          <p:cNvSpPr>
            <a:spLocks noGrp="1"/>
          </p:cNvSpPr>
          <p:nvPr>
            <p:ph type="pic" sz="quarter" idx="16"/>
          </p:nvPr>
        </p:nvSpPr>
        <p:spPr>
          <a:xfrm>
            <a:off x="1276350" y="0"/>
            <a:ext cx="2105025" cy="4191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360706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1360706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3500438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3500438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638800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22" name="Espaço Reservado para Imagem 2"/>
          <p:cNvSpPr>
            <a:spLocks noGrp="1"/>
          </p:cNvSpPr>
          <p:nvPr>
            <p:ph type="pic" sz="quarter" idx="25"/>
          </p:nvPr>
        </p:nvSpPr>
        <p:spPr>
          <a:xfrm>
            <a:off x="3381375" y="0"/>
            <a:ext cx="2105025" cy="4191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23" name="Espaço Reservado para Imagem 2"/>
          <p:cNvSpPr>
            <a:spLocks noGrp="1"/>
          </p:cNvSpPr>
          <p:nvPr>
            <p:ph type="pic" sz="quarter" idx="26"/>
          </p:nvPr>
        </p:nvSpPr>
        <p:spPr>
          <a:xfrm>
            <a:off x="5486400" y="0"/>
            <a:ext cx="2105025" cy="4191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086520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000124" y="1085850"/>
            <a:ext cx="388620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Texto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5723336" y="108585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5723336" y="161280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723336" y="484765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5723336" y="5374609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723336" y="359372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723336" y="412067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 hasCustomPrompt="1"/>
          </p:nvPr>
        </p:nvSpPr>
        <p:spPr>
          <a:xfrm>
            <a:off x="5723336" y="233978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5723336" y="2866740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823398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5" y="797453"/>
            <a:ext cx="8715376" cy="6979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5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1190625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1190625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6019801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019801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019801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6019801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42834073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12192000" cy="4600576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3567113" y="5667840"/>
            <a:ext cx="5057775" cy="6291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103521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s com texto de apo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000124" y="3857624"/>
            <a:ext cx="2943226" cy="2040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8143875" y="0"/>
            <a:ext cx="3752850" cy="6858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sz="quarter" idx="19"/>
          </p:nvPr>
        </p:nvSpPr>
        <p:spPr>
          <a:xfrm>
            <a:off x="4391025" y="0"/>
            <a:ext cx="3752850" cy="6858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859944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654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654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88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88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40869469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gráfico de progr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ctr">
              <a:defRPr sz="4400" b="1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877460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30%</a:t>
            </a:r>
          </a:p>
        </p:txBody>
      </p:sp>
      <p:sp>
        <p:nvSpPr>
          <p:cNvPr id="32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7947425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8634261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90%</a:t>
            </a:r>
          </a:p>
        </p:txBody>
      </p:sp>
      <p:sp>
        <p:nvSpPr>
          <p:cNvPr id="36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4565888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9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252724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60%</a:t>
            </a:r>
          </a:p>
        </p:txBody>
      </p:sp>
      <p:sp>
        <p:nvSpPr>
          <p:cNvPr id="40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619375" y="5222209"/>
            <a:ext cx="6857999" cy="712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1078323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46837" y="2551837"/>
            <a:ext cx="10898327" cy="1754326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6000" b="1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Título Principal da Apresentação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cxnSp>
        <p:nvCxnSpPr>
          <p:cNvPr id="18" name="Conector reto 17"/>
          <p:cNvCxnSpPr/>
          <p:nvPr userDrawn="1"/>
        </p:nvCxnSpPr>
        <p:spPr>
          <a:xfrm>
            <a:off x="646837" y="2314575"/>
            <a:ext cx="10898327" cy="0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 userDrawn="1"/>
        </p:nvCxnSpPr>
        <p:spPr>
          <a:xfrm>
            <a:off x="646837" y="4572000"/>
            <a:ext cx="10898327" cy="0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42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136B438-876F-4751-7E8C-E90A1F6FF9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3DD27C-1B6D-E72C-E6D4-588D16167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494993" y="1847419"/>
            <a:ext cx="8344764" cy="2620238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l">
              <a:defRPr sz="6000" b="1" spc="0" baseline="0">
                <a:solidFill>
                  <a:srgbClr val="03CF00"/>
                </a:solidFill>
              </a:defRPr>
            </a:lvl1pPr>
          </a:lstStyle>
          <a:p>
            <a:r>
              <a:rPr lang="pt-BR"/>
              <a:t>Título Principal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8771911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Pessoa</a:t>
            </a:r>
          </a:p>
        </p:txBody>
      </p:sp>
      <p:cxnSp>
        <p:nvCxnSpPr>
          <p:cNvPr id="7" name="Conector reto 6"/>
          <p:cNvCxnSpPr>
            <a:stCxn id="9" idx="1"/>
          </p:cNvCxnSpPr>
          <p:nvPr userDrawn="1"/>
        </p:nvCxnSpPr>
        <p:spPr>
          <a:xfrm flipH="1">
            <a:off x="1276350" y="5486400"/>
            <a:ext cx="504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 userDrawn="1"/>
        </p:nvCxnSpPr>
        <p:spPr>
          <a:xfrm>
            <a:off x="1276350" y="5991225"/>
            <a:ext cx="9639301" cy="0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1109260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276350" y="5286375"/>
            <a:ext cx="9639301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Pessoa</a:t>
            </a: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0206696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4204206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6753224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8820150" y="0"/>
            <a:ext cx="3371850" cy="6858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6753224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7434167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1000124" y="1085850"/>
            <a:ext cx="5095875" cy="4812634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gráfico</a:t>
            </a:r>
          </a:p>
        </p:txBody>
      </p:sp>
    </p:spTree>
    <p:extLst>
      <p:ext uri="{BB962C8B-B14F-4D97-AF65-F5344CB8AC3E}">
        <p14:creationId xmlns:p14="http://schemas.microsoft.com/office/powerpoint/2010/main" val="11221797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924050"/>
            <a:ext cx="3886200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1924050"/>
            <a:ext cx="6096000" cy="3648076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3910474"/>
            <a:ext cx="3886200" cy="1661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4838235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767446"/>
            <a:ext cx="3886200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4558021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33011" y="3767446"/>
            <a:ext cx="3886200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33011" y="4558020"/>
            <a:ext cx="3886200" cy="895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8923352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143556"/>
            <a:ext cx="3886200" cy="4137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9"/>
          </p:nvPr>
        </p:nvSpPr>
        <p:spPr>
          <a:xfrm>
            <a:off x="1190624" y="3767138"/>
            <a:ext cx="3886201" cy="12382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933010" y="3143556"/>
            <a:ext cx="3886200" cy="414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933010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6" name="Espaço Reservado para Imagem 3"/>
          <p:cNvSpPr>
            <a:spLocks noGrp="1"/>
          </p:cNvSpPr>
          <p:nvPr>
            <p:ph type="pic" sz="quarter" idx="22"/>
          </p:nvPr>
        </p:nvSpPr>
        <p:spPr>
          <a:xfrm>
            <a:off x="6933010" y="3767138"/>
            <a:ext cx="3886201" cy="12382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4736984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000124" y="2457451"/>
            <a:ext cx="3886200" cy="1123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000124" y="3857625"/>
            <a:ext cx="3886200" cy="1307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5723336" y="1085850"/>
            <a:ext cx="5095875" cy="4812634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gráfico</a:t>
            </a:r>
          </a:p>
        </p:txBody>
      </p:sp>
    </p:spTree>
    <p:extLst>
      <p:ext uri="{BB962C8B-B14F-4D97-AF65-F5344CB8AC3E}">
        <p14:creationId xmlns:p14="http://schemas.microsoft.com/office/powerpoint/2010/main" val="30415905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7991475" y="1085850"/>
            <a:ext cx="2827736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7" name="Espaço Reservado para Imagem 2"/>
          <p:cNvSpPr>
            <a:spLocks noGrp="1"/>
          </p:cNvSpPr>
          <p:nvPr>
            <p:ph type="pic" sz="quarter" idx="16"/>
          </p:nvPr>
        </p:nvSpPr>
        <p:spPr>
          <a:xfrm>
            <a:off x="1276350" y="0"/>
            <a:ext cx="2105025" cy="4191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360706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1360706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3500438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3500438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638800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22" name="Espaço Reservado para Imagem 2"/>
          <p:cNvSpPr>
            <a:spLocks noGrp="1"/>
          </p:cNvSpPr>
          <p:nvPr>
            <p:ph type="pic" sz="quarter" idx="25"/>
          </p:nvPr>
        </p:nvSpPr>
        <p:spPr>
          <a:xfrm>
            <a:off x="3381375" y="0"/>
            <a:ext cx="2105025" cy="4191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23" name="Espaço Reservado para Imagem 2"/>
          <p:cNvSpPr>
            <a:spLocks noGrp="1"/>
          </p:cNvSpPr>
          <p:nvPr>
            <p:ph type="pic" sz="quarter" idx="26"/>
          </p:nvPr>
        </p:nvSpPr>
        <p:spPr>
          <a:xfrm>
            <a:off x="5486400" y="0"/>
            <a:ext cx="2105025" cy="4191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63694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Pessoa</a:t>
            </a:r>
          </a:p>
        </p:txBody>
      </p:sp>
      <p:cxnSp>
        <p:nvCxnSpPr>
          <p:cNvPr id="7" name="Conector reto 6"/>
          <p:cNvCxnSpPr>
            <a:stCxn id="9" idx="1"/>
          </p:cNvCxnSpPr>
          <p:nvPr userDrawn="1"/>
        </p:nvCxnSpPr>
        <p:spPr>
          <a:xfrm flipH="1">
            <a:off x="1276350" y="5486400"/>
            <a:ext cx="504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 userDrawn="1"/>
        </p:nvCxnSpPr>
        <p:spPr>
          <a:xfrm>
            <a:off x="1276350" y="5991225"/>
            <a:ext cx="9639301" cy="0"/>
          </a:xfrm>
          <a:prstGeom prst="line">
            <a:avLst/>
          </a:prstGeom>
          <a:ln cap="rnd">
            <a:solidFill>
              <a:srgbClr val="03C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2382666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000124" y="1085850"/>
            <a:ext cx="388620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Texto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5723336" y="108585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5723336" y="161280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723336" y="484765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5723336" y="5374609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723336" y="359372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723336" y="412067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 hasCustomPrompt="1"/>
          </p:nvPr>
        </p:nvSpPr>
        <p:spPr>
          <a:xfrm>
            <a:off x="5723336" y="233978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5723336" y="2866740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7800375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5" y="797453"/>
            <a:ext cx="8715376" cy="6979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5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1190625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1190625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6019801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019801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019801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6019801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8895578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12192000" cy="4600576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3567113" y="5667840"/>
            <a:ext cx="5057775" cy="6291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2942023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s com texto de apo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000124" y="3857624"/>
            <a:ext cx="2943226" cy="2040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8143875" y="0"/>
            <a:ext cx="3752850" cy="6858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sz="quarter" idx="19"/>
          </p:nvPr>
        </p:nvSpPr>
        <p:spPr>
          <a:xfrm>
            <a:off x="4391025" y="0"/>
            <a:ext cx="3752850" cy="6858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6057100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654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654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88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88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6096667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gráfico de progr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ctr">
              <a:defRPr sz="4400" b="1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Título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877460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30%</a:t>
            </a:r>
          </a:p>
        </p:txBody>
      </p:sp>
      <p:sp>
        <p:nvSpPr>
          <p:cNvPr id="32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7947425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8634261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90%</a:t>
            </a:r>
          </a:p>
        </p:txBody>
      </p:sp>
      <p:sp>
        <p:nvSpPr>
          <p:cNvPr id="36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4565888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9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252724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60%</a:t>
            </a:r>
          </a:p>
        </p:txBody>
      </p:sp>
      <p:sp>
        <p:nvSpPr>
          <p:cNvPr id="40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619375" y="5222209"/>
            <a:ext cx="6857999" cy="712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4765569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1"/>
            <a:ext cx="4313864" cy="3777623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3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3"/>
            <a:ext cx="779767" cy="365125"/>
          </a:xfrm>
        </p:spPr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37275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09"/>
            <a:ext cx="8911687" cy="128089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1"/>
            <a:ext cx="8915400" cy="377762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30001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Title + 1 column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7"/>
          <p:cNvSpPr txBox="1">
            <a:spLocks noGrp="1"/>
          </p:cNvSpPr>
          <p:nvPr>
            <p:ph type="title"/>
          </p:nvPr>
        </p:nvSpPr>
        <p:spPr>
          <a:xfrm>
            <a:off x="1140400" y="1114667"/>
            <a:ext cx="81468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15" name="Google Shape;15;p57"/>
          <p:cNvSpPr txBox="1">
            <a:spLocks noGrp="1"/>
          </p:cNvSpPr>
          <p:nvPr>
            <p:ph type="body" idx="1"/>
          </p:nvPr>
        </p:nvSpPr>
        <p:spPr>
          <a:xfrm>
            <a:off x="1140400" y="2008467"/>
            <a:ext cx="8146800" cy="3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  <a:defRPr/>
            </a:lvl1pPr>
            <a:lvl2pPr marL="1219170" lvl="1" indent="-491054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200"/>
              <a:buChar char="?"/>
              <a:defRPr/>
            </a:lvl2pPr>
            <a:lvl3pPr marL="1828754" lvl="2" indent="-491054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200"/>
              <a:buChar char="?"/>
              <a:defRPr/>
            </a:lvl3pPr>
            <a:lvl4pPr marL="2438339" lvl="3" indent="-491054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3047924" lvl="4" indent="-491054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3657509" lvl="5" indent="-491054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4267093" lvl="6" indent="-491054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4876678" lvl="7" indent="-491054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5486263" lvl="8" indent="-491054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Google Shape;16;p57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05644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46837" y="2551837"/>
            <a:ext cx="10898327" cy="1754326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6000" b="1" spc="0" baseline="0">
                <a:solidFill>
                  <a:schemeClr val="bg2"/>
                </a:solidFill>
              </a:defRPr>
            </a:lvl1pPr>
          </a:lstStyle>
          <a:p>
            <a:r>
              <a:rPr lang="pt-BR"/>
              <a:t>Título Principal da Apresentação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047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276350" y="5286375"/>
            <a:ext cx="9639301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Pessoa</a:t>
            </a: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9749322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693334" y="804333"/>
            <a:ext cx="3022600" cy="93133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D028E-C021-4EA6-8279-88708113E9D5}" type="datetimeFigureOut">
              <a:rPr lang="pt-BR" smtClean="0"/>
              <a:t>28/01/2026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21F89-991C-4CAF-AC53-1D567E5457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71138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27200" y="880533"/>
            <a:ext cx="3251200" cy="81015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Título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3471941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D028E-C021-4EA6-8279-88708113E9D5}" type="datetimeFigureOut">
              <a:rPr lang="pt-BR" smtClean="0"/>
              <a:t>28/01/2026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21F89-991C-4CAF-AC53-1D567E5457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73586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D028E-C021-4EA6-8279-88708113E9D5}" type="datetimeFigureOut">
              <a:rPr lang="pt-BR" smtClean="0"/>
              <a:t>28/01/2026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21F89-991C-4CAF-AC53-1D567E5457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83265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D028E-C021-4EA6-8279-88708113E9D5}" type="datetimeFigureOut">
              <a:rPr lang="pt-BR" smtClean="0"/>
              <a:t>28/01/2026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21F89-991C-4CAF-AC53-1D567E5457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1824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D028E-C021-4EA6-8279-88708113E9D5}" type="datetimeFigureOut">
              <a:rPr lang="pt-BR" smtClean="0"/>
              <a:t>28/01/2026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21F89-991C-4CAF-AC53-1D567E5457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3298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D028E-C021-4EA6-8279-88708113E9D5}" type="datetimeFigureOut">
              <a:rPr lang="pt-BR" smtClean="0"/>
              <a:t>28/01/2026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21F89-991C-4CAF-AC53-1D567E5457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1577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D028E-C021-4EA6-8279-88708113E9D5}" type="datetimeFigureOut">
              <a:rPr lang="pt-BR" smtClean="0"/>
              <a:t>28/01/2026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21F89-991C-4CAF-AC53-1D567E5457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3346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D028E-C021-4EA6-8279-88708113E9D5}" type="datetimeFigureOut">
              <a:rPr lang="pt-BR" smtClean="0"/>
              <a:t>28/01/2026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21F89-991C-4CAF-AC53-1D567E5457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56483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D028E-C021-4EA6-8279-88708113E9D5}" type="datetimeFigureOut">
              <a:rPr lang="pt-BR" smtClean="0"/>
              <a:t>28/01/2026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21F89-991C-4CAF-AC53-1D567E5457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5778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4672814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D028E-C021-4EA6-8279-88708113E9D5}" type="datetimeFigureOut">
              <a:rPr lang="pt-BR" smtClean="0"/>
              <a:t>28/01/2026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21F89-991C-4CAF-AC53-1D567E5457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925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44271" y="394971"/>
            <a:ext cx="8548369" cy="136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44271" y="5330476"/>
            <a:ext cx="6099809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272" y="2078959"/>
            <a:ext cx="8549004" cy="29368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12767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CC7624-8FD6-2D50-7C98-A23CCFB6C8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975" y="1085850"/>
            <a:ext cx="5359078" cy="4812634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227082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microsoft.com/office/2007/relationships/hdphoto" Target="../media/hdphoto1.wdp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9.png"/><Relationship Id="rId18" Type="http://schemas.openxmlformats.org/officeDocument/2006/relationships/image" Target="../media/image14.svg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17.png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12.svg"/><Relationship Id="rId20" Type="http://schemas.openxmlformats.org/officeDocument/2006/relationships/image" Target="../media/image16.sv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0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06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8" r:id="rId2"/>
    <p:sldLayoutId id="21474837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D042BC1F-CB3C-CC65-4A71-CE0130D46AA5}"/>
              </a:ext>
            </a:extLst>
          </p:cNvPr>
          <p:cNvSpPr/>
          <p:nvPr/>
        </p:nvSpPr>
        <p:spPr>
          <a:xfrm>
            <a:off x="1728788" y="0"/>
            <a:ext cx="1046321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851CBDE-93DB-CD9F-EE75-A4C07C967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C3555A-6B36-11F3-774F-D6A30396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8749B18A-0E23-44DA-1802-4304D5D6630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02" y="6016675"/>
            <a:ext cx="3335498" cy="60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1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83E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0819211" y="6296947"/>
            <a:ext cx="6982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ea typeface="Roboto" panose="02000000000000000000" pitchFamily="2" charset="0"/>
              </a:defRPr>
            </a:lvl1pPr>
          </a:lstStyle>
          <a:p>
            <a:fld id="{2CAD3949-D325-4C02-B6F3-CA7E3C2E1BD9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8" name="Conector reto 7"/>
          <p:cNvCxnSpPr/>
          <p:nvPr/>
        </p:nvCxnSpPr>
        <p:spPr>
          <a:xfrm>
            <a:off x="11469826" y="6424613"/>
            <a:ext cx="0" cy="92868"/>
          </a:xfrm>
          <a:prstGeom prst="line">
            <a:avLst/>
          </a:prstGeom>
          <a:ln cap="rnd"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Imagem 11"/>
          <p:cNvPicPr>
            <a:picLocks noChangeAspect="1"/>
          </p:cNvPicPr>
          <p:nvPr/>
        </p:nvPicPr>
        <p:blipFill>
          <a:blip r:embed="rId20">
            <a:clrChange>
              <a:clrFrom>
                <a:srgbClr val="F7EB00"/>
              </a:clrFrom>
              <a:clrTo>
                <a:srgbClr val="F7EB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4542" y="395271"/>
            <a:ext cx="494951" cy="51912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F047BB2-C4FA-8486-01BB-E319915D84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A92191C-272A-8983-57A3-86544E6030A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462" y="80459"/>
            <a:ext cx="2789872" cy="88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5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0819211" y="6296947"/>
            <a:ext cx="6982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ea typeface="Roboto" panose="02000000000000000000" pitchFamily="2" charset="0"/>
              </a:defRPr>
            </a:lvl1pPr>
          </a:lstStyle>
          <a:p>
            <a:fld id="{2CAD3949-D325-4C02-B6F3-CA7E3C2E1BD9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8" name="Conector reto 7"/>
          <p:cNvCxnSpPr/>
          <p:nvPr/>
        </p:nvCxnSpPr>
        <p:spPr>
          <a:xfrm>
            <a:off x="11469826" y="6424613"/>
            <a:ext cx="0" cy="92868"/>
          </a:xfrm>
          <a:prstGeom prst="line">
            <a:avLst/>
          </a:prstGeom>
          <a:ln cap="rnd"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Imagem 11"/>
          <p:cNvPicPr>
            <a:picLocks noChangeAspect="1"/>
          </p:cNvPicPr>
          <p:nvPr/>
        </p:nvPicPr>
        <p:blipFill>
          <a:blip r:embed="rId24">
            <a:clrChange>
              <a:clrFrom>
                <a:srgbClr val="F7EB00"/>
              </a:clrFrom>
              <a:clrTo>
                <a:srgbClr val="F7EB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4542" y="395271"/>
            <a:ext cx="494951" cy="51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4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8">
            <a:extLst>
              <a:ext uri="{FF2B5EF4-FFF2-40B4-BE49-F238E27FC236}">
                <a16:creationId xmlns:a16="http://schemas.microsoft.com/office/drawing/2014/main" id="{20469496-9F6C-91FC-F121-62EA97E8C1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59954" y="3334940"/>
            <a:ext cx="12081376" cy="2938713"/>
          </a:xfrm>
          <a:prstGeom prst="rect">
            <a:avLst/>
          </a:prstGeom>
        </p:spPr>
      </p:pic>
      <p:pic>
        <p:nvPicPr>
          <p:cNvPr id="9" name="Gráfico 2">
            <a:extLst>
              <a:ext uri="{FF2B5EF4-FFF2-40B4-BE49-F238E27FC236}">
                <a16:creationId xmlns:a16="http://schemas.microsoft.com/office/drawing/2014/main" id="{717E8D35-7A7D-1C45-46EB-5B4BA9EF162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3270" y="108163"/>
            <a:ext cx="12081376" cy="2938713"/>
          </a:xfrm>
          <a:prstGeom prst="rect">
            <a:avLst/>
          </a:prstGeom>
        </p:spPr>
      </p:pic>
      <p:pic>
        <p:nvPicPr>
          <p:cNvPr id="7" name="Gráfico 13">
            <a:extLst>
              <a:ext uri="{FF2B5EF4-FFF2-40B4-BE49-F238E27FC236}">
                <a16:creationId xmlns:a16="http://schemas.microsoft.com/office/drawing/2014/main" id="{1EFD2FF5-CA9B-5754-57B2-834E57ECBB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1569440" y="4446210"/>
            <a:ext cx="5410767" cy="5410767"/>
          </a:xfrm>
          <a:prstGeom prst="rect">
            <a:avLst/>
          </a:prstGeom>
        </p:spPr>
      </p:pic>
      <p:pic>
        <p:nvPicPr>
          <p:cNvPr id="12" name="Gráfico 12">
            <a:extLst>
              <a:ext uri="{FF2B5EF4-FFF2-40B4-BE49-F238E27FC236}">
                <a16:creationId xmlns:a16="http://schemas.microsoft.com/office/drawing/2014/main" id="{5C5B738E-87EA-5498-8501-923BF5BB640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416855" y="371824"/>
            <a:ext cx="654820" cy="673010"/>
          </a:xfrm>
          <a:prstGeom prst="rect">
            <a:avLst/>
          </a:prstGeom>
        </p:spPr>
      </p:pic>
      <p:pic>
        <p:nvPicPr>
          <p:cNvPr id="13" name="Gráfico 11">
            <a:extLst>
              <a:ext uri="{FF2B5EF4-FFF2-40B4-BE49-F238E27FC236}">
                <a16:creationId xmlns:a16="http://schemas.microsoft.com/office/drawing/2014/main" id="{60A56FDD-B624-17F7-57D9-55A9CB1B6B1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219501" y="910431"/>
            <a:ext cx="654820" cy="673010"/>
          </a:xfrm>
          <a:prstGeom prst="rect">
            <a:avLst/>
          </a:prstGeom>
        </p:spPr>
      </p:pic>
      <p:pic>
        <p:nvPicPr>
          <p:cNvPr id="15" name="Gráfico 15">
            <a:extLst>
              <a:ext uri="{FF2B5EF4-FFF2-40B4-BE49-F238E27FC236}">
                <a16:creationId xmlns:a16="http://schemas.microsoft.com/office/drawing/2014/main" id="{EE1195FF-23CC-355C-2BF6-D596A98F471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025886" y="5872126"/>
            <a:ext cx="938506" cy="938506"/>
          </a:xfrm>
          <a:prstGeom prst="rect">
            <a:avLst/>
          </a:prstGeom>
        </p:spPr>
      </p:pic>
      <p:pic>
        <p:nvPicPr>
          <p:cNvPr id="10" name="Espaço Reservado para Conteúdo 9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A702D77C-8788-54D3-8F3C-619E9498749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 t="36875" r="2885" b="38906"/>
          <a:stretch>
            <a:fillRect/>
          </a:stretch>
        </p:blipFill>
        <p:spPr>
          <a:xfrm>
            <a:off x="2397912" y="2438700"/>
            <a:ext cx="7584100" cy="150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0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29.svg"/><Relationship Id="rId7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eg"/><Relationship Id="rId3" Type="http://schemas.openxmlformats.org/officeDocument/2006/relationships/image" Target="../media/image29.sv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36.svg"/><Relationship Id="rId10" Type="http://schemas.openxmlformats.org/officeDocument/2006/relationships/image" Target="../media/image61.png"/><Relationship Id="rId4" Type="http://schemas.openxmlformats.org/officeDocument/2006/relationships/image" Target="../media/image35.png"/><Relationship Id="rId9" Type="http://schemas.openxmlformats.org/officeDocument/2006/relationships/image" Target="../media/image60.jpeg"/><Relationship Id="rId1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9.svg"/><Relationship Id="rId7" Type="http://schemas.openxmlformats.org/officeDocument/2006/relationships/image" Target="../media/image6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openxmlformats.org/officeDocument/2006/relationships/image" Target="../media/image69.png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22.png"/><Relationship Id="rId4" Type="http://schemas.openxmlformats.org/officeDocument/2006/relationships/hyperlink" Target="mailto:cgafb.daf@saude.gov.b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29.svg"/><Relationship Id="rId7" Type="http://schemas.openxmlformats.org/officeDocument/2006/relationships/hyperlink" Target="https://www.planalto.gov.br/ccivil_03/_ato2023-2026/2024/decreto/d12026.htm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svg"/><Relationship Id="rId7" Type="http://schemas.openxmlformats.org/officeDocument/2006/relationships/image" Target="../media/image3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8.sv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2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1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ão segurando lata verde&#10;&#10;O conteúdo gerado por IA pode estar incorreto.">
            <a:extLst>
              <a:ext uri="{FF2B5EF4-FFF2-40B4-BE49-F238E27FC236}">
                <a16:creationId xmlns:a16="http://schemas.microsoft.com/office/drawing/2014/main" id="{E48BF086-1AB6-75C9-711F-176AD65C1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7" r="16119"/>
          <a:stretch>
            <a:fillRect/>
          </a:stretch>
        </p:blipFill>
        <p:spPr>
          <a:xfrm rot="5400000">
            <a:off x="5229421" y="-104578"/>
            <a:ext cx="6868171" cy="7056985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8CA6679E-227C-66F0-17A1-D355A0C309EF}"/>
              </a:ext>
            </a:extLst>
          </p:cNvPr>
          <p:cNvSpPr/>
          <p:nvPr/>
        </p:nvSpPr>
        <p:spPr>
          <a:xfrm>
            <a:off x="839321" y="1681956"/>
            <a:ext cx="5009936" cy="3195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pt-BR" b="1"/>
              <a:t>Grupo d</a:t>
            </a:r>
            <a:r>
              <a:rPr lang="pt-BR"/>
              <a:t> </a:t>
            </a:r>
            <a:r>
              <a:rPr lang="pt-BR" b="1"/>
              <a:t>e Trabalho de Ciência e Tecnologia </a:t>
            </a:r>
            <a:r>
              <a:rPr lang="pt-BR"/>
              <a:t>​</a:t>
            </a:r>
            <a:br>
              <a:rPr lang="pt-BR"/>
            </a:br>
            <a:r>
              <a:rPr lang="pt-BR" b="1"/>
              <a:t>C&amp;T </a:t>
            </a:r>
            <a:r>
              <a:rPr lang="pt-BR"/>
              <a:t>​</a:t>
            </a:r>
          </a:p>
          <a:p>
            <a:pPr fontAlgn="base"/>
            <a:r>
              <a:rPr lang="pt-BR" b="1"/>
              <a:t>Novembro 2025</a:t>
            </a:r>
            <a:r>
              <a:rPr lang="pt-BR"/>
              <a:t>​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0F89828B-71C5-9A06-EA5A-5FF9A2733A34}"/>
              </a:ext>
            </a:extLst>
          </p:cNvPr>
          <p:cNvSpPr txBox="1">
            <a:spLocks/>
          </p:cNvSpPr>
          <p:nvPr/>
        </p:nvSpPr>
        <p:spPr>
          <a:xfrm>
            <a:off x="1854679" y="2964926"/>
            <a:ext cx="3104235" cy="5700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/>
              <a:t> </a:t>
            </a:r>
            <a:endParaRPr lang="pt-BR" sz="3600">
              <a:solidFill>
                <a:srgbClr val="183EFF"/>
              </a:solidFill>
              <a:latin typeface="Gontserrat Black" panose="00000A00000000000000" pitchFamily="50" charset="0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F6871A2F-A371-F02E-803C-F46A7C81103B}"/>
              </a:ext>
            </a:extLst>
          </p:cNvPr>
          <p:cNvSpPr/>
          <p:nvPr/>
        </p:nvSpPr>
        <p:spPr>
          <a:xfrm>
            <a:off x="839321" y="5455888"/>
            <a:ext cx="5009936" cy="8159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192E212-41BD-15B7-4003-BD6552746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0" y="9961"/>
            <a:ext cx="1685925" cy="16859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C5F4FB9-C282-A0D2-B91C-249B1F665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7499" y="4497038"/>
            <a:ext cx="1917700" cy="19177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D3C916E-7763-0C4B-7B8F-BB2B13187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435" y="1400175"/>
            <a:ext cx="552291" cy="56356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1615943-0C97-2390-A35E-CE21F19C1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489" y="638355"/>
            <a:ext cx="589113" cy="60113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53" y="3680241"/>
            <a:ext cx="4068791" cy="4367268"/>
          </a:xfrm>
          <a:prstGeom prst="rect">
            <a:avLst/>
          </a:prstGeom>
        </p:spPr>
      </p:pic>
      <p:sp>
        <p:nvSpPr>
          <p:cNvPr id="8" name="AutoShape 2" descr="https://brc-powerpoint.officeapps.live.com/pods/GetClipboardImage.ashx?Id=e2806ebb-74d9-40cb-a48e-10540ee70da6&amp;DC=GBR1&amp;pkey=0022bbc5-b002-4345-80c2-f5db9b9a3851&amp;wdwaccluster=GBR1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Título 2">
            <a:extLst>
              <a:ext uri="{FF2B5EF4-FFF2-40B4-BE49-F238E27FC236}">
                <a16:creationId xmlns:a16="http://schemas.microsoft.com/office/drawing/2014/main" id="{BB9A911E-0D46-AF51-9CF8-D82C42B9B1C0}"/>
              </a:ext>
            </a:extLst>
          </p:cNvPr>
          <p:cNvSpPr>
            <a:spLocks noGrp="1"/>
          </p:cNvSpPr>
          <p:nvPr/>
        </p:nvSpPr>
        <p:spPr>
          <a:xfrm>
            <a:off x="1302672" y="2506117"/>
            <a:ext cx="4172466" cy="2047103"/>
          </a:xfrm>
          <a:prstGeom prst="rect">
            <a:avLst/>
          </a:prstGeom>
        </p:spPr>
        <p:txBody>
          <a:bodyPr wrap="square" lIns="91440" tIns="45720" rIns="91440" bIns="4572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800" dirty="0">
                <a:solidFill>
                  <a:srgbClr val="183EFF"/>
                </a:solidFill>
                <a:latin typeface="Arial"/>
                <a:ea typeface="+mn-ea"/>
                <a:cs typeface="Arial"/>
              </a:rPr>
              <a:t>Bioeconomia de PMF no contexto do DAF/MS</a:t>
            </a:r>
            <a:endParaRPr lang="pt-BR" sz="2800" dirty="0">
              <a:solidFill>
                <a:srgbClr val="183E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2800" dirty="0">
              <a:solidFill>
                <a:srgbClr val="183E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pt-BR" sz="1800" b="0" dirty="0">
                <a:solidFill>
                  <a:srgbClr val="183EFF"/>
                </a:solidFill>
                <a:latin typeface="Arial"/>
                <a:cs typeface="Arial"/>
              </a:rPr>
              <a:t>Coordenação-Geral de Assistência Farmacêutica Básica</a:t>
            </a:r>
          </a:p>
          <a:p>
            <a:r>
              <a:rPr lang="pt-BR" sz="1800" b="0" dirty="0">
                <a:solidFill>
                  <a:srgbClr val="183EFF"/>
                </a:solidFill>
                <a:latin typeface="Arial"/>
                <a:cs typeface="Arial"/>
              </a:rPr>
              <a:t>(CGAFB)</a:t>
            </a:r>
            <a:endParaRPr lang="pt-BR" sz="1800" b="0" dirty="0">
              <a:solidFill>
                <a:srgbClr val="183EFF"/>
              </a:solidFill>
              <a:latin typeface="Arial"/>
              <a:ea typeface="Roboto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2800" dirty="0">
              <a:latin typeface="Arial" panose="020B0604020202020204" pitchFamily="34" charset="0"/>
              <a:ea typeface="Calibri Ligh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65D8C-A318-0714-FAD4-89C940F83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1">
            <a:extLst>
              <a:ext uri="{FF2B5EF4-FFF2-40B4-BE49-F238E27FC236}">
                <a16:creationId xmlns:a16="http://schemas.microsoft.com/office/drawing/2014/main" id="{C172BC15-A60B-A923-5EAD-94ACEA2EE322}"/>
              </a:ext>
            </a:extLst>
          </p:cNvPr>
          <p:cNvSpPr txBox="1">
            <a:spLocks/>
          </p:cNvSpPr>
          <p:nvPr/>
        </p:nvSpPr>
        <p:spPr>
          <a:xfrm>
            <a:off x="990689" y="167153"/>
            <a:ext cx="9666382" cy="118690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000" b="1" dirty="0">
                <a:solidFill>
                  <a:srgbClr val="183EFF"/>
                </a:solidFill>
                <a:latin typeface="Arial Black"/>
              </a:rPr>
              <a:t>O território como base da </a:t>
            </a:r>
            <a:r>
              <a:rPr lang="pt-BR" sz="4000" b="1" dirty="0">
                <a:solidFill>
                  <a:srgbClr val="183EFF"/>
                </a:solidFill>
                <a:highlight>
                  <a:srgbClr val="FFFF00"/>
                </a:highlight>
                <a:latin typeface="Arial Black"/>
              </a:rPr>
              <a:t>produção</a:t>
            </a:r>
            <a:r>
              <a:rPr lang="pt-BR" sz="4000" b="1" dirty="0">
                <a:solidFill>
                  <a:srgbClr val="183EFF"/>
                </a:solidFill>
                <a:latin typeface="Arial Black"/>
              </a:rPr>
              <a:t> e do </a:t>
            </a:r>
            <a:r>
              <a:rPr lang="pt-BR" sz="4000" b="1" dirty="0">
                <a:solidFill>
                  <a:srgbClr val="183EFF"/>
                </a:solidFill>
                <a:highlight>
                  <a:srgbClr val="FFFF00"/>
                </a:highlight>
                <a:latin typeface="Arial Black"/>
              </a:rPr>
              <a:t>cuidado</a:t>
            </a:r>
            <a:endParaRPr lang="pt-BR">
              <a:highlight>
                <a:srgbClr val="FFFF00"/>
              </a:highlight>
              <a:ea typeface="Calibri"/>
              <a:cs typeface="Calibri"/>
            </a:endParaRPr>
          </a:p>
          <a:p>
            <a:pPr marL="0" indent="0" algn="ctr">
              <a:buNone/>
            </a:pPr>
            <a:endParaRPr lang="pt-BR" sz="4000" b="1" dirty="0">
              <a:solidFill>
                <a:srgbClr val="183EFF"/>
              </a:solidFill>
              <a:latin typeface="Arial Black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2306681D-EDCE-0203-BBB8-B01430419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279" y="2477141"/>
            <a:ext cx="1512969" cy="883247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26628F9-6280-6174-C7BF-72B7870C6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642" y="3820112"/>
            <a:ext cx="1525006" cy="80264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5BA8719-2FB6-4231-B968-8BE3CD11D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587" y="4890053"/>
            <a:ext cx="1460463" cy="827889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9AF0C4F7-DFD0-2FEA-231F-CDB3B1F85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2568" y="4893360"/>
            <a:ext cx="1525006" cy="7843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607AB278-15F8-9814-D144-4DF7189DAA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3226" r="20188" b="-807"/>
          <a:stretch/>
        </p:blipFill>
        <p:spPr>
          <a:xfrm>
            <a:off x="10191700" y="3861476"/>
            <a:ext cx="1398043" cy="939356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F57908C5-1CDE-3224-2ABF-FA9FF6B4F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8042" y="2359194"/>
            <a:ext cx="1627116" cy="1036898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9A2FC04B-FEB6-08B0-20C3-2F6A21E289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9726" y="1924649"/>
            <a:ext cx="1397974" cy="958000"/>
          </a:xfrm>
          <a:prstGeom prst="rect">
            <a:avLst/>
          </a:prstGeom>
        </p:spPr>
      </p:pic>
      <p:sp>
        <p:nvSpPr>
          <p:cNvPr id="2" name="AutoShape 2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84AEF84E-3D26-4BA6-790B-C20EFE0004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418B4F0-B28A-C911-7E88-71CC32534227}"/>
              </a:ext>
            </a:extLst>
          </p:cNvPr>
          <p:cNvSpPr txBox="1"/>
          <p:nvPr/>
        </p:nvSpPr>
        <p:spPr>
          <a:xfrm>
            <a:off x="952500" y="158750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 dirty="0">
                <a:solidFill>
                  <a:srgbClr val="3F3F3F"/>
                </a:solidFill>
                <a:latin typeface="Arial Black"/>
                <a:ea typeface="Calibri"/>
                <a:cs typeface="Calibri"/>
              </a:rPr>
              <a:t>Antes</a:t>
            </a:r>
            <a:endParaRPr lang="pt-BR" sz="2800">
              <a:solidFill>
                <a:srgbClr val="3F3F3F"/>
              </a:solidFill>
              <a:latin typeface="Arial Black"/>
              <a:ea typeface="Calibri Light"/>
              <a:cs typeface="Calibri Light"/>
            </a:endParaRPr>
          </a:p>
        </p:txBody>
      </p:sp>
      <p:pic>
        <p:nvPicPr>
          <p:cNvPr id="5" name="Imagem 4" descr="ícone de loja de farmácia 1511685 Vetor no Vecteezy">
            <a:extLst>
              <a:ext uri="{FF2B5EF4-FFF2-40B4-BE49-F238E27FC236}">
                <a16:creationId xmlns:a16="http://schemas.microsoft.com/office/drawing/2014/main" id="{9A8AC9AD-9F4B-F6D3-9F00-F61F6FF129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2567" y="2904067"/>
            <a:ext cx="1409700" cy="1409700"/>
          </a:xfrm>
          <a:prstGeom prst="rect">
            <a:avLst/>
          </a:prstGeo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4B35A876-FD63-28DF-51F8-EEAD5DDA12A9}"/>
              </a:ext>
            </a:extLst>
          </p:cNvPr>
          <p:cNvCxnSpPr/>
          <p:nvPr/>
        </p:nvCxnSpPr>
        <p:spPr>
          <a:xfrm>
            <a:off x="370417" y="2349499"/>
            <a:ext cx="656166" cy="740833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51C28684-51D8-87F6-A9CF-8E6F0C0D2BB3}"/>
              </a:ext>
            </a:extLst>
          </p:cNvPr>
          <p:cNvCxnSpPr>
            <a:cxnSpLocks/>
          </p:cNvCxnSpPr>
          <p:nvPr/>
        </p:nvCxnSpPr>
        <p:spPr>
          <a:xfrm flipV="1">
            <a:off x="359834" y="4254498"/>
            <a:ext cx="857248" cy="63500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FDE7A2B8-C8AA-D162-D3EA-D24B40E74FA0}"/>
              </a:ext>
            </a:extLst>
          </p:cNvPr>
          <p:cNvCxnSpPr>
            <a:cxnSpLocks/>
          </p:cNvCxnSpPr>
          <p:nvPr/>
        </p:nvCxnSpPr>
        <p:spPr>
          <a:xfrm flipH="1" flipV="1">
            <a:off x="2349498" y="4148666"/>
            <a:ext cx="857251" cy="53974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E4D84A1-4BDA-BAAE-B3A0-16C0102992A4}"/>
              </a:ext>
            </a:extLst>
          </p:cNvPr>
          <p:cNvSpPr txBox="1"/>
          <p:nvPr/>
        </p:nvSpPr>
        <p:spPr>
          <a:xfrm>
            <a:off x="370415" y="5852583"/>
            <a:ext cx="291253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 dirty="0">
                <a:latin typeface="Arial"/>
                <a:ea typeface="+mn-lt"/>
                <a:cs typeface="Arial"/>
              </a:rPr>
              <a:t>Financiamento orientado a um modelo único</a:t>
            </a:r>
            <a:br>
              <a:rPr lang="pt-BR" b="1" dirty="0">
                <a:latin typeface="Arial"/>
                <a:ea typeface="+mn-lt"/>
                <a:cs typeface="Arial"/>
              </a:rPr>
            </a:br>
            <a:endParaRPr lang="pt-BR" b="1" dirty="0">
              <a:latin typeface="Arial"/>
              <a:ea typeface="+mn-lt"/>
              <a:cs typeface="Arial"/>
            </a:endParaRP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A2AA64E1-C668-6681-ED7E-666D6F0F0C1C}"/>
              </a:ext>
            </a:extLst>
          </p:cNvPr>
          <p:cNvCxnSpPr>
            <a:cxnSpLocks/>
          </p:cNvCxnSpPr>
          <p:nvPr/>
        </p:nvCxnSpPr>
        <p:spPr>
          <a:xfrm flipH="1">
            <a:off x="2296580" y="2391831"/>
            <a:ext cx="867835" cy="772585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69E89B27-B579-0318-62EE-187E88D6E95C}"/>
              </a:ext>
            </a:extLst>
          </p:cNvPr>
          <p:cNvCxnSpPr>
            <a:cxnSpLocks/>
          </p:cNvCxnSpPr>
          <p:nvPr/>
        </p:nvCxnSpPr>
        <p:spPr>
          <a:xfrm flipH="1">
            <a:off x="7395303" y="4063997"/>
            <a:ext cx="1431194" cy="209228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B2FB3002-FC88-CDF7-726C-30C984D63FF5}"/>
              </a:ext>
            </a:extLst>
          </p:cNvPr>
          <p:cNvCxnSpPr>
            <a:cxnSpLocks/>
          </p:cNvCxnSpPr>
          <p:nvPr/>
        </p:nvCxnSpPr>
        <p:spPr>
          <a:xfrm flipH="1" flipV="1">
            <a:off x="7418912" y="3323166"/>
            <a:ext cx="1361183" cy="699313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EC05E983-9A25-B6B3-6510-9A34E258B25F}"/>
              </a:ext>
            </a:extLst>
          </p:cNvPr>
          <p:cNvCxnSpPr>
            <a:cxnSpLocks/>
          </p:cNvCxnSpPr>
          <p:nvPr/>
        </p:nvCxnSpPr>
        <p:spPr>
          <a:xfrm flipH="1" flipV="1">
            <a:off x="8857430" y="2999967"/>
            <a:ext cx="37451" cy="1007044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054FE214-1BE3-57A5-61B3-FF0AE534D634}"/>
              </a:ext>
            </a:extLst>
          </p:cNvPr>
          <p:cNvCxnSpPr>
            <a:cxnSpLocks/>
          </p:cNvCxnSpPr>
          <p:nvPr/>
        </p:nvCxnSpPr>
        <p:spPr>
          <a:xfrm flipV="1">
            <a:off x="9025138" y="3341077"/>
            <a:ext cx="1144622" cy="654536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3871C520-F456-7535-CA1E-4C9DC8AB405C}"/>
              </a:ext>
            </a:extLst>
          </p:cNvPr>
          <p:cNvCxnSpPr>
            <a:cxnSpLocks/>
          </p:cNvCxnSpPr>
          <p:nvPr/>
        </p:nvCxnSpPr>
        <p:spPr>
          <a:xfrm>
            <a:off x="8946169" y="4067253"/>
            <a:ext cx="1401880" cy="39402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A29C2623-EC67-DE06-967D-5071D7A22187}"/>
              </a:ext>
            </a:extLst>
          </p:cNvPr>
          <p:cNvCxnSpPr>
            <a:cxnSpLocks/>
          </p:cNvCxnSpPr>
          <p:nvPr/>
        </p:nvCxnSpPr>
        <p:spPr>
          <a:xfrm>
            <a:off x="8885113" y="4046087"/>
            <a:ext cx="673258" cy="812475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814C45CF-87B3-2CBC-0DA8-30B122EB74EA}"/>
              </a:ext>
            </a:extLst>
          </p:cNvPr>
          <p:cNvCxnSpPr>
            <a:cxnSpLocks/>
          </p:cNvCxnSpPr>
          <p:nvPr/>
        </p:nvCxnSpPr>
        <p:spPr>
          <a:xfrm flipH="1">
            <a:off x="8279415" y="4099818"/>
            <a:ext cx="557666" cy="797005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BA2A3313-BDB5-368C-9C72-695773B8AEA3}"/>
              </a:ext>
            </a:extLst>
          </p:cNvPr>
          <p:cNvSpPr txBox="1"/>
          <p:nvPr/>
        </p:nvSpPr>
        <p:spPr>
          <a:xfrm>
            <a:off x="8250115" y="3796975"/>
            <a:ext cx="1198034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dirty="0">
                <a:solidFill>
                  <a:srgbClr val="3F3F3F"/>
                </a:solidFill>
                <a:latin typeface="Arial Black"/>
                <a:ea typeface="Calibri"/>
                <a:cs typeface="Calibri"/>
              </a:rPr>
              <a:t>PNPMF</a:t>
            </a:r>
            <a:endParaRPr lang="pt-BR" dirty="0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B8BB8E4-EF29-8848-FCBB-74FD6633DEEE}"/>
              </a:ext>
            </a:extLst>
          </p:cNvPr>
          <p:cNvSpPr txBox="1"/>
          <p:nvPr/>
        </p:nvSpPr>
        <p:spPr>
          <a:xfrm>
            <a:off x="7755139" y="5938877"/>
            <a:ext cx="291253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 dirty="0">
                <a:latin typeface="Arial"/>
                <a:ea typeface="+mn-lt"/>
                <a:cs typeface="Arial"/>
              </a:rPr>
              <a:t>Financiamento orientado pela Política Nacional</a:t>
            </a:r>
            <a:br>
              <a:rPr lang="pt-BR" b="1" dirty="0">
                <a:latin typeface="Arial"/>
                <a:ea typeface="+mn-lt"/>
                <a:cs typeface="Arial"/>
              </a:rPr>
            </a:br>
            <a:endParaRPr lang="pt-BR" b="1" dirty="0">
              <a:latin typeface="Arial"/>
              <a:ea typeface="+mn-lt"/>
              <a:cs typeface="Arial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473E2A03-953D-7C4F-AE8F-C6666E69B0CE}"/>
              </a:ext>
            </a:extLst>
          </p:cNvPr>
          <p:cNvSpPr txBox="1"/>
          <p:nvPr/>
        </p:nvSpPr>
        <p:spPr>
          <a:xfrm>
            <a:off x="8136955" y="1449917"/>
            <a:ext cx="176953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 dirty="0">
                <a:solidFill>
                  <a:srgbClr val="FFC000"/>
                </a:solidFill>
                <a:latin typeface="Arial Black"/>
                <a:ea typeface="Calibri"/>
                <a:cs typeface="Calibri"/>
              </a:rPr>
              <a:t>Agora</a:t>
            </a:r>
            <a:endParaRPr lang="pt-BR" sz="2800" dirty="0">
              <a:solidFill>
                <a:srgbClr val="FFC000"/>
              </a:solidFill>
              <a:latin typeface="Arial Black"/>
              <a:ea typeface="Calibri Light"/>
              <a:cs typeface="Calibri Light"/>
            </a:endParaRPr>
          </a:p>
        </p:txBody>
      </p: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E5CB856C-F917-5A46-109D-7050E44D09A5}"/>
              </a:ext>
            </a:extLst>
          </p:cNvPr>
          <p:cNvCxnSpPr/>
          <p:nvPr/>
        </p:nvCxnSpPr>
        <p:spPr>
          <a:xfrm>
            <a:off x="5492750" y="2307166"/>
            <a:ext cx="21166" cy="2995083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969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29440-8913-AF79-D879-B995A9133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13">
            <a:extLst>
              <a:ext uri="{FF2B5EF4-FFF2-40B4-BE49-F238E27FC236}">
                <a16:creationId xmlns:a16="http://schemas.microsoft.com/office/drawing/2014/main" id="{969B5536-9875-5414-5A9D-73BB84E8E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962075" y="1086517"/>
            <a:ext cx="4916010" cy="4916010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26571F84-3B10-129F-5600-00D4EAEDCCBA}"/>
              </a:ext>
            </a:extLst>
          </p:cNvPr>
          <p:cNvSpPr/>
          <p:nvPr/>
        </p:nvSpPr>
        <p:spPr>
          <a:xfrm>
            <a:off x="580103" y="239428"/>
            <a:ext cx="3067665" cy="187796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>
                <a:solidFill>
                  <a:srgbClr val="3152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Produtos</a:t>
            </a:r>
          </a:p>
        </p:txBody>
      </p:sp>
      <p:pic>
        <p:nvPicPr>
          <p:cNvPr id="4" name="Gráfico 3" descr="Medicina estrutura de tópicos">
            <a:extLst>
              <a:ext uri="{FF2B5EF4-FFF2-40B4-BE49-F238E27FC236}">
                <a16:creationId xmlns:a16="http://schemas.microsoft.com/office/drawing/2014/main" id="{BE75EEF8-AB86-0246-D59A-5B7FBC589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517" y="256858"/>
            <a:ext cx="914400" cy="91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054F6D1-AC44-8DA5-908E-903F7BB7B1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0792" y="2466471"/>
            <a:ext cx="1971337" cy="2557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 descr="Código QR&#10;&#10;O conteúdo gerado por IA pode estar incorreto.">
            <a:extLst>
              <a:ext uri="{FF2B5EF4-FFF2-40B4-BE49-F238E27FC236}">
                <a16:creationId xmlns:a16="http://schemas.microsoft.com/office/drawing/2014/main" id="{0898413B-94F0-EE25-5170-A2B178F39D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7011" y="5161124"/>
            <a:ext cx="1087570" cy="1044880"/>
          </a:xfrm>
          <a:prstGeom prst="rect">
            <a:avLst/>
          </a:prstGeom>
        </p:spPr>
      </p:pic>
      <p:sp>
        <p:nvSpPr>
          <p:cNvPr id="9" name="CaixaDeTexto 28">
            <a:extLst>
              <a:ext uri="{FF2B5EF4-FFF2-40B4-BE49-F238E27FC236}">
                <a16:creationId xmlns:a16="http://schemas.microsoft.com/office/drawing/2014/main" id="{0C501D23-6843-B423-9C94-C9071DE439FD}"/>
              </a:ext>
            </a:extLst>
          </p:cNvPr>
          <p:cNvSpPr txBox="1"/>
          <p:nvPr/>
        </p:nvSpPr>
        <p:spPr>
          <a:xfrm>
            <a:off x="1420792" y="6334780"/>
            <a:ext cx="1694070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>
                <a:solidFill>
                  <a:srgbClr val="548235"/>
                </a:solidFill>
                <a:latin typeface="Montserrat"/>
              </a:rPr>
              <a:t>Acesse a RENAME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F004F44-73BF-7683-6FA4-6BCECC20F5C5}"/>
              </a:ext>
            </a:extLst>
          </p:cNvPr>
          <p:cNvSpPr txBox="1"/>
          <p:nvPr/>
        </p:nvSpPr>
        <p:spPr>
          <a:xfrm>
            <a:off x="4114625" y="1529361"/>
            <a:ext cx="231986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3000" dirty="0">
                <a:solidFill>
                  <a:srgbClr val="FFC000"/>
                </a:solidFill>
              </a:rPr>
              <a:t>+ </a:t>
            </a:r>
          </a:p>
        </p:txBody>
      </p:sp>
      <p:sp>
        <p:nvSpPr>
          <p:cNvPr id="11" name="Espaço Reservado para Texto 2">
            <a:extLst>
              <a:ext uri="{FF2B5EF4-FFF2-40B4-BE49-F238E27FC236}">
                <a16:creationId xmlns:a16="http://schemas.microsoft.com/office/drawing/2014/main" id="{F1D088A5-E8A0-B49E-83D6-AE9B26004BAB}"/>
              </a:ext>
            </a:extLst>
          </p:cNvPr>
          <p:cNvSpPr>
            <a:spLocks noGrp="1"/>
          </p:cNvSpPr>
          <p:nvPr/>
        </p:nvSpPr>
        <p:spPr>
          <a:xfrm>
            <a:off x="6434491" y="2048522"/>
            <a:ext cx="5377866" cy="13234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rgbClr val="31529F"/>
                </a:solidFill>
                <a:latin typeface="Arial"/>
                <a:cs typeface="Arial"/>
              </a:rPr>
              <a:t>Atualização no Hórus</a:t>
            </a:r>
          </a:p>
          <a:p>
            <a:r>
              <a:rPr lang="pt-BR" sz="5400" dirty="0">
                <a:solidFill>
                  <a:srgbClr val="31529F"/>
                </a:solidFill>
                <a:highlight>
                  <a:srgbClr val="FFFF00"/>
                </a:highlight>
                <a:latin typeface="Arial"/>
                <a:cs typeface="Arial"/>
              </a:rPr>
              <a:t>+ 500</a:t>
            </a:r>
            <a:r>
              <a:rPr lang="pt-BR" sz="4000" dirty="0">
                <a:solidFill>
                  <a:srgbClr val="31529F"/>
                </a:solidFill>
                <a:highlight>
                  <a:srgbClr val="FFFF00"/>
                </a:highlight>
                <a:latin typeface="Arial"/>
                <a:cs typeface="Arial"/>
              </a:rPr>
              <a:t> inclusões </a:t>
            </a:r>
            <a:endParaRPr lang="pt-BR" sz="4000" dirty="0">
              <a:solidFill>
                <a:srgbClr val="31529F"/>
              </a:solidFill>
              <a:highlight>
                <a:srgbClr val="FFFF00"/>
              </a:highlight>
            </a:endParaRPr>
          </a:p>
          <a:p>
            <a:endParaRPr lang="pt-BR" sz="4000" dirty="0">
              <a:solidFill>
                <a:srgbClr val="31529F"/>
              </a:solidFill>
            </a:endParaRP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C8D79C0A-E136-55F9-A835-A0CF64E75EFE}"/>
              </a:ext>
            </a:extLst>
          </p:cNvPr>
          <p:cNvSpPr>
            <a:spLocks noGrp="1"/>
          </p:cNvSpPr>
          <p:nvPr/>
        </p:nvSpPr>
        <p:spPr>
          <a:xfrm>
            <a:off x="6434491" y="3779766"/>
            <a:ext cx="5377866" cy="13234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rgbClr val="31529F"/>
                </a:solidFill>
                <a:latin typeface="Arial"/>
                <a:cs typeface="Arial"/>
              </a:rPr>
              <a:t>* Reconhecendo a liberdade do território – Princípio da descentralização</a:t>
            </a:r>
          </a:p>
          <a:p>
            <a:endParaRPr lang="pt-BR" sz="2400" dirty="0">
              <a:solidFill>
                <a:srgbClr val="31529F"/>
              </a:solidFill>
            </a:endParaRPr>
          </a:p>
        </p:txBody>
      </p:sp>
      <p:sp>
        <p:nvSpPr>
          <p:cNvPr id="13" name="Espaço Reservado para Texto 2">
            <a:extLst>
              <a:ext uri="{FF2B5EF4-FFF2-40B4-BE49-F238E27FC236}">
                <a16:creationId xmlns:a16="http://schemas.microsoft.com/office/drawing/2014/main" id="{DC8DA7E8-3952-9DE0-656B-4F5B4CD7950E}"/>
              </a:ext>
            </a:extLst>
          </p:cNvPr>
          <p:cNvSpPr>
            <a:spLocks noGrp="1"/>
          </p:cNvSpPr>
          <p:nvPr/>
        </p:nvSpPr>
        <p:spPr>
          <a:xfrm>
            <a:off x="6434491" y="5327470"/>
            <a:ext cx="5377866" cy="40780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rgbClr val="31529F"/>
                </a:solidFill>
                <a:latin typeface="Arial"/>
                <a:cs typeface="Arial"/>
              </a:rPr>
              <a:t>Viabilizando o financiamento Federal</a:t>
            </a:r>
          </a:p>
        </p:txBody>
      </p:sp>
      <p:sp>
        <p:nvSpPr>
          <p:cNvPr id="14" name="Seta: de Cima para Baixo 13">
            <a:extLst>
              <a:ext uri="{FF2B5EF4-FFF2-40B4-BE49-F238E27FC236}">
                <a16:creationId xmlns:a16="http://schemas.microsoft.com/office/drawing/2014/main" id="{08B80B4E-07FD-C4EF-90A8-B97A024569B1}"/>
              </a:ext>
            </a:extLst>
          </p:cNvPr>
          <p:cNvSpPr/>
          <p:nvPr/>
        </p:nvSpPr>
        <p:spPr>
          <a:xfrm>
            <a:off x="8559338" y="4526122"/>
            <a:ext cx="564086" cy="721876"/>
          </a:xfrm>
          <a:prstGeom prst="up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ABA8DAF-C268-8E4B-703B-D7AB892F3C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3000" y="114896"/>
            <a:ext cx="589113" cy="60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77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EA96B-16E5-B0DA-BAC2-A6540E6BF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13">
            <a:extLst>
              <a:ext uri="{FF2B5EF4-FFF2-40B4-BE49-F238E27FC236}">
                <a16:creationId xmlns:a16="http://schemas.microsoft.com/office/drawing/2014/main" id="{9321FAB8-FD1F-C382-C71A-439E4BCA9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962075" y="1086517"/>
            <a:ext cx="4916010" cy="4916010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6D156E6-DB02-A1B5-7280-1B814E601687}"/>
              </a:ext>
            </a:extLst>
          </p:cNvPr>
          <p:cNvSpPr/>
          <p:nvPr/>
        </p:nvSpPr>
        <p:spPr>
          <a:xfrm>
            <a:off x="301495" y="147536"/>
            <a:ext cx="3067665" cy="187796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>
                <a:solidFill>
                  <a:srgbClr val="3152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Ciência e Inovação</a:t>
            </a:r>
          </a:p>
        </p:txBody>
      </p:sp>
      <p:pic>
        <p:nvPicPr>
          <p:cNvPr id="4" name="Gráfico 3" descr="Microscópio estrutura de tópicos">
            <a:extLst>
              <a:ext uri="{FF2B5EF4-FFF2-40B4-BE49-F238E27FC236}">
                <a16:creationId xmlns:a16="http://schemas.microsoft.com/office/drawing/2014/main" id="{7500A8FF-42EC-647F-96DE-01CBEDA19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826" y="179263"/>
            <a:ext cx="914400" cy="91440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DF93AFFF-C9C1-26E0-3486-755BD9DE6E53}"/>
              </a:ext>
            </a:extLst>
          </p:cNvPr>
          <p:cNvGrpSpPr/>
          <p:nvPr/>
        </p:nvGrpSpPr>
        <p:grpSpPr>
          <a:xfrm>
            <a:off x="8253734" y="163240"/>
            <a:ext cx="1818992" cy="4024505"/>
            <a:chOff x="5302729" y="1761249"/>
            <a:chExt cx="1844947" cy="4815397"/>
          </a:xfrm>
        </p:grpSpPr>
        <p:pic>
          <p:nvPicPr>
            <p:cNvPr id="12" name="Imagem 11" descr="Linha do tempo&#10;&#10;Descrição gerada automaticamente">
              <a:extLst>
                <a:ext uri="{FF2B5EF4-FFF2-40B4-BE49-F238E27FC236}">
                  <a16:creationId xmlns:a16="http://schemas.microsoft.com/office/drawing/2014/main" id="{1791C1E3-F630-5E11-48B8-F7970BC30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2729" y="1761249"/>
              <a:ext cx="1844947" cy="2753453"/>
            </a:xfrm>
            <a:prstGeom prst="rect">
              <a:avLst/>
            </a:prstGeom>
          </p:spPr>
        </p:pic>
        <p:pic>
          <p:nvPicPr>
            <p:cNvPr id="15" name="Imagem 14" descr="Gráfico de dispersão, Código QR&#10;&#10;Descrição gerada automaticamente">
              <a:extLst>
                <a:ext uri="{FF2B5EF4-FFF2-40B4-BE49-F238E27FC236}">
                  <a16:creationId xmlns:a16="http://schemas.microsoft.com/office/drawing/2014/main" id="{D8652488-36BE-8CC1-F4B4-5278244D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89294" y="4670109"/>
              <a:ext cx="1548848" cy="1484555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06217CB5-8B3B-391B-B84B-DCB5F90F4C2F}"/>
                </a:ext>
              </a:extLst>
            </p:cNvPr>
            <p:cNvSpPr txBox="1"/>
            <p:nvPr/>
          </p:nvSpPr>
          <p:spPr>
            <a:xfrm>
              <a:off x="5306939" y="6248399"/>
              <a:ext cx="1834093" cy="32824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1400" b="1">
                  <a:solidFill>
                    <a:srgbClr val="548235"/>
                  </a:solidFill>
                  <a:latin typeface="Arial"/>
                  <a:cs typeface="Arial"/>
                </a:rPr>
                <a:t>Acesse o livro</a:t>
              </a:r>
              <a:endParaRPr lang="pt-BR">
                <a:latin typeface="Arial"/>
                <a:cs typeface="Arial"/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E78D6D22-7CCE-7067-C977-F1A6B91B1226}"/>
              </a:ext>
            </a:extLst>
          </p:cNvPr>
          <p:cNvGrpSpPr/>
          <p:nvPr/>
        </p:nvGrpSpPr>
        <p:grpSpPr>
          <a:xfrm>
            <a:off x="10347823" y="221390"/>
            <a:ext cx="1597964" cy="3691720"/>
            <a:chOff x="8687625" y="1483563"/>
            <a:chExt cx="2161635" cy="5059943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5DEE2833-CAED-4FA1-0BC8-08444CB30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87625" y="1483563"/>
              <a:ext cx="2161635" cy="3056986"/>
            </a:xfrm>
            <a:prstGeom prst="rect">
              <a:avLst/>
            </a:prstGeom>
          </p:spPr>
        </p:pic>
        <p:pic>
          <p:nvPicPr>
            <p:cNvPr id="20" name="Imagem 19" descr="Gráfico de dispersão, Código QR&#10;&#10;Descrição gerada automaticamente">
              <a:extLst>
                <a:ext uri="{FF2B5EF4-FFF2-40B4-BE49-F238E27FC236}">
                  <a16:creationId xmlns:a16="http://schemas.microsoft.com/office/drawing/2014/main" id="{4C56327F-4800-AF93-6794-97678C078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34013" y="4632116"/>
              <a:ext cx="1485182" cy="1533165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F566EE83-A322-DFE1-1031-E0C556CB87B8}"/>
                </a:ext>
              </a:extLst>
            </p:cNvPr>
            <p:cNvSpPr txBox="1"/>
            <p:nvPr/>
          </p:nvSpPr>
          <p:spPr>
            <a:xfrm>
              <a:off x="8801351" y="6219643"/>
              <a:ext cx="2009955" cy="3238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1400" b="1">
                  <a:solidFill>
                    <a:srgbClr val="548235"/>
                  </a:solidFill>
                  <a:latin typeface="Arial"/>
                  <a:cs typeface="Arial"/>
                </a:rPr>
                <a:t>Acesse o livro</a:t>
              </a:r>
              <a:endParaRPr lang="pt-BR">
                <a:latin typeface="Arial"/>
                <a:cs typeface="Arial"/>
              </a:endParaRP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7020F98D-2611-A3C7-2061-6312900A62E6}"/>
              </a:ext>
            </a:extLst>
          </p:cNvPr>
          <p:cNvGrpSpPr/>
          <p:nvPr/>
        </p:nvGrpSpPr>
        <p:grpSpPr>
          <a:xfrm>
            <a:off x="9364779" y="4187745"/>
            <a:ext cx="1594856" cy="2598936"/>
            <a:chOff x="1450791" y="2123650"/>
            <a:chExt cx="2880264" cy="4440552"/>
          </a:xfrm>
        </p:grpSpPr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15849ECF-7C3D-28C2-94D3-0D4D1DC718FA}"/>
                </a:ext>
              </a:extLst>
            </p:cNvPr>
            <p:cNvSpPr txBox="1"/>
            <p:nvPr/>
          </p:nvSpPr>
          <p:spPr>
            <a:xfrm>
              <a:off x="1675185" y="6038333"/>
              <a:ext cx="2518940" cy="52586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1400" b="1">
                  <a:solidFill>
                    <a:srgbClr val="548235"/>
                  </a:solidFill>
                  <a:latin typeface="Arial"/>
                  <a:cs typeface="Arial"/>
                </a:rPr>
                <a:t>Acesse o site</a:t>
              </a:r>
              <a:endParaRPr lang="pt-BR">
                <a:latin typeface="Arial"/>
                <a:cs typeface="Arial"/>
              </a:endParaRPr>
            </a:p>
          </p:txBody>
        </p:sp>
        <p:pic>
          <p:nvPicPr>
            <p:cNvPr id="27" name="Imagem 26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704D3E58-968C-79E1-D465-DA2B598CC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-451" b="1704"/>
            <a:stretch/>
          </p:blipFill>
          <p:spPr>
            <a:xfrm>
              <a:off x="1450791" y="2123650"/>
              <a:ext cx="2880264" cy="2244020"/>
            </a:xfrm>
            <a:prstGeom prst="rect">
              <a:avLst/>
            </a:prstGeom>
          </p:spPr>
        </p:pic>
        <p:pic>
          <p:nvPicPr>
            <p:cNvPr id="29" name="Imagem 28" descr="Código QR&#10;&#10;Descrição gerada automaticamente">
              <a:extLst>
                <a:ext uri="{FF2B5EF4-FFF2-40B4-BE49-F238E27FC236}">
                  <a16:creationId xmlns:a16="http://schemas.microsoft.com/office/drawing/2014/main" id="{D9D90C72-300E-D036-961C-FD703B035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68127" y="4489031"/>
              <a:ext cx="1444895" cy="1470725"/>
            </a:xfrm>
            <a:prstGeom prst="rect">
              <a:avLst/>
            </a:prstGeom>
          </p:spPr>
        </p:pic>
      </p:grpSp>
      <p:sp>
        <p:nvSpPr>
          <p:cNvPr id="30" name="CaixaDeTexto 28">
            <a:extLst>
              <a:ext uri="{FF2B5EF4-FFF2-40B4-BE49-F238E27FC236}">
                <a16:creationId xmlns:a16="http://schemas.microsoft.com/office/drawing/2014/main" id="{F42EEC19-022E-7C38-E0B1-21A1B0496CDE}"/>
              </a:ext>
            </a:extLst>
          </p:cNvPr>
          <p:cNvSpPr txBox="1"/>
          <p:nvPr/>
        </p:nvSpPr>
        <p:spPr>
          <a:xfrm>
            <a:off x="1835328" y="5963300"/>
            <a:ext cx="2409113" cy="29238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300" b="1">
                <a:solidFill>
                  <a:srgbClr val="548235"/>
                </a:solidFill>
                <a:latin typeface="Montserrat"/>
              </a:rPr>
              <a:t>Acesse as monografias</a:t>
            </a:r>
            <a:endParaRPr lang="pt-BR" sz="1300">
              <a:latin typeface="Montserrat"/>
            </a:endParaRPr>
          </a:p>
        </p:txBody>
      </p:sp>
      <p:sp>
        <p:nvSpPr>
          <p:cNvPr id="31" name="CaixaDeTexto 7">
            <a:extLst>
              <a:ext uri="{FF2B5EF4-FFF2-40B4-BE49-F238E27FC236}">
                <a16:creationId xmlns:a16="http://schemas.microsoft.com/office/drawing/2014/main" id="{4DA65BDF-0940-2759-1D2F-41B896E7C374}"/>
              </a:ext>
            </a:extLst>
          </p:cNvPr>
          <p:cNvSpPr txBox="1"/>
          <p:nvPr/>
        </p:nvSpPr>
        <p:spPr>
          <a:xfrm>
            <a:off x="4057173" y="4848527"/>
            <a:ext cx="3457784" cy="80021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430" lvl="1" algn="just">
              <a:buClr>
                <a:srgbClr val="00B050"/>
              </a:buClr>
            </a:pPr>
            <a:r>
              <a:rPr lang="pt-BR" sz="3000" dirty="0">
                <a:latin typeface="Arial"/>
                <a:ea typeface="Open Sans"/>
                <a:cs typeface="Open Sans"/>
              </a:rPr>
              <a:t>32 publicadas </a:t>
            </a:r>
            <a:endParaRPr lang="pt-BR" sz="3000" dirty="0">
              <a:latin typeface="Arial"/>
              <a:ea typeface="Roboto"/>
              <a:cs typeface="Roboto"/>
            </a:endParaRPr>
          </a:p>
          <a:p>
            <a:pPr marL="265430" lvl="1">
              <a:buClr>
                <a:srgbClr val="00B050"/>
              </a:buClr>
            </a:pPr>
            <a:r>
              <a:rPr lang="pt-BR" sz="1600" dirty="0">
                <a:latin typeface="Arial"/>
                <a:ea typeface="Open Sans"/>
                <a:cs typeface="Arial"/>
              </a:rPr>
              <a:t>29 </a:t>
            </a:r>
            <a:r>
              <a:rPr lang="pt-BR" sz="1600" dirty="0">
                <a:latin typeface="Arial"/>
                <a:ea typeface="Open Sans"/>
                <a:cs typeface="Open Sans"/>
              </a:rPr>
              <a:t>em processo de publicação</a:t>
            </a:r>
          </a:p>
        </p:txBody>
      </p:sp>
      <p:pic>
        <p:nvPicPr>
          <p:cNvPr id="32" name="Espaço Reservado para Imagem 25">
            <a:extLst>
              <a:ext uri="{FF2B5EF4-FFF2-40B4-BE49-F238E27FC236}">
                <a16:creationId xmlns:a16="http://schemas.microsoft.com/office/drawing/2014/main" id="{CE8E777F-4B52-55B2-DD76-C7000A17DCB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795" b="1795"/>
          <a:stretch/>
        </p:blipFill>
        <p:spPr>
          <a:xfrm>
            <a:off x="2111113" y="2301721"/>
            <a:ext cx="1790007" cy="2254557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555BC400-F204-F60A-D9E8-46AFA74ECC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84661" y="2309500"/>
            <a:ext cx="1787897" cy="2246778"/>
          </a:xfrm>
          <a:prstGeom prst="rect">
            <a:avLst/>
          </a:prstGeom>
        </p:spPr>
      </p:pic>
      <p:pic>
        <p:nvPicPr>
          <p:cNvPr id="34" name="Imagem 33" descr="Gráfico de dispersão, Código QR&#10;&#10;O conteúdo gerado por IA pode estar incorreto.">
            <a:extLst>
              <a:ext uri="{FF2B5EF4-FFF2-40B4-BE49-F238E27FC236}">
                <a16:creationId xmlns:a16="http://schemas.microsoft.com/office/drawing/2014/main" id="{C977C2BB-0750-B049-61BE-2C60A8AAF6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98053" y="4632151"/>
            <a:ext cx="1417545" cy="130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32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B195D-2D12-06DC-0718-E2A48166B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13">
            <a:extLst>
              <a:ext uri="{FF2B5EF4-FFF2-40B4-BE49-F238E27FC236}">
                <a16:creationId xmlns:a16="http://schemas.microsoft.com/office/drawing/2014/main" id="{CCD2998C-7545-CF34-CEEC-2944895A0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962075" y="1086517"/>
            <a:ext cx="4916010" cy="4916010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AA6B18C7-9282-9BE0-158C-EF865495C279}"/>
              </a:ext>
            </a:extLst>
          </p:cNvPr>
          <p:cNvSpPr/>
          <p:nvPr/>
        </p:nvSpPr>
        <p:spPr>
          <a:xfrm>
            <a:off x="578040" y="240889"/>
            <a:ext cx="3067665" cy="187796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>
                <a:solidFill>
                  <a:srgbClr val="3152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Capacitação </a:t>
            </a:r>
          </a:p>
          <a:p>
            <a:pPr algn="r"/>
            <a:r>
              <a:rPr lang="pt-BR" sz="2400" b="1" dirty="0">
                <a:solidFill>
                  <a:srgbClr val="3152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Profissional</a:t>
            </a:r>
          </a:p>
        </p:txBody>
      </p:sp>
      <p:pic>
        <p:nvPicPr>
          <p:cNvPr id="6" name="Gráfico 5" descr="Assinatura estrutura de tópicos">
            <a:extLst>
              <a:ext uri="{FF2B5EF4-FFF2-40B4-BE49-F238E27FC236}">
                <a16:creationId xmlns:a16="http://schemas.microsoft.com/office/drawing/2014/main" id="{7D85F05B-00C3-58A7-4FC8-82E0A4B64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515" y="260557"/>
            <a:ext cx="914400" cy="914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C490012-0230-43B4-796B-C435A9955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531" y="2269881"/>
            <a:ext cx="2743198" cy="1542567"/>
          </a:xfrm>
          <a:prstGeom prst="rect">
            <a:avLst/>
          </a:prstGeom>
        </p:spPr>
      </p:pic>
      <p:pic>
        <p:nvPicPr>
          <p:cNvPr id="8" name="Imagem 7" descr="Uma imagem retangular com o fundo em amarelo claro, linha verde horizontal e amarelo escruo. Há outro retangulo centralizado de fundo branco com a logo do curso e a escrita atualização em fitoterapia aspectos clínicos.">
            <a:extLst>
              <a:ext uri="{FF2B5EF4-FFF2-40B4-BE49-F238E27FC236}">
                <a16:creationId xmlns:a16="http://schemas.microsoft.com/office/drawing/2014/main" id="{1BBB746C-F4E4-333B-EFA9-77114EB3C1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9259" y="2255263"/>
            <a:ext cx="2743200" cy="1543050"/>
          </a:xfrm>
          <a:prstGeom prst="rect">
            <a:avLst/>
          </a:prstGeom>
        </p:spPr>
      </p:pic>
      <p:sp>
        <p:nvSpPr>
          <p:cNvPr id="10" name="CaixaDeTexto 10">
            <a:extLst>
              <a:ext uri="{FF2B5EF4-FFF2-40B4-BE49-F238E27FC236}">
                <a16:creationId xmlns:a16="http://schemas.microsoft.com/office/drawing/2014/main" id="{E204BE0E-34B7-B957-6AB7-75199769F548}"/>
              </a:ext>
            </a:extLst>
          </p:cNvPr>
          <p:cNvSpPr txBox="1"/>
          <p:nvPr/>
        </p:nvSpPr>
        <p:spPr>
          <a:xfrm>
            <a:off x="2327440" y="3952088"/>
            <a:ext cx="2849957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Arial"/>
                <a:ea typeface="+mn-lt"/>
                <a:cs typeface="+mn-lt"/>
              </a:rPr>
              <a:t>Harmonizando Conceitos</a:t>
            </a:r>
          </a:p>
          <a:p>
            <a:endParaRPr lang="pt-BR" sz="1600" dirty="0">
              <a:latin typeface="Arial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pt-BR" sz="1600" dirty="0">
                <a:latin typeface="Arial"/>
                <a:ea typeface="+mn-lt"/>
                <a:cs typeface="+mn-lt"/>
              </a:rPr>
              <a:t>Público-alvo: estudantes e profissionais da saúde</a:t>
            </a:r>
          </a:p>
          <a:p>
            <a:endParaRPr lang="pt-BR" sz="1600" dirty="0">
              <a:latin typeface="Arial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pt-BR" sz="1600" dirty="0">
                <a:latin typeface="Arial"/>
                <a:ea typeface="+mn-lt"/>
                <a:cs typeface="+mn-lt"/>
              </a:rPr>
              <a:t>3.800 inscritos</a:t>
            </a:r>
            <a:endParaRPr lang="pt-BR" sz="1600" b="1" dirty="0">
              <a:latin typeface="Arial"/>
              <a:ea typeface="Roboto"/>
              <a:cs typeface="Roboto"/>
            </a:endParaRPr>
          </a:p>
        </p:txBody>
      </p:sp>
      <p:sp>
        <p:nvSpPr>
          <p:cNvPr id="11" name="CaixaDeTexto 11">
            <a:extLst>
              <a:ext uri="{FF2B5EF4-FFF2-40B4-BE49-F238E27FC236}">
                <a16:creationId xmlns:a16="http://schemas.microsoft.com/office/drawing/2014/main" id="{DF82E70E-0BC6-7D6B-20AE-0C609C7F45BC}"/>
              </a:ext>
            </a:extLst>
          </p:cNvPr>
          <p:cNvSpPr txBox="1"/>
          <p:nvPr/>
        </p:nvSpPr>
        <p:spPr>
          <a:xfrm>
            <a:off x="5341149" y="3956062"/>
            <a:ext cx="3028474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dirty="0">
                <a:latin typeface="Arial"/>
                <a:ea typeface="+mn-lt"/>
                <a:cs typeface="+mn-lt"/>
              </a:rPr>
              <a:t>Aspectos farmacêuticos e fitoquímicos</a:t>
            </a:r>
            <a:endParaRPr lang="pt-BR" b="1" dirty="0"/>
          </a:p>
          <a:p>
            <a:pPr marL="285750" indent="-285750">
              <a:buFont typeface="Arial"/>
              <a:buChar char="•"/>
            </a:pPr>
            <a:r>
              <a:rPr lang="pt-BR" sz="1600" dirty="0">
                <a:latin typeface="Arial"/>
                <a:ea typeface="+mn-lt"/>
                <a:cs typeface="Arial"/>
              </a:rPr>
              <a:t>Público-alvo: farmacêuticos</a:t>
            </a:r>
            <a:endParaRPr lang="pt-BR" sz="1600" dirty="0">
              <a:latin typeface="Arial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pt-BR" sz="1600" dirty="0">
              <a:latin typeface="Arial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pt-BR" sz="1600" dirty="0">
                <a:latin typeface="Arial"/>
                <a:ea typeface="+mn-lt"/>
                <a:cs typeface="+mn-lt"/>
              </a:rPr>
              <a:t>2.000 inscritos</a:t>
            </a:r>
            <a:endParaRPr lang="pt-BR" sz="1600" dirty="0">
              <a:ea typeface="Roboto"/>
              <a:cs typeface="Roboto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8D554D7-518A-5E11-7C6D-8878FC57611D}"/>
              </a:ext>
            </a:extLst>
          </p:cNvPr>
          <p:cNvSpPr txBox="1"/>
          <p:nvPr/>
        </p:nvSpPr>
        <p:spPr>
          <a:xfrm>
            <a:off x="8419933" y="3952089"/>
            <a:ext cx="2887128" cy="206210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dirty="0">
                <a:latin typeface="Arial"/>
                <a:ea typeface="Roboto"/>
                <a:cs typeface="Roboto"/>
              </a:rPr>
              <a:t>Aspectos clínicos</a:t>
            </a:r>
            <a:endParaRPr lang="pt-BR" sz="1600" dirty="0">
              <a:latin typeface="Arial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endParaRPr lang="pt-BR" sz="1600" dirty="0">
              <a:latin typeface="Arial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r>
              <a:rPr lang="pt-BR" sz="1600" dirty="0">
                <a:latin typeface="Arial"/>
                <a:ea typeface="Roboto"/>
                <a:cs typeface="Roboto"/>
              </a:rPr>
              <a:t>Público alvo: médicos, enfermeiros e farmacêuticos</a:t>
            </a:r>
            <a:endParaRPr lang="pt-BR" sz="1600" dirty="0">
              <a:latin typeface="Arial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endParaRPr lang="pt-BR" sz="1600" dirty="0">
              <a:latin typeface="Arial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pt-BR" sz="1600" dirty="0">
                <a:latin typeface="Arial"/>
                <a:ea typeface="Open Sans"/>
                <a:cs typeface="Open Sans"/>
              </a:rPr>
              <a:t>1.650 inscritos</a:t>
            </a:r>
          </a:p>
          <a:p>
            <a:endParaRPr lang="pt-BR" sz="1600" dirty="0">
              <a:latin typeface="Arial"/>
              <a:ea typeface="Open Sans"/>
              <a:cs typeface="Open Sans"/>
            </a:endParaRPr>
          </a:p>
        </p:txBody>
      </p:sp>
      <p:pic>
        <p:nvPicPr>
          <p:cNvPr id="14" name="Imagem 1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8D43AE7F-A038-68A9-140D-CB6D544321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2886" y="2269408"/>
            <a:ext cx="2752725" cy="1562100"/>
          </a:xfrm>
          <a:prstGeom prst="rect">
            <a:avLst/>
          </a:prstGeom>
        </p:spPr>
      </p:pic>
      <p:sp>
        <p:nvSpPr>
          <p:cNvPr id="16" name="Espaço Reservado para Texto 2">
            <a:extLst>
              <a:ext uri="{FF2B5EF4-FFF2-40B4-BE49-F238E27FC236}">
                <a16:creationId xmlns:a16="http://schemas.microsoft.com/office/drawing/2014/main" id="{8DBC8101-6C89-7B8A-5DBA-1311A6B173A8}"/>
              </a:ext>
            </a:extLst>
          </p:cNvPr>
          <p:cNvSpPr>
            <a:spLocks noGrp="1"/>
          </p:cNvSpPr>
          <p:nvPr/>
        </p:nvSpPr>
        <p:spPr>
          <a:xfrm>
            <a:off x="4056519" y="424797"/>
            <a:ext cx="7487266" cy="13234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rgbClr val="31529F"/>
                </a:solidFill>
                <a:latin typeface="Arial"/>
                <a:cs typeface="Arial"/>
              </a:rPr>
              <a:t>Em 2025</a:t>
            </a:r>
          </a:p>
          <a:p>
            <a:r>
              <a:rPr lang="pt-BR" sz="5400" dirty="0">
                <a:solidFill>
                  <a:srgbClr val="31529F"/>
                </a:solidFill>
                <a:highlight>
                  <a:srgbClr val="FFFF00"/>
                </a:highlight>
                <a:latin typeface="Arial"/>
                <a:cs typeface="Arial"/>
              </a:rPr>
              <a:t>+ 7.000</a:t>
            </a:r>
            <a:r>
              <a:rPr lang="pt-BR" sz="4000" dirty="0">
                <a:solidFill>
                  <a:srgbClr val="31529F"/>
                </a:solidFill>
                <a:highlight>
                  <a:srgbClr val="FFFF00"/>
                </a:highlight>
                <a:latin typeface="Arial"/>
                <a:cs typeface="Arial"/>
              </a:rPr>
              <a:t> inscritos</a:t>
            </a:r>
            <a:endParaRPr lang="pt-BR" sz="4000" dirty="0">
              <a:solidFill>
                <a:srgbClr val="31529F"/>
              </a:solidFill>
              <a:highlight>
                <a:srgbClr val="FFFF00"/>
              </a:highlight>
            </a:endParaRPr>
          </a:p>
          <a:p>
            <a:endParaRPr lang="pt-BR" sz="4000" dirty="0">
              <a:solidFill>
                <a:srgbClr val="31529F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80206D-CDF3-DD75-ACCA-2E8A34BDD1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01333" y="6020396"/>
            <a:ext cx="589113" cy="60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80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C5AC5-15B0-0265-CF52-ED927CAD1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13">
            <a:extLst>
              <a:ext uri="{FF2B5EF4-FFF2-40B4-BE49-F238E27FC236}">
                <a16:creationId xmlns:a16="http://schemas.microsoft.com/office/drawing/2014/main" id="{80294F78-B293-5730-C8A0-761BBA0DC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71587" y="987883"/>
            <a:ext cx="4916010" cy="491601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4BEBE873-F07D-C155-C827-C5953A38C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66" y="1664136"/>
            <a:ext cx="68961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1">
            <a:extLst>
              <a:ext uri="{FF2B5EF4-FFF2-40B4-BE49-F238E27FC236}">
                <a16:creationId xmlns:a16="http://schemas.microsoft.com/office/drawing/2014/main" id="{7F919088-0E66-B881-8EDB-98DF7F7F5D04}"/>
              </a:ext>
            </a:extLst>
          </p:cNvPr>
          <p:cNvSpPr txBox="1"/>
          <p:nvPr/>
        </p:nvSpPr>
        <p:spPr>
          <a:xfrm>
            <a:off x="0" y="-193683"/>
            <a:ext cx="11102306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endParaRPr lang="pt-BR" sz="1100" dirty="0">
              <a:solidFill>
                <a:srgbClr val="183EFF"/>
              </a:solidFill>
              <a:latin typeface="Arial Black"/>
            </a:endParaRPr>
          </a:p>
          <a:p>
            <a:pPr algn="ctr">
              <a:spcAft>
                <a:spcPts val="600"/>
              </a:spcAft>
            </a:pPr>
            <a:endParaRPr lang="pt-BR" sz="1100" dirty="0">
              <a:solidFill>
                <a:srgbClr val="183EFF"/>
              </a:solidFill>
              <a:latin typeface="Arial Black"/>
            </a:endParaRPr>
          </a:p>
          <a:p>
            <a:pPr algn="ctr">
              <a:spcAft>
                <a:spcPts val="600"/>
              </a:spcAft>
            </a:pPr>
            <a:r>
              <a:rPr lang="pt-BR" sz="3600" dirty="0">
                <a:solidFill>
                  <a:srgbClr val="183EFF"/>
                </a:solidFill>
                <a:latin typeface="Arial Black"/>
              </a:rPr>
              <a:t>As conquistas com o PPA 2024-27</a:t>
            </a:r>
            <a:endParaRPr lang="pt-BR" sz="3600" dirty="0">
              <a:solidFill>
                <a:srgbClr val="183EFF"/>
              </a:solidFill>
              <a:highlight>
                <a:srgbClr val="FDC820"/>
              </a:highlight>
              <a:latin typeface="Arial Black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84F8340-9124-6C81-F3E2-8B5BFB4B8966}"/>
              </a:ext>
            </a:extLst>
          </p:cNvPr>
          <p:cNvSpPr txBox="1"/>
          <p:nvPr/>
        </p:nvSpPr>
        <p:spPr>
          <a:xfrm>
            <a:off x="1345093" y="5788390"/>
            <a:ext cx="775704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800" b="1" dirty="0">
                <a:solidFill>
                  <a:schemeClr val="bg2">
                    <a:lumMod val="25000"/>
                  </a:schemeClr>
                </a:solidFill>
              </a:rPr>
              <a:t>Ação Orçamentária 20k5 – Apoio ao uso de Plantas Medicinais e Fitoterápicos no SUS</a:t>
            </a:r>
            <a:endParaRPr lang="pt-BR" sz="6600" b="1" dirty="0">
              <a:solidFill>
                <a:schemeClr val="bg2">
                  <a:lumMod val="25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8812B24-5A22-EEBB-DA6F-8B6DC34FA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956334" y="4740454"/>
            <a:ext cx="19177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37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0C35E-F56E-BE83-7949-1461510BC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13">
            <a:extLst>
              <a:ext uri="{FF2B5EF4-FFF2-40B4-BE49-F238E27FC236}">
                <a16:creationId xmlns:a16="http://schemas.microsoft.com/office/drawing/2014/main" id="{E36751AA-E2CE-DC3E-4D59-E29FE67CB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569849" y="4479935"/>
            <a:ext cx="4916010" cy="491601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93920E5-CE5F-A868-F5DE-8CE0B3613097}"/>
              </a:ext>
            </a:extLst>
          </p:cNvPr>
          <p:cNvSpPr txBox="1"/>
          <p:nvPr/>
        </p:nvSpPr>
        <p:spPr>
          <a:xfrm>
            <a:off x="432619" y="1859340"/>
            <a:ext cx="731691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6200" algn="just"/>
            <a:r>
              <a:rPr lang="en-US" sz="3200" b="1" dirty="0">
                <a:latin typeface="Montserrat"/>
                <a:ea typeface="Calibri"/>
                <a:cs typeface="Calibri"/>
              </a:rPr>
              <a:t>TED 139/2024: </a:t>
            </a:r>
            <a:r>
              <a:rPr lang="en-US" sz="3200" b="1" dirty="0" err="1">
                <a:latin typeface="Montserrat"/>
                <a:ea typeface="Calibri"/>
                <a:cs typeface="Calibri"/>
              </a:rPr>
              <a:t>estruturação</a:t>
            </a:r>
            <a:r>
              <a:rPr lang="en-US" sz="3200" b="1" dirty="0">
                <a:latin typeface="Montserrat"/>
                <a:ea typeface="Calibri"/>
                <a:cs typeface="Calibri"/>
              </a:rPr>
              <a:t> dos </a:t>
            </a:r>
            <a:r>
              <a:rPr lang="en-US" sz="3200" b="1" dirty="0" err="1">
                <a:latin typeface="Montserrat"/>
                <a:ea typeface="Calibri"/>
                <a:cs typeface="Calibri"/>
              </a:rPr>
              <a:t>centros</a:t>
            </a:r>
            <a:r>
              <a:rPr lang="en-US" sz="3200" b="1" dirty="0">
                <a:latin typeface="Montserrat"/>
                <a:ea typeface="Calibri"/>
                <a:cs typeface="Calibri"/>
              </a:rPr>
              <a:t> de </a:t>
            </a:r>
            <a:r>
              <a:rPr lang="en-US" sz="3200" b="1" dirty="0" err="1">
                <a:latin typeface="Montserrat"/>
                <a:ea typeface="Calibri"/>
                <a:cs typeface="Calibri"/>
              </a:rPr>
              <a:t>referência</a:t>
            </a:r>
            <a:endParaRPr lang="en-US" sz="3200" b="1" dirty="0">
              <a:latin typeface="Montserrat"/>
              <a:ea typeface="Calibri"/>
              <a:cs typeface="Calibri"/>
            </a:endParaRPr>
          </a:p>
          <a:p>
            <a:pPr marL="76200" algn="just"/>
            <a:endParaRPr lang="en-US" sz="3200" b="1" dirty="0">
              <a:latin typeface="Montserrat"/>
              <a:ea typeface="Calibri"/>
              <a:cs typeface="Calibri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A6AC7C44-5283-5B12-A5AB-372092B40ACA}"/>
              </a:ext>
            </a:extLst>
          </p:cNvPr>
          <p:cNvSpPr/>
          <p:nvPr/>
        </p:nvSpPr>
        <p:spPr>
          <a:xfrm>
            <a:off x="8886707" y="2567311"/>
            <a:ext cx="4023383" cy="156604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Texto 1">
            <a:extLst>
              <a:ext uri="{FF2B5EF4-FFF2-40B4-BE49-F238E27FC236}">
                <a16:creationId xmlns:a16="http://schemas.microsoft.com/office/drawing/2014/main" id="{3DBD9608-C36C-B6DB-EFC3-EEA9B11DB3FC}"/>
              </a:ext>
            </a:extLst>
          </p:cNvPr>
          <p:cNvSpPr txBox="1">
            <a:spLocks/>
          </p:cNvSpPr>
          <p:nvPr/>
        </p:nvSpPr>
        <p:spPr>
          <a:xfrm>
            <a:off x="8888769" y="2785042"/>
            <a:ext cx="3557659" cy="13599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4000">
                <a:solidFill>
                  <a:srgbClr val="03CF00"/>
                </a:solidFill>
                <a:latin typeface="Arial Black"/>
              </a:rPr>
              <a:t>R$ 12,5</a:t>
            </a:r>
            <a:endParaRPr lang="pt-BR" sz="4000">
              <a:solidFill>
                <a:srgbClr val="03CF00"/>
              </a:solidFill>
              <a:ea typeface="Calibri" panose="020F0502020204030204"/>
              <a:cs typeface="Calibri" panose="020F0502020204030204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4000">
                <a:solidFill>
                  <a:srgbClr val="03CF00"/>
                </a:solidFill>
                <a:latin typeface="Arial Black"/>
              </a:rPr>
              <a:t>Milhões</a:t>
            </a:r>
            <a:endParaRPr lang="pt-BR" sz="4000">
              <a:solidFill>
                <a:srgbClr val="03CF00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DEA9ECC-C263-17E6-AC21-CC78B957DC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08" t="29987" r="5258" b="32470"/>
          <a:stretch/>
        </p:blipFill>
        <p:spPr>
          <a:xfrm>
            <a:off x="9624281" y="4233272"/>
            <a:ext cx="2475571" cy="1070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FF68078-5159-2E94-0FD1-561AABEECC68}"/>
              </a:ext>
            </a:extLst>
          </p:cNvPr>
          <p:cNvSpPr txBox="1"/>
          <p:nvPr/>
        </p:nvSpPr>
        <p:spPr>
          <a:xfrm>
            <a:off x="1376315" y="3079551"/>
            <a:ext cx="7784304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t-BR" sz="2200" dirty="0">
                <a:ea typeface="Calibri"/>
                <a:cs typeface="Calibri"/>
              </a:rPr>
              <a:t>Diagnóstico e análise situacional</a:t>
            </a:r>
            <a:endParaRPr lang="pt-BR" dirty="0"/>
          </a:p>
          <a:p>
            <a:pPr marL="342900" indent="-342900">
              <a:buFont typeface="Arial"/>
              <a:buChar char="•"/>
            </a:pPr>
            <a:endParaRPr lang="pt-BR" sz="22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pt-BR" sz="2200" dirty="0">
                <a:ea typeface="Calibri"/>
                <a:cs typeface="Calibri"/>
              </a:rPr>
              <a:t>Implantar Centros de Referência em PMF</a:t>
            </a:r>
          </a:p>
          <a:p>
            <a:pPr marL="342900" indent="-342900">
              <a:buFont typeface="Arial"/>
              <a:buChar char="•"/>
            </a:pPr>
            <a:endParaRPr lang="pt-BR" sz="22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pt-BR" sz="2200" dirty="0">
                <a:ea typeface="Calibri"/>
                <a:cs typeface="Calibri"/>
              </a:rPr>
              <a:t>Gestão eficiente em FV</a:t>
            </a:r>
          </a:p>
          <a:p>
            <a:pPr marL="342900" indent="-342900">
              <a:buFont typeface="Arial"/>
              <a:buChar char="•"/>
            </a:pPr>
            <a:endParaRPr lang="pt-BR" sz="22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pt-BR" sz="2200" dirty="0">
                <a:ea typeface="Calibri"/>
                <a:cs typeface="Calibri"/>
              </a:rPr>
              <a:t>Plano estratégico em Conhecimento Tradicional e Popular com CT&amp;I</a:t>
            </a:r>
          </a:p>
        </p:txBody>
      </p:sp>
      <p:sp>
        <p:nvSpPr>
          <p:cNvPr id="8" name="Espaço Reservado para Texto 1">
            <a:extLst>
              <a:ext uri="{FF2B5EF4-FFF2-40B4-BE49-F238E27FC236}">
                <a16:creationId xmlns:a16="http://schemas.microsoft.com/office/drawing/2014/main" id="{A2655790-5FE0-23E3-C419-0E2E2E3BD37C}"/>
              </a:ext>
            </a:extLst>
          </p:cNvPr>
          <p:cNvSpPr txBox="1">
            <a:spLocks/>
          </p:cNvSpPr>
          <p:nvPr/>
        </p:nvSpPr>
        <p:spPr>
          <a:xfrm>
            <a:off x="983850" y="263213"/>
            <a:ext cx="8702689" cy="113398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400" b="1" dirty="0">
                <a:solidFill>
                  <a:srgbClr val="183EFF"/>
                </a:solidFill>
                <a:latin typeface="Arial Black"/>
              </a:rPr>
              <a:t>Instrumentos de apoio ao programa</a:t>
            </a:r>
          </a:p>
        </p:txBody>
      </p:sp>
    </p:spTree>
    <p:extLst>
      <p:ext uri="{BB962C8B-B14F-4D97-AF65-F5344CB8AC3E}">
        <p14:creationId xmlns:p14="http://schemas.microsoft.com/office/powerpoint/2010/main" val="745202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FFD93-F054-2635-A6AD-CCD501470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13">
            <a:extLst>
              <a:ext uri="{FF2B5EF4-FFF2-40B4-BE49-F238E27FC236}">
                <a16:creationId xmlns:a16="http://schemas.microsoft.com/office/drawing/2014/main" id="{94735A60-CCE8-65C8-9DDB-E81A9E1BD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569849" y="4479935"/>
            <a:ext cx="4916010" cy="4916010"/>
          </a:xfrm>
          <a:prstGeom prst="rect">
            <a:avLst/>
          </a:prstGeom>
        </p:spPr>
      </p:pic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1683A06-783D-477B-9ED4-D6ACC44764A9}"/>
              </a:ext>
            </a:extLst>
          </p:cNvPr>
          <p:cNvSpPr txBox="1">
            <a:spLocks/>
          </p:cNvSpPr>
          <p:nvPr/>
        </p:nvSpPr>
        <p:spPr>
          <a:xfrm>
            <a:off x="983850" y="263213"/>
            <a:ext cx="8702689" cy="113398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400" b="1" dirty="0">
                <a:solidFill>
                  <a:srgbClr val="183EFF"/>
                </a:solidFill>
                <a:latin typeface="Arial Black"/>
              </a:rPr>
              <a:t>Instrumentos de apoio ao programa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7A31DE-33DC-5D46-E635-5EFD734AA1D6}"/>
              </a:ext>
            </a:extLst>
          </p:cNvPr>
          <p:cNvSpPr txBox="1"/>
          <p:nvPr/>
        </p:nvSpPr>
        <p:spPr>
          <a:xfrm>
            <a:off x="506259" y="2073062"/>
            <a:ext cx="678969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6200" algn="just"/>
            <a:r>
              <a:rPr lang="en-US" sz="3200" b="1" dirty="0">
                <a:latin typeface="Montserrat"/>
                <a:ea typeface="Calibri"/>
                <a:cs typeface="Calibri"/>
              </a:rPr>
              <a:t>TED 142/2023: </a:t>
            </a:r>
            <a:r>
              <a:rPr lang="en-US" sz="3200" b="1" dirty="0" err="1">
                <a:highlight>
                  <a:srgbClr val="FFFF00"/>
                </a:highlight>
                <a:latin typeface="Montserrat"/>
                <a:ea typeface="Calibri"/>
                <a:cs typeface="Calibri"/>
              </a:rPr>
              <a:t>Bioeconomia</a:t>
            </a:r>
            <a:endParaRPr lang="en-US" sz="3200" b="1" dirty="0">
              <a:highlight>
                <a:srgbClr val="FFFF00"/>
              </a:highlight>
              <a:latin typeface="Montserrat"/>
              <a:ea typeface="Calibri"/>
              <a:cs typeface="Calibri"/>
            </a:endParaRPr>
          </a:p>
          <a:p>
            <a:pPr marL="76200" algn="just"/>
            <a:endParaRPr lang="en-US" sz="3200" b="1" dirty="0">
              <a:latin typeface="Montserrat"/>
              <a:ea typeface="Calibri"/>
              <a:cs typeface="Calibri"/>
            </a:endParaRPr>
          </a:p>
          <a:p>
            <a:pPr marL="76200" algn="just"/>
            <a:endParaRPr lang="en-US" sz="3200" b="1" dirty="0">
              <a:latin typeface="Montserrat"/>
              <a:ea typeface="Calibri"/>
              <a:cs typeface="Calibri"/>
            </a:endParaRPr>
          </a:p>
          <a:p>
            <a:pPr marL="76200" algn="just"/>
            <a:endParaRPr lang="en-US" sz="3200" b="1" dirty="0">
              <a:latin typeface="Montserrat"/>
              <a:ea typeface="Calibri"/>
              <a:cs typeface="Calibri"/>
            </a:endParaRPr>
          </a:p>
          <a:p>
            <a:pPr marL="76200" algn="just"/>
            <a:endParaRPr lang="en-US" sz="3200" b="1" dirty="0">
              <a:latin typeface="Montserrat"/>
              <a:ea typeface="Calibri"/>
              <a:cs typeface="Calibri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0EACF551-E7DC-0C0A-DD13-0B30E2CE26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39" r="-508" b="6493"/>
          <a:stretch/>
        </p:blipFill>
        <p:spPr>
          <a:xfrm>
            <a:off x="9007278" y="4351091"/>
            <a:ext cx="3320640" cy="1342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59C9C6F0-8CFE-1FA2-28BE-54A974C44DFF}"/>
              </a:ext>
            </a:extLst>
          </p:cNvPr>
          <p:cNvSpPr/>
          <p:nvPr/>
        </p:nvSpPr>
        <p:spPr>
          <a:xfrm>
            <a:off x="8886707" y="2567311"/>
            <a:ext cx="4023383" cy="156604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Texto 1">
            <a:extLst>
              <a:ext uri="{FF2B5EF4-FFF2-40B4-BE49-F238E27FC236}">
                <a16:creationId xmlns:a16="http://schemas.microsoft.com/office/drawing/2014/main" id="{AED56526-76CB-C1B1-7B11-4EC99E893785}"/>
              </a:ext>
            </a:extLst>
          </p:cNvPr>
          <p:cNvSpPr txBox="1">
            <a:spLocks/>
          </p:cNvSpPr>
          <p:nvPr/>
        </p:nvSpPr>
        <p:spPr>
          <a:xfrm>
            <a:off x="8888769" y="2785042"/>
            <a:ext cx="3557659" cy="13599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4000">
                <a:solidFill>
                  <a:srgbClr val="03CF00"/>
                </a:solidFill>
                <a:latin typeface="Arial Black"/>
              </a:rPr>
              <a:t>R$ 9,0</a:t>
            </a:r>
            <a:endParaRPr lang="pt-BR" sz="4000">
              <a:solidFill>
                <a:srgbClr val="03CF00"/>
              </a:solidFill>
              <a:ea typeface="Calibri" panose="020F0502020204030204"/>
              <a:cs typeface="Calibri" panose="020F0502020204030204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4000">
                <a:solidFill>
                  <a:srgbClr val="03CF00"/>
                </a:solidFill>
                <a:latin typeface="Arial Black"/>
              </a:rPr>
              <a:t>Milhões</a:t>
            </a:r>
            <a:endParaRPr lang="pt-BR" sz="4000">
              <a:solidFill>
                <a:srgbClr val="03CF00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681478A-26C5-8B2B-8616-BA364E80CF9F}"/>
              </a:ext>
            </a:extLst>
          </p:cNvPr>
          <p:cNvSpPr txBox="1"/>
          <p:nvPr/>
        </p:nvSpPr>
        <p:spPr>
          <a:xfrm>
            <a:off x="983850" y="2781430"/>
            <a:ext cx="7784304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t-BR" sz="2200" dirty="0">
                <a:ea typeface="Calibri"/>
                <a:cs typeface="Calibri"/>
              </a:rPr>
              <a:t>Ampliação e qualificação da capacidade nacional da cadeia produtiva em PMF</a:t>
            </a:r>
          </a:p>
          <a:p>
            <a:pPr marL="342900" indent="-342900">
              <a:buFont typeface="Arial"/>
              <a:buChar char="•"/>
            </a:pPr>
            <a:endParaRPr lang="pt-BR" sz="22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pt-BR" sz="2200" dirty="0">
                <a:ea typeface="Calibri"/>
                <a:cs typeface="Calibri"/>
              </a:rPr>
              <a:t>Qualificação da Assistência farmacêutica em PMF</a:t>
            </a:r>
          </a:p>
          <a:p>
            <a:pPr marL="342900" indent="-342900">
              <a:buFont typeface="Arial"/>
              <a:buChar char="•"/>
            </a:pPr>
            <a:endParaRPr lang="pt-BR" sz="22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pt-BR" sz="2200" dirty="0">
                <a:ea typeface="Calibri"/>
                <a:cs typeface="Calibri"/>
              </a:rPr>
              <a:t>Pesquisa e Inovação</a:t>
            </a:r>
          </a:p>
          <a:p>
            <a:pPr marL="342900" indent="-342900">
              <a:buFont typeface="Arial"/>
              <a:buChar char="•"/>
            </a:pPr>
            <a:endParaRPr lang="pt-BR" sz="22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pt-BR" sz="2200" dirty="0">
                <a:ea typeface="Calibri"/>
                <a:cs typeface="Calibri"/>
              </a:rPr>
              <a:t>Apoio à gestão da PNPMF</a:t>
            </a:r>
          </a:p>
          <a:p>
            <a:pPr marL="342900" indent="-342900">
              <a:buFont typeface="Arial"/>
              <a:buChar char="•"/>
            </a:pPr>
            <a:endParaRPr lang="pt-BR" sz="2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1914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C18F1-EC55-E599-85F3-E8278CB56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13">
            <a:extLst>
              <a:ext uri="{FF2B5EF4-FFF2-40B4-BE49-F238E27FC236}">
                <a16:creationId xmlns:a16="http://schemas.microsoft.com/office/drawing/2014/main" id="{B05497EF-714D-A066-90C1-96494D441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569849" y="4479935"/>
            <a:ext cx="4916010" cy="4916010"/>
          </a:xfrm>
          <a:prstGeom prst="rect">
            <a:avLst/>
          </a:prstGeom>
        </p:spPr>
      </p:pic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E483BD5-89DC-28B5-4F18-E6A75210A325}"/>
              </a:ext>
            </a:extLst>
          </p:cNvPr>
          <p:cNvSpPr txBox="1">
            <a:spLocks/>
          </p:cNvSpPr>
          <p:nvPr/>
        </p:nvSpPr>
        <p:spPr>
          <a:xfrm>
            <a:off x="983850" y="263213"/>
            <a:ext cx="8702689" cy="113398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400" b="1" dirty="0">
                <a:solidFill>
                  <a:srgbClr val="183EFF"/>
                </a:solidFill>
                <a:latin typeface="Arial Black"/>
              </a:rPr>
              <a:t>Instrumentos de apoio ao programa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3B7E2BE-A5B4-0501-5A8A-8824271B17C4}"/>
              </a:ext>
            </a:extLst>
          </p:cNvPr>
          <p:cNvSpPr txBox="1"/>
          <p:nvPr/>
        </p:nvSpPr>
        <p:spPr>
          <a:xfrm>
            <a:off x="506259" y="2073062"/>
            <a:ext cx="10874856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6200" algn="just"/>
            <a:r>
              <a:rPr lang="en-US" sz="3200" b="1" dirty="0">
                <a:latin typeface="Montserrat"/>
                <a:ea typeface="Calibri"/>
                <a:cs typeface="Calibri"/>
              </a:rPr>
              <a:t>ACT com MDA: Ass. </a:t>
            </a:r>
            <a:r>
              <a:rPr lang="en-US" sz="3200" b="1" dirty="0" err="1">
                <a:latin typeface="Montserrat"/>
                <a:ea typeface="Calibri"/>
                <a:cs typeface="Calibri"/>
              </a:rPr>
              <a:t>Farmacêutica</a:t>
            </a:r>
            <a:r>
              <a:rPr lang="en-US" sz="3200" b="1" dirty="0">
                <a:latin typeface="Montserrat"/>
                <a:ea typeface="Calibri"/>
                <a:cs typeface="Calibri"/>
              </a:rPr>
              <a:t> + Agricultura familiar</a:t>
            </a:r>
            <a:endParaRPr lang="en-US" sz="3200" b="1" dirty="0">
              <a:highlight>
                <a:srgbClr val="FFFF00"/>
              </a:highlight>
              <a:latin typeface="Montserrat"/>
              <a:ea typeface="Calibri"/>
              <a:cs typeface="Calibri"/>
            </a:endParaRPr>
          </a:p>
          <a:p>
            <a:pPr marL="76200" algn="just"/>
            <a:endParaRPr lang="en-US" sz="3200" b="1" dirty="0">
              <a:latin typeface="Montserrat"/>
              <a:ea typeface="Calibri"/>
              <a:cs typeface="Calibri"/>
            </a:endParaRPr>
          </a:p>
          <a:p>
            <a:pPr marL="76200" algn="just"/>
            <a:endParaRPr lang="en-US" sz="3200" b="1" dirty="0">
              <a:latin typeface="Montserrat"/>
              <a:ea typeface="Calibri"/>
              <a:cs typeface="Calibri"/>
            </a:endParaRPr>
          </a:p>
          <a:p>
            <a:pPr marL="76200" algn="just"/>
            <a:endParaRPr lang="en-US" sz="3200" b="1" dirty="0">
              <a:latin typeface="Montserrat"/>
              <a:ea typeface="Calibri"/>
              <a:cs typeface="Calibri"/>
            </a:endParaRPr>
          </a:p>
          <a:p>
            <a:pPr marL="76200" algn="just"/>
            <a:endParaRPr lang="en-US" sz="3200" b="1" dirty="0">
              <a:latin typeface="Montserrat"/>
              <a:ea typeface="Calibri"/>
              <a:cs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F3A9FE-2F9F-10D1-E38A-41B9C3A3715F}"/>
              </a:ext>
            </a:extLst>
          </p:cNvPr>
          <p:cNvSpPr txBox="1"/>
          <p:nvPr/>
        </p:nvSpPr>
        <p:spPr>
          <a:xfrm>
            <a:off x="1589745" y="3293399"/>
            <a:ext cx="7784304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pt-BR" sz="2200" dirty="0">
                <a:ea typeface="Calibri"/>
                <a:cs typeface="Calibri"/>
              </a:rPr>
              <a:t>Construir um programa de aquisição</a:t>
            </a:r>
          </a:p>
          <a:p>
            <a:pPr marL="342900" indent="-342900">
              <a:buFont typeface="Arial"/>
              <a:buChar char="•"/>
            </a:pPr>
            <a:endParaRPr lang="pt-BR" sz="22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pt-BR" sz="2200" dirty="0">
                <a:ea typeface="Calibri"/>
                <a:cs typeface="Calibri"/>
              </a:rPr>
              <a:t>Qualificação de prescritores</a:t>
            </a:r>
          </a:p>
          <a:p>
            <a:pPr marL="342900" indent="-342900">
              <a:buFont typeface="Arial"/>
              <a:buChar char="•"/>
            </a:pPr>
            <a:endParaRPr lang="pt-BR" sz="22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pt-BR" sz="2200" dirty="0">
                <a:ea typeface="Calibri"/>
                <a:cs typeface="Calibri"/>
              </a:rPr>
              <a:t>Realizar mapeamentos</a:t>
            </a:r>
          </a:p>
          <a:p>
            <a:pPr marL="342900" indent="-342900">
              <a:buFont typeface="Arial"/>
              <a:buChar char="•"/>
            </a:pPr>
            <a:endParaRPr lang="pt-BR" sz="22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pt-BR" sz="2200" dirty="0">
                <a:ea typeface="Calibri"/>
                <a:cs typeface="Calibri"/>
              </a:rPr>
              <a:t>Criar unidades de referência e apoio</a:t>
            </a:r>
          </a:p>
          <a:p>
            <a:pPr marL="342900" indent="-342900">
              <a:buFont typeface="Arial"/>
              <a:buChar char="•"/>
            </a:pPr>
            <a:endParaRPr lang="pt-BR" sz="2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1484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3021F3-8AB9-EAF3-9637-5A2A4CC3B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90BAAF09-5464-DEB7-9F8D-C15E29FEFAA0}"/>
              </a:ext>
            </a:extLst>
          </p:cNvPr>
          <p:cNvSpPr txBox="1">
            <a:spLocks/>
          </p:cNvSpPr>
          <p:nvPr/>
        </p:nvSpPr>
        <p:spPr>
          <a:xfrm>
            <a:off x="1854679" y="2964926"/>
            <a:ext cx="3104235" cy="5700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/>
              <a:t> </a:t>
            </a:r>
            <a:endParaRPr lang="pt-BR" sz="3600">
              <a:solidFill>
                <a:srgbClr val="183EFF"/>
              </a:solidFill>
              <a:latin typeface="Gontserrat Black" panose="00000A00000000000000" pitchFamily="50" charset="0"/>
            </a:endParaRPr>
          </a:p>
        </p:txBody>
      </p:sp>
      <p:sp>
        <p:nvSpPr>
          <p:cNvPr id="8" name="AutoShape 2" descr="https://brc-powerpoint.officeapps.live.com/pods/GetClipboardImage.ashx?Id=e2806ebb-74d9-40cb-a48e-10540ee70da6&amp;DC=GBR1&amp;pkey=0022bbc5-b002-4345-80c2-f5db9b9a3851&amp;wdwaccluster=GBR1">
            <a:extLst>
              <a:ext uri="{FF2B5EF4-FFF2-40B4-BE49-F238E27FC236}">
                <a16:creationId xmlns:a16="http://schemas.microsoft.com/office/drawing/2014/main" id="{55C6CD34-85AC-912C-902C-C2DF2ACF58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 descr="Homem em cima de rocha&#10;&#10;O conteúdo gerado por IA pode estar incorreto.">
            <a:extLst>
              <a:ext uri="{FF2B5EF4-FFF2-40B4-BE49-F238E27FC236}">
                <a16:creationId xmlns:a16="http://schemas.microsoft.com/office/drawing/2014/main" id="{26D015E9-54F8-6D6C-8057-275FA5148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65187"/>
            <a:ext cx="6858000" cy="51435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C79571E-0249-D867-ED77-35399642BED6}"/>
              </a:ext>
            </a:extLst>
          </p:cNvPr>
          <p:cNvSpPr txBox="1"/>
          <p:nvPr/>
        </p:nvSpPr>
        <p:spPr>
          <a:xfrm>
            <a:off x="520828" y="1642400"/>
            <a:ext cx="5868721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6000" dirty="0">
                <a:solidFill>
                  <a:srgbClr val="FFFFFF"/>
                </a:solidFill>
                <a:latin typeface="Arial Black"/>
                <a:ea typeface="Calibri"/>
                <a:cs typeface="Arial"/>
              </a:rPr>
              <a:t>Qual fitoterapia queremos?</a:t>
            </a:r>
            <a:endParaRPr lang="pt-BR" sz="6000">
              <a:solidFill>
                <a:srgbClr val="FFFFFF"/>
              </a:solidFill>
              <a:latin typeface="Arial Black"/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pt-BR" sz="6000" dirty="0">
              <a:solidFill>
                <a:srgbClr val="FFFFFF"/>
              </a:solidFill>
              <a:latin typeface="Arial Black"/>
              <a:ea typeface="Calibri"/>
              <a:cs typeface="Arial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EB35D962-8D7E-9037-DC40-CC33B74AB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999" y="4751037"/>
            <a:ext cx="19177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01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75DA2C-759E-5B30-0B1D-96ECF9D89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396F8FA9-3D4C-449B-C9C8-5ABCD1683048}"/>
              </a:ext>
            </a:extLst>
          </p:cNvPr>
          <p:cNvSpPr/>
          <p:nvPr/>
        </p:nvSpPr>
        <p:spPr>
          <a:xfrm>
            <a:off x="839321" y="481263"/>
            <a:ext cx="6042742" cy="61794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pt-BR" b="1"/>
              <a:t>Grupo d</a:t>
            </a:r>
            <a:r>
              <a:rPr lang="pt-BR"/>
              <a:t> </a:t>
            </a:r>
            <a:r>
              <a:rPr lang="pt-BR" b="1"/>
              <a:t>e Trabalho de Ciência e Tecnologia </a:t>
            </a:r>
            <a:r>
              <a:rPr lang="pt-BR"/>
              <a:t>​</a:t>
            </a:r>
            <a:br>
              <a:rPr lang="pt-BR"/>
            </a:br>
            <a:r>
              <a:rPr lang="pt-BR" b="1"/>
              <a:t>C&amp;T </a:t>
            </a:r>
            <a:r>
              <a:rPr lang="pt-BR"/>
              <a:t>​</a:t>
            </a:r>
          </a:p>
          <a:p>
            <a:pPr fontAlgn="base"/>
            <a:r>
              <a:rPr lang="pt-BR" b="1"/>
              <a:t>Novembro 2025</a:t>
            </a:r>
            <a:r>
              <a:rPr lang="pt-BR"/>
              <a:t>​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8D8F37E1-6AD4-76CA-BE07-05FCC2CBD978}"/>
              </a:ext>
            </a:extLst>
          </p:cNvPr>
          <p:cNvSpPr txBox="1">
            <a:spLocks/>
          </p:cNvSpPr>
          <p:nvPr/>
        </p:nvSpPr>
        <p:spPr>
          <a:xfrm>
            <a:off x="1854679" y="2964926"/>
            <a:ext cx="3104235" cy="5700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/>
              <a:t> </a:t>
            </a:r>
            <a:endParaRPr lang="pt-BR" sz="3600">
              <a:solidFill>
                <a:srgbClr val="183EFF"/>
              </a:solidFill>
              <a:latin typeface="Gontserrat Black" panose="00000A00000000000000" pitchFamily="50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D71D126-BA28-4A99-0A8B-170F07E97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0" y="9961"/>
            <a:ext cx="1685925" cy="16859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3D26BE0-7B6C-83CD-66FF-72F448F03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102" y="278342"/>
            <a:ext cx="552291" cy="563562"/>
          </a:xfrm>
          <a:prstGeom prst="rect">
            <a:avLst/>
          </a:prstGeom>
        </p:spPr>
      </p:pic>
      <p:sp>
        <p:nvSpPr>
          <p:cNvPr id="8" name="AutoShape 2" descr="https://brc-powerpoint.officeapps.live.com/pods/GetClipboardImage.ashx?Id=e2806ebb-74d9-40cb-a48e-10540ee70da6&amp;DC=GBR1&amp;pkey=0022bbc5-b002-4345-80c2-f5db9b9a3851&amp;wdwaccluster=GBR1">
            <a:extLst>
              <a:ext uri="{FF2B5EF4-FFF2-40B4-BE49-F238E27FC236}">
                <a16:creationId xmlns:a16="http://schemas.microsoft.com/office/drawing/2014/main" id="{66F343FB-785D-A92A-60C4-0EC386393E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Título 2">
            <a:extLst>
              <a:ext uri="{FF2B5EF4-FFF2-40B4-BE49-F238E27FC236}">
                <a16:creationId xmlns:a16="http://schemas.microsoft.com/office/drawing/2014/main" id="{C7F92F1B-0B43-BF07-4F1F-AADF2053E641}"/>
              </a:ext>
            </a:extLst>
          </p:cNvPr>
          <p:cNvSpPr>
            <a:spLocks noGrp="1"/>
          </p:cNvSpPr>
          <p:nvPr/>
        </p:nvSpPr>
        <p:spPr>
          <a:xfrm>
            <a:off x="839319" y="1971206"/>
            <a:ext cx="5915722" cy="3377716"/>
          </a:xfrm>
          <a:prstGeom prst="rect">
            <a:avLst/>
          </a:prstGeom>
        </p:spPr>
        <p:txBody>
          <a:bodyPr wrap="square" lIns="91440" tIns="45720" rIns="91440" bIns="4572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b="0" dirty="0">
                <a:solidFill>
                  <a:srgbClr val="31529F"/>
                </a:solidFill>
                <a:latin typeface="Arial"/>
                <a:cs typeface="Arial"/>
              </a:rPr>
              <a:t>Coordenação-Geral de Assistência </a:t>
            </a:r>
          </a:p>
          <a:p>
            <a:r>
              <a:rPr lang="pt-BR" sz="1800" b="0" dirty="0">
                <a:solidFill>
                  <a:srgbClr val="31529F"/>
                </a:solidFill>
                <a:latin typeface="Arial"/>
                <a:cs typeface="Arial"/>
              </a:rPr>
              <a:t>Farmacêutica Básica</a:t>
            </a:r>
          </a:p>
          <a:p>
            <a:r>
              <a:rPr lang="pt-BR" sz="1800" b="0" dirty="0">
                <a:solidFill>
                  <a:srgbClr val="31529F"/>
                </a:solidFill>
                <a:latin typeface="Arial"/>
                <a:cs typeface="Arial"/>
              </a:rPr>
              <a:t>(CGAFB)</a:t>
            </a:r>
          </a:p>
          <a:p>
            <a:endParaRPr lang="pt-BR" sz="1800" b="0" dirty="0">
              <a:solidFill>
                <a:srgbClr val="31529F"/>
              </a:solidFill>
              <a:latin typeface="Arial"/>
              <a:ea typeface="Roboto"/>
              <a:cs typeface="Arial"/>
            </a:endParaRPr>
          </a:p>
          <a:p>
            <a:endParaRPr lang="pt-BR" sz="1800" b="0" dirty="0">
              <a:solidFill>
                <a:srgbClr val="31529F"/>
              </a:solidFill>
              <a:latin typeface="Arial"/>
              <a:ea typeface="Roboto"/>
              <a:cs typeface="Arial"/>
            </a:endParaRPr>
          </a:p>
          <a:p>
            <a:endParaRPr lang="pt-BR" sz="1800" b="0" dirty="0">
              <a:solidFill>
                <a:srgbClr val="31529F"/>
              </a:solidFill>
              <a:latin typeface="Arial"/>
              <a:ea typeface="Roboto"/>
              <a:cs typeface="Arial"/>
            </a:endParaRPr>
          </a:p>
          <a:p>
            <a:endParaRPr lang="pt-BR" sz="1800" b="0" dirty="0">
              <a:solidFill>
                <a:srgbClr val="31529F"/>
              </a:solidFill>
              <a:latin typeface="Arial"/>
              <a:ea typeface="Roboto"/>
              <a:cs typeface="Arial"/>
            </a:endParaRPr>
          </a:p>
          <a:p>
            <a:endParaRPr lang="pt-BR" sz="1800" b="0" dirty="0">
              <a:solidFill>
                <a:srgbClr val="31529F"/>
              </a:solidFill>
              <a:latin typeface="Arial"/>
              <a:ea typeface="Roboto"/>
              <a:cs typeface="Arial"/>
            </a:endParaRPr>
          </a:p>
          <a:p>
            <a:r>
              <a:rPr lang="pt-BR" sz="3600" dirty="0">
                <a:solidFill>
                  <a:srgbClr val="31529F"/>
                </a:solidFill>
                <a:latin typeface="Arial"/>
                <a:ea typeface="Roboto"/>
                <a:cs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fitoda@saude.gov.br</a:t>
            </a:r>
            <a:endParaRPr lang="pt-BR" sz="3200" dirty="0">
              <a:solidFill>
                <a:srgbClr val="31529F"/>
              </a:solidFill>
              <a:latin typeface="Arial"/>
              <a:ea typeface="Roboto"/>
              <a:cs typeface="Roboto"/>
            </a:endParaRPr>
          </a:p>
          <a:p>
            <a:endParaRPr lang="pt-BR" sz="2800" dirty="0">
              <a:solidFill>
                <a:srgbClr val="31529F"/>
              </a:solidFill>
              <a:latin typeface="Arial"/>
              <a:ea typeface="Roboto"/>
              <a:cs typeface="Roboto"/>
            </a:endParaRPr>
          </a:p>
          <a:p>
            <a:r>
              <a:rPr lang="pt-BR" sz="2000" dirty="0">
                <a:solidFill>
                  <a:srgbClr val="31529F"/>
                </a:solidFill>
                <a:latin typeface="Arial"/>
                <a:ea typeface="Roboto"/>
                <a:cs typeface="Roboto"/>
              </a:rPr>
              <a:t>(61) 3315-8971</a:t>
            </a:r>
            <a:endParaRPr lang="pt-BR" sz="2000">
              <a:ea typeface="Calibri Light"/>
              <a:cs typeface="Calibri Light"/>
            </a:endParaRPr>
          </a:p>
          <a:p>
            <a:endParaRPr lang="pt-BR" sz="2800" dirty="0">
              <a:solidFill>
                <a:srgbClr val="31529F"/>
              </a:solidFill>
              <a:latin typeface="Arial"/>
              <a:ea typeface="Roboto"/>
              <a:cs typeface="Roboto"/>
            </a:endParaRPr>
          </a:p>
          <a:p>
            <a:endParaRPr lang="pt-BR" sz="2800" dirty="0">
              <a:solidFill>
                <a:srgbClr val="31529F"/>
              </a:solidFill>
              <a:latin typeface="Arial" panose="020B0604020202020204" pitchFamily="34" charset="0"/>
              <a:ea typeface="Calibri Light"/>
              <a:cs typeface="Arial" panose="020B060402020202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20A39B98-3B5B-587F-9320-8D0FC344991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79" y="3614957"/>
            <a:ext cx="4068791" cy="4367268"/>
          </a:xfrm>
          <a:prstGeom prst="rect">
            <a:avLst/>
          </a:prstGeom>
        </p:spPr>
      </p:pic>
      <p:pic>
        <p:nvPicPr>
          <p:cNvPr id="2" name="Imagem 1" descr="Código QR&#10;&#10;O conteúdo gerado por IA pode estar incorreto.">
            <a:extLst>
              <a:ext uri="{FF2B5EF4-FFF2-40B4-BE49-F238E27FC236}">
                <a16:creationId xmlns:a16="http://schemas.microsoft.com/office/drawing/2014/main" id="{20DA1EED-DC79-213E-98E4-D6E9D01FD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3125" y="1285875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5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13">
            <a:extLst>
              <a:ext uri="{FF2B5EF4-FFF2-40B4-BE49-F238E27FC236}">
                <a16:creationId xmlns:a16="http://schemas.microsoft.com/office/drawing/2014/main" id="{64091DF6-D14E-174B-6611-E7508EF56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265049" y="871496"/>
            <a:ext cx="4916010" cy="4916010"/>
          </a:xfrm>
          <a:prstGeom prst="rect">
            <a:avLst/>
          </a:prstGeom>
        </p:spPr>
      </p:pic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8C01ADD1-1F9E-6092-23E0-1F11A1E9E93D}"/>
              </a:ext>
            </a:extLst>
          </p:cNvPr>
          <p:cNvSpPr>
            <a:spLocks noGrp="1"/>
          </p:cNvSpPr>
          <p:nvPr/>
        </p:nvSpPr>
        <p:spPr>
          <a:xfrm>
            <a:off x="1962150" y="1226636"/>
            <a:ext cx="9629656" cy="398988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dirty="0">
                <a:solidFill>
                  <a:srgbClr val="183EFF"/>
                </a:solidFill>
                <a:latin typeface="Arial"/>
                <a:cs typeface="Arial"/>
              </a:rPr>
              <a:t>garantir à população brasileira o acesso seguro e o uso racional de plantas medicinais e fitoterápicos, promovendo o uso sustentável da biodiversidade, o desenvolvimento da cadeia produtiva e da indústria nacional</a:t>
            </a:r>
            <a:endParaRPr lang="pt-BR" sz="4000" dirty="0"/>
          </a:p>
          <a:p>
            <a:endParaRPr lang="pt-BR" sz="4000" dirty="0"/>
          </a:p>
        </p:txBody>
      </p:sp>
      <p:sp>
        <p:nvSpPr>
          <p:cNvPr id="6" name="Espaço Reservado para Texto 3">
            <a:extLst>
              <a:ext uri="{FF2B5EF4-FFF2-40B4-BE49-F238E27FC236}">
                <a16:creationId xmlns:a16="http://schemas.microsoft.com/office/drawing/2014/main" id="{DA3133A7-B042-88D9-CF0C-C5B7D0450837}"/>
              </a:ext>
            </a:extLst>
          </p:cNvPr>
          <p:cNvSpPr>
            <a:spLocks noGrp="1"/>
          </p:cNvSpPr>
          <p:nvPr/>
        </p:nvSpPr>
        <p:spPr>
          <a:xfrm>
            <a:off x="2466975" y="5340350"/>
            <a:ext cx="9134476" cy="4000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>
                <a:latin typeface="Montserrat"/>
              </a:rPr>
              <a:t>Objetivo da PNPMF. </a:t>
            </a:r>
            <a:r>
              <a:rPr lang="pt-BR" sz="1200">
                <a:solidFill>
                  <a:srgbClr val="000000"/>
                </a:solidFill>
                <a:latin typeface="Montserrat"/>
                <a:ea typeface="Calibri"/>
                <a:cs typeface="Calibri"/>
              </a:rPr>
              <a:t>Decreto nº 5.813, de 22 de junho de 2006.</a:t>
            </a:r>
            <a:endParaRPr lang="pt-BR" sz="1200">
              <a:solidFill>
                <a:srgbClr val="808080"/>
              </a:solidFill>
              <a:latin typeface="Montserrat"/>
              <a:ea typeface="Calibri"/>
              <a:cs typeface="Calibri"/>
            </a:endParaRPr>
          </a:p>
          <a:p>
            <a:endParaRPr lang="pt-BR">
              <a:latin typeface="Montserra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C5AF274-7F93-149F-CDF1-532CA220D6A9}"/>
              </a:ext>
            </a:extLst>
          </p:cNvPr>
          <p:cNvSpPr txBox="1"/>
          <p:nvPr/>
        </p:nvSpPr>
        <p:spPr>
          <a:xfrm>
            <a:off x="1458097" y="86497"/>
            <a:ext cx="208582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3000" dirty="0">
                <a:solidFill>
                  <a:srgbClr val="FFC000"/>
                </a:solidFill>
              </a:rPr>
              <a:t>“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AF0168F-DD7F-F4CF-4F8D-12254C092786}"/>
              </a:ext>
            </a:extLst>
          </p:cNvPr>
          <p:cNvSpPr txBox="1"/>
          <p:nvPr/>
        </p:nvSpPr>
        <p:spPr>
          <a:xfrm>
            <a:off x="10558537" y="3924518"/>
            <a:ext cx="208582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3000" dirty="0">
                <a:solidFill>
                  <a:srgbClr val="FFC000"/>
                </a:solidFill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2769187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9E8A-0D18-951A-D3C3-5D54C36C4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54392EA-0CDB-EF1F-7AB6-2BAD648436E0}"/>
              </a:ext>
            </a:extLst>
          </p:cNvPr>
          <p:cNvSpPr txBox="1"/>
          <p:nvPr/>
        </p:nvSpPr>
        <p:spPr>
          <a:xfrm>
            <a:off x="1223604" y="71703"/>
            <a:ext cx="948339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800" b="1" dirty="0">
                <a:solidFill>
                  <a:srgbClr val="31529F"/>
                </a:solidFill>
                <a:latin typeface="Calibri"/>
                <a:ea typeface="Calibri"/>
                <a:cs typeface="Calibri"/>
              </a:rPr>
              <a:t>O Programa Nacional de PMF em números:</a:t>
            </a:r>
            <a:endParaRPr lang="pt-BR" sz="48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7" name="Retângulo de cantos arredondados 18">
            <a:extLst>
              <a:ext uri="{FF2B5EF4-FFF2-40B4-BE49-F238E27FC236}">
                <a16:creationId xmlns:a16="http://schemas.microsoft.com/office/drawing/2014/main" id="{05950286-8271-5D18-CB0F-7620C0D8F22B}"/>
              </a:ext>
            </a:extLst>
          </p:cNvPr>
          <p:cNvSpPr/>
          <p:nvPr/>
        </p:nvSpPr>
        <p:spPr>
          <a:xfrm>
            <a:off x="1294183" y="3211172"/>
            <a:ext cx="2882161" cy="3191534"/>
          </a:xfrm>
          <a:prstGeom prst="roundRect">
            <a:avLst/>
          </a:prstGeom>
          <a:solidFill>
            <a:srgbClr val="1F33F4"/>
          </a:solidFill>
          <a:ln>
            <a:noFill/>
          </a:ln>
          <a:effectLst>
            <a:outerShdw blurRad="50800" dist="38100" dir="8100000" algn="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3000" dirty="0">
              <a:latin typeface="Arial Black"/>
              <a:ea typeface="Calibri"/>
              <a:cs typeface="Calibri"/>
            </a:endParaRPr>
          </a:p>
          <a:p>
            <a:pPr algn="ctr"/>
            <a:r>
              <a:rPr lang="pt-BR" sz="3000" dirty="0">
                <a:latin typeface="Arial Black"/>
                <a:ea typeface="Calibri"/>
                <a:cs typeface="Calibri"/>
              </a:rPr>
              <a:t>10 Ministérios</a:t>
            </a:r>
            <a:endParaRPr lang="pt-BR" dirty="0"/>
          </a:p>
          <a:p>
            <a:pPr algn="ctr"/>
            <a:r>
              <a:rPr lang="pt-BR" dirty="0">
                <a:latin typeface="Arial Black"/>
                <a:ea typeface="Calibri"/>
                <a:cs typeface="Calibri"/>
              </a:rPr>
              <a:t>+ </a:t>
            </a:r>
          </a:p>
          <a:p>
            <a:pPr algn="ctr"/>
            <a:r>
              <a:rPr lang="pt-BR" dirty="0">
                <a:latin typeface="Arial Black"/>
                <a:ea typeface="Calibri"/>
                <a:cs typeface="Calibri"/>
              </a:rPr>
              <a:t>Anvisa e Fiocruz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0EC863D7-804B-BFF2-BC49-0B90F0B9BAB3}"/>
              </a:ext>
            </a:extLst>
          </p:cNvPr>
          <p:cNvSpPr/>
          <p:nvPr/>
        </p:nvSpPr>
        <p:spPr>
          <a:xfrm flipV="1">
            <a:off x="1792594" y="2379888"/>
            <a:ext cx="1870323" cy="17678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800">
              <a:solidFill>
                <a:srgbClr val="33CCCC"/>
              </a:solidFill>
            </a:endParaRP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13A75BD7-3593-68D4-3353-3290B4AC54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7247" y="2635912"/>
            <a:ext cx="1297098" cy="1129643"/>
          </a:xfrm>
          <a:prstGeom prst="rect">
            <a:avLst/>
          </a:prstGeom>
        </p:spPr>
      </p:pic>
      <p:sp>
        <p:nvSpPr>
          <p:cNvPr id="10" name="Retângulo de cantos arredondados 18">
            <a:extLst>
              <a:ext uri="{FF2B5EF4-FFF2-40B4-BE49-F238E27FC236}">
                <a16:creationId xmlns:a16="http://schemas.microsoft.com/office/drawing/2014/main" id="{F20E568C-CA20-363C-E6A7-81939566F1D5}"/>
              </a:ext>
            </a:extLst>
          </p:cNvPr>
          <p:cNvSpPr/>
          <p:nvPr/>
        </p:nvSpPr>
        <p:spPr>
          <a:xfrm>
            <a:off x="4477882" y="3211172"/>
            <a:ext cx="2882161" cy="3191533"/>
          </a:xfrm>
          <a:prstGeom prst="roundRect">
            <a:avLst/>
          </a:prstGeom>
          <a:solidFill>
            <a:srgbClr val="1F33F4"/>
          </a:solidFill>
          <a:ln>
            <a:noFill/>
          </a:ln>
          <a:effectLst>
            <a:outerShdw blurRad="50800" dist="38100" dir="8100000" algn="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3000" dirty="0">
              <a:latin typeface="Arial Black"/>
              <a:ea typeface="Calibri"/>
              <a:cs typeface="Calibri"/>
            </a:endParaRPr>
          </a:p>
          <a:p>
            <a:pPr algn="ctr"/>
            <a:r>
              <a:rPr lang="pt-BR" sz="3000" dirty="0">
                <a:latin typeface="Arial Black"/>
                <a:ea typeface="Calibri"/>
                <a:cs typeface="Calibri"/>
              </a:rPr>
              <a:t>17 diretrizes 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89EF2300-65B2-2722-CD2A-8E7544068D0B}"/>
              </a:ext>
            </a:extLst>
          </p:cNvPr>
          <p:cNvSpPr/>
          <p:nvPr/>
        </p:nvSpPr>
        <p:spPr>
          <a:xfrm flipV="1">
            <a:off x="4997757" y="2411202"/>
            <a:ext cx="1870323" cy="17678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800">
              <a:solidFill>
                <a:srgbClr val="33CCCC"/>
              </a:solidFill>
            </a:endParaRPr>
          </a:p>
        </p:txBody>
      </p:sp>
      <p:sp>
        <p:nvSpPr>
          <p:cNvPr id="12" name="Retângulo de cantos arredondados 18">
            <a:extLst>
              <a:ext uri="{FF2B5EF4-FFF2-40B4-BE49-F238E27FC236}">
                <a16:creationId xmlns:a16="http://schemas.microsoft.com/office/drawing/2014/main" id="{2FAFF00C-2C98-D05C-1031-D8184A8CD614}"/>
              </a:ext>
            </a:extLst>
          </p:cNvPr>
          <p:cNvSpPr/>
          <p:nvPr/>
        </p:nvSpPr>
        <p:spPr>
          <a:xfrm>
            <a:off x="7828593" y="3200732"/>
            <a:ext cx="2882161" cy="3191533"/>
          </a:xfrm>
          <a:prstGeom prst="roundRect">
            <a:avLst/>
          </a:prstGeom>
          <a:solidFill>
            <a:srgbClr val="1F33F4"/>
          </a:solidFill>
          <a:ln>
            <a:noFill/>
          </a:ln>
          <a:effectLst>
            <a:outerShdw blurRad="50800" dist="38100" dir="8100000" algn="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3000" dirty="0">
              <a:latin typeface="Arial Black"/>
              <a:ea typeface="Calibri"/>
              <a:cs typeface="Calibri"/>
            </a:endParaRPr>
          </a:p>
          <a:p>
            <a:pPr algn="ctr"/>
            <a:r>
              <a:rPr lang="pt-BR" sz="3000" dirty="0">
                <a:latin typeface="Arial Black"/>
                <a:ea typeface="Calibri"/>
                <a:cs typeface="Calibri"/>
              </a:rPr>
              <a:t>436 ações </a:t>
            </a:r>
            <a:endParaRPr lang="pt-BR" dirty="0"/>
          </a:p>
          <a:p>
            <a:pPr algn="ctr"/>
            <a:r>
              <a:rPr lang="pt-BR" dirty="0">
                <a:latin typeface="Arial Black"/>
                <a:ea typeface="Calibri"/>
                <a:cs typeface="Calibri"/>
              </a:rPr>
              <a:t>no Programa</a:t>
            </a:r>
            <a:endParaRPr lang="pt-BR" sz="1800" dirty="0">
              <a:latin typeface="Arial Black"/>
              <a:ea typeface="Calibri"/>
              <a:cs typeface="Calibri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B5D0809-A96E-5E9D-AF1D-C04848FAA0D3}"/>
              </a:ext>
            </a:extLst>
          </p:cNvPr>
          <p:cNvSpPr/>
          <p:nvPr/>
        </p:nvSpPr>
        <p:spPr>
          <a:xfrm flipV="1">
            <a:off x="8327003" y="2390324"/>
            <a:ext cx="1870323" cy="17678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800">
              <a:solidFill>
                <a:srgbClr val="33CCCC"/>
              </a:solidFill>
            </a:endParaRPr>
          </a:p>
        </p:txBody>
      </p:sp>
      <p:pic>
        <p:nvPicPr>
          <p:cNvPr id="14" name="Gráfico 13" descr="Bússola estrutura de tópicos">
            <a:extLst>
              <a:ext uri="{FF2B5EF4-FFF2-40B4-BE49-F238E27FC236}">
                <a16:creationId xmlns:a16="http://schemas.microsoft.com/office/drawing/2014/main" id="{0BB69135-080F-5AC6-DF1B-82D266E5E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3001" y="2476152"/>
            <a:ext cx="1665960" cy="1645084"/>
          </a:xfrm>
          <a:prstGeom prst="rect">
            <a:avLst/>
          </a:prstGeom>
        </p:spPr>
      </p:pic>
      <p:pic>
        <p:nvPicPr>
          <p:cNvPr id="15" name="Gráfico 14" descr="Funcionária de construção estrutura de tópicos">
            <a:extLst>
              <a:ext uri="{FF2B5EF4-FFF2-40B4-BE49-F238E27FC236}">
                <a16:creationId xmlns:a16="http://schemas.microsoft.com/office/drawing/2014/main" id="{0A367B1E-E1DC-EFCD-E499-7CE0A63EF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63795" y="2590974"/>
            <a:ext cx="1185797" cy="129018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B5E6D26-A7A5-C2AD-A98A-1F5F33094380}"/>
              </a:ext>
            </a:extLst>
          </p:cNvPr>
          <p:cNvSpPr txBox="1"/>
          <p:nvPr/>
        </p:nvSpPr>
        <p:spPr>
          <a:xfrm>
            <a:off x="1354666" y="6646333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777EA35-4DF2-CAF3-140D-BDB5DE1756D9}"/>
              </a:ext>
            </a:extLst>
          </p:cNvPr>
          <p:cNvSpPr txBox="1"/>
          <p:nvPr/>
        </p:nvSpPr>
        <p:spPr>
          <a:xfrm>
            <a:off x="1155212" y="6503051"/>
            <a:ext cx="8233506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100" b="1" cap="all">
                <a:solidFill>
                  <a:srgbClr val="3F3F3F"/>
                </a:solidFill>
                <a:latin typeface="Arial"/>
                <a:cs typeface="Arial"/>
              </a:rPr>
              <a:t>PORTARIA INTERMINISTERIAL Nº 2.960, DE 9 DE DEZEMBRO DE 2008</a:t>
            </a:r>
            <a:endParaRPr lang="pt-BR">
              <a:solidFill>
                <a:srgbClr val="3F3F3F"/>
              </a:solidFill>
              <a:latin typeface="Arial"/>
              <a:cs typeface="Arial"/>
            </a:endParaRPr>
          </a:p>
          <a:p>
            <a:pPr algn="l"/>
            <a:endParaRPr lang="pt-BR" dirty="0">
              <a:solidFill>
                <a:srgbClr val="3F3F3F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8368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AFB3E-A146-BA97-3F3F-6D6564FA6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13">
            <a:extLst>
              <a:ext uri="{FF2B5EF4-FFF2-40B4-BE49-F238E27FC236}">
                <a16:creationId xmlns:a16="http://schemas.microsoft.com/office/drawing/2014/main" id="{82F1A163-A065-FF3E-F1FC-3EE16F0E7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962075" y="1086517"/>
            <a:ext cx="4916010" cy="4916010"/>
          </a:xfrm>
          <a:prstGeom prst="rect">
            <a:avLst/>
          </a:prstGeom>
        </p:spPr>
      </p:pic>
      <p:pic>
        <p:nvPicPr>
          <p:cNvPr id="6" name="Gráfico 5" descr="Sucesso do grupo estrutura de tópicos">
            <a:extLst>
              <a:ext uri="{FF2B5EF4-FFF2-40B4-BE49-F238E27FC236}">
                <a16:creationId xmlns:a16="http://schemas.microsoft.com/office/drawing/2014/main" id="{A0AB647F-D7A0-CCFD-8E1B-4C7E4CA5F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015" y="172117"/>
            <a:ext cx="914400" cy="914400"/>
          </a:xfrm>
          <a:prstGeom prst="rect">
            <a:avLst/>
          </a:prstGeom>
        </p:spPr>
      </p:pic>
      <p:pic>
        <p:nvPicPr>
          <p:cNvPr id="16" name="Imagem 15" descr="Grupo de pessoas sentadas e em pé posando para foto&#10;&#10;O conteúdo gerado por IA pode estar incorreto.">
            <a:extLst>
              <a:ext uri="{FF2B5EF4-FFF2-40B4-BE49-F238E27FC236}">
                <a16:creationId xmlns:a16="http://schemas.microsoft.com/office/drawing/2014/main" id="{02EF0B84-C32F-AF99-F033-69A0A84A1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r="16936" b="16705"/>
          <a:stretch>
            <a:fillRect/>
          </a:stretch>
        </p:blipFill>
        <p:spPr>
          <a:xfrm>
            <a:off x="8141110" y="3303639"/>
            <a:ext cx="4050890" cy="3554361"/>
          </a:xfrm>
          <a:prstGeom prst="rect">
            <a:avLst/>
          </a:prstGeom>
        </p:spPr>
      </p:pic>
      <p:sp>
        <p:nvSpPr>
          <p:cNvPr id="17" name="Espaço Reservado para Texto 2">
            <a:extLst>
              <a:ext uri="{FF2B5EF4-FFF2-40B4-BE49-F238E27FC236}">
                <a16:creationId xmlns:a16="http://schemas.microsoft.com/office/drawing/2014/main" id="{CE8AF69B-8DFA-8288-1AE4-6E522D71A5C8}"/>
              </a:ext>
            </a:extLst>
          </p:cNvPr>
          <p:cNvSpPr>
            <a:spLocks noGrp="1"/>
          </p:cNvSpPr>
          <p:nvPr/>
        </p:nvSpPr>
        <p:spPr>
          <a:xfrm>
            <a:off x="8130954" y="1"/>
            <a:ext cx="4050890" cy="3303638"/>
          </a:xfrm>
          <a:prstGeom prst="rect">
            <a:avLst/>
          </a:prstGeom>
          <a:solidFill>
            <a:srgbClr val="FFC000"/>
          </a:solidFill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>
              <a:solidFill>
                <a:srgbClr val="31529F"/>
              </a:solidFill>
              <a:latin typeface="Arial"/>
              <a:cs typeface="Arial"/>
            </a:endParaRPr>
          </a:p>
          <a:p>
            <a:pPr algn="ctr"/>
            <a:r>
              <a:rPr lang="pt-BR" dirty="0">
                <a:solidFill>
                  <a:srgbClr val="31529F"/>
                </a:solidFill>
                <a:latin typeface="Arial"/>
                <a:cs typeface="Arial"/>
              </a:rPr>
              <a:t>32 Representações</a:t>
            </a:r>
          </a:p>
          <a:p>
            <a:r>
              <a:rPr lang="pt-BR" dirty="0">
                <a:solidFill>
                  <a:srgbClr val="31529F"/>
                </a:solidFill>
                <a:highlight>
                  <a:srgbClr val="FFFF00"/>
                </a:highlight>
                <a:latin typeface="Arial"/>
                <a:cs typeface="Arial"/>
              </a:rPr>
              <a:t>15 Sociedade</a:t>
            </a:r>
          </a:p>
          <a:p>
            <a:r>
              <a:rPr lang="pt-BR" dirty="0">
                <a:solidFill>
                  <a:srgbClr val="31529F"/>
                </a:solidFill>
                <a:highlight>
                  <a:srgbClr val="FFFF00"/>
                </a:highlight>
                <a:latin typeface="Arial"/>
                <a:cs typeface="Arial"/>
              </a:rPr>
              <a:t>1 CNS</a:t>
            </a:r>
            <a:endParaRPr lang="pt-BR" dirty="0">
              <a:solidFill>
                <a:srgbClr val="31529F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A474E85-CE7A-E5B5-0730-1D9CC951EC79}"/>
              </a:ext>
            </a:extLst>
          </p:cNvPr>
          <p:cNvSpPr txBox="1"/>
          <p:nvPr/>
        </p:nvSpPr>
        <p:spPr>
          <a:xfrm>
            <a:off x="1391623" y="2767517"/>
            <a:ext cx="6198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3152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Retomada do </a:t>
            </a:r>
          </a:p>
          <a:p>
            <a:r>
              <a:rPr lang="pt-BR" sz="3600" b="1" dirty="0">
                <a:solidFill>
                  <a:srgbClr val="3152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Comitê Nacional de Plantas Medicinais e Fitoterápicos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5A7782A-5E75-FEA9-1144-333CA3321852}"/>
              </a:ext>
            </a:extLst>
          </p:cNvPr>
          <p:cNvSpPr txBox="1"/>
          <p:nvPr/>
        </p:nvSpPr>
        <p:spPr>
          <a:xfrm>
            <a:off x="1365777" y="4337177"/>
            <a:ext cx="432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 </a:t>
            </a:r>
            <a:r>
              <a:rPr lang="pt-BR" dirty="0">
                <a:solidFill>
                  <a:srgbClr val="000000"/>
                </a:solidFill>
                <a:hlinkClick r:id="rId7" tooltip="Decreto nº 12.026, de 21 de maio de 20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Decreto nº 12.026, de 21 de maio de 2024</a:t>
            </a:r>
            <a:endParaRPr lang="pt-BR" dirty="0">
              <a:solidFill>
                <a:srgbClr val="000000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600881-8776-F5CF-7EAD-6FC989BB6C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166" y="4793371"/>
            <a:ext cx="19177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67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39877-91A2-65DB-D521-B3205BBE9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306749D3-A06C-3079-97A8-9F732E15F62E}"/>
              </a:ext>
            </a:extLst>
          </p:cNvPr>
          <p:cNvSpPr/>
          <p:nvPr/>
        </p:nvSpPr>
        <p:spPr>
          <a:xfrm>
            <a:off x="3163924" y="1332269"/>
            <a:ext cx="3067665" cy="187796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>
                <a:solidFill>
                  <a:srgbClr val="3152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Capacitação </a:t>
            </a:r>
          </a:p>
          <a:p>
            <a:pPr algn="r"/>
            <a:r>
              <a:rPr lang="pt-BR" sz="2400" b="1" dirty="0">
                <a:solidFill>
                  <a:srgbClr val="3152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Profissional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68CBD94-6949-3859-FD73-B5EC851689AD}"/>
              </a:ext>
            </a:extLst>
          </p:cNvPr>
          <p:cNvSpPr txBox="1"/>
          <p:nvPr/>
        </p:nvSpPr>
        <p:spPr>
          <a:xfrm>
            <a:off x="1120878" y="348276"/>
            <a:ext cx="1049672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srgbClr val="31529F"/>
                </a:solidFill>
              </a:rPr>
              <a:t>Fortalecimento do ciclo de acesso a Plantas Medicinais e Fitoterápicos</a:t>
            </a:r>
            <a:endParaRPr lang="pt-BR" sz="6600" b="1" dirty="0">
              <a:solidFill>
                <a:srgbClr val="31529F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Gráfico 13">
            <a:extLst>
              <a:ext uri="{FF2B5EF4-FFF2-40B4-BE49-F238E27FC236}">
                <a16:creationId xmlns:a16="http://schemas.microsoft.com/office/drawing/2014/main" id="{C04440AE-4B2A-2E67-7D35-801FCE846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265049" y="871496"/>
            <a:ext cx="4916010" cy="4916010"/>
          </a:xfrm>
          <a:prstGeom prst="rect">
            <a:avLst/>
          </a:prstGeom>
        </p:spPr>
      </p:pic>
      <p:pic>
        <p:nvPicPr>
          <p:cNvPr id="6" name="Gráfico 5" descr="Assinatura estrutura de tópicos">
            <a:extLst>
              <a:ext uri="{FF2B5EF4-FFF2-40B4-BE49-F238E27FC236}">
                <a16:creationId xmlns:a16="http://schemas.microsoft.com/office/drawing/2014/main" id="{EF358D24-8398-FD62-EC1C-7F6F9C4A5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0399" y="1351937"/>
            <a:ext cx="914400" cy="914400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A7D3632-1AB1-EBCC-54EB-34265E42F5E9}"/>
              </a:ext>
            </a:extLst>
          </p:cNvPr>
          <p:cNvSpPr/>
          <p:nvPr/>
        </p:nvSpPr>
        <p:spPr>
          <a:xfrm>
            <a:off x="875071" y="4848525"/>
            <a:ext cx="3067665" cy="187796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>
                <a:solidFill>
                  <a:srgbClr val="3152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Ciência e Inovação</a:t>
            </a:r>
          </a:p>
        </p:txBody>
      </p:sp>
      <p:pic>
        <p:nvPicPr>
          <p:cNvPr id="10" name="Gráfico 9" descr="Microscópio estrutura de tópicos">
            <a:extLst>
              <a:ext uri="{FF2B5EF4-FFF2-40B4-BE49-F238E27FC236}">
                <a16:creationId xmlns:a16="http://schemas.microsoft.com/office/drawing/2014/main" id="{7DFD38CF-2E0C-F929-F4CB-A1CE27695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4402" y="4880252"/>
            <a:ext cx="914400" cy="914400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5CCC6EBD-E972-0FD9-BB4C-22AA6EDD9B0E}"/>
              </a:ext>
            </a:extLst>
          </p:cNvPr>
          <p:cNvSpPr/>
          <p:nvPr/>
        </p:nvSpPr>
        <p:spPr>
          <a:xfrm>
            <a:off x="5437239" y="4752434"/>
            <a:ext cx="3067665" cy="187796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>
                <a:solidFill>
                  <a:srgbClr val="3152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Produtos</a:t>
            </a:r>
          </a:p>
        </p:txBody>
      </p:sp>
      <p:pic>
        <p:nvPicPr>
          <p:cNvPr id="13" name="Gráfico 12" descr="Medicina estrutura de tópicos">
            <a:extLst>
              <a:ext uri="{FF2B5EF4-FFF2-40B4-BE49-F238E27FC236}">
                <a16:creationId xmlns:a16="http://schemas.microsoft.com/office/drawing/2014/main" id="{D61E589F-3388-DE2B-C05E-5F3A21E319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71653" y="4769864"/>
            <a:ext cx="914400" cy="914400"/>
          </a:xfrm>
          <a:prstGeom prst="rect">
            <a:avLst/>
          </a:prstGeom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300D3A2C-0EE4-68D0-6EEE-E7D040EE7001}"/>
              </a:ext>
            </a:extLst>
          </p:cNvPr>
          <p:cNvSpPr/>
          <p:nvPr/>
        </p:nvSpPr>
        <p:spPr>
          <a:xfrm>
            <a:off x="8504904" y="1307687"/>
            <a:ext cx="3067665" cy="187796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>
                <a:solidFill>
                  <a:srgbClr val="3152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Financiamento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64AAC847-F758-B162-E1CB-19E0341868E5}"/>
              </a:ext>
            </a:extLst>
          </p:cNvPr>
          <p:cNvCxnSpPr>
            <a:stCxn id="8" idx="0"/>
            <a:endCxn id="7" idx="2"/>
          </p:cNvCxnSpPr>
          <p:nvPr/>
        </p:nvCxnSpPr>
        <p:spPr>
          <a:xfrm flipV="1">
            <a:off x="2408904" y="3210230"/>
            <a:ext cx="2288853" cy="1638295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83EFEDD1-841B-94F2-8F3E-11BFA6721CDF}"/>
              </a:ext>
            </a:extLst>
          </p:cNvPr>
          <p:cNvCxnSpPr>
            <a:cxnSpLocks/>
            <a:stCxn id="11" idx="0"/>
            <a:endCxn id="7" idx="2"/>
          </p:cNvCxnSpPr>
          <p:nvPr/>
        </p:nvCxnSpPr>
        <p:spPr>
          <a:xfrm flipH="1" flipV="1">
            <a:off x="4697757" y="3210230"/>
            <a:ext cx="2273315" cy="1542204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8D80C8E-A92A-A823-CECA-873EE87BF1DE}"/>
              </a:ext>
            </a:extLst>
          </p:cNvPr>
          <p:cNvCxnSpPr>
            <a:cxnSpLocks/>
            <a:stCxn id="14" idx="2"/>
            <a:endCxn id="11" idx="0"/>
          </p:cNvCxnSpPr>
          <p:nvPr/>
        </p:nvCxnSpPr>
        <p:spPr>
          <a:xfrm flipH="1">
            <a:off x="6971072" y="3185648"/>
            <a:ext cx="3067665" cy="1566786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54C2791C-764D-1E5C-AA87-AE90FECD45B2}"/>
              </a:ext>
            </a:extLst>
          </p:cNvPr>
          <p:cNvCxnSpPr>
            <a:cxnSpLocks/>
          </p:cNvCxnSpPr>
          <p:nvPr/>
        </p:nvCxnSpPr>
        <p:spPr>
          <a:xfrm flipH="1" flipV="1">
            <a:off x="10038736" y="3185648"/>
            <a:ext cx="2273315" cy="1542204"/>
          </a:xfrm>
          <a:prstGeom prst="line">
            <a:avLst/>
          </a:pr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0" name="Gráfico 29" descr="Dinheiro estrutura de tópicos">
            <a:extLst>
              <a:ext uri="{FF2B5EF4-FFF2-40B4-BE49-F238E27FC236}">
                <a16:creationId xmlns:a16="http://schemas.microsoft.com/office/drawing/2014/main" id="{9FA7F000-DB60-DA68-6CFE-B9508D221A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47471" y="1197689"/>
            <a:ext cx="914400" cy="914400"/>
          </a:xfrm>
          <a:prstGeom prst="rect">
            <a:avLst/>
          </a:prstGeom>
        </p:spPr>
      </p:pic>
      <p:sp>
        <p:nvSpPr>
          <p:cNvPr id="31" name="Seta: para a Direita 30">
            <a:extLst>
              <a:ext uri="{FF2B5EF4-FFF2-40B4-BE49-F238E27FC236}">
                <a16:creationId xmlns:a16="http://schemas.microsoft.com/office/drawing/2014/main" id="{A320731D-A295-844E-9163-A18553EDFBBD}"/>
              </a:ext>
            </a:extLst>
          </p:cNvPr>
          <p:cNvSpPr/>
          <p:nvPr/>
        </p:nvSpPr>
        <p:spPr>
          <a:xfrm>
            <a:off x="8075137" y="3509889"/>
            <a:ext cx="3944799" cy="123025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Arial Black" panose="020B0A04020102020204" pitchFamily="34" charset="0"/>
              </a:rPr>
              <a:t>Gestão estruturada</a:t>
            </a:r>
          </a:p>
        </p:txBody>
      </p:sp>
    </p:spTree>
    <p:extLst>
      <p:ext uri="{BB962C8B-B14F-4D97-AF65-F5344CB8AC3E}">
        <p14:creationId xmlns:p14="http://schemas.microsoft.com/office/powerpoint/2010/main" val="2508286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6D80C-9812-7D79-4FA7-02F5C8ACC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5B9EC590-6E96-ADF9-3DF3-296CB92E4B04}"/>
              </a:ext>
            </a:extLst>
          </p:cNvPr>
          <p:cNvSpPr/>
          <p:nvPr/>
        </p:nvSpPr>
        <p:spPr>
          <a:xfrm>
            <a:off x="580103" y="239428"/>
            <a:ext cx="3067665" cy="187796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>
                <a:solidFill>
                  <a:srgbClr val="3152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Produtos</a:t>
            </a:r>
          </a:p>
        </p:txBody>
      </p:sp>
      <p:pic>
        <p:nvPicPr>
          <p:cNvPr id="4" name="Gráfico 3" descr="Medicina estrutura de tópicos">
            <a:extLst>
              <a:ext uri="{FF2B5EF4-FFF2-40B4-BE49-F238E27FC236}">
                <a16:creationId xmlns:a16="http://schemas.microsoft.com/office/drawing/2014/main" id="{3924D844-1147-E532-D969-E92DCBE3F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517" y="256858"/>
            <a:ext cx="914400" cy="914400"/>
          </a:xfrm>
          <a:prstGeom prst="rect">
            <a:avLst/>
          </a:prstGeom>
        </p:spPr>
      </p:pic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2FC7ED70-C937-E372-8421-8D6E3AC894C7}"/>
              </a:ext>
            </a:extLst>
          </p:cNvPr>
          <p:cNvSpPr/>
          <p:nvPr/>
        </p:nvSpPr>
        <p:spPr>
          <a:xfrm>
            <a:off x="-596766" y="2030931"/>
            <a:ext cx="1453414" cy="418698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3F5A9FEC-D253-A4D2-516B-95C080D574FC}"/>
              </a:ext>
            </a:extLst>
          </p:cNvPr>
          <p:cNvSpPr/>
          <p:nvPr/>
        </p:nvSpPr>
        <p:spPr>
          <a:xfrm>
            <a:off x="3961779" y="232277"/>
            <a:ext cx="3067665" cy="187796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>
                <a:solidFill>
                  <a:srgbClr val="3152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Financiamento</a:t>
            </a:r>
          </a:p>
        </p:txBody>
      </p:sp>
      <p:sp>
        <p:nvSpPr>
          <p:cNvPr id="14" name="Espaço Reservado para Texto 2">
            <a:extLst>
              <a:ext uri="{FF2B5EF4-FFF2-40B4-BE49-F238E27FC236}">
                <a16:creationId xmlns:a16="http://schemas.microsoft.com/office/drawing/2014/main" id="{1D7EB529-86C5-161A-9CD3-8EECB4CCF7C3}"/>
              </a:ext>
            </a:extLst>
          </p:cNvPr>
          <p:cNvSpPr>
            <a:spLocks noGrp="1"/>
          </p:cNvSpPr>
          <p:nvPr/>
        </p:nvSpPr>
        <p:spPr>
          <a:xfrm>
            <a:off x="3297041" y="925813"/>
            <a:ext cx="1111716" cy="13234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1500" dirty="0">
                <a:solidFill>
                  <a:srgbClr val="FFC000"/>
                </a:solidFill>
                <a:latin typeface="Arial"/>
                <a:cs typeface="Arial"/>
              </a:rPr>
              <a:t>+</a:t>
            </a:r>
            <a:endParaRPr lang="pt-BR" sz="8000" dirty="0">
              <a:solidFill>
                <a:srgbClr val="FFC000"/>
              </a:solidFill>
            </a:endParaRPr>
          </a:p>
          <a:p>
            <a:endParaRPr lang="pt-BR" sz="8000" dirty="0">
              <a:solidFill>
                <a:srgbClr val="FFC000"/>
              </a:solidFill>
            </a:endParaRPr>
          </a:p>
        </p:txBody>
      </p:sp>
      <p:sp>
        <p:nvSpPr>
          <p:cNvPr id="16" name="CaixaDeTexto 1">
            <a:extLst>
              <a:ext uri="{FF2B5EF4-FFF2-40B4-BE49-F238E27FC236}">
                <a16:creationId xmlns:a16="http://schemas.microsoft.com/office/drawing/2014/main" id="{40F7A243-CD6E-0905-6CB3-F9C5AC3B549E}"/>
              </a:ext>
            </a:extLst>
          </p:cNvPr>
          <p:cNvSpPr txBox="1"/>
          <p:nvPr/>
        </p:nvSpPr>
        <p:spPr>
          <a:xfrm>
            <a:off x="1212166" y="2642664"/>
            <a:ext cx="5817278" cy="23237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endParaRPr lang="pt-BR" sz="1100" dirty="0">
              <a:solidFill>
                <a:srgbClr val="183EFF"/>
              </a:solidFill>
              <a:latin typeface="Arial Black"/>
            </a:endParaRPr>
          </a:p>
          <a:p>
            <a:pPr algn="ctr">
              <a:spcAft>
                <a:spcPts val="600"/>
              </a:spcAft>
            </a:pPr>
            <a:endParaRPr lang="pt-BR" sz="1100" dirty="0">
              <a:solidFill>
                <a:srgbClr val="183EFF"/>
              </a:solidFill>
              <a:latin typeface="Arial Black"/>
            </a:endParaRPr>
          </a:p>
          <a:p>
            <a:pPr algn="ctr">
              <a:spcAft>
                <a:spcPts val="600"/>
              </a:spcAft>
            </a:pPr>
            <a:r>
              <a:rPr lang="pt-BR" sz="3600" dirty="0">
                <a:solidFill>
                  <a:srgbClr val="183EFF"/>
                </a:solidFill>
                <a:latin typeface="Arial Black"/>
              </a:rPr>
              <a:t>Incremento Financeiro FITO</a:t>
            </a:r>
            <a:endParaRPr lang="pt-BR" sz="3600" dirty="0">
              <a:solidFill>
                <a:srgbClr val="183EFF"/>
              </a:solidFill>
              <a:latin typeface="Arial Black"/>
              <a:ea typeface="Calibri" panose="020F0502020204030204"/>
              <a:cs typeface="Calibri" panose="020F0502020204030204"/>
            </a:endParaRPr>
          </a:p>
          <a:p>
            <a:pPr algn="ctr">
              <a:spcAft>
                <a:spcPts val="600"/>
              </a:spcAft>
            </a:pPr>
            <a:r>
              <a:rPr lang="pt-BR" sz="3600" dirty="0">
                <a:solidFill>
                  <a:srgbClr val="183EFF"/>
                </a:solidFill>
                <a:latin typeface="Arial Black"/>
              </a:rPr>
              <a:t>para </a:t>
            </a:r>
            <a:r>
              <a:rPr lang="pt-BR" sz="3600" dirty="0">
                <a:solidFill>
                  <a:srgbClr val="183EFF"/>
                </a:solidFill>
                <a:highlight>
                  <a:srgbClr val="FFFF00"/>
                </a:highlight>
                <a:latin typeface="Arial Black"/>
              </a:rPr>
              <a:t>MUNICÍPIOS</a:t>
            </a:r>
            <a:endParaRPr lang="pt-BR" sz="3600" dirty="0">
              <a:solidFill>
                <a:srgbClr val="183EFF"/>
              </a:solidFill>
              <a:highlight>
                <a:srgbClr val="FDC820"/>
              </a:highlight>
              <a:latin typeface="Arial Black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81E65C6-3BBE-3BEF-618B-5024B08A13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764" b="4785"/>
          <a:stretch>
            <a:fillRect/>
          </a:stretch>
        </p:blipFill>
        <p:spPr>
          <a:xfrm rot="5400000">
            <a:off x="6462562" y="1151766"/>
            <a:ext cx="6858000" cy="4600876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4C1E09E1-57A7-6405-CDDF-1382F7DBB4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71821" y="5577953"/>
            <a:ext cx="813570" cy="874093"/>
          </a:xfrm>
          <a:prstGeom prst="rect">
            <a:avLst/>
          </a:prstGeom>
        </p:spPr>
      </p:pic>
      <p:pic>
        <p:nvPicPr>
          <p:cNvPr id="19" name="Gráfico 18" descr="Dinheiro estrutura de tópicos">
            <a:extLst>
              <a:ext uri="{FF2B5EF4-FFF2-40B4-BE49-F238E27FC236}">
                <a16:creationId xmlns:a16="http://schemas.microsoft.com/office/drawing/2014/main" id="{5E248B1D-1354-DB2C-C3A0-BCACEBBE3A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16708" y="13081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66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9">
            <a:extLst>
              <a:ext uri="{FF2B5EF4-FFF2-40B4-BE49-F238E27FC236}">
                <a16:creationId xmlns:a16="http://schemas.microsoft.com/office/drawing/2014/main" id="{5CEA0C9E-3C31-737B-5FE0-E8880F38FE20}"/>
              </a:ext>
            </a:extLst>
          </p:cNvPr>
          <p:cNvSpPr txBox="1"/>
          <p:nvPr/>
        </p:nvSpPr>
        <p:spPr>
          <a:xfrm>
            <a:off x="932769" y="2134751"/>
            <a:ext cx="4905587" cy="44267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b="1">
                <a:latin typeface="Arial"/>
                <a:ea typeface="Roboto"/>
                <a:cs typeface="Arial"/>
              </a:rPr>
              <a:t>Portaria GM/MS nº 5.619/2024</a:t>
            </a:r>
            <a:endParaRPr lang="pt-BR" sz="2000" b="1">
              <a:solidFill>
                <a:srgbClr val="000000"/>
              </a:solidFill>
              <a:latin typeface="Arial"/>
              <a:ea typeface="Roboto"/>
              <a:cs typeface="Arial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9E19713-5AB2-2791-E159-4C95AEA1B5DD}"/>
              </a:ext>
            </a:extLst>
          </p:cNvPr>
          <p:cNvSpPr txBox="1"/>
          <p:nvPr/>
        </p:nvSpPr>
        <p:spPr>
          <a:xfrm>
            <a:off x="540259" y="5419216"/>
            <a:ext cx="5463457" cy="1328023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b="1">
                <a:latin typeface="Arial"/>
                <a:cs typeface="Arial"/>
              </a:rPr>
              <a:t>2024</a:t>
            </a:r>
            <a:endParaRPr lang="pt-BR"/>
          </a:p>
          <a:p>
            <a:pPr algn="ctr"/>
            <a:r>
              <a:rPr lang="pt-BR" sz="2400" b="1">
                <a:latin typeface="Arial"/>
                <a:cs typeface="Segoe UI"/>
              </a:rPr>
              <a:t>1</a:t>
            </a:r>
            <a:r>
              <a:rPr lang="pt-BR" sz="2400" b="1">
                <a:latin typeface="Arial"/>
                <a:ea typeface="Roboto"/>
                <a:cs typeface="Segoe UI"/>
              </a:rPr>
              <a:t>.375 Municípios elegíveis</a:t>
            </a:r>
            <a:endParaRPr lang="pt-BR"/>
          </a:p>
          <a:p>
            <a:pPr algn="ctr"/>
            <a:r>
              <a:rPr lang="pt-BR" sz="2400">
                <a:latin typeface="Arial"/>
                <a:ea typeface="+mn-lt"/>
                <a:cs typeface="+mn-lt"/>
              </a:rPr>
              <a:t>📍</a:t>
            </a:r>
            <a:r>
              <a:rPr lang="pt-BR" sz="2400" b="1">
                <a:latin typeface="Arial"/>
                <a:ea typeface="Roboto"/>
                <a:cs typeface="Segoe UI"/>
              </a:rPr>
              <a:t>1.304 Municípios habilitados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1E2A8E6-9573-AF1B-B763-553B59FB108E}"/>
              </a:ext>
            </a:extLst>
          </p:cNvPr>
          <p:cNvSpPr/>
          <p:nvPr/>
        </p:nvSpPr>
        <p:spPr>
          <a:xfrm>
            <a:off x="2093784" y="3299193"/>
            <a:ext cx="2422289" cy="148612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CBADB6F-8AF9-C312-3B78-4F3082DE7211}"/>
              </a:ext>
            </a:extLst>
          </p:cNvPr>
          <p:cNvSpPr>
            <a:spLocks noGrp="1"/>
          </p:cNvSpPr>
          <p:nvPr/>
        </p:nvSpPr>
        <p:spPr>
          <a:xfrm>
            <a:off x="2241838" y="3207607"/>
            <a:ext cx="2195255" cy="1627053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000" b="1">
                <a:solidFill>
                  <a:schemeClr val="bg1"/>
                </a:solidFill>
                <a:latin typeface="Arial"/>
                <a:ea typeface="Roboto"/>
                <a:cs typeface="Roboto"/>
              </a:rPr>
              <a:t>+R$ 30 </a:t>
            </a:r>
            <a:endParaRPr lang="pt-BR" sz="3000">
              <a:solidFill>
                <a:schemeClr val="bg1"/>
              </a:solidFill>
              <a:latin typeface="Arial"/>
              <a:ea typeface="Roboto"/>
              <a:cs typeface="Roboto"/>
            </a:endParaRPr>
          </a:p>
          <a:p>
            <a:pPr algn="ctr"/>
            <a:r>
              <a:rPr lang="pt-BR" sz="3000" b="1">
                <a:solidFill>
                  <a:schemeClr val="bg1"/>
                </a:solidFill>
                <a:latin typeface="Arial"/>
                <a:ea typeface="Roboto"/>
                <a:cs typeface="Roboto"/>
              </a:rPr>
              <a:t>milhões</a:t>
            </a:r>
            <a:endParaRPr lang="pt-BR" sz="3000">
              <a:solidFill>
                <a:schemeClr val="bg1"/>
              </a:solidFill>
              <a:latin typeface="Arial"/>
              <a:ea typeface="Roboto"/>
              <a:cs typeface="Roboto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42D6313-D508-C3B3-2A66-F95B6F6E7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69" y="3390558"/>
            <a:ext cx="1369361" cy="1155292"/>
          </a:xfrm>
          <a:prstGeom prst="rect">
            <a:avLst/>
          </a:prstGeom>
        </p:spPr>
      </p:pic>
      <p:sp>
        <p:nvSpPr>
          <p:cNvPr id="9" name="Retângulo: Cantos Arredondados 13">
            <a:extLst>
              <a:ext uri="{FF2B5EF4-FFF2-40B4-BE49-F238E27FC236}">
                <a16:creationId xmlns:a16="http://schemas.microsoft.com/office/drawing/2014/main" id="{3C14785D-7B12-C6F9-0667-608189DAB621}"/>
              </a:ext>
            </a:extLst>
          </p:cNvPr>
          <p:cNvSpPr/>
          <p:nvPr/>
        </p:nvSpPr>
        <p:spPr>
          <a:xfrm>
            <a:off x="6169035" y="5309204"/>
            <a:ext cx="5709522" cy="14516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 dirty="0"/>
          </a:p>
          <a:p>
            <a:pPr algn="ctr"/>
            <a:r>
              <a:rPr lang="pt-BR" sz="2400" b="1" dirty="0">
                <a:solidFill>
                  <a:srgbClr val="FF0000"/>
                </a:solidFill>
                <a:latin typeface="Arial"/>
                <a:ea typeface="Roboto"/>
                <a:cs typeface="Arial"/>
              </a:rPr>
              <a:t>2025</a:t>
            </a:r>
            <a:endParaRPr lang="pt-BR" sz="2400" dirty="0">
              <a:ea typeface="Calibri"/>
              <a:cs typeface="Calibri"/>
            </a:endParaRPr>
          </a:p>
          <a:p>
            <a:pPr algn="ctr"/>
            <a:r>
              <a:rPr lang="pt-BR" sz="2400" b="1" dirty="0">
                <a:solidFill>
                  <a:srgbClr val="FF0000"/>
                </a:solidFill>
                <a:latin typeface="Arial"/>
                <a:ea typeface="Roboto"/>
                <a:cs typeface="Arial"/>
              </a:rPr>
              <a:t> 1.635 Municípios elegíveis </a:t>
            </a:r>
            <a:endParaRPr lang="pt-BR" sz="24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pt-BR" sz="2400" dirty="0">
                <a:solidFill>
                  <a:srgbClr val="000000"/>
                </a:solidFill>
                <a:latin typeface="Arial"/>
                <a:ea typeface="Roboto"/>
                <a:cs typeface="Arial"/>
              </a:rPr>
              <a:t>📍</a:t>
            </a:r>
            <a:r>
              <a:rPr lang="pt-BR" sz="2400" b="1" dirty="0">
                <a:solidFill>
                  <a:srgbClr val="FF0000"/>
                </a:solidFill>
                <a:latin typeface="Arial"/>
                <a:ea typeface="Roboto"/>
                <a:cs typeface="Arial"/>
              </a:rPr>
              <a:t>1.463 Municípios selecionados</a:t>
            </a:r>
            <a:endParaRPr lang="pt-BR" dirty="0"/>
          </a:p>
          <a:p>
            <a:pPr algn="ctr"/>
            <a:endParaRPr lang="pt-BR" sz="2600" b="1" dirty="0">
              <a:solidFill>
                <a:srgbClr val="FF0000"/>
              </a:solidFill>
              <a:latin typeface="Arial"/>
              <a:ea typeface="Roboto"/>
              <a:cs typeface="Arial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E02B2E1-79E9-CA55-5C5E-ED8A37489BFD}"/>
              </a:ext>
            </a:extLst>
          </p:cNvPr>
          <p:cNvSpPr txBox="1"/>
          <p:nvPr/>
        </p:nvSpPr>
        <p:spPr>
          <a:xfrm>
            <a:off x="6748588" y="2101880"/>
            <a:ext cx="4892823" cy="44267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b="1">
                <a:latin typeface="Arial"/>
                <a:ea typeface="Roboto"/>
                <a:cs typeface="Arial"/>
              </a:rPr>
              <a:t>Portaria GM/MS nº </a:t>
            </a:r>
            <a:r>
              <a:rPr lang="pt-BR" sz="2000" b="1">
                <a:solidFill>
                  <a:srgbClr val="000000"/>
                </a:solidFill>
                <a:latin typeface="Arial"/>
                <a:ea typeface="+mn-lt"/>
                <a:cs typeface="Arial"/>
              </a:rPr>
              <a:t>6.837/2025</a:t>
            </a:r>
            <a:r>
              <a:rPr lang="pt-BR" sz="2000">
                <a:solidFill>
                  <a:srgbClr val="555555"/>
                </a:solidFill>
                <a:latin typeface="Arial"/>
                <a:ea typeface="+mn-lt"/>
                <a:cs typeface="Arial"/>
              </a:rPr>
              <a:t> </a:t>
            </a:r>
            <a:endParaRPr lang="pt-BR" sz="2000" b="1">
              <a:solidFill>
                <a:srgbClr val="000000"/>
              </a:solidFill>
              <a:latin typeface="Arial"/>
              <a:ea typeface="Roboto"/>
              <a:cs typeface="Arial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28649EA-A10A-79BB-454A-FD1BC613B858}"/>
              </a:ext>
            </a:extLst>
          </p:cNvPr>
          <p:cNvSpPr/>
          <p:nvPr/>
        </p:nvSpPr>
        <p:spPr>
          <a:xfrm>
            <a:off x="8530845" y="3161806"/>
            <a:ext cx="2422289" cy="148612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E3D4FB36-51E2-6825-E2C1-2AEE95929174}"/>
              </a:ext>
            </a:extLst>
          </p:cNvPr>
          <p:cNvSpPr>
            <a:spLocks noGrp="1"/>
          </p:cNvSpPr>
          <p:nvPr/>
        </p:nvSpPr>
        <p:spPr>
          <a:xfrm>
            <a:off x="8678899" y="3113352"/>
            <a:ext cx="2195255" cy="1627053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000" b="1">
                <a:solidFill>
                  <a:schemeClr val="bg1"/>
                </a:solidFill>
                <a:latin typeface="Arial"/>
                <a:ea typeface="Roboto"/>
                <a:cs typeface="Roboto"/>
              </a:rPr>
              <a:t>+R$ 30 </a:t>
            </a:r>
            <a:endParaRPr lang="pt-BR" sz="3000">
              <a:solidFill>
                <a:schemeClr val="bg1"/>
              </a:solidFill>
              <a:latin typeface="Arial"/>
              <a:ea typeface="Roboto"/>
              <a:cs typeface="Roboto"/>
            </a:endParaRPr>
          </a:p>
          <a:p>
            <a:pPr algn="ctr"/>
            <a:r>
              <a:rPr lang="pt-BR" sz="3000" b="1">
                <a:solidFill>
                  <a:schemeClr val="bg1"/>
                </a:solidFill>
                <a:latin typeface="Arial"/>
                <a:ea typeface="Roboto"/>
                <a:cs typeface="Roboto"/>
              </a:rPr>
              <a:t>milhões</a:t>
            </a:r>
            <a:endParaRPr lang="pt-BR" sz="3000">
              <a:solidFill>
                <a:schemeClr val="bg1"/>
              </a:solidFill>
              <a:latin typeface="Arial"/>
              <a:ea typeface="Roboto"/>
              <a:cs typeface="Roboto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2EF078B6-1E81-6ABF-5800-073D13F68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830" y="3296303"/>
            <a:ext cx="1369361" cy="1155292"/>
          </a:xfrm>
          <a:prstGeom prst="rect">
            <a:avLst/>
          </a:prstGeom>
        </p:spPr>
      </p:pic>
      <p:sp>
        <p:nvSpPr>
          <p:cNvPr id="16" name="CaixaDeTexto 1">
            <a:extLst>
              <a:ext uri="{FF2B5EF4-FFF2-40B4-BE49-F238E27FC236}">
                <a16:creationId xmlns:a16="http://schemas.microsoft.com/office/drawing/2014/main" id="{F32E834E-B665-9CED-B49C-B3C698EE453C}"/>
              </a:ext>
            </a:extLst>
          </p:cNvPr>
          <p:cNvSpPr txBox="1"/>
          <p:nvPr/>
        </p:nvSpPr>
        <p:spPr>
          <a:xfrm>
            <a:off x="-610769" y="29975"/>
            <a:ext cx="11102306" cy="17697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endParaRPr lang="pt-BR" sz="1100" dirty="0">
              <a:solidFill>
                <a:srgbClr val="183EFF"/>
              </a:solidFill>
              <a:latin typeface="Arial Black"/>
            </a:endParaRPr>
          </a:p>
          <a:p>
            <a:pPr algn="ctr">
              <a:spcAft>
                <a:spcPts val="600"/>
              </a:spcAft>
            </a:pPr>
            <a:endParaRPr lang="pt-BR" sz="1100" dirty="0">
              <a:solidFill>
                <a:srgbClr val="183EFF"/>
              </a:solidFill>
              <a:latin typeface="Arial Black"/>
            </a:endParaRPr>
          </a:p>
          <a:p>
            <a:pPr algn="ctr">
              <a:spcAft>
                <a:spcPts val="600"/>
              </a:spcAft>
            </a:pPr>
            <a:r>
              <a:rPr lang="pt-BR" sz="3600" dirty="0">
                <a:solidFill>
                  <a:srgbClr val="183EFF"/>
                </a:solidFill>
                <a:latin typeface="Arial Black"/>
              </a:rPr>
              <a:t>Incremento Financeiro FITO</a:t>
            </a:r>
            <a:endParaRPr lang="pt-BR" sz="3600" dirty="0">
              <a:solidFill>
                <a:srgbClr val="183EFF"/>
              </a:solidFill>
              <a:latin typeface="Arial Black"/>
              <a:ea typeface="Calibri" panose="020F0502020204030204"/>
              <a:cs typeface="Calibri" panose="020F0502020204030204"/>
            </a:endParaRPr>
          </a:p>
          <a:p>
            <a:pPr algn="ctr">
              <a:spcAft>
                <a:spcPts val="600"/>
              </a:spcAft>
            </a:pPr>
            <a:r>
              <a:rPr lang="pt-BR" sz="3600" dirty="0">
                <a:solidFill>
                  <a:srgbClr val="183EFF"/>
                </a:solidFill>
                <a:latin typeface="Arial Black"/>
              </a:rPr>
              <a:t>para </a:t>
            </a:r>
            <a:r>
              <a:rPr lang="pt-BR" sz="3600" dirty="0">
                <a:solidFill>
                  <a:srgbClr val="183EFF"/>
                </a:solidFill>
                <a:highlight>
                  <a:srgbClr val="FFFF00"/>
                </a:highlight>
                <a:latin typeface="Arial Black"/>
              </a:rPr>
              <a:t>MUNICÍPIOS</a:t>
            </a:r>
            <a:endParaRPr lang="pt-BR" sz="3600" dirty="0">
              <a:solidFill>
                <a:srgbClr val="183EFF"/>
              </a:solidFill>
              <a:highlight>
                <a:srgbClr val="FDC820"/>
              </a:highlight>
              <a:latin typeface="Arial Black"/>
            </a:endParaRPr>
          </a:p>
        </p:txBody>
      </p:sp>
      <p:pic>
        <p:nvPicPr>
          <p:cNvPr id="18" name="Imagem 17" descr="Gráfico de dispersão, Código QR&#10;&#10;O conteúdo gerado por IA pode estar incorreto.">
            <a:extLst>
              <a:ext uri="{FF2B5EF4-FFF2-40B4-BE49-F238E27FC236}">
                <a16:creationId xmlns:a16="http://schemas.microsoft.com/office/drawing/2014/main" id="{19C27525-A5A9-02DE-5FED-0E7AC7BEC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685" y="14338"/>
            <a:ext cx="2063315" cy="206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75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05C1D-37F8-879C-2C74-EEACA076E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ão segurando lata verde&#10;&#10;O conteúdo gerado por IA pode estar incorreto.">
            <a:extLst>
              <a:ext uri="{FF2B5EF4-FFF2-40B4-BE49-F238E27FC236}">
                <a16:creationId xmlns:a16="http://schemas.microsoft.com/office/drawing/2014/main" id="{122BB126-79D8-0CF3-05A2-6F3C623E6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2" t="-1" r="8" b="-340"/>
          <a:stretch>
            <a:fillRect/>
          </a:stretch>
        </p:blipFill>
        <p:spPr>
          <a:xfrm rot="5400000">
            <a:off x="-872931" y="834431"/>
            <a:ext cx="6896502" cy="515064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2FEE48B1-EB7A-5043-1700-20DF50101138}"/>
              </a:ext>
            </a:extLst>
          </p:cNvPr>
          <p:cNvSpPr txBox="1">
            <a:spLocks/>
          </p:cNvSpPr>
          <p:nvPr/>
        </p:nvSpPr>
        <p:spPr>
          <a:xfrm>
            <a:off x="1854679" y="2964926"/>
            <a:ext cx="3104235" cy="5700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/>
              <a:t> </a:t>
            </a:r>
            <a:endParaRPr lang="pt-BR" sz="3600">
              <a:solidFill>
                <a:srgbClr val="183EFF"/>
              </a:solidFill>
              <a:latin typeface="Gontserrat Black" panose="00000A00000000000000" pitchFamily="50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E98E00D-9A30-9D28-BD18-88DC3EAD0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506075" y="7937"/>
            <a:ext cx="1685925" cy="168592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81EAB1A-0A72-34D5-1C76-53E1C9EA7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333" y="5586479"/>
            <a:ext cx="1160613" cy="1183219"/>
          </a:xfrm>
          <a:prstGeom prst="rect">
            <a:avLst/>
          </a:prstGeom>
        </p:spPr>
      </p:pic>
      <p:sp>
        <p:nvSpPr>
          <p:cNvPr id="8" name="AutoShape 2" descr="https://brc-powerpoint.officeapps.live.com/pods/GetClipboardImage.ashx?Id=e2806ebb-74d9-40cb-a48e-10540ee70da6&amp;DC=GBR1&amp;pkey=0022bbc5-b002-4345-80c2-f5db9b9a3851&amp;wdwaccluster=GBR1">
            <a:extLst>
              <a:ext uri="{FF2B5EF4-FFF2-40B4-BE49-F238E27FC236}">
                <a16:creationId xmlns:a16="http://schemas.microsoft.com/office/drawing/2014/main" id="{63209A3C-3E37-FA95-5716-C892EE9325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0AEFFE2-EF5E-F3EC-C490-CBAC608DCA04}"/>
              </a:ext>
            </a:extLst>
          </p:cNvPr>
          <p:cNvSpPr txBox="1"/>
          <p:nvPr/>
        </p:nvSpPr>
        <p:spPr>
          <a:xfrm>
            <a:off x="6096000" y="1249446"/>
            <a:ext cx="555056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400" b="1" dirty="0">
                <a:solidFill>
                  <a:srgbClr val="183EFF"/>
                </a:solidFill>
                <a:latin typeface="Arial Black"/>
              </a:rPr>
              <a:t>O que </a:t>
            </a:r>
            <a:r>
              <a:rPr lang="pt-BR" sz="4400" b="1" dirty="0">
                <a:solidFill>
                  <a:srgbClr val="183EFF"/>
                </a:solidFill>
                <a:highlight>
                  <a:srgbClr val="FFFF00"/>
                </a:highlight>
                <a:latin typeface="Arial Black"/>
              </a:rPr>
              <a:t>muda</a:t>
            </a:r>
            <a:r>
              <a:rPr lang="pt-BR" sz="4400" b="1" dirty="0">
                <a:solidFill>
                  <a:srgbClr val="183EFF"/>
                </a:solidFill>
                <a:latin typeface="Arial Black"/>
              </a:rPr>
              <a:t> </a:t>
            </a:r>
          </a:p>
          <a:p>
            <a:pPr marL="0" indent="0">
              <a:buNone/>
            </a:pPr>
            <a:r>
              <a:rPr lang="pt-BR" sz="4400" b="1" dirty="0">
                <a:solidFill>
                  <a:srgbClr val="183EFF"/>
                </a:solidFill>
                <a:latin typeface="Arial Black"/>
              </a:rPr>
              <a:t>com o as </a:t>
            </a:r>
          </a:p>
          <a:p>
            <a:pPr marL="0" indent="0">
              <a:buNone/>
            </a:pPr>
            <a:r>
              <a:rPr lang="pt-BR" sz="4400" b="1" u="sng" dirty="0">
                <a:solidFill>
                  <a:srgbClr val="183EFF"/>
                </a:solidFill>
                <a:latin typeface="Arial Black"/>
              </a:rPr>
              <a:t>novas portarias</a:t>
            </a:r>
            <a:r>
              <a:rPr lang="pt-BR" sz="4400" b="1" dirty="0">
                <a:solidFill>
                  <a:srgbClr val="183EFF"/>
                </a:solidFill>
                <a:latin typeface="Arial Black"/>
              </a:rPr>
              <a:t> de financiamento federal para a fito?</a:t>
            </a:r>
          </a:p>
        </p:txBody>
      </p:sp>
    </p:spTree>
    <p:extLst>
      <p:ext uri="{BB962C8B-B14F-4D97-AF65-F5344CB8AC3E}">
        <p14:creationId xmlns:p14="http://schemas.microsoft.com/office/powerpoint/2010/main" val="1730500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1">
            <a:extLst>
              <a:ext uri="{FF2B5EF4-FFF2-40B4-BE49-F238E27FC236}">
                <a16:creationId xmlns:a16="http://schemas.microsoft.com/office/drawing/2014/main" id="{34CA09D7-31E0-3B91-9156-673C2A3D78B0}"/>
              </a:ext>
            </a:extLst>
          </p:cNvPr>
          <p:cNvSpPr txBox="1">
            <a:spLocks/>
          </p:cNvSpPr>
          <p:nvPr/>
        </p:nvSpPr>
        <p:spPr>
          <a:xfrm>
            <a:off x="990689" y="167153"/>
            <a:ext cx="9666382" cy="118690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000" b="1" dirty="0">
                <a:solidFill>
                  <a:srgbClr val="183EFF"/>
                </a:solidFill>
                <a:latin typeface="Arial Black"/>
              </a:rPr>
              <a:t>O território como base da produção e do cuidado</a:t>
            </a:r>
            <a:endParaRPr lang="pt-BR" dirty="0"/>
          </a:p>
          <a:p>
            <a:pPr marL="0" indent="0" algn="ctr">
              <a:buNone/>
            </a:pPr>
            <a:endParaRPr lang="pt-BR" sz="4000" b="1" dirty="0">
              <a:solidFill>
                <a:srgbClr val="183EFF"/>
              </a:solidFill>
              <a:latin typeface="Arial Black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2067B8A-C5B0-28B2-77F8-67E9144ED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983" y="1425200"/>
            <a:ext cx="7403680" cy="509630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CE07792-3FBC-2E3C-1287-BA9AD1621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112" y="1895059"/>
            <a:ext cx="2211469" cy="128541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9384AAEE-03D4-E921-791C-6F55FD476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224" y="3714280"/>
            <a:ext cx="2223506" cy="1183642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7488248-5075-27B3-435C-D44055B69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920" y="4985303"/>
            <a:ext cx="2127212" cy="1208888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2A8A3BF3-3A0B-8AE2-A858-4B6DAF98C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3650" y="4956862"/>
            <a:ext cx="2223506" cy="1154716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117C9C83-7315-C31F-8FB4-46782B2E0D5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-3226" r="20188" b="-807"/>
          <a:stretch/>
        </p:blipFill>
        <p:spPr>
          <a:xfrm>
            <a:off x="8022117" y="3840311"/>
            <a:ext cx="2043625" cy="1362688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7E258724-4467-B6C5-71EA-1B5749E4FA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6625" y="1851194"/>
            <a:ext cx="2367949" cy="1513148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D7841654-D4F4-EEA8-3B74-F059519866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0310" y="1638900"/>
            <a:ext cx="2043556" cy="1391916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6AAC51BB-32B7-89A2-9CA4-569106F6A7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6306" y="3579497"/>
            <a:ext cx="2991564" cy="1001552"/>
          </a:xfrm>
          <a:prstGeom prst="rect">
            <a:avLst/>
          </a:prstGeom>
        </p:spPr>
      </p:pic>
      <p:pic>
        <p:nvPicPr>
          <p:cNvPr id="34" name="Imagem 33" descr="Forma, Círculo&#10;&#10;Descrição gerada automaticamente">
            <a:extLst>
              <a:ext uri="{FF2B5EF4-FFF2-40B4-BE49-F238E27FC236}">
                <a16:creationId xmlns:a16="http://schemas.microsoft.com/office/drawing/2014/main" id="{7EFFC490-F32C-AFEA-E500-923F41916E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84" y="1764728"/>
            <a:ext cx="2570921" cy="1697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CaixaDeTexto 11">
            <a:extLst>
              <a:ext uri="{FF2B5EF4-FFF2-40B4-BE49-F238E27FC236}">
                <a16:creationId xmlns:a16="http://schemas.microsoft.com/office/drawing/2014/main" id="{C77C8545-FBED-0788-6B62-7F6CAF0E2200}"/>
              </a:ext>
            </a:extLst>
          </p:cNvPr>
          <p:cNvSpPr txBox="1"/>
          <p:nvPr/>
        </p:nvSpPr>
        <p:spPr>
          <a:xfrm>
            <a:off x="287533" y="2195854"/>
            <a:ext cx="2234588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solidFill>
                  <a:srgbClr val="000000"/>
                </a:solidFill>
                <a:latin typeface="Montserrat"/>
                <a:ea typeface="Roboto"/>
                <a:cs typeface="Roboto"/>
              </a:rPr>
              <a:t>Valorização das </a:t>
            </a:r>
            <a:r>
              <a:rPr lang="pt-BR" b="1" dirty="0">
                <a:solidFill>
                  <a:srgbClr val="000000"/>
                </a:solidFill>
                <a:latin typeface="Montserrat"/>
                <a:ea typeface="Roboto"/>
                <a:cs typeface="Roboto"/>
              </a:rPr>
              <a:t>ESTRATÉGIAS LOCAIS</a:t>
            </a:r>
            <a:r>
              <a:rPr lang="pt-BR" dirty="0">
                <a:solidFill>
                  <a:srgbClr val="000000"/>
                </a:solidFill>
                <a:latin typeface="Montserrat"/>
                <a:ea typeface="Roboto"/>
                <a:cs typeface="Roboto"/>
              </a:rPr>
              <a:t> </a:t>
            </a:r>
          </a:p>
        </p:txBody>
      </p:sp>
      <p:sp>
        <p:nvSpPr>
          <p:cNvPr id="2" name="AutoShape 2" descr="Interface gráfica do usuário, Aplicativo&#10;&#10;O conteúdo gerado por IA pode estar incorreto.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Gráfico 13">
            <a:extLst>
              <a:ext uri="{FF2B5EF4-FFF2-40B4-BE49-F238E27FC236}">
                <a16:creationId xmlns:a16="http://schemas.microsoft.com/office/drawing/2014/main" id="{5DB7D557-0FB2-1384-98E2-0132E02371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1587" y="1760466"/>
            <a:ext cx="4916010" cy="4916010"/>
          </a:xfrm>
          <a:prstGeom prst="rect">
            <a:avLst/>
          </a:prstGeom>
        </p:spPr>
      </p:pic>
      <p:pic>
        <p:nvPicPr>
          <p:cNvPr id="6" name="Imagem 5" descr="Tela de televisão&#10;&#10;O conteúdo gerado por IA pode estar incorreto.">
            <a:extLst>
              <a:ext uri="{FF2B5EF4-FFF2-40B4-BE49-F238E27FC236}">
                <a16:creationId xmlns:a16="http://schemas.microsoft.com/office/drawing/2014/main" id="{28132A85-862A-A176-7C6B-1326DF4585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81083" y="5787562"/>
            <a:ext cx="948947" cy="88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17321"/>
      </p:ext>
    </p:extLst>
  </p:cSld>
  <p:clrMapOvr>
    <a:masterClrMapping/>
  </p:clrMapOvr>
</p:sld>
</file>

<file path=ppt/theme/theme1.xml><?xml version="1.0" encoding="utf-8"?>
<a:theme xmlns:a="http://schemas.openxmlformats.org/drawingml/2006/main" name="Lâmina de Aber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âmina de Abertura e final">
  <a:themeElements>
    <a:clrScheme name="Personalizar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3F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âmina de Abertura e fin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Lâmina de Abertura e fin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oPPTMSaude_COMFONTE_3" id="{671E53AB-632B-4C0F-914D-7E48C5CAF7FB}" vid="{28A46FD0-6FD8-43EE-890F-035792F96484}"/>
    </a:ext>
  </a:extLst>
</a:theme>
</file>

<file path=ppt/theme/theme5.xml><?xml version="1.0" encoding="utf-8"?>
<a:theme xmlns:a="http://schemas.openxmlformats.org/drawingml/2006/main" name="4_Personalizar design">
  <a:themeElements>
    <a:clrScheme name="Personalizada 2">
      <a:dk1>
        <a:srgbClr val="0000FF"/>
      </a:dk1>
      <a:lt1>
        <a:sysClr val="window" lastClr="FFFFFF"/>
      </a:lt1>
      <a:dk2>
        <a:srgbClr val="44546A"/>
      </a:dk2>
      <a:lt2>
        <a:srgbClr val="E7E6E6"/>
      </a:lt2>
      <a:accent1>
        <a:srgbClr val="0000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e95d0c0-2226-43bc-9e3b-26a4b38f8b7c" xsi:nil="true"/>
    <lcf76f155ced4ddcb4097134ff3c332f xmlns="77745cc4-90c3-4ed9-866a-194c8bea52d4">
      <Terms xmlns="http://schemas.microsoft.com/office/infopath/2007/PartnerControls"/>
    </lcf76f155ced4ddcb4097134ff3c332f>
    <_Flow_SignoffStatus xmlns="77745cc4-90c3-4ed9-866a-194c8bea52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22EA29E04FF542B0D87829BE4628CE" ma:contentTypeVersion="23" ma:contentTypeDescription="Crie um novo documento." ma:contentTypeScope="" ma:versionID="29dbbebc9f407e7724d016a130ac310b">
  <xsd:schema xmlns:xsd="http://www.w3.org/2001/XMLSchema" xmlns:xs="http://www.w3.org/2001/XMLSchema" xmlns:p="http://schemas.microsoft.com/office/2006/metadata/properties" xmlns:ns2="77745cc4-90c3-4ed9-866a-194c8bea52d4" xmlns:ns3="be95d0c0-2226-43bc-9e3b-26a4b38f8b7c" targetNamespace="http://schemas.microsoft.com/office/2006/metadata/properties" ma:root="true" ma:fieldsID="5f938d0c706fb664a522074951385386" ns2:_="" ns3:_="">
    <xsd:import namespace="77745cc4-90c3-4ed9-866a-194c8bea52d4"/>
    <xsd:import namespace="be95d0c0-2226-43bc-9e3b-26a4b38f8b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745cc4-90c3-4ed9-866a-194c8bea52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Marcações de imagem" ma:readOnly="false" ma:fieldId="{5cf76f15-5ced-4ddc-b409-7134ff3c332f}" ma:taxonomyMulti="true" ma:sspId="08562b07-c12b-440e-8652-dcaac954a8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95d0c0-2226-43bc-9e3b-26a4b38f8b7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1c19304-c5d5-41c6-9c53-b98c8c0948ef}" ma:internalName="TaxCatchAll" ma:showField="CatchAllData" ma:web="be95d0c0-2226-43bc-9e3b-26a4b38f8b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065864-2C80-47CA-9CFA-9B7AE3EFB1FC}">
  <ds:schemaRefs>
    <ds:schemaRef ds:uri="77745cc4-90c3-4ed9-866a-194c8bea52d4"/>
    <ds:schemaRef ds:uri="be95d0c0-2226-43bc-9e3b-26a4b38f8b7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C98A908-66AE-4E17-B8C3-8D269DF254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6216C3-C276-47FF-863B-7070AC4342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745cc4-90c3-4ed9-866a-194c8bea52d4"/>
    <ds:schemaRef ds:uri="be95d0c0-2226-43bc-9e3b-26a4b38f8b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11.11.2025. Apresentação GT C&amp;T - Novembro de 2025. CGAFB</Template>
  <TotalTime>329</TotalTime>
  <Words>611</Words>
  <Application>Microsoft Office PowerPoint</Application>
  <PresentationFormat>Widescreen</PresentationFormat>
  <Paragraphs>144</Paragraphs>
  <Slides>19</Slides>
  <Notes>5</Notes>
  <HiddenSlides>1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slides</vt:lpstr>
      </vt:variant>
      <vt:variant>
        <vt:i4>19</vt:i4>
      </vt:variant>
    </vt:vector>
  </HeadingPairs>
  <TitlesOfParts>
    <vt:vector size="24" baseType="lpstr">
      <vt:lpstr>Lâmina de Abertura</vt:lpstr>
      <vt:lpstr>Lâmina de Abertura e final</vt:lpstr>
      <vt:lpstr>1_Lâmina de Abertura e final</vt:lpstr>
      <vt:lpstr>2_Lâmina de Abertura e final</vt:lpstr>
      <vt:lpstr>4_Personalizar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Dias</dc:creator>
  <cp:lastModifiedBy>Victor Doneida</cp:lastModifiedBy>
  <cp:revision>275</cp:revision>
  <dcterms:created xsi:type="dcterms:W3CDTF">2024-03-12T14:57:02Z</dcterms:created>
  <dcterms:modified xsi:type="dcterms:W3CDTF">2026-01-28T15:51:52Z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0x0101008122EA29E04FF542B0D87829BE4628CE</vt:lpwstr>
  </property>
  <property fmtid="{D5CDD505-2E9C-101B-9397-08002B2CF9AE}" pid="3" name="MediaServiceImageTags">
    <vt:lpwstr/>
  </property>
</Properties>
</file>