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684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217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9344" y="2685028"/>
            <a:ext cx="5890196" cy="648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423" y="496371"/>
            <a:ext cx="3026144" cy="10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7686" y="310680"/>
            <a:ext cx="923290" cy="73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0452" y="679996"/>
            <a:ext cx="1367583" cy="1094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>
            <a:off x="2728969" y="4133755"/>
            <a:ext cx="9119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 smtClean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Coordenação de </a:t>
            </a: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Atenção às Condições Crônicas Transmissíveis na APS (COCT)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Coordenação Geral de Atenção às Condições Crônicas na APS (CGCOC)</a:t>
            </a:r>
            <a:r>
              <a:rPr lang="pt-BR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Departamento de Promoção da Saúde (</a:t>
            </a:r>
            <a:r>
              <a:rPr lang="pt-BR" sz="1200" b="1" i="0" u="none" strike="noStrike" cap="none" dirty="0" err="1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Depros</a:t>
            </a: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Secretaria de Atenção Primária à Saúde (</a:t>
            </a:r>
            <a:r>
              <a:rPr lang="pt-BR" sz="1200" b="1" i="0" u="none" strike="noStrike" cap="none" dirty="0" err="1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Saps</a:t>
            </a:r>
            <a:r>
              <a:rPr lang="pt-BR" sz="1200" b="1" i="0" u="none" strike="noStrike" cap="none" dirty="0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11" name="Google Shape;211;p13"/>
          <p:cNvSpPr/>
          <p:nvPr/>
        </p:nvSpPr>
        <p:spPr>
          <a:xfrm>
            <a:off x="1156177" y="2415856"/>
            <a:ext cx="10008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O cuidado da pessoa com Hanseníase na Atenção Primária em Saúde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 txBox="1"/>
          <p:nvPr/>
        </p:nvSpPr>
        <p:spPr>
          <a:xfrm>
            <a:off x="560917" y="783166"/>
            <a:ext cx="8911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pic>
        <p:nvPicPr>
          <p:cNvPr id="286" name="Google Shape;286;p22" descr="Gráfico, Gráfico de barras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5134" y="1038224"/>
            <a:ext cx="8358468" cy="493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 - extraído em Janeiro/2026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 - extraído em Outubro/2025</a:t>
            </a:r>
            <a:endParaRPr/>
          </a:p>
        </p:txBody>
      </p:sp>
      <p:pic>
        <p:nvPicPr>
          <p:cNvPr id="295" name="Google Shape;295;p23" descr="Diagrama, Esquemátic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65358"/>
            <a:ext cx="12191998" cy="44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 txBox="1"/>
          <p:nvPr/>
        </p:nvSpPr>
        <p:spPr>
          <a:xfrm>
            <a:off x="1942784" y="1233270"/>
            <a:ext cx="830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ATENDIMENTOS NA APS PARA PESSOA COM HANSENÍASE, 2015 A 2025.</a:t>
            </a:r>
            <a:endParaRPr sz="16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560917" y="783166"/>
            <a:ext cx="8911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sp>
        <p:nvSpPr>
          <p:cNvPr id="304" name="Google Shape;304;p24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 - extraído em Janeiro de </a:t>
            </a:r>
            <a:r>
              <a:rPr lang="pt-BR" sz="1400" b="0" i="0" u="none" strike="noStrike" cap="none" dirty="0" smtClean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dirty="0"/>
          </a:p>
        </p:txBody>
      </p:sp>
      <p:pic>
        <p:nvPicPr>
          <p:cNvPr id="305" name="Google Shape;305;p24" descr="Gráfico, Gráfico de barr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263" y="1042988"/>
            <a:ext cx="8753475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5" descr="Map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82271"/>
            <a:ext cx="12192002" cy="45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5"/>
          <p:cNvSpPr txBox="1"/>
          <p:nvPr/>
        </p:nvSpPr>
        <p:spPr>
          <a:xfrm>
            <a:off x="2370667" y="1146112"/>
            <a:ext cx="746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ATENDIMENTOS NA APS POR SEQUELA DE HANSENIASE DE 2015 A 2025</a:t>
            </a: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sp>
        <p:nvSpPr>
          <p:cNvPr id="314" name="Google Shape;314;p25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 - extraído em Outubro/2025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6" descr="Gráfico, Gráfico de barras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796" y="1021654"/>
            <a:ext cx="8302407" cy="499214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 - extraído em Janeiro de 2025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Panorama da Hans. na APS</a:t>
            </a:r>
            <a:endParaRPr/>
          </a:p>
        </p:txBody>
      </p:sp>
      <p:sp>
        <p:nvSpPr>
          <p:cNvPr id="329" name="Google Shape;329;p27"/>
          <p:cNvSpPr txBox="1"/>
          <p:nvPr/>
        </p:nvSpPr>
        <p:spPr>
          <a:xfrm>
            <a:off x="116417" y="6011333"/>
            <a:ext cx="463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Fonte: SISAB - extraído em Janeiro de </a:t>
            </a:r>
            <a:r>
              <a:rPr lang="pt-BR" sz="1400" b="0" i="0" u="none" strike="noStrike" cap="none" dirty="0" smtClean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dirty="0"/>
          </a:p>
        </p:txBody>
      </p:sp>
      <p:pic>
        <p:nvPicPr>
          <p:cNvPr id="330" name="Google Shape;330;p27" descr="Gráfico, Gráfico de barras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0369" y="1036465"/>
            <a:ext cx="7751261" cy="495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>
            <a:off x="1031595" y="2275970"/>
            <a:ext cx="36768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Fluxo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de cuidado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na APS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8" descr="Placa verde com texto branco sobre fundo pret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 l="4589" t="-419" r="3625" b="12968"/>
          <a:stretch/>
        </p:blipFill>
        <p:spPr>
          <a:xfrm>
            <a:off x="5420281" y="759337"/>
            <a:ext cx="4394700" cy="4815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560917" y="783166"/>
            <a:ext cx="8911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Próximos passos</a:t>
            </a: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6309566" y="1581205"/>
            <a:ext cx="385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3152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560917" y="1713702"/>
            <a:ext cx="11154300" cy="244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Guia Prático de Cuidado à pessoa com Hanseníase na APS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 smtClean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Proposta </a:t>
            </a:r>
            <a:r>
              <a:rPr lang="pt-BR" sz="1800" b="1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de linha de cuidado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Novos </a:t>
            </a:r>
            <a:r>
              <a:rPr lang="pt-BR" sz="1800" b="1" i="0" u="none" strike="noStrike" cap="none" dirty="0" err="1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Sigtaps</a:t>
            </a:r>
            <a:endParaRPr sz="1800" b="1" i="0" u="none" strike="noStrike" cap="none" dirty="0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pt-BR" sz="1600" b="1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03.01.04.019-2-ACOMPANHAMENTO DE PESSOA EM TRATAMENTO DIRETAMENTE OBSERVADO (TDO) DA TUBERCULOSE</a:t>
            </a:r>
            <a:endParaRPr dirty="0"/>
          </a:p>
          <a:p>
            <a:pPr marL="285750" marR="0" lvl="8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pt-BR" sz="1600" b="1" i="0" u="none" strike="noStrike" cap="none" dirty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03.01.04.020-6 -AVALIAÇÃO DE CONTATOS DE PESSOAS COM TUBERCULOSE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560917" y="783166"/>
            <a:ext cx="8911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Próximos passos</a:t>
            </a: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6309566" y="1581205"/>
            <a:ext cx="385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3152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560917" y="1713702"/>
            <a:ext cx="11154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 err="1" smtClean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Estesiômetros</a:t>
            </a:r>
            <a:endParaRPr sz="1800" b="1" i="0" u="none" strike="noStrike" cap="none" dirty="0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804" y="2297008"/>
            <a:ext cx="6049847" cy="33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6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560917" y="783166"/>
            <a:ext cx="8911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Próximos passos</a:t>
            </a: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6309566" y="1581205"/>
            <a:ext cx="385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3152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920374" y="1782444"/>
            <a:ext cx="111543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 err="1" smtClean="0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Intersecionalidade</a:t>
            </a:r>
            <a:endParaRPr lang="pt-BR" sz="1800" b="1" i="0" u="none" strike="noStrike" cap="none" dirty="0" smtClean="0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rgbClr val="1E5C96"/>
                </a:solidFill>
              </a:rPr>
              <a:t>Ciclos de vida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rgbClr val="1E5C96"/>
                </a:solidFill>
              </a:rPr>
              <a:t>Áreas de antigas colônias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rgbClr val="1E5C96"/>
                </a:solidFill>
              </a:rPr>
              <a:t>Reforço de apoio ao MDHC – lei 11520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rgbClr val="1E5C96"/>
                </a:solidFill>
              </a:rPr>
              <a:t>Conselhos Locais de Saúde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1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195" y="527539"/>
            <a:ext cx="4972800" cy="57933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sp>
        <p:nvSpPr>
          <p:cNvPr id="218" name="Google Shape;218;p14"/>
          <p:cNvSpPr txBox="1"/>
          <p:nvPr/>
        </p:nvSpPr>
        <p:spPr>
          <a:xfrm>
            <a:off x="5640916" y="645583"/>
            <a:ext cx="4455600" cy="5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5909109" y="1172133"/>
            <a:ext cx="44490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A APS é o primeiro nível de atenção e abrange ações de promoção, prevenção e proteção da saúde, bem como diagnóstico, tratamento, reabilitação, redução de danos e vigilância em saúde.</a:t>
            </a:r>
            <a:endParaRPr sz="12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A APS é portanto o ponto de partida para o cuidado integral.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5064" y="1121876"/>
            <a:ext cx="923290" cy="73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7350" y="1491192"/>
            <a:ext cx="1367583" cy="1094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30"/>
          <p:cNvGrpSpPr/>
          <p:nvPr/>
        </p:nvGrpSpPr>
        <p:grpSpPr>
          <a:xfrm>
            <a:off x="1852509" y="938746"/>
            <a:ext cx="8485285" cy="7415181"/>
            <a:chOff x="757198" y="3680241"/>
            <a:chExt cx="4997518" cy="4367266"/>
          </a:xfrm>
        </p:grpSpPr>
        <p:pic>
          <p:nvPicPr>
            <p:cNvPr id="354" name="Google Shape;354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85925" y="3680241"/>
              <a:ext cx="4068791" cy="4367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7198" y="5772360"/>
              <a:ext cx="874042" cy="3140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30"/>
          <p:cNvSpPr/>
          <p:nvPr/>
        </p:nvSpPr>
        <p:spPr>
          <a:xfrm>
            <a:off x="1094472" y="2415421"/>
            <a:ext cx="100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Atributos da APS</a:t>
            </a:r>
            <a:endParaRPr/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3435" y="1201615"/>
            <a:ext cx="3626233" cy="527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descr="Interface gráfica do usuário, Texto, Aplicativo&#10;&#10;O conteúdo gerado por IA pode estar incorreto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5678" y="1318846"/>
            <a:ext cx="4119824" cy="480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 descr="Forma, Círculo&#10;&#10;O conteúdo gerado por IA pode estar incorreto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6720" y="1311397"/>
            <a:ext cx="4556125" cy="4547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Fortalecimento da APS</a:t>
            </a: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3043" y="1157005"/>
            <a:ext cx="8995137" cy="509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/>
          <p:nvPr/>
        </p:nvSpPr>
        <p:spPr>
          <a:xfrm>
            <a:off x="2057090" y="1569056"/>
            <a:ext cx="2866800" cy="29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Novo financiamento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782823" y="3745587"/>
            <a:ext cx="104832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Componente Equidade: </a:t>
            </a:r>
            <a:r>
              <a:rPr lang="pt-BR" sz="18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classificação que considera o Índice de Vulnerabilidade Social (IVS) e o porte populacional dos municípios.</a:t>
            </a:r>
            <a:r>
              <a:rPr lang="pt-BR" sz="18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Componente de Vínculo e Acompanhamento Territorial: </a:t>
            </a:r>
            <a:r>
              <a:rPr lang="pt-BR" sz="18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classificação sob critérios demográficos (&lt; 5 anos e &gt; 60 anos) e de vulnerabilidade (BPC e PBF), completude do cadastro, acompanhamento e atendimento das pessoas vinculadas.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Componente de Qualidade: </a:t>
            </a:r>
            <a:r>
              <a:rPr lang="pt-BR" sz="18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classificação no alcance dos indicadores e indutores de boas práticas.</a:t>
            </a:r>
            <a:endParaRPr/>
          </a:p>
        </p:txBody>
      </p:sp>
      <p:pic>
        <p:nvPicPr>
          <p:cNvPr id="244" name="Google Shape;24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106" y="1157005"/>
            <a:ext cx="9886075" cy="237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Componente de Qualidade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858878" y="1588313"/>
            <a:ext cx="104832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É uma forma de reconhecer e apoiar as equipes de saúde que oferecem um cuidado mais completo e mais próximo das pessoas e comunidades.</a:t>
            </a:r>
            <a:endParaRPr/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Quando a equipe acompanha bem as pessoas, registra corretamente os atendimentos e garante acesso, vínculo e continuidade do cuidado, ela recebe mais recursos para melhorar o serviço.</a:t>
            </a:r>
            <a:endParaRPr/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Com o novo modelo de financiamento da Atenção Primária, as equipes passam a receber mais recursos.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835269" y="5086549"/>
            <a:ext cx="1053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O repasse federal destinado às equipes da Saúde da Família (eSF) apresentou aumento expressivo de aproximadamente 33% comparando com os valores dos exercícios financeiros de 2023 e 2024.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Monitoramento</a:t>
            </a:r>
            <a:endParaRPr/>
          </a:p>
        </p:txBody>
      </p:sp>
      <p:pic>
        <p:nvPicPr>
          <p:cNvPr id="259" name="Google Shape;259;p19" descr="Diagrama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0074" y="1586035"/>
            <a:ext cx="46767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/>
          <p:cNvSpPr txBox="1"/>
          <p:nvPr/>
        </p:nvSpPr>
        <p:spPr>
          <a:xfrm>
            <a:off x="564327" y="1584960"/>
            <a:ext cx="61173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O monitoramento é importante para identificar, acompanhar e prevenir doenças, protegendo a saúde das pessoas e da comunidade. </a:t>
            </a:r>
            <a:endParaRPr sz="14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Para que o monitoramento seja possível é necessário o registro qualificado. Esses registros mostram o que está acontecendo com a saúde das pessoas e da comunidade.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Sem registro, as ações não aparecem. O registro permite identificar onde estão os casos, acompanhar as pessoas ao longo do tempo e planejar ações para prevenir doenças e cuidar melhor da população.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Quando a equipe registra corretamente, o trabalho realizado passa a contar para o planejamento, o financiamento e o fortalecimento da Atenção Primária à Saúde</a:t>
            </a:r>
            <a:endParaRPr sz="16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0358180" y="326008"/>
            <a:ext cx="1340551" cy="1258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0"/>
          <p:cNvGrpSpPr/>
          <p:nvPr/>
        </p:nvGrpSpPr>
        <p:grpSpPr>
          <a:xfrm>
            <a:off x="518512" y="1159390"/>
            <a:ext cx="4320996" cy="5276360"/>
            <a:chOff x="878983" y="1661080"/>
            <a:chExt cx="3834750" cy="4348051"/>
          </a:xfrm>
        </p:grpSpPr>
        <p:pic>
          <p:nvPicPr>
            <p:cNvPr id="267" name="Google Shape;267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8983" y="1661080"/>
              <a:ext cx="3829812" cy="2202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0872" y="3960875"/>
              <a:ext cx="3832861" cy="2048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0"/>
          <p:cNvSpPr txBox="1"/>
          <p:nvPr/>
        </p:nvSpPr>
        <p:spPr>
          <a:xfrm>
            <a:off x="5185833" y="3683000"/>
            <a:ext cx="62970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Cadastro Individual</a:t>
            </a: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• Endereço completo e atualizado (possibilita localização e acompanhamento)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• Situação de escolaridade (baixa escolaridade associa-se a maior vulnerabilidade)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• Condição de ocupação/trabalho (trabalhos informais e instáveis indicam maior risco social)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 • Presença de sinais ou queixas relacionadas à pele e nervos (quando referidas)</a:t>
            </a:r>
            <a:endParaRPr sz="14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5185833" y="1485642"/>
            <a:ext cx="60747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Cadastro Domiciliar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• Número de moradores no domicílio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• Número de cômodos e  número de pessoas por dormitório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• Condições de saneamento básico</a:t>
            </a:r>
            <a:endParaRPr sz="11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• Tipo de moradia e situação de vulnerabilidade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0" i="0" u="none" strike="noStrike" cap="none">
                <a:solidFill>
                  <a:srgbClr val="1E5C96"/>
                </a:solidFill>
                <a:latin typeface="Arial"/>
                <a:ea typeface="Arial"/>
                <a:cs typeface="Arial"/>
                <a:sym typeface="Arial"/>
              </a:rPr>
              <a:t>• Presença de famílias numerosas ou convivência prolongada no mesmo espaço</a:t>
            </a:r>
            <a:endParaRPr sz="1100" b="0" i="0" u="none" strike="noStrike" cap="none">
              <a:solidFill>
                <a:srgbClr val="1E5C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1020389" y="214088"/>
            <a:ext cx="1000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rgbClr val="31529F"/>
                </a:solidFill>
                <a:latin typeface="Arial"/>
                <a:ea typeface="Arial"/>
                <a:cs typeface="Arial"/>
                <a:sym typeface="Arial"/>
              </a:rPr>
              <a:t>Informações estratégicas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1"/>
          <p:cNvGrpSpPr/>
          <p:nvPr/>
        </p:nvGrpSpPr>
        <p:grpSpPr>
          <a:xfrm>
            <a:off x="-2291" y="339457"/>
            <a:ext cx="12088378" cy="6249483"/>
            <a:chOff x="92964" y="895370"/>
            <a:chExt cx="11782045" cy="5551149"/>
          </a:xfrm>
        </p:grpSpPr>
        <p:pic>
          <p:nvPicPr>
            <p:cNvPr id="277" name="Google Shape;27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964" y="895370"/>
              <a:ext cx="11782045" cy="549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61359" y="4337303"/>
              <a:ext cx="5189221" cy="21092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Widescreen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Noto Sans Symbols</vt:lpstr>
      <vt:lpstr>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Maicon Vinicius De Camargo</dc:creator>
  <cp:lastModifiedBy>Maicon Vinicius De Camargo</cp:lastModifiedBy>
  <cp:revision>2</cp:revision>
  <dcterms:modified xsi:type="dcterms:W3CDTF">2026-01-28T13:12:38Z</dcterms:modified>
</cp:coreProperties>
</file>