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8" r:id="rId6"/>
    <p:sldId id="291" r:id="rId7"/>
    <p:sldId id="286" r:id="rId8"/>
    <p:sldId id="287" r:id="rId9"/>
    <p:sldId id="285" r:id="rId10"/>
    <p:sldId id="284" r:id="rId11"/>
    <p:sldId id="283" r:id="rId12"/>
    <p:sldId id="282" r:id="rId13"/>
    <p:sldId id="292" r:id="rId14"/>
    <p:sldId id="293" r:id="rId15"/>
    <p:sldId id="294" r:id="rId16"/>
    <p:sldId id="295" r:id="rId17"/>
    <p:sldId id="296" r:id="rId18"/>
    <p:sldId id="281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79"/>
    <a:srgbClr val="C671FF"/>
    <a:srgbClr val="183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1" d="100"/>
          <a:sy n="51" d="100"/>
        </p:scale>
        <p:origin x="2058" y="1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3BFE2-BDCD-4305-8D40-1BBEB6A8881B}" type="datetimeFigureOut">
              <a:rPr lang="pt-BR" smtClean="0"/>
              <a:t>27/01/2026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52589-1F67-4A24-BE16-A6D49321C9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48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441-2526-46FA-872A-02B9AFF6462F}" type="datetimeFigureOut">
              <a:rPr lang="pt-BR" smtClean="0"/>
              <a:t>27/01/2026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19F9-CF34-4FC5-85BD-72A8650BC98D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66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441-2526-46FA-872A-02B9AFF6462F}" type="datetimeFigureOut">
              <a:rPr lang="pt-BR" smtClean="0"/>
              <a:t>27/01/2026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19F9-CF34-4FC5-85BD-72A8650BC9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7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441-2526-46FA-872A-02B9AFF6462F}" type="datetimeFigureOut">
              <a:rPr lang="pt-BR" smtClean="0"/>
              <a:t>27/01/2026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19F9-CF34-4FC5-85BD-72A8650BC9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03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441-2526-46FA-872A-02B9AFF6462F}" type="datetimeFigureOut">
              <a:rPr lang="pt-BR" smtClean="0"/>
              <a:t>27/01/2026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19F9-CF34-4FC5-85BD-72A8650BC9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25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441-2526-46FA-872A-02B9AFF6462F}" type="datetimeFigureOut">
              <a:rPr lang="pt-BR" smtClean="0"/>
              <a:t>27/01/2026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19F9-CF34-4FC5-85BD-72A8650BC9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162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441-2526-46FA-872A-02B9AFF6462F}" type="datetimeFigureOut">
              <a:rPr lang="pt-BR" smtClean="0"/>
              <a:t>27/01/2026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19F9-CF34-4FC5-85BD-72A8650BC9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930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441-2526-46FA-872A-02B9AFF6462F}" type="datetimeFigureOut">
              <a:rPr lang="pt-BR" smtClean="0"/>
              <a:t>27/01/2026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19F9-CF34-4FC5-85BD-72A8650BC9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264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441-2526-46FA-872A-02B9AFF6462F}" type="datetimeFigureOut">
              <a:rPr lang="pt-BR" smtClean="0"/>
              <a:t>27/01/2026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19F9-CF34-4FC5-85BD-72A8650BC9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374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441-2526-46FA-872A-02B9AFF6462F}" type="datetimeFigureOut">
              <a:rPr lang="pt-BR" smtClean="0"/>
              <a:t>27/01/2026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19F9-CF34-4FC5-85BD-72A8650BC9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53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441-2526-46FA-872A-02B9AFF6462F}" type="datetimeFigureOut">
              <a:rPr lang="pt-BR" smtClean="0"/>
              <a:t>27/01/2026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19F9-CF34-4FC5-85BD-72A8650BC9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941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441-2526-46FA-872A-02B9AFF6462F}" type="datetimeFigureOut">
              <a:rPr lang="pt-BR" smtClean="0"/>
              <a:t>27/01/2026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19F9-CF34-4FC5-85BD-72A8650BC9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37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1D441-2526-46FA-872A-02B9AFF6462F}" type="datetimeFigureOut">
              <a:rPr lang="pt-BR" smtClean="0"/>
              <a:t>27/01/2026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519F9-CF34-4FC5-85BD-72A8650BC9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35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jpg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BEEFD54C-8501-934D-8BD6-66686798A1A9}"/>
              </a:ext>
            </a:extLst>
          </p:cNvPr>
          <p:cNvSpPr txBox="1">
            <a:spLocks/>
          </p:cNvSpPr>
          <p:nvPr/>
        </p:nvSpPr>
        <p:spPr>
          <a:xfrm>
            <a:off x="2658688" y="4721629"/>
            <a:ext cx="6874625" cy="1637607"/>
          </a:xfrm>
          <a:prstGeom prst="rect">
            <a:avLst/>
          </a:prstGeom>
          <a:noFill/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5400" b="1" kern="1200" dirty="0">
                <a:solidFill>
                  <a:srgbClr val="183EFF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r>
              <a:rPr lang="pt-BR" sz="1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Jurema Guerrieri Brandão</a:t>
            </a:r>
          </a:p>
          <a:p>
            <a:r>
              <a:rPr lang="pt-BR" sz="1200" b="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- Tecnologista- </a:t>
            </a:r>
          </a:p>
          <a:p>
            <a:endParaRPr lang="pt-BR" sz="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pt-BR" sz="1300" b="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Coordenadora Geral de Vigilância da Hanseníase e Doenças  em Eliminação</a:t>
            </a:r>
          </a:p>
          <a:p>
            <a:r>
              <a:rPr lang="pt-BR" sz="1300" b="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Departamento de Doenças Transmissíveis</a:t>
            </a:r>
          </a:p>
          <a:p>
            <a:r>
              <a:rPr lang="pt-BR" sz="1300" b="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Secretaria de Vigilância em Saúde e Ambiente</a:t>
            </a:r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593180" y="757535"/>
            <a:ext cx="8636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4000" b="1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/>
            </a:r>
            <a:br>
              <a:rPr lang="pt-BR" altLang="pt-BR" sz="4000" b="1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</a:br>
            <a:r>
              <a:rPr lang="pt-BR" altLang="pt-BR" sz="4000" b="1" dirty="0" smtClean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Hanseníase</a:t>
            </a:r>
            <a:r>
              <a:rPr lang="pt-BR" altLang="pt-BR" sz="4000" b="1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>: desafios para o enfrentamento e o combate à invisibilidade, ao preconceito e ao estigma</a:t>
            </a:r>
            <a:r>
              <a:rPr lang="pt-BR" altLang="pt-BR" b="1" dirty="0">
                <a:latin typeface="Roboto" panose="020B0604020202020204" charset="0"/>
                <a:ea typeface="Roboto" panose="020B0604020202020204" charset="0"/>
              </a:rPr>
              <a:t/>
            </a:r>
            <a:br>
              <a:rPr lang="pt-BR" altLang="pt-BR" b="1" dirty="0">
                <a:latin typeface="Roboto" panose="020B0604020202020204" charset="0"/>
                <a:ea typeface="Roboto" panose="020B0604020202020204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083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1" y="153128"/>
            <a:ext cx="11353440" cy="657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5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492949"/>
            <a:ext cx="10534651" cy="621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5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1" y="609844"/>
            <a:ext cx="11677650" cy="512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6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498332"/>
            <a:ext cx="11372850" cy="5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275368"/>
            <a:ext cx="11410950" cy="658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6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02DFFC1-6D0B-E13A-D806-33FF4743A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681056" y="4286773"/>
            <a:ext cx="2558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cgdhe@saude.gov.br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7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4224936" y="120180"/>
            <a:ext cx="2406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latin typeface="Roboto" panose="020B0604020202020204" charset="0"/>
                <a:ea typeface="Roboto" panose="020B0604020202020204" charset="0"/>
              </a:rPr>
              <a:t>Contexto</a:t>
            </a:r>
            <a:endParaRPr lang="pt-BR" sz="4000" b="1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19994" y="1199768"/>
            <a:ext cx="1272322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Doença infecciosa </a:t>
            </a:r>
            <a:r>
              <a:rPr lang="pt-BR" dirty="0" smtClean="0"/>
              <a:t>crônica -permanece </a:t>
            </a:r>
            <a:r>
              <a:rPr lang="pt-BR" dirty="0"/>
              <a:t>como </a:t>
            </a:r>
            <a:r>
              <a:rPr lang="pt-BR" dirty="0" smtClean="0"/>
              <a:t>problema </a:t>
            </a:r>
            <a:r>
              <a:rPr lang="pt-BR" dirty="0"/>
              <a:t>de saúde pública no Brasil.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Afeta </a:t>
            </a:r>
            <a:r>
              <a:rPr lang="pt-BR" dirty="0" smtClean="0"/>
              <a:t>populações </a:t>
            </a:r>
            <a:r>
              <a:rPr lang="pt-BR" dirty="0"/>
              <a:t>em situação de vulnerabilidade social, associadas à pobreza, exclusão </a:t>
            </a:r>
            <a:r>
              <a:rPr lang="pt-BR" dirty="0" smtClean="0"/>
              <a:t>social </a:t>
            </a:r>
            <a:r>
              <a:rPr lang="pt-BR" dirty="0"/>
              <a:t>e acesso </a:t>
            </a:r>
            <a:endParaRPr lang="pt-BR" dirty="0" smtClean="0"/>
          </a:p>
          <a:p>
            <a:pPr algn="just">
              <a:lnSpc>
                <a:spcPct val="150000"/>
              </a:lnSpc>
            </a:pPr>
            <a:r>
              <a:rPr lang="pt-BR" dirty="0" smtClean="0"/>
              <a:t>desigual </a:t>
            </a:r>
            <a:r>
              <a:rPr lang="pt-BR" dirty="0"/>
              <a:t>aos serviços de saúde.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T</a:t>
            </a:r>
            <a:r>
              <a:rPr lang="pt-BR" dirty="0" smtClean="0"/>
              <a:t>ransmissão </a:t>
            </a:r>
            <a:r>
              <a:rPr lang="pt-BR" dirty="0"/>
              <a:t>persistente e o diagnóstico tardio refletem </a:t>
            </a:r>
            <a:r>
              <a:rPr lang="pt-BR" dirty="0" smtClean="0"/>
              <a:t>fragilidades dos Serviços de Saúde</a:t>
            </a:r>
            <a:r>
              <a:rPr lang="pt-BR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Diagnóstico </a:t>
            </a:r>
            <a:r>
              <a:rPr lang="pt-BR" dirty="0"/>
              <a:t>tardio </a:t>
            </a:r>
            <a:r>
              <a:rPr lang="pt-BR" dirty="0" smtClean="0"/>
              <a:t>implica em incapacidades </a:t>
            </a:r>
            <a:r>
              <a:rPr lang="pt-BR" dirty="0"/>
              <a:t>físicas, sofrimento psicossocial e </a:t>
            </a:r>
            <a:r>
              <a:rPr lang="pt-BR" dirty="0" smtClean="0"/>
              <a:t>exclusão </a:t>
            </a:r>
            <a:r>
              <a:rPr lang="pt-BR" dirty="0"/>
              <a:t>social.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Estigma </a:t>
            </a:r>
            <a:r>
              <a:rPr lang="pt-BR" dirty="0"/>
              <a:t>e a discriminação </a:t>
            </a:r>
            <a:r>
              <a:rPr lang="pt-BR" dirty="0" smtClean="0"/>
              <a:t>dificultam busca </a:t>
            </a:r>
            <a:r>
              <a:rPr lang="pt-BR" dirty="0"/>
              <a:t>por cuidado, </a:t>
            </a:r>
            <a:r>
              <a:rPr lang="pt-BR" dirty="0" smtClean="0"/>
              <a:t>adesão </a:t>
            </a:r>
            <a:r>
              <a:rPr lang="pt-BR" dirty="0"/>
              <a:t>ao tratamento e </a:t>
            </a:r>
            <a:r>
              <a:rPr lang="pt-BR" dirty="0" smtClean="0"/>
              <a:t>reinserção </a:t>
            </a:r>
            <a:r>
              <a:rPr lang="pt-BR" dirty="0"/>
              <a:t>social.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E</a:t>
            </a:r>
            <a:r>
              <a:rPr lang="pt-BR" dirty="0" smtClean="0"/>
              <a:t>nfrentamento </a:t>
            </a:r>
            <a:r>
              <a:rPr lang="pt-BR" dirty="0"/>
              <a:t>da hanseníase exige ações integradas de saúde, proteção social e direitos humanos, </a:t>
            </a:r>
            <a:endParaRPr lang="pt-BR" dirty="0" smtClean="0"/>
          </a:p>
          <a:p>
            <a:pPr algn="just">
              <a:lnSpc>
                <a:spcPct val="150000"/>
              </a:lnSpc>
            </a:pPr>
            <a:r>
              <a:rPr lang="pt-BR" dirty="0"/>
              <a:t> </a:t>
            </a:r>
            <a:r>
              <a:rPr lang="pt-BR" dirty="0" smtClean="0"/>
              <a:t>    </a:t>
            </a:r>
            <a:r>
              <a:rPr lang="pt-BR" dirty="0" smtClean="0"/>
              <a:t>com </a:t>
            </a:r>
            <a:r>
              <a:rPr lang="pt-BR" dirty="0"/>
              <a:t>participação ativa do controle social.</a:t>
            </a:r>
          </a:p>
        </p:txBody>
      </p:sp>
      <p:pic>
        <p:nvPicPr>
          <p:cNvPr id="12" name="Google Shape;230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1875" y="1392964"/>
            <a:ext cx="1599687" cy="1890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Google Shape;29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78042" y="3654742"/>
            <a:ext cx="1811587" cy="19293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309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aixaDeTexto 44"/>
          <p:cNvSpPr txBox="1"/>
          <p:nvPr/>
        </p:nvSpPr>
        <p:spPr>
          <a:xfrm>
            <a:off x="3401242" y="81643"/>
            <a:ext cx="3817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Referencial Teórico</a:t>
            </a:r>
            <a:endParaRPr lang="pt-BR" sz="3600" b="1" dirty="0"/>
          </a:p>
        </p:txBody>
      </p:sp>
      <p:sp>
        <p:nvSpPr>
          <p:cNvPr id="46" name="Freeform 28"/>
          <p:cNvSpPr/>
          <p:nvPr/>
        </p:nvSpPr>
        <p:spPr>
          <a:xfrm>
            <a:off x="165480" y="1371600"/>
            <a:ext cx="2530095" cy="3247409"/>
          </a:xfrm>
          <a:custGeom>
            <a:avLst/>
            <a:gdLst/>
            <a:ahLst/>
            <a:cxnLst/>
            <a:rect l="l" t="t" r="r" b="b"/>
            <a:pathLst>
              <a:path w="5492242" h="7722108">
                <a:moveTo>
                  <a:pt x="0" y="0"/>
                </a:moveTo>
                <a:lnTo>
                  <a:pt x="5492242" y="0"/>
                </a:lnTo>
                <a:lnTo>
                  <a:pt x="5492242" y="7722108"/>
                </a:lnTo>
                <a:lnTo>
                  <a:pt x="0" y="7722108"/>
                </a:lnTo>
                <a:close/>
              </a:path>
            </a:pathLst>
          </a:custGeom>
          <a:blipFill>
            <a:blip r:embed="rId3"/>
            <a:stretch>
              <a:fillRect l="-645" t="-100" r="-644" b="-100"/>
            </a:stretch>
          </a:blipFill>
        </p:spPr>
      </p:sp>
      <p:sp>
        <p:nvSpPr>
          <p:cNvPr id="47" name="Freeform 32" descr="Imagem 34"/>
          <p:cNvSpPr/>
          <p:nvPr/>
        </p:nvSpPr>
        <p:spPr>
          <a:xfrm>
            <a:off x="2905714" y="1304925"/>
            <a:ext cx="2228261" cy="3314084"/>
          </a:xfrm>
          <a:custGeom>
            <a:avLst/>
            <a:gdLst/>
            <a:ahLst/>
            <a:cxnLst/>
            <a:rect l="l" t="t" r="r" b="b"/>
            <a:pathLst>
              <a:path w="4182745" h="6023102">
                <a:moveTo>
                  <a:pt x="0" y="0"/>
                </a:moveTo>
                <a:lnTo>
                  <a:pt x="4182745" y="0"/>
                </a:lnTo>
                <a:lnTo>
                  <a:pt x="4182745" y="6023102"/>
                </a:lnTo>
                <a:lnTo>
                  <a:pt x="0" y="6023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6" r="-1" b="-57"/>
            </a:stretch>
          </a:blipFill>
        </p:spPr>
      </p:sp>
      <p:sp>
        <p:nvSpPr>
          <p:cNvPr id="48" name="Freeform 34" descr="Imagem 35"/>
          <p:cNvSpPr/>
          <p:nvPr/>
        </p:nvSpPr>
        <p:spPr>
          <a:xfrm>
            <a:off x="5538418" y="1371600"/>
            <a:ext cx="2291132" cy="3247409"/>
          </a:xfrm>
          <a:custGeom>
            <a:avLst/>
            <a:gdLst/>
            <a:ahLst/>
            <a:cxnLst/>
            <a:rect l="l" t="t" r="r" b="b"/>
            <a:pathLst>
              <a:path w="4046855" h="5681599">
                <a:moveTo>
                  <a:pt x="0" y="0"/>
                </a:moveTo>
                <a:lnTo>
                  <a:pt x="4046855" y="0"/>
                </a:lnTo>
                <a:lnTo>
                  <a:pt x="4046855" y="5681599"/>
                </a:lnTo>
                <a:lnTo>
                  <a:pt x="0" y="56815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5" r="1" b="-55"/>
            </a:stretch>
          </a:blipFill>
        </p:spPr>
      </p:sp>
      <p:sp>
        <p:nvSpPr>
          <p:cNvPr id="49" name="Freeform 32"/>
          <p:cNvSpPr/>
          <p:nvPr/>
        </p:nvSpPr>
        <p:spPr>
          <a:xfrm>
            <a:off x="8362950" y="1371600"/>
            <a:ext cx="2400300" cy="3247409"/>
          </a:xfrm>
          <a:custGeom>
            <a:avLst/>
            <a:gdLst/>
            <a:ahLst/>
            <a:cxnLst/>
            <a:rect l="l" t="t" r="r" b="b"/>
            <a:pathLst>
              <a:path w="5271516" h="8337550">
                <a:moveTo>
                  <a:pt x="0" y="0"/>
                </a:moveTo>
                <a:lnTo>
                  <a:pt x="5271516" y="0"/>
                </a:lnTo>
                <a:lnTo>
                  <a:pt x="5271516" y="8337550"/>
                </a:lnTo>
                <a:lnTo>
                  <a:pt x="0" y="83375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019" r="-6019"/>
            </a:stretch>
          </a:blipFill>
        </p:spPr>
      </p:sp>
      <p:sp>
        <p:nvSpPr>
          <p:cNvPr id="50" name="Freeform 30"/>
          <p:cNvSpPr/>
          <p:nvPr/>
        </p:nvSpPr>
        <p:spPr>
          <a:xfrm>
            <a:off x="390647" y="4809441"/>
            <a:ext cx="1704984" cy="1336849"/>
          </a:xfrm>
          <a:custGeom>
            <a:avLst/>
            <a:gdLst/>
            <a:ahLst/>
            <a:cxnLst/>
            <a:rect l="l" t="t" r="r" b="b"/>
            <a:pathLst>
              <a:path w="5172329" h="4130548">
                <a:moveTo>
                  <a:pt x="0" y="0"/>
                </a:moveTo>
                <a:lnTo>
                  <a:pt x="5172329" y="0"/>
                </a:lnTo>
                <a:lnTo>
                  <a:pt x="5172329" y="4130548"/>
                </a:lnTo>
                <a:lnTo>
                  <a:pt x="0" y="4130548"/>
                </a:lnTo>
                <a:close/>
              </a:path>
            </a:pathLst>
          </a:custGeom>
          <a:blipFill>
            <a:blip r:embed="rId7"/>
            <a:stretch>
              <a:fillRect l="-149" t="-12798" r="-148" b="-12796"/>
            </a:stretch>
          </a:blipFill>
        </p:spPr>
      </p:sp>
      <p:sp>
        <p:nvSpPr>
          <p:cNvPr id="51" name="Freeform 39"/>
          <p:cNvSpPr/>
          <p:nvPr/>
        </p:nvSpPr>
        <p:spPr>
          <a:xfrm>
            <a:off x="8846932" y="4691986"/>
            <a:ext cx="1432335" cy="1454304"/>
          </a:xfrm>
          <a:custGeom>
            <a:avLst/>
            <a:gdLst/>
            <a:ahLst/>
            <a:cxnLst/>
            <a:rect l="l" t="t" r="r" b="b"/>
            <a:pathLst>
              <a:path w="3827430" h="3603847">
                <a:moveTo>
                  <a:pt x="0" y="0"/>
                </a:moveTo>
                <a:lnTo>
                  <a:pt x="3827430" y="0"/>
                </a:lnTo>
                <a:lnTo>
                  <a:pt x="3827430" y="3603848"/>
                </a:lnTo>
                <a:lnTo>
                  <a:pt x="0" y="36038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 t="-3102" b="-3102"/>
            </a:stretch>
          </a:blipFill>
        </p:spPr>
      </p:sp>
      <p:sp>
        <p:nvSpPr>
          <p:cNvPr id="52" name="TextBox 37"/>
          <p:cNvSpPr txBox="1"/>
          <p:nvPr/>
        </p:nvSpPr>
        <p:spPr>
          <a:xfrm>
            <a:off x="1188578" y="5107092"/>
            <a:ext cx="8565408" cy="103919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4322"/>
              </a:lnSpc>
            </a:pPr>
            <a:r>
              <a:rPr lang="en-US" sz="2400" b="1" spc="-27" dirty="0" err="1">
                <a:solidFill>
                  <a:srgbClr val="3B2666"/>
                </a:solidFill>
                <a:latin typeface="Roboto" panose="020B0604020202020204" charset="0"/>
                <a:ea typeface="Roboto" panose="020B0604020202020204" charset="0"/>
                <a:cs typeface="Calibri (MS) Bold"/>
                <a:sym typeface="Calibri (MS) Bold"/>
              </a:rPr>
              <a:t>Visão</a:t>
            </a:r>
            <a:r>
              <a:rPr lang="en-US" sz="2400" b="1" spc="-27" dirty="0">
                <a:solidFill>
                  <a:srgbClr val="3B2666"/>
                </a:solidFill>
                <a:latin typeface="Roboto" panose="020B0604020202020204" charset="0"/>
                <a:ea typeface="Roboto" panose="020B0604020202020204" charset="0"/>
                <a:cs typeface="Calibri (MS) Bold"/>
                <a:sym typeface="Calibri (MS) Bold"/>
              </a:rPr>
              <a:t>: Um </a:t>
            </a:r>
            <a:r>
              <a:rPr lang="en-US" sz="2400" b="1" spc="-27" dirty="0" err="1">
                <a:solidFill>
                  <a:srgbClr val="3B2666"/>
                </a:solidFill>
                <a:latin typeface="Roboto" panose="020B0604020202020204" charset="0"/>
                <a:ea typeface="Roboto" panose="020B0604020202020204" charset="0"/>
                <a:cs typeface="Calibri (MS) Bold"/>
                <a:sym typeface="Calibri (MS) Bold"/>
              </a:rPr>
              <a:t>Brasil</a:t>
            </a:r>
            <a:r>
              <a:rPr lang="en-US" sz="2400" b="1" spc="-27" dirty="0">
                <a:solidFill>
                  <a:srgbClr val="3B2666"/>
                </a:solidFill>
                <a:latin typeface="Roboto" panose="020B0604020202020204" charset="0"/>
                <a:ea typeface="Roboto" panose="020B0604020202020204" charset="0"/>
                <a:cs typeface="Calibri (MS) Bold"/>
                <a:sym typeface="Calibri (MS) Bold"/>
              </a:rPr>
              <a:t> </a:t>
            </a:r>
            <a:r>
              <a:rPr lang="en-US" sz="2400" b="1" spc="-27" dirty="0" err="1">
                <a:solidFill>
                  <a:srgbClr val="3B2666"/>
                </a:solidFill>
                <a:latin typeface="Roboto" panose="020B0604020202020204" charset="0"/>
                <a:ea typeface="Roboto" panose="020B0604020202020204" charset="0"/>
                <a:cs typeface="Calibri (MS) Bold"/>
                <a:sym typeface="Calibri (MS) Bold"/>
              </a:rPr>
              <a:t>sem</a:t>
            </a:r>
            <a:r>
              <a:rPr lang="en-US" sz="2400" b="1" spc="-27" dirty="0">
                <a:solidFill>
                  <a:srgbClr val="3B2666"/>
                </a:solidFill>
                <a:latin typeface="Roboto" panose="020B0604020202020204" charset="0"/>
                <a:ea typeface="Roboto" panose="020B0604020202020204" charset="0"/>
                <a:cs typeface="Calibri (MS) Bold"/>
                <a:sym typeface="Calibri (MS) Bold"/>
              </a:rPr>
              <a:t> </a:t>
            </a:r>
            <a:r>
              <a:rPr lang="en-US" sz="2400" b="1" spc="-27" dirty="0" err="1">
                <a:solidFill>
                  <a:srgbClr val="3B2666"/>
                </a:solidFill>
                <a:latin typeface="Roboto" panose="020B0604020202020204" charset="0"/>
                <a:ea typeface="Roboto" panose="020B0604020202020204" charset="0"/>
                <a:cs typeface="Calibri (MS) Bold"/>
                <a:sym typeface="Calibri (MS) Bold"/>
              </a:rPr>
              <a:t>hanseníase</a:t>
            </a:r>
            <a:endParaRPr lang="en-US" sz="2400" b="1" spc="-27" dirty="0">
              <a:solidFill>
                <a:srgbClr val="3B2666"/>
              </a:solidFill>
              <a:latin typeface="Roboto" panose="020B0604020202020204" charset="0"/>
              <a:ea typeface="Roboto" panose="020B0604020202020204" charset="0"/>
              <a:cs typeface="Calibri (MS) Bold"/>
              <a:sym typeface="Calibri (MS) Bold"/>
            </a:endParaRPr>
          </a:p>
          <a:p>
            <a:pPr algn="ctr">
              <a:lnSpc>
                <a:spcPts val="4322"/>
              </a:lnSpc>
            </a:pPr>
            <a:r>
              <a:rPr lang="en-US" sz="2400" b="1" spc="-27" dirty="0" err="1">
                <a:solidFill>
                  <a:srgbClr val="3B2666"/>
                </a:solidFill>
                <a:latin typeface="Roboto" panose="020B0604020202020204" charset="0"/>
                <a:ea typeface="Roboto" panose="020B0604020202020204" charset="0"/>
                <a:cs typeface="Calibri (MS) Bold"/>
                <a:sym typeface="Calibri (MS) Bold"/>
              </a:rPr>
              <a:t>Objetivo</a:t>
            </a:r>
            <a:r>
              <a:rPr lang="en-US" sz="2400" b="1" spc="-27" dirty="0">
                <a:solidFill>
                  <a:srgbClr val="3B2666"/>
                </a:solidFill>
                <a:latin typeface="Roboto" panose="020B0604020202020204" charset="0"/>
                <a:ea typeface="Roboto" panose="020B0604020202020204" charset="0"/>
                <a:cs typeface="Calibri (MS) Bold"/>
                <a:sym typeface="Calibri (MS) Bold"/>
              </a:rPr>
              <a:t>: </a:t>
            </a:r>
            <a:r>
              <a:rPr lang="en-US" sz="2400" b="1" spc="-27" dirty="0" err="1">
                <a:solidFill>
                  <a:srgbClr val="3B2666"/>
                </a:solidFill>
                <a:latin typeface="Roboto" panose="020B0604020202020204" charset="0"/>
                <a:ea typeface="Roboto" panose="020B0604020202020204" charset="0"/>
                <a:cs typeface="Calibri (MS) Bold"/>
                <a:sym typeface="Calibri (MS) Bold"/>
              </a:rPr>
              <a:t>Reduzir</a:t>
            </a:r>
            <a:r>
              <a:rPr lang="en-US" sz="2400" b="1" spc="-27" dirty="0">
                <a:solidFill>
                  <a:srgbClr val="3B2666"/>
                </a:solidFill>
                <a:latin typeface="Roboto" panose="020B0604020202020204" charset="0"/>
                <a:ea typeface="Roboto" panose="020B0604020202020204" charset="0"/>
                <a:cs typeface="Calibri (MS) Bold"/>
                <a:sym typeface="Calibri (MS) Bold"/>
              </a:rPr>
              <a:t> a </a:t>
            </a:r>
            <a:r>
              <a:rPr lang="en-US" sz="2400" b="1" spc="-27" dirty="0" err="1">
                <a:solidFill>
                  <a:srgbClr val="3B2666"/>
                </a:solidFill>
                <a:latin typeface="Roboto" panose="020B0604020202020204" charset="0"/>
                <a:ea typeface="Roboto" panose="020B0604020202020204" charset="0"/>
                <a:cs typeface="Calibri (MS) Bold"/>
                <a:sym typeface="Calibri (MS) Bold"/>
              </a:rPr>
              <a:t>carga</a:t>
            </a:r>
            <a:r>
              <a:rPr lang="en-US" sz="2400" b="1" spc="-27" dirty="0">
                <a:solidFill>
                  <a:srgbClr val="3B2666"/>
                </a:solidFill>
                <a:latin typeface="Roboto" panose="020B0604020202020204" charset="0"/>
                <a:ea typeface="Roboto" panose="020B0604020202020204" charset="0"/>
                <a:cs typeface="Calibri (MS) Bold"/>
                <a:sym typeface="Calibri (MS) Bold"/>
              </a:rPr>
              <a:t> da </a:t>
            </a:r>
            <a:r>
              <a:rPr lang="en-US" sz="2400" b="1" spc="-27" dirty="0" err="1">
                <a:solidFill>
                  <a:srgbClr val="3B2666"/>
                </a:solidFill>
                <a:latin typeface="Roboto" panose="020B0604020202020204" charset="0"/>
                <a:ea typeface="Roboto" panose="020B0604020202020204" charset="0"/>
                <a:cs typeface="Calibri (MS) Bold"/>
                <a:sym typeface="Calibri (MS) Bold"/>
              </a:rPr>
              <a:t>hanseníase</a:t>
            </a:r>
            <a:r>
              <a:rPr lang="en-US" sz="2400" b="1" spc="-27" dirty="0">
                <a:solidFill>
                  <a:srgbClr val="3B2666"/>
                </a:solidFill>
                <a:latin typeface="Roboto" panose="020B0604020202020204" charset="0"/>
                <a:ea typeface="Roboto" panose="020B0604020202020204" charset="0"/>
                <a:cs typeface="Calibri (MS) Bold"/>
                <a:sym typeface="Calibri (MS)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69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16" y="203778"/>
            <a:ext cx="11228834" cy="644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4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1" y="237950"/>
            <a:ext cx="10687050" cy="655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406983"/>
            <a:ext cx="10845303" cy="645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2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114457"/>
            <a:ext cx="11849100" cy="551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4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776635"/>
            <a:ext cx="10950684" cy="589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1086979"/>
            <a:ext cx="11715750" cy="547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5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4F3A6C297D74FA4B2A4AD723D9798" ma:contentTypeVersion="15" ma:contentTypeDescription="Create a new document." ma:contentTypeScope="" ma:versionID="3754c4b136c0a1261ae8caaabb534d49">
  <xsd:schema xmlns:xsd="http://www.w3.org/2001/XMLSchema" xmlns:xs="http://www.w3.org/2001/XMLSchema" xmlns:p="http://schemas.microsoft.com/office/2006/metadata/properties" xmlns:ns3="b2ef8542-8881-4faf-98d6-f5fbd5c8be06" xmlns:ns4="05d7390c-4c3e-4fdf-9a5a-6af8b14713cf" targetNamespace="http://schemas.microsoft.com/office/2006/metadata/properties" ma:root="true" ma:fieldsID="66df0347a2131e04cc1c196d09086614" ns3:_="" ns4:_="">
    <xsd:import namespace="b2ef8542-8881-4faf-98d6-f5fbd5c8be06"/>
    <xsd:import namespace="05d7390c-4c3e-4fdf-9a5a-6af8b14713cf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edWithUser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ef8542-8881-4faf-98d6-f5fbd5c8be06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d7390c-4c3e-4fdf-9a5a-6af8b14713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5d7390c-4c3e-4fdf-9a5a-6af8b14713cf" xsi:nil="true"/>
  </documentManagement>
</p:properties>
</file>

<file path=customXml/itemProps1.xml><?xml version="1.0" encoding="utf-8"?>
<ds:datastoreItem xmlns:ds="http://schemas.openxmlformats.org/officeDocument/2006/customXml" ds:itemID="{9192E2B6-802C-405A-A30B-1B678E9FC5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662707-B691-47A2-862E-4853C12D4A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ef8542-8881-4faf-98d6-f5fbd5c8be06"/>
    <ds:schemaRef ds:uri="05d7390c-4c3e-4fdf-9a5a-6af8b14713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2A45C4-F6C3-4315-B0D1-600E0026FC1D}">
  <ds:schemaRefs>
    <ds:schemaRef ds:uri="http://www.w3.org/XML/1998/namespace"/>
    <ds:schemaRef ds:uri="http://purl.org/dc/elements/1.1/"/>
    <ds:schemaRef ds:uri="http://schemas.microsoft.com/office/2006/metadata/properties"/>
    <ds:schemaRef ds:uri="b2ef8542-8881-4faf-98d6-f5fbd5c8be06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05d7390c-4c3e-4fdf-9a5a-6af8b14713cf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5649</TotalTime>
  <Words>162</Words>
  <Application>Microsoft Office PowerPoint</Application>
  <PresentationFormat>Widescreen</PresentationFormat>
  <Paragraphs>25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3" baseType="lpstr">
      <vt:lpstr>Arial</vt:lpstr>
      <vt:lpstr>Arial Rounded MT Bold</vt:lpstr>
      <vt:lpstr>Calibri</vt:lpstr>
      <vt:lpstr>Calibri (MS) Bold</vt:lpstr>
      <vt:lpstr>Calibri Light</vt:lpstr>
      <vt:lpstr>Roboto</vt:lpstr>
      <vt:lpstr>Wingdings</vt:lpstr>
      <vt:lpstr>Tema do Office</vt:lpstr>
      <vt:lpstr> Hanseníase: desafios para o enfrentamento e o combate à invisibilidade, ao preconceito e ao estigma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Principal da Apresentação</dc:title>
  <dc:creator>Gabriel Augusto dos Santos Dias</dc:creator>
  <cp:lastModifiedBy>Jurema Guerrieri Brandão</cp:lastModifiedBy>
  <cp:revision>71</cp:revision>
  <dcterms:created xsi:type="dcterms:W3CDTF">2025-09-05T13:24:44Z</dcterms:created>
  <dcterms:modified xsi:type="dcterms:W3CDTF">2026-01-27T22:19:17Z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0x010100AA34F3A6C297D74FA4B2A4AD723D9798</vt:lpwstr>
  </property>
</Properties>
</file>