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embeddedFontLst>
    <p:embeddedFont>
      <p:font typeface="Segoe UI Black" panose="020B0A02040204020203" pitchFamily="34" charset="0"/>
      <p:bold r:id="rId12"/>
      <p:boldItalic r:id="rId13"/>
    </p:embeddedFont>
    <p:embeddedFont>
      <p:font typeface="Corbel Light" panose="020B0303020204020204" pitchFamily="34" charset="0"/>
      <p:regular r:id="rId14"/>
      <p:italic r:id="rId15"/>
    </p:embeddedFon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Segoe UI" panose="020B0502040204020203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04770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09539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14309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219078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523848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828617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133387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438156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0" userDrawn="1">
          <p15:clr>
            <a:srgbClr val="A4A3A4"/>
          </p15:clr>
        </p15:guide>
        <p15:guide id="2" pos="19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5" d="100"/>
          <a:sy n="105" d="100"/>
        </p:scale>
        <p:origin x="714" y="132"/>
      </p:cViewPr>
      <p:guideLst>
        <p:guide orient="horz" pos="1440"/>
        <p:guide pos="19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EB91D-B23F-4150-AB73-36B9D3A36E16}" type="datetimeFigureOut">
              <a:rPr lang="pt-BR" smtClean="0"/>
              <a:t>11/12/2025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2DA3A-BF74-4349-A119-F4E336CDB9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7565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0477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0953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1430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1907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52384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2861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3338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38156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2DA3A-BF74-4349-A119-F4E336CDB91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2834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1"/>
            <a:ext cx="12192000" cy="720955"/>
            <a:chOff x="0" y="0"/>
            <a:chExt cx="4816593" cy="2848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84822"/>
            </a:xfrm>
            <a:custGeom>
              <a:avLst/>
              <a:gdLst/>
              <a:ahLst/>
              <a:cxnLst/>
              <a:rect l="l" t="t" r="r" b="b"/>
              <a:pathLst>
                <a:path w="4816592" h="284822">
                  <a:moveTo>
                    <a:pt x="0" y="0"/>
                  </a:moveTo>
                  <a:lnTo>
                    <a:pt x="4816592" y="0"/>
                  </a:lnTo>
                  <a:lnTo>
                    <a:pt x="4816592" y="284822"/>
                  </a:lnTo>
                  <a:lnTo>
                    <a:pt x="0" y="284822"/>
                  </a:lnTo>
                  <a:close/>
                </a:path>
              </a:pathLst>
            </a:custGeom>
            <a:solidFill>
              <a:srgbClr val="0A0784"/>
            </a:solidFill>
          </p:spPr>
          <p:txBody>
            <a:bodyPr/>
            <a:lstStyle/>
            <a:p>
              <a:endParaRPr lang="pt-BR" sz="8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4816593" cy="256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282"/>
                </a:lnSpc>
              </a:pPr>
              <a:endParaRPr sz="800"/>
            </a:p>
          </p:txBody>
        </p:sp>
      </p:grpSp>
      <p:sp>
        <p:nvSpPr>
          <p:cNvPr id="10" name="Título 2"/>
          <p:cNvSpPr txBox="1">
            <a:spLocks/>
          </p:cNvSpPr>
          <p:nvPr/>
        </p:nvSpPr>
        <p:spPr>
          <a:xfrm>
            <a:off x="2203059" y="873629"/>
            <a:ext cx="7329363" cy="129361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pt-BR" sz="7667" b="1" dirty="0">
                <a:ea typeface="+mj-lt"/>
                <a:cs typeface="Calibri"/>
              </a:rPr>
              <a:t>AdaptaSUS</a:t>
            </a:r>
            <a:r>
              <a:rPr lang="pt-BR" sz="11067" b="1" dirty="0">
                <a:ea typeface="+mj-lt"/>
                <a:cs typeface="Calibri"/>
              </a:rPr>
              <a:t/>
            </a:r>
            <a:br>
              <a:rPr lang="pt-BR" sz="11067" b="1" dirty="0">
                <a:ea typeface="+mj-lt"/>
                <a:cs typeface="Calibri"/>
              </a:rPr>
            </a:br>
            <a:r>
              <a:rPr lang="pt-BR" sz="4000" b="1" dirty="0">
                <a:ea typeface="+mj-lt"/>
                <a:cs typeface="Calibri"/>
              </a:rPr>
              <a:t>Plano Setorial de Adaptação à</a:t>
            </a:r>
            <a:br>
              <a:rPr lang="pt-BR" sz="4000" b="1" dirty="0">
                <a:ea typeface="+mj-lt"/>
                <a:cs typeface="Calibri"/>
              </a:rPr>
            </a:br>
            <a:r>
              <a:rPr lang="pt-BR" sz="4000" b="1" dirty="0">
                <a:ea typeface="+mj-lt"/>
                <a:cs typeface="Calibri"/>
              </a:rPr>
              <a:t>Mudança do Clima  Saúde</a:t>
            </a:r>
            <a:endParaRPr lang="pt-BR" sz="58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ítulo 2"/>
          <p:cNvSpPr txBox="1">
            <a:spLocks/>
          </p:cNvSpPr>
          <p:nvPr/>
        </p:nvSpPr>
        <p:spPr>
          <a:xfrm>
            <a:off x="623762" y="4081954"/>
            <a:ext cx="10450639" cy="51653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5400" b="1" kern="1200" dirty="0">
                <a:solidFill>
                  <a:srgbClr val="183EFF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r>
              <a:rPr lang="pt-BR" sz="2400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Emerson Soares dos Santos 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454881" y="4439185"/>
            <a:ext cx="878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dirty="0">
                <a:latin typeface="Corbel Light" panose="020B0303020204020204" pitchFamily="34" charset="0"/>
                <a:cs typeface="Calibri" panose="020F0502020204030204" pitchFamily="34" charset="0"/>
              </a:rPr>
              <a:t>Coordenador-Geral de Mudanças Climáticas e Equidade em Saúde - CGCLIMA</a:t>
            </a:r>
          </a:p>
          <a:p>
            <a:pPr algn="ctr"/>
            <a:r>
              <a:rPr lang="pt-BR" sz="1600" b="1" dirty="0">
                <a:latin typeface="Corbel Light" panose="020B0303020204020204" pitchFamily="34" charset="0"/>
                <a:cs typeface="Calibri" panose="020F0502020204030204" pitchFamily="34" charset="0"/>
              </a:rPr>
              <a:t>Departamento de Vigilância em Saúde Ambiental e Saúde do Trabalhador - DVSAT</a:t>
            </a:r>
          </a:p>
          <a:p>
            <a:pPr algn="ctr"/>
            <a:r>
              <a:rPr lang="pt-BR" sz="1600" b="1" dirty="0">
                <a:latin typeface="Corbel Light" panose="020B0303020204020204" pitchFamily="34" charset="0"/>
                <a:cs typeface="Calibri" panose="020F0502020204030204" pitchFamily="34" charset="0"/>
              </a:rPr>
              <a:t>Secretaria de Vigilância em Saúde e Ambiente - SVSA</a:t>
            </a:r>
          </a:p>
          <a:p>
            <a:pPr algn="ctr"/>
            <a:r>
              <a:rPr lang="pt-BR" sz="1600" b="1" dirty="0">
                <a:latin typeface="Corbel Light" panose="020B0303020204020204" pitchFamily="34" charset="0"/>
                <a:cs typeface="Calibri" panose="020F0502020204030204" pitchFamily="34" charset="0"/>
              </a:rPr>
              <a:t>Ministério da Saúde - MS</a:t>
            </a:r>
            <a:r>
              <a:rPr lang="pt-BR" sz="1867" dirty="0">
                <a:latin typeface="Corbel Light" panose="020B0303020204020204" pitchFamily="34" charset="0"/>
              </a:rPr>
              <a:t/>
            </a:r>
            <a:br>
              <a:rPr lang="pt-BR" sz="1867" dirty="0">
                <a:latin typeface="Corbel Light" panose="020B0303020204020204" pitchFamily="34" charset="0"/>
              </a:rPr>
            </a:br>
            <a:endParaRPr lang="pt-BR" sz="800" dirty="0">
              <a:latin typeface="Corbel Light" panose="020B0303020204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0" y="164068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Segoe UI" panose="020B0502040204020203" pitchFamily="34" charset="0"/>
              </a:rPr>
              <a:t>373ª Reunião Ordinária do Conselho Nacional de Saúde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1FAC2-6FFD-F368-AC20-D9F8284D1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A15486B6-7428-CC4E-EA7E-22D8545783DF}"/>
              </a:ext>
            </a:extLst>
          </p:cNvPr>
          <p:cNvGrpSpPr/>
          <p:nvPr/>
        </p:nvGrpSpPr>
        <p:grpSpPr>
          <a:xfrm>
            <a:off x="0" y="1"/>
            <a:ext cx="12192000" cy="720955"/>
            <a:chOff x="0" y="0"/>
            <a:chExt cx="4816593" cy="284822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6FDEC50-1111-D8D2-D84D-848F25713895}"/>
                </a:ext>
              </a:extLst>
            </p:cNvPr>
            <p:cNvSpPr/>
            <p:nvPr/>
          </p:nvSpPr>
          <p:spPr>
            <a:xfrm>
              <a:off x="0" y="0"/>
              <a:ext cx="4816592" cy="284822"/>
            </a:xfrm>
            <a:custGeom>
              <a:avLst/>
              <a:gdLst/>
              <a:ahLst/>
              <a:cxnLst/>
              <a:rect l="l" t="t" r="r" b="b"/>
              <a:pathLst>
                <a:path w="4816592" h="284822">
                  <a:moveTo>
                    <a:pt x="0" y="0"/>
                  </a:moveTo>
                  <a:lnTo>
                    <a:pt x="4816592" y="0"/>
                  </a:lnTo>
                  <a:lnTo>
                    <a:pt x="4816592" y="284822"/>
                  </a:lnTo>
                  <a:lnTo>
                    <a:pt x="0" y="284822"/>
                  </a:lnTo>
                  <a:close/>
                </a:path>
              </a:pathLst>
            </a:custGeom>
            <a:solidFill>
              <a:srgbClr val="0A0784"/>
            </a:solidFill>
          </p:spPr>
          <p:txBody>
            <a:bodyPr/>
            <a:lstStyle/>
            <a:p>
              <a:endParaRPr lang="pt-BR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1455952-9BB9-A0E0-4F9F-2389BF85A1D2}"/>
                </a:ext>
              </a:extLst>
            </p:cNvPr>
            <p:cNvSpPr txBox="1"/>
            <p:nvPr/>
          </p:nvSpPr>
          <p:spPr>
            <a:xfrm>
              <a:off x="0" y="28575"/>
              <a:ext cx="4816593" cy="256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282"/>
                </a:lnSpc>
              </a:pPr>
              <a:endParaRPr sz="800"/>
            </a:p>
          </p:txBody>
        </p:sp>
      </p:grpSp>
      <p:sp>
        <p:nvSpPr>
          <p:cNvPr id="19" name="Google Shape;370;p2"/>
          <p:cNvSpPr txBox="1">
            <a:spLocks/>
          </p:cNvSpPr>
          <p:nvPr/>
        </p:nvSpPr>
        <p:spPr>
          <a:xfrm>
            <a:off x="139417" y="72331"/>
            <a:ext cx="8037961" cy="8288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02060"/>
              </a:buClr>
              <a:buSzPts val="4400"/>
              <a:buFont typeface="Calibri"/>
              <a:buNone/>
            </a:pPr>
            <a:r>
              <a:rPr lang="pt-BR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Estratégia Nacional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0" y="3417466"/>
            <a:ext cx="11894129" cy="1409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SzPts val="1000"/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</a:rPr>
              <a:t>O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</a:rPr>
              <a:t>Plano AdaptaSUS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</a:rPr>
              <a:t> foi construído de forma participativa, envolvendo áreas técnicas do Ministério da Saúde, especialistas, instituições de pesquisa, gestores estaduais e </a:t>
            </a:r>
            <a:r>
              <a:rPr lang="pt-B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municipais,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</a:rPr>
              <a:t>e sociedade civil.</a:t>
            </a:r>
          </a:p>
          <a:p>
            <a:pPr marL="342900" lvl="0" indent="-342900" algn="just">
              <a:lnSpc>
                <a:spcPct val="107000"/>
              </a:lnSpc>
              <a:buSzPts val="1000"/>
              <a:buFont typeface="Wingdings" panose="05000000000000000000" pitchFamily="2" charset="2"/>
              <a:buChar char=""/>
              <a:tabLst>
                <a:tab pos="228600" algn="l"/>
              </a:tabLst>
            </a:pPr>
            <a:endParaRPr lang="pt-BR" sz="16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SzPts val="1000"/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pt-B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Está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</a:rPr>
              <a:t>articulado às diretrizes nacionais de adaptação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</a:rPr>
              <a:t> do Ministério do Meio Ambiente, assegurando coerência com a Política Nacional sobre Mudança do Clima, a Agenda 2030 e o Acordo de Paris.</a:t>
            </a:r>
          </a:p>
        </p:txBody>
      </p:sp>
      <p:sp>
        <p:nvSpPr>
          <p:cNvPr id="21" name="Google Shape;370;p2"/>
          <p:cNvSpPr txBox="1">
            <a:spLocks/>
          </p:cNvSpPr>
          <p:nvPr/>
        </p:nvSpPr>
        <p:spPr>
          <a:xfrm>
            <a:off x="139417" y="2761579"/>
            <a:ext cx="10515600" cy="828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2060"/>
              </a:buClr>
            </a:pPr>
            <a:r>
              <a:rPr lang="pt-BR" b="1" dirty="0" smtClean="0">
                <a:solidFill>
                  <a:schemeClr val="tx1"/>
                </a:solidFill>
              </a:rPr>
              <a:t>Processo de Elaboração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1328957" y="2237925"/>
            <a:ext cx="5324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 smtClean="0"/>
              <a:t>Dentro da Estratégia Nacional, a saúde é Objetivo Nacional </a:t>
            </a:r>
            <a:r>
              <a:rPr lang="pt-BR" sz="1600" b="1" dirty="0" smtClean="0"/>
              <a:t>#5</a:t>
            </a:r>
            <a:endParaRPr lang="pt-BR" sz="1600" b="1" dirty="0"/>
          </a:p>
        </p:txBody>
      </p:sp>
      <p:sp>
        <p:nvSpPr>
          <p:cNvPr id="23" name="Seta para a Direita 67"/>
          <p:cNvSpPr/>
          <p:nvPr/>
        </p:nvSpPr>
        <p:spPr>
          <a:xfrm rot="20172932">
            <a:off x="6542837" y="1921610"/>
            <a:ext cx="1664208" cy="3385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4" name="Google Shape;319;p2"/>
          <p:cNvSpPr txBox="1"/>
          <p:nvPr/>
        </p:nvSpPr>
        <p:spPr>
          <a:xfrm>
            <a:off x="944732" y="760427"/>
            <a:ext cx="5794396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Montserrat Light"/>
              <a:buNone/>
            </a:pPr>
            <a:r>
              <a:rPr lang="pt-BR" sz="1600" i="0" u="none" strike="noStrike" cap="none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O Plano </a:t>
            </a:r>
            <a:r>
              <a:rPr lang="pt-BR" sz="1600" i="0" u="none" strike="noStrike" cap="none" dirty="0">
                <a:latin typeface="Montserrat Light"/>
                <a:ea typeface="Montserrat Light"/>
                <a:cs typeface="Montserrat Light"/>
                <a:sym typeface="Montserrat Light"/>
              </a:rPr>
              <a:t>Clima Adaptação coloca o Brasil na trajetória de ser um país </a:t>
            </a:r>
            <a:r>
              <a:rPr lang="pt-BR" sz="1600" i="0" u="none" strike="noStrike" cap="none" dirty="0" err="1">
                <a:latin typeface="Montserrat Light"/>
                <a:ea typeface="Montserrat Light"/>
                <a:cs typeface="Montserrat Light"/>
                <a:sym typeface="Montserrat Light"/>
              </a:rPr>
              <a:t>resiliente</a:t>
            </a:r>
            <a:r>
              <a:rPr lang="pt-BR" sz="1600" i="0" u="none" strike="noStrike" cap="none" dirty="0">
                <a:latin typeface="Montserrat Light"/>
                <a:ea typeface="Montserrat Light"/>
                <a:cs typeface="Montserrat Light"/>
                <a:sym typeface="Montserrat Light"/>
              </a:rPr>
              <a:t>, sustentável, seguro, justo e desenvolvido, com o governo e sociedade conscientes e engajados diante de um clima em mudança.</a:t>
            </a:r>
            <a:endParaRPr sz="1600" dirty="0"/>
          </a:p>
        </p:txBody>
      </p:sp>
      <p:sp>
        <p:nvSpPr>
          <p:cNvPr id="25" name="Google Shape;368;p2"/>
          <p:cNvSpPr txBox="1"/>
          <p:nvPr/>
        </p:nvSpPr>
        <p:spPr>
          <a:xfrm>
            <a:off x="8141478" y="1636814"/>
            <a:ext cx="3307771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A8"/>
              </a:buClr>
              <a:buSzPts val="1800"/>
              <a:buFont typeface="Montserrat"/>
              <a:buNone/>
            </a:pPr>
            <a:r>
              <a:rPr lang="pt-BR" sz="1800" b="1" i="0" u="none" strike="noStrike" cap="none" dirty="0" smtClean="0">
                <a:latin typeface="Montserrat"/>
                <a:ea typeface="Montserrat"/>
                <a:cs typeface="Montserrat"/>
                <a:sym typeface="Montserrat"/>
              </a:rPr>
              <a:t>#5</a:t>
            </a:r>
            <a:endParaRPr sz="1800" b="1" i="0" u="none" strike="noStrike" cap="none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Montserrat Medium"/>
              <a:buNone/>
            </a:pPr>
            <a:endParaRPr sz="1000" b="0" i="0" u="none" strike="noStrike" cap="none" dirty="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lvl="0">
              <a:buClr>
                <a:schemeClr val="dk1"/>
              </a:buClr>
              <a:buSzPts val="1200"/>
            </a:pPr>
            <a:r>
              <a:rPr lang="pt-BR" sz="1600" b="1" dirty="0"/>
              <a:t>Promover, proteger e recuperar a saúde e o bem-estar das populações, respeitando os modos de vida dos povos e comunidades tradicionais</a:t>
            </a:r>
            <a:endParaRPr sz="1600" dirty="0"/>
          </a:p>
        </p:txBody>
      </p:sp>
      <p:sp>
        <p:nvSpPr>
          <p:cNvPr id="27" name="Retângulo 26"/>
          <p:cNvSpPr/>
          <p:nvPr/>
        </p:nvSpPr>
        <p:spPr>
          <a:xfrm>
            <a:off x="0" y="4843574"/>
            <a:ext cx="10443390" cy="882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228600" algn="l"/>
              </a:tabLst>
            </a:pPr>
            <a:r>
              <a:rPr lang="pt-BR" sz="1600" b="1" u="sng" dirty="0" smtClean="0">
                <a:latin typeface="Calibri" panose="020F0502020204030204" pitchFamily="34" charset="0"/>
                <a:ea typeface="Calibri" panose="020F0502020204030204" pitchFamily="34" charset="0"/>
              </a:rPr>
              <a:t>Definição de 8 </a:t>
            </a:r>
            <a:r>
              <a:rPr lang="pt-BR" sz="1600" b="1" u="sng" dirty="0">
                <a:latin typeface="Calibri" panose="020F0502020204030204" pitchFamily="34" charset="0"/>
                <a:ea typeface="Calibri" panose="020F0502020204030204" pitchFamily="34" charset="0"/>
              </a:rPr>
              <a:t>problemas prioritários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</a:rPr>
              <a:t> a serem enfrentados devido aos riscos representados à saúde no que diz respeito ao aumento da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</a:rPr>
              <a:t>Morbidade, 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</a:rPr>
              <a:t>da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</a:rPr>
              <a:t>Mortalidade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</a:rPr>
              <a:t>, da ampliação da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</a:rPr>
              <a:t>demanda pelos serviços de saúde</a:t>
            </a:r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</a:rPr>
              <a:t> e do potencial para </a:t>
            </a: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</a:rPr>
              <a:t>emergências em saúde pública</a:t>
            </a:r>
            <a:r>
              <a:rPr lang="pt-BR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:</a:t>
            </a:r>
            <a:endParaRPr lang="pt-BR" sz="1600" dirty="0"/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7" b="40195"/>
          <a:stretch/>
        </p:blipFill>
        <p:spPr>
          <a:xfrm>
            <a:off x="9164560" y="6116239"/>
            <a:ext cx="2980913" cy="658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Retângulo 16"/>
          <p:cNvSpPr/>
          <p:nvPr/>
        </p:nvSpPr>
        <p:spPr>
          <a:xfrm>
            <a:off x="8011685" y="5841389"/>
            <a:ext cx="41803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</a:rPr>
              <a:t>373ª Reunião Ordinária do Conselho Nacional de Saúde</a:t>
            </a:r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370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1FAC2-6FFD-F368-AC20-D9F8284D1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A15486B6-7428-CC4E-EA7E-22D8545783DF}"/>
              </a:ext>
            </a:extLst>
          </p:cNvPr>
          <p:cNvGrpSpPr/>
          <p:nvPr/>
        </p:nvGrpSpPr>
        <p:grpSpPr>
          <a:xfrm>
            <a:off x="0" y="1"/>
            <a:ext cx="12192000" cy="720955"/>
            <a:chOff x="0" y="0"/>
            <a:chExt cx="4816593" cy="284822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6FDEC50-1111-D8D2-D84D-848F25713895}"/>
                </a:ext>
              </a:extLst>
            </p:cNvPr>
            <p:cNvSpPr/>
            <p:nvPr/>
          </p:nvSpPr>
          <p:spPr>
            <a:xfrm>
              <a:off x="0" y="0"/>
              <a:ext cx="4816592" cy="284822"/>
            </a:xfrm>
            <a:custGeom>
              <a:avLst/>
              <a:gdLst/>
              <a:ahLst/>
              <a:cxnLst/>
              <a:rect l="l" t="t" r="r" b="b"/>
              <a:pathLst>
                <a:path w="4816592" h="284822">
                  <a:moveTo>
                    <a:pt x="0" y="0"/>
                  </a:moveTo>
                  <a:lnTo>
                    <a:pt x="4816592" y="0"/>
                  </a:lnTo>
                  <a:lnTo>
                    <a:pt x="4816592" y="284822"/>
                  </a:lnTo>
                  <a:lnTo>
                    <a:pt x="0" y="284822"/>
                  </a:lnTo>
                  <a:close/>
                </a:path>
              </a:pathLst>
            </a:custGeom>
            <a:solidFill>
              <a:srgbClr val="0A0784"/>
            </a:solidFill>
          </p:spPr>
          <p:txBody>
            <a:bodyPr/>
            <a:lstStyle/>
            <a:p>
              <a:endParaRPr lang="pt-BR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1455952-9BB9-A0E0-4F9F-2389BF85A1D2}"/>
                </a:ext>
              </a:extLst>
            </p:cNvPr>
            <p:cNvSpPr txBox="1"/>
            <p:nvPr/>
          </p:nvSpPr>
          <p:spPr>
            <a:xfrm>
              <a:off x="0" y="28575"/>
              <a:ext cx="4816593" cy="256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282"/>
                </a:lnSpc>
              </a:pPr>
              <a:endParaRPr sz="800"/>
            </a:p>
          </p:txBody>
        </p:sp>
      </p:grpSp>
      <p:sp>
        <p:nvSpPr>
          <p:cNvPr id="7" name="Título 1">
            <a:extLst>
              <a:ext uri="{FF2B5EF4-FFF2-40B4-BE49-F238E27FC236}">
                <a16:creationId xmlns:a16="http://schemas.microsoft.com/office/drawing/2014/main" id="{2CF1EE0B-7C36-588F-90B3-181E70EAB19C}"/>
              </a:ext>
            </a:extLst>
          </p:cNvPr>
          <p:cNvSpPr txBox="1">
            <a:spLocks/>
          </p:cNvSpPr>
          <p:nvPr/>
        </p:nvSpPr>
        <p:spPr>
          <a:xfrm>
            <a:off x="1120254" y="157532"/>
            <a:ext cx="8969358" cy="112684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2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Situações Problema</a:t>
            </a:r>
            <a:endParaRPr lang="pt-BR" sz="32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09CEE382-E733-3AD1-00FB-7FD1151839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46"/>
          <a:stretch/>
        </p:blipFill>
        <p:spPr>
          <a:xfrm>
            <a:off x="803002" y="847026"/>
            <a:ext cx="9603861" cy="505442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7" b="40195"/>
          <a:stretch/>
        </p:blipFill>
        <p:spPr>
          <a:xfrm>
            <a:off x="9211084" y="6027520"/>
            <a:ext cx="2980913" cy="658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etângulo 10"/>
          <p:cNvSpPr/>
          <p:nvPr/>
        </p:nvSpPr>
        <p:spPr>
          <a:xfrm>
            <a:off x="8011685" y="5841389"/>
            <a:ext cx="41803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</a:rPr>
              <a:t>373ª Reunião Ordinária do Conselho Nacional de Saúde</a:t>
            </a:r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121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1FAC2-6FFD-F368-AC20-D9F8284D1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A15486B6-7428-CC4E-EA7E-22D8545783DF}"/>
              </a:ext>
            </a:extLst>
          </p:cNvPr>
          <p:cNvGrpSpPr/>
          <p:nvPr/>
        </p:nvGrpSpPr>
        <p:grpSpPr>
          <a:xfrm>
            <a:off x="0" y="1"/>
            <a:ext cx="12192000" cy="720955"/>
            <a:chOff x="0" y="0"/>
            <a:chExt cx="4816593" cy="284822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6FDEC50-1111-D8D2-D84D-848F25713895}"/>
                </a:ext>
              </a:extLst>
            </p:cNvPr>
            <p:cNvSpPr/>
            <p:nvPr/>
          </p:nvSpPr>
          <p:spPr>
            <a:xfrm>
              <a:off x="0" y="0"/>
              <a:ext cx="4816592" cy="284822"/>
            </a:xfrm>
            <a:custGeom>
              <a:avLst/>
              <a:gdLst/>
              <a:ahLst/>
              <a:cxnLst/>
              <a:rect l="l" t="t" r="r" b="b"/>
              <a:pathLst>
                <a:path w="4816592" h="284822">
                  <a:moveTo>
                    <a:pt x="0" y="0"/>
                  </a:moveTo>
                  <a:lnTo>
                    <a:pt x="4816592" y="0"/>
                  </a:lnTo>
                  <a:lnTo>
                    <a:pt x="4816592" y="284822"/>
                  </a:lnTo>
                  <a:lnTo>
                    <a:pt x="0" y="284822"/>
                  </a:lnTo>
                  <a:close/>
                </a:path>
              </a:pathLst>
            </a:custGeom>
            <a:solidFill>
              <a:srgbClr val="0A0784"/>
            </a:solidFill>
          </p:spPr>
          <p:txBody>
            <a:bodyPr/>
            <a:lstStyle/>
            <a:p>
              <a:endParaRPr lang="pt-BR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1455952-9BB9-A0E0-4F9F-2389BF85A1D2}"/>
                </a:ext>
              </a:extLst>
            </p:cNvPr>
            <p:cNvSpPr txBox="1"/>
            <p:nvPr/>
          </p:nvSpPr>
          <p:spPr>
            <a:xfrm>
              <a:off x="0" y="28575"/>
              <a:ext cx="4816593" cy="256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282"/>
                </a:lnSpc>
              </a:pPr>
              <a:endParaRPr sz="800"/>
            </a:p>
          </p:txBody>
        </p:sp>
      </p:grpSp>
      <p:sp>
        <p:nvSpPr>
          <p:cNvPr id="7" name="Retângulo Arredondado 333"/>
          <p:cNvSpPr/>
          <p:nvPr/>
        </p:nvSpPr>
        <p:spPr>
          <a:xfrm>
            <a:off x="10766898" y="3637240"/>
            <a:ext cx="1187909" cy="1093557"/>
          </a:xfrm>
          <a:prstGeom prst="roundRect">
            <a:avLst/>
          </a:prstGeom>
          <a:solidFill>
            <a:srgbClr val="00A0A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33"/>
          </a:p>
        </p:txBody>
      </p:sp>
      <p:sp>
        <p:nvSpPr>
          <p:cNvPr id="8" name="Retângulo 7"/>
          <p:cNvSpPr/>
          <p:nvPr/>
        </p:nvSpPr>
        <p:spPr>
          <a:xfrm>
            <a:off x="114494" y="927395"/>
            <a:ext cx="10835409" cy="639840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9" name="Retângulo 8"/>
          <p:cNvSpPr/>
          <p:nvPr/>
        </p:nvSpPr>
        <p:spPr>
          <a:xfrm>
            <a:off x="498380" y="1558337"/>
            <a:ext cx="11531811" cy="3841129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33"/>
          </a:p>
        </p:txBody>
      </p:sp>
      <p:sp>
        <p:nvSpPr>
          <p:cNvPr id="10" name="Retângulo Arredondado 334"/>
          <p:cNvSpPr/>
          <p:nvPr/>
        </p:nvSpPr>
        <p:spPr>
          <a:xfrm>
            <a:off x="10767996" y="2404949"/>
            <a:ext cx="1187909" cy="1093557"/>
          </a:xfrm>
          <a:prstGeom prst="roundRect">
            <a:avLst/>
          </a:prstGeom>
          <a:solidFill>
            <a:srgbClr val="FAC14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33"/>
          </a:p>
        </p:txBody>
      </p:sp>
      <p:sp>
        <p:nvSpPr>
          <p:cNvPr id="11" name="Retângulo Arredondado 332"/>
          <p:cNvSpPr/>
          <p:nvPr/>
        </p:nvSpPr>
        <p:spPr>
          <a:xfrm>
            <a:off x="551738" y="3637240"/>
            <a:ext cx="1187909" cy="1093557"/>
          </a:xfrm>
          <a:prstGeom prst="roundRect">
            <a:avLst/>
          </a:prstGeom>
          <a:solidFill>
            <a:srgbClr val="ABC81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33"/>
          </a:p>
        </p:txBody>
      </p:sp>
      <p:sp>
        <p:nvSpPr>
          <p:cNvPr id="12" name="Retângulo Arredondado 331"/>
          <p:cNvSpPr/>
          <p:nvPr/>
        </p:nvSpPr>
        <p:spPr>
          <a:xfrm>
            <a:off x="578420" y="2404949"/>
            <a:ext cx="1187909" cy="1093557"/>
          </a:xfrm>
          <a:prstGeom prst="roundRect">
            <a:avLst/>
          </a:prstGeom>
          <a:solidFill>
            <a:srgbClr val="E1111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33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6ADD5A53-9E43-1971-9ACC-9EC58419BE19}"/>
              </a:ext>
            </a:extLst>
          </p:cNvPr>
          <p:cNvSpPr txBox="1">
            <a:spLocks/>
          </p:cNvSpPr>
          <p:nvPr/>
        </p:nvSpPr>
        <p:spPr>
          <a:xfrm>
            <a:off x="3411368" y="46106"/>
            <a:ext cx="5983577" cy="8837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Plano de A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daptação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à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Mudança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Clima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Setor Saúde </a:t>
            </a:r>
            <a:r>
              <a:rPr lang="en-US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– </a:t>
            </a:r>
            <a:r>
              <a:rPr lang="en-US" sz="2400" dirty="0" err="1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AdaptaSUS</a:t>
            </a:r>
            <a:endParaRPr lang="pt-BR" sz="24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984" y="2224545"/>
            <a:ext cx="2224597" cy="2180056"/>
          </a:xfrm>
          <a:prstGeom prst="rect">
            <a:avLst/>
          </a:prstGeom>
        </p:spPr>
      </p:pic>
      <p:sp>
        <p:nvSpPr>
          <p:cNvPr id="15" name="AutoShape 42"/>
          <p:cNvSpPr/>
          <p:nvPr/>
        </p:nvSpPr>
        <p:spPr>
          <a:xfrm flipV="1">
            <a:off x="4772602" y="3676609"/>
            <a:ext cx="0" cy="788869"/>
          </a:xfrm>
          <a:prstGeom prst="line">
            <a:avLst/>
          </a:prstGeom>
          <a:ln w="38100" cap="rnd">
            <a:solidFill>
              <a:srgbClr val="ABC81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44"/>
          <p:cNvSpPr/>
          <p:nvPr/>
        </p:nvSpPr>
        <p:spPr>
          <a:xfrm flipV="1">
            <a:off x="4772602" y="2328481"/>
            <a:ext cx="0" cy="788869"/>
          </a:xfrm>
          <a:prstGeom prst="line">
            <a:avLst/>
          </a:prstGeom>
          <a:ln w="38100" cap="rnd">
            <a:solidFill>
              <a:srgbClr val="E1111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TextBox 53"/>
          <p:cNvSpPr txBox="1"/>
          <p:nvPr/>
        </p:nvSpPr>
        <p:spPr>
          <a:xfrm>
            <a:off x="2413991" y="3669256"/>
            <a:ext cx="2110512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19"/>
              </a:lnSpc>
            </a:pPr>
            <a:r>
              <a:rPr lang="en-US" sz="1199" b="1" dirty="0" err="1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Atenção</a:t>
            </a:r>
            <a:r>
              <a:rPr lang="en-US" sz="1199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à </a:t>
            </a:r>
            <a:r>
              <a:rPr lang="en-US" sz="1199" b="1" dirty="0" err="1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Saúde</a:t>
            </a:r>
            <a:r>
              <a:rPr lang="en-US" sz="1199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</a:t>
            </a:r>
          </a:p>
        </p:txBody>
      </p:sp>
      <p:sp>
        <p:nvSpPr>
          <p:cNvPr id="18" name="TextBox 54"/>
          <p:cNvSpPr txBox="1"/>
          <p:nvPr/>
        </p:nvSpPr>
        <p:spPr>
          <a:xfrm>
            <a:off x="1766328" y="3955875"/>
            <a:ext cx="287899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sz="933" b="1" dirty="0" smtClean="0">
                <a:solidFill>
                  <a:srgbClr val="ABC812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OE 2 – </a:t>
            </a:r>
            <a:r>
              <a:rPr lang="pt-BR" sz="933" dirty="0" smtClean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Aprimorar </a:t>
            </a:r>
            <a:r>
              <a:rPr lang="pt-BR" sz="933" dirty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 capacidade de </a:t>
            </a:r>
            <a:r>
              <a:rPr lang="pt-BR" sz="933" b="1" dirty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Atenção à Saúde </a:t>
            </a:r>
            <a:r>
              <a:rPr lang="pt-BR" sz="933" dirty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para garantir o atendimento dos serviços de saúde, incluindo a preparação de infraestruturas e equipes </a:t>
            </a:r>
            <a:r>
              <a:rPr lang="pt-BR" sz="933" dirty="0" err="1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resilientes</a:t>
            </a:r>
            <a:r>
              <a:rPr lang="pt-BR" sz="933" dirty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para lidar com os efeitos negativos da mudança do clima.</a:t>
            </a:r>
          </a:p>
          <a:p>
            <a:pPr algn="r">
              <a:lnSpc>
                <a:spcPts val="1400"/>
              </a:lnSpc>
            </a:pPr>
            <a:endParaRPr lang="en-US" sz="933" dirty="0">
              <a:solidFill>
                <a:srgbClr val="545454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19" name="TextBox 57"/>
          <p:cNvSpPr txBox="1"/>
          <p:nvPr/>
        </p:nvSpPr>
        <p:spPr>
          <a:xfrm>
            <a:off x="2413991" y="2321129"/>
            <a:ext cx="2110512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19"/>
              </a:lnSpc>
            </a:pPr>
            <a:r>
              <a:rPr lang="en-US" sz="1199" b="1" dirty="0" err="1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Vigilância</a:t>
            </a:r>
            <a:r>
              <a:rPr lang="en-US" sz="1199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</a:t>
            </a:r>
            <a:r>
              <a:rPr lang="en-US" sz="1199" b="1" dirty="0" err="1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em</a:t>
            </a:r>
            <a:r>
              <a:rPr lang="en-US" sz="1199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</a:t>
            </a:r>
            <a:r>
              <a:rPr lang="en-US" sz="1199" b="1" dirty="0" err="1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Saúde</a:t>
            </a:r>
            <a:endParaRPr lang="en-US" sz="1199" b="1" dirty="0"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20" name="TextBox 58"/>
          <p:cNvSpPr txBox="1"/>
          <p:nvPr/>
        </p:nvSpPr>
        <p:spPr>
          <a:xfrm>
            <a:off x="1769549" y="2607748"/>
            <a:ext cx="2875773" cy="1059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sz="933" b="1" dirty="0" smtClean="0">
                <a:solidFill>
                  <a:srgbClr val="E11117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OE 1 –</a:t>
            </a:r>
            <a:r>
              <a:rPr lang="en-US" sz="933" dirty="0" smtClean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pt-BR" sz="933" dirty="0" smtClean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Aperfeiçoar </a:t>
            </a:r>
            <a:r>
              <a:rPr lang="pt-BR" sz="933" dirty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 capacidade de </a:t>
            </a:r>
            <a:r>
              <a:rPr lang="pt-BR" sz="933" b="1" dirty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Vigilância em Saúde</a:t>
            </a:r>
            <a:r>
              <a:rPr lang="pt-BR" sz="933" dirty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, incluindo a Vigilância Popular em Saúde, para o monitoramento, avaliação, alerta precoce e intervenção, visando à redução da morbidade e mortalidade relacionada à mudança do clima. </a:t>
            </a:r>
            <a:endParaRPr lang="en-US" sz="933" dirty="0" smtClean="0">
              <a:solidFill>
                <a:srgbClr val="545454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r">
              <a:lnSpc>
                <a:spcPts val="1400"/>
              </a:lnSpc>
            </a:pPr>
            <a:endParaRPr lang="en-US" sz="933" dirty="0">
              <a:solidFill>
                <a:srgbClr val="545454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21" name="TextBox 60"/>
          <p:cNvSpPr txBox="1"/>
          <p:nvPr/>
        </p:nvSpPr>
        <p:spPr>
          <a:xfrm>
            <a:off x="464971" y="2624826"/>
            <a:ext cx="1274676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 smtClean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METAS</a:t>
            </a:r>
            <a:endParaRPr lang="en-US" sz="1333" b="1" dirty="0">
              <a:solidFill>
                <a:srgbClr val="3C3C3C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Century Gothic Paneuropean Bold"/>
              <a:sym typeface="Century Gothic Paneuropean Bold"/>
            </a:endParaRPr>
          </a:p>
        </p:txBody>
      </p:sp>
      <p:sp>
        <p:nvSpPr>
          <p:cNvPr id="22" name="TextBox 61"/>
          <p:cNvSpPr txBox="1"/>
          <p:nvPr/>
        </p:nvSpPr>
        <p:spPr>
          <a:xfrm>
            <a:off x="805654" y="2404949"/>
            <a:ext cx="704635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6</a:t>
            </a:r>
          </a:p>
        </p:txBody>
      </p:sp>
      <p:sp>
        <p:nvSpPr>
          <p:cNvPr id="23" name="TextBox 62"/>
          <p:cNvSpPr txBox="1"/>
          <p:nvPr/>
        </p:nvSpPr>
        <p:spPr>
          <a:xfrm>
            <a:off x="491268" y="3080482"/>
            <a:ext cx="1244962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 smtClean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AÇÕES</a:t>
            </a:r>
            <a:endParaRPr lang="en-US" sz="1333" b="1" dirty="0">
              <a:solidFill>
                <a:srgbClr val="3C3C3C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Century Gothic Paneuropean Bold"/>
              <a:sym typeface="Century Gothic Paneuropean Bold"/>
            </a:endParaRPr>
          </a:p>
        </p:txBody>
      </p:sp>
      <p:sp>
        <p:nvSpPr>
          <p:cNvPr id="24" name="TextBox 63"/>
          <p:cNvSpPr txBox="1"/>
          <p:nvPr/>
        </p:nvSpPr>
        <p:spPr>
          <a:xfrm>
            <a:off x="779662" y="2858196"/>
            <a:ext cx="704635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32</a:t>
            </a:r>
          </a:p>
        </p:txBody>
      </p:sp>
      <p:sp>
        <p:nvSpPr>
          <p:cNvPr id="25" name="TextBox 61"/>
          <p:cNvSpPr txBox="1"/>
          <p:nvPr/>
        </p:nvSpPr>
        <p:spPr>
          <a:xfrm>
            <a:off x="804118" y="3650438"/>
            <a:ext cx="704635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8</a:t>
            </a:r>
          </a:p>
        </p:txBody>
      </p:sp>
      <p:sp>
        <p:nvSpPr>
          <p:cNvPr id="26" name="TextBox 63"/>
          <p:cNvSpPr txBox="1"/>
          <p:nvPr/>
        </p:nvSpPr>
        <p:spPr>
          <a:xfrm>
            <a:off x="778126" y="4103686"/>
            <a:ext cx="704635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26</a:t>
            </a:r>
          </a:p>
        </p:txBody>
      </p:sp>
      <p:sp>
        <p:nvSpPr>
          <p:cNvPr id="27" name="AutoShape 43"/>
          <p:cNvSpPr/>
          <p:nvPr/>
        </p:nvSpPr>
        <p:spPr>
          <a:xfrm>
            <a:off x="7731623" y="2370219"/>
            <a:ext cx="0" cy="788869"/>
          </a:xfrm>
          <a:prstGeom prst="line">
            <a:avLst/>
          </a:prstGeom>
          <a:ln w="38100" cap="rnd">
            <a:solidFill>
              <a:srgbClr val="FAC14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TextBox 55"/>
          <p:cNvSpPr txBox="1"/>
          <p:nvPr/>
        </p:nvSpPr>
        <p:spPr>
          <a:xfrm>
            <a:off x="7979721" y="2362867"/>
            <a:ext cx="2512118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9"/>
              </a:lnSpc>
            </a:pPr>
            <a:r>
              <a:rPr lang="pt-BR" sz="1199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Promoção e Educação em Saúde</a:t>
            </a:r>
            <a:endParaRPr lang="en-US" sz="1199" b="1" dirty="0"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29" name="TextBox 56"/>
          <p:cNvSpPr txBox="1"/>
          <p:nvPr/>
        </p:nvSpPr>
        <p:spPr>
          <a:xfrm>
            <a:off x="7907635" y="2649486"/>
            <a:ext cx="2929481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00"/>
              </a:lnSpc>
            </a:pPr>
            <a:r>
              <a:rPr lang="en-US" sz="933" b="1" dirty="0" smtClean="0">
                <a:solidFill>
                  <a:srgbClr val="FAC147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OE  3 – </a:t>
            </a:r>
            <a:r>
              <a:rPr lang="pt-BR" sz="933" dirty="0" smtClean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Ampliar </a:t>
            </a:r>
            <a:r>
              <a:rPr lang="pt-BR" sz="933" dirty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as estratégias </a:t>
            </a:r>
            <a:r>
              <a:rPr lang="pt-BR" sz="933" b="1" dirty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de Promoção e Educação em Saúde</a:t>
            </a:r>
            <a:r>
              <a:rPr lang="pt-BR" sz="933" dirty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para aumentar a conscientização sobre os impactos da mudança do clima e reduzir seus efeitos negativos.</a:t>
            </a:r>
          </a:p>
          <a:p>
            <a:pPr>
              <a:lnSpc>
                <a:spcPts val="1400"/>
              </a:lnSpc>
            </a:pPr>
            <a:endParaRPr lang="en-US" sz="933" dirty="0">
              <a:solidFill>
                <a:srgbClr val="545454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30" name="TextBox 61"/>
          <p:cNvSpPr txBox="1"/>
          <p:nvPr/>
        </p:nvSpPr>
        <p:spPr>
          <a:xfrm>
            <a:off x="11008535" y="2404949"/>
            <a:ext cx="704635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5</a:t>
            </a:r>
          </a:p>
        </p:txBody>
      </p:sp>
      <p:sp>
        <p:nvSpPr>
          <p:cNvPr id="31" name="TextBox 63"/>
          <p:cNvSpPr txBox="1"/>
          <p:nvPr/>
        </p:nvSpPr>
        <p:spPr>
          <a:xfrm>
            <a:off x="10982543" y="2858196"/>
            <a:ext cx="704635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23</a:t>
            </a:r>
          </a:p>
        </p:txBody>
      </p:sp>
      <p:sp>
        <p:nvSpPr>
          <p:cNvPr id="32" name="AutoShape 41"/>
          <p:cNvSpPr/>
          <p:nvPr/>
        </p:nvSpPr>
        <p:spPr>
          <a:xfrm>
            <a:off x="7731623" y="3683962"/>
            <a:ext cx="0" cy="788869"/>
          </a:xfrm>
          <a:prstGeom prst="line">
            <a:avLst/>
          </a:prstGeom>
          <a:ln w="38100" cap="rnd">
            <a:solidFill>
              <a:srgbClr val="00A0A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3" name="TextBox 51"/>
          <p:cNvSpPr txBox="1"/>
          <p:nvPr/>
        </p:nvSpPr>
        <p:spPr>
          <a:xfrm>
            <a:off x="7890669" y="3629022"/>
            <a:ext cx="2344218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9"/>
              </a:lnSpc>
            </a:pPr>
            <a:r>
              <a:rPr lang="pt-BR" sz="1199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Ciência, Tecnologia, Inovação e P</a:t>
            </a:r>
            <a:r>
              <a:rPr lang="pt-BR" sz="1199" b="1" dirty="0" smtClean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rodução</a:t>
            </a:r>
            <a:endParaRPr lang="pt-BR" sz="1199" b="1" dirty="0"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34" name="TextBox 52"/>
          <p:cNvSpPr txBox="1"/>
          <p:nvPr/>
        </p:nvSpPr>
        <p:spPr>
          <a:xfrm>
            <a:off x="7907637" y="3963228"/>
            <a:ext cx="2842293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00"/>
              </a:lnSpc>
            </a:pPr>
            <a:r>
              <a:rPr lang="en-US" sz="933" b="1" dirty="0" smtClean="0">
                <a:solidFill>
                  <a:srgbClr val="00A0A7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OE  4 – </a:t>
            </a:r>
            <a:r>
              <a:rPr lang="pt-BR" sz="933" dirty="0" smtClean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Reforçar </a:t>
            </a:r>
            <a:r>
              <a:rPr lang="pt-BR" sz="933" dirty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 adoção de estratégias de </a:t>
            </a:r>
            <a:r>
              <a:rPr lang="pt-BR" sz="933" b="1" dirty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Ciência, Tecnologia, Inovação e Produção </a:t>
            </a:r>
            <a:r>
              <a:rPr lang="pt-BR" sz="933" dirty="0">
                <a:solidFill>
                  <a:srgbClr val="545454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para adaptação do SUS à mudança do clima.</a:t>
            </a:r>
          </a:p>
          <a:p>
            <a:pPr>
              <a:lnSpc>
                <a:spcPts val="1400"/>
              </a:lnSpc>
            </a:pPr>
            <a:endParaRPr lang="en-US" sz="933" dirty="0">
              <a:solidFill>
                <a:srgbClr val="545454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35" name="TextBox 61"/>
          <p:cNvSpPr txBox="1"/>
          <p:nvPr/>
        </p:nvSpPr>
        <p:spPr>
          <a:xfrm>
            <a:off x="11053665" y="3650438"/>
            <a:ext cx="704635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8</a:t>
            </a:r>
          </a:p>
        </p:txBody>
      </p:sp>
      <p:sp>
        <p:nvSpPr>
          <p:cNvPr id="36" name="TextBox 63"/>
          <p:cNvSpPr txBox="1"/>
          <p:nvPr/>
        </p:nvSpPr>
        <p:spPr>
          <a:xfrm>
            <a:off x="11027673" y="4103686"/>
            <a:ext cx="704635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11</a:t>
            </a:r>
          </a:p>
        </p:txBody>
      </p:sp>
      <p:pic>
        <p:nvPicPr>
          <p:cNvPr id="37" name="Imagem 3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8079" y="3769772"/>
            <a:ext cx="444318" cy="444318"/>
          </a:xfrm>
          <a:prstGeom prst="rect">
            <a:avLst/>
          </a:prstGeom>
        </p:spPr>
      </p:pic>
      <p:pic>
        <p:nvPicPr>
          <p:cNvPr id="38" name="Imagem 3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26594" y="2433369"/>
            <a:ext cx="444859" cy="444000"/>
          </a:xfrm>
          <a:prstGeom prst="rect">
            <a:avLst/>
          </a:prstGeom>
        </p:spPr>
      </p:pic>
      <p:pic>
        <p:nvPicPr>
          <p:cNvPr id="39" name="Imagem 3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728089" y="2414197"/>
            <a:ext cx="444000" cy="444000"/>
          </a:xfrm>
          <a:prstGeom prst="rect">
            <a:avLst/>
          </a:prstGeom>
        </p:spPr>
      </p:pic>
      <p:pic>
        <p:nvPicPr>
          <p:cNvPr id="40" name="Imagem 3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660409" y="3693707"/>
            <a:ext cx="537481" cy="53748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52594" y="343261"/>
            <a:ext cx="10273316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2"/>
              </a:lnSpc>
            </a:pPr>
            <a:endParaRPr sz="933" dirty="0"/>
          </a:p>
          <a:p>
            <a:pPr algn="ctr">
              <a:lnSpc>
                <a:spcPts val="2147"/>
              </a:lnSpc>
            </a:pPr>
            <a:endParaRPr lang="en-US" sz="1533" dirty="0"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42" name="TextBox 59"/>
          <p:cNvSpPr txBox="1"/>
          <p:nvPr/>
        </p:nvSpPr>
        <p:spPr>
          <a:xfrm>
            <a:off x="451717" y="1329524"/>
            <a:ext cx="11540460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2"/>
              </a:lnSpc>
            </a:pPr>
            <a:endParaRPr sz="933" dirty="0"/>
          </a:p>
          <a:p>
            <a:pPr algn="ctr">
              <a:lnSpc>
                <a:spcPts val="2147"/>
              </a:lnSpc>
            </a:pPr>
            <a:r>
              <a:rPr lang="en-US" sz="1533" b="1" dirty="0" err="1" smtClean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Objetivos</a:t>
            </a:r>
            <a:r>
              <a:rPr lang="en-US" sz="1533" b="1" dirty="0" smtClean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</a:t>
            </a:r>
            <a:r>
              <a:rPr lang="en-US" sz="1533" b="1" dirty="0" err="1" smtClean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Específicos</a:t>
            </a:r>
            <a:r>
              <a:rPr lang="en-US" sz="1533" b="1" dirty="0" smtClean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(OE):</a:t>
            </a:r>
            <a:endParaRPr lang="en-US" sz="1533" b="1" dirty="0"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43" name="TextBox 60"/>
          <p:cNvSpPr txBox="1"/>
          <p:nvPr/>
        </p:nvSpPr>
        <p:spPr>
          <a:xfrm>
            <a:off x="498379" y="3896568"/>
            <a:ext cx="1274676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 smtClean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METAS</a:t>
            </a:r>
            <a:endParaRPr lang="en-US" sz="1333" b="1" dirty="0">
              <a:solidFill>
                <a:srgbClr val="3C3C3C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Century Gothic Paneuropean Bold"/>
              <a:sym typeface="Century Gothic Paneuropean Bold"/>
            </a:endParaRPr>
          </a:p>
        </p:txBody>
      </p:sp>
      <p:sp>
        <p:nvSpPr>
          <p:cNvPr id="44" name="TextBox 62"/>
          <p:cNvSpPr txBox="1"/>
          <p:nvPr/>
        </p:nvSpPr>
        <p:spPr>
          <a:xfrm>
            <a:off x="524676" y="4352224"/>
            <a:ext cx="1244962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 smtClean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AÇÕES</a:t>
            </a:r>
            <a:endParaRPr lang="en-US" sz="1333" b="1" dirty="0">
              <a:solidFill>
                <a:srgbClr val="3C3C3C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Century Gothic Paneuropean Bold"/>
              <a:sym typeface="Century Gothic Paneuropean Bold"/>
            </a:endParaRPr>
          </a:p>
        </p:txBody>
      </p:sp>
      <p:sp>
        <p:nvSpPr>
          <p:cNvPr id="45" name="TextBox 60"/>
          <p:cNvSpPr txBox="1"/>
          <p:nvPr/>
        </p:nvSpPr>
        <p:spPr>
          <a:xfrm>
            <a:off x="10743629" y="2629438"/>
            <a:ext cx="1274676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 smtClean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METAS</a:t>
            </a:r>
            <a:endParaRPr lang="en-US" sz="1333" b="1" dirty="0">
              <a:solidFill>
                <a:srgbClr val="3C3C3C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Century Gothic Paneuropean Bold"/>
              <a:sym typeface="Century Gothic Paneuropean Bold"/>
            </a:endParaRPr>
          </a:p>
        </p:txBody>
      </p:sp>
      <p:sp>
        <p:nvSpPr>
          <p:cNvPr id="46" name="TextBox 62"/>
          <p:cNvSpPr txBox="1"/>
          <p:nvPr/>
        </p:nvSpPr>
        <p:spPr>
          <a:xfrm>
            <a:off x="10769926" y="3085094"/>
            <a:ext cx="1244962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 smtClean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AÇÕES</a:t>
            </a:r>
            <a:endParaRPr lang="en-US" sz="1333" b="1" dirty="0">
              <a:solidFill>
                <a:srgbClr val="3C3C3C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Century Gothic Paneuropean Bold"/>
              <a:sym typeface="Century Gothic Paneuropean Bold"/>
            </a:endParaRPr>
          </a:p>
        </p:txBody>
      </p:sp>
      <p:sp>
        <p:nvSpPr>
          <p:cNvPr id="47" name="TextBox 60"/>
          <p:cNvSpPr txBox="1"/>
          <p:nvPr/>
        </p:nvSpPr>
        <p:spPr>
          <a:xfrm>
            <a:off x="10720918" y="3896568"/>
            <a:ext cx="1274676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 smtClean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METAS</a:t>
            </a:r>
            <a:endParaRPr lang="en-US" sz="1333" b="1" dirty="0">
              <a:solidFill>
                <a:srgbClr val="3C3C3C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Century Gothic Paneuropean Bold"/>
              <a:sym typeface="Century Gothic Paneuropean Bold"/>
            </a:endParaRPr>
          </a:p>
        </p:txBody>
      </p:sp>
      <p:sp>
        <p:nvSpPr>
          <p:cNvPr id="48" name="TextBox 62"/>
          <p:cNvSpPr txBox="1"/>
          <p:nvPr/>
        </p:nvSpPr>
        <p:spPr>
          <a:xfrm>
            <a:off x="10747215" y="4352224"/>
            <a:ext cx="1244962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333" b="1" dirty="0" smtClean="0">
                <a:solidFill>
                  <a:srgbClr val="3C3C3C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Century Gothic Paneuropean Bold"/>
                <a:sym typeface="Century Gothic Paneuropean Bold"/>
              </a:rPr>
              <a:t>AÇÕES</a:t>
            </a:r>
            <a:endParaRPr lang="en-US" sz="1333" b="1" dirty="0">
              <a:solidFill>
                <a:srgbClr val="3C3C3C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Century Gothic Paneuropean Bold"/>
              <a:sym typeface="Century Gothic Paneuropean Bold"/>
            </a:endParaRPr>
          </a:p>
        </p:txBody>
      </p:sp>
      <p:sp>
        <p:nvSpPr>
          <p:cNvPr id="51" name="Retângulo 50"/>
          <p:cNvSpPr/>
          <p:nvPr/>
        </p:nvSpPr>
        <p:spPr>
          <a:xfrm>
            <a:off x="1464473" y="5370038"/>
            <a:ext cx="6753533" cy="68505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  <a:t>27 Metas </a:t>
            </a:r>
            <a:r>
              <a:rPr lang="pt-BR" sz="1800" dirty="0" smtClean="0">
                <a:latin typeface="Calibri" panose="020F0502020204030204" pitchFamily="34" charset="0"/>
                <a:ea typeface="Calibri" panose="020F0502020204030204" pitchFamily="34" charset="0"/>
              </a:rPr>
              <a:t>      93 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  <a:t>Ações a serem realizada até </a:t>
            </a:r>
            <a:r>
              <a:rPr lang="pt-BR" sz="1800" dirty="0" smtClean="0">
                <a:latin typeface="Calibri" panose="020F0502020204030204" pitchFamily="34" charset="0"/>
                <a:ea typeface="Calibri" panose="020F0502020204030204" pitchFamily="34" charset="0"/>
              </a:rPr>
              <a:t>2035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t-BR" sz="1800" dirty="0" smtClean="0">
                <a:latin typeface="Calibri" panose="020F0502020204030204" pitchFamily="34" charset="0"/>
                <a:ea typeface="Calibri" panose="020F0502020204030204" pitchFamily="34" charset="0"/>
              </a:rPr>
              <a:t>                             44 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  <a:t>até 2027, </a:t>
            </a:r>
            <a:r>
              <a:rPr lang="pt-BR" sz="1800" dirty="0" smtClean="0">
                <a:latin typeface="Calibri" panose="020F0502020204030204" pitchFamily="34" charset="0"/>
                <a:ea typeface="Calibri" panose="020F0502020204030204" pitchFamily="34" charset="0"/>
              </a:rPr>
              <a:t>       25 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  <a:t>até 2031, </a:t>
            </a:r>
            <a:r>
              <a:rPr lang="pt-BR" sz="1800" dirty="0" smtClean="0">
                <a:latin typeface="Calibri" panose="020F0502020204030204" pitchFamily="34" charset="0"/>
                <a:ea typeface="Calibri" panose="020F0502020204030204" pitchFamily="34" charset="0"/>
              </a:rPr>
              <a:t>            24 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</a:rPr>
              <a:t>até 2035)</a:t>
            </a:r>
          </a:p>
        </p:txBody>
      </p:sp>
      <p:sp>
        <p:nvSpPr>
          <p:cNvPr id="52" name="Retângulo 51"/>
          <p:cNvSpPr/>
          <p:nvPr/>
        </p:nvSpPr>
        <p:spPr>
          <a:xfrm>
            <a:off x="-67127" y="-83922"/>
            <a:ext cx="2962727" cy="9677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0" name="Imagem 4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51" b="47436"/>
          <a:stretch/>
        </p:blipFill>
        <p:spPr>
          <a:xfrm>
            <a:off x="252868" y="49666"/>
            <a:ext cx="2694567" cy="690915"/>
          </a:xfrm>
          <a:prstGeom prst="rect">
            <a:avLst/>
          </a:prstGeom>
        </p:spPr>
      </p:pic>
      <p:sp>
        <p:nvSpPr>
          <p:cNvPr id="53" name="Retângulo 52"/>
          <p:cNvSpPr/>
          <p:nvPr/>
        </p:nvSpPr>
        <p:spPr>
          <a:xfrm>
            <a:off x="76909" y="902140"/>
            <a:ext cx="1073866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47"/>
              </a:lnSpc>
            </a:pPr>
            <a:r>
              <a:rPr lang="en-US" sz="1400" b="1" dirty="0" err="1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Objetivo</a:t>
            </a:r>
            <a:r>
              <a:rPr lang="en-US" sz="1400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</a:t>
            </a:r>
            <a:r>
              <a:rPr lang="en-US" sz="1400" b="1" dirty="0" err="1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geral</a:t>
            </a:r>
            <a:r>
              <a:rPr lang="en-US" sz="1400" b="1" dirty="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: </a:t>
            </a:r>
            <a:r>
              <a:rPr lang="pt-BR" sz="1400" dirty="0"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Estabelecer estratégias de adaptação na esfera federal de gestão do SUS para reduzir os impactos da mudança do clima na saúde das pessoas e nos serviços de saúde e definir diretrizes para orientar a atuação das esferas estadual e municipal.</a:t>
            </a:r>
          </a:p>
        </p:txBody>
      </p:sp>
      <p:pic>
        <p:nvPicPr>
          <p:cNvPr id="54" name="Imagem 5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7" b="40195"/>
          <a:stretch/>
        </p:blipFill>
        <p:spPr>
          <a:xfrm>
            <a:off x="9211084" y="6027520"/>
            <a:ext cx="2980913" cy="658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5" name="Retângulo 54"/>
          <p:cNvSpPr/>
          <p:nvPr/>
        </p:nvSpPr>
        <p:spPr>
          <a:xfrm>
            <a:off x="8011685" y="5841389"/>
            <a:ext cx="41803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</a:rPr>
              <a:t>373ª Reunião Ordinária do Conselho Nacional de Saúde</a:t>
            </a:r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296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1FAC2-6FFD-F368-AC20-D9F8284D1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A15486B6-7428-CC4E-EA7E-22D8545783DF}"/>
              </a:ext>
            </a:extLst>
          </p:cNvPr>
          <p:cNvGrpSpPr/>
          <p:nvPr/>
        </p:nvGrpSpPr>
        <p:grpSpPr>
          <a:xfrm>
            <a:off x="0" y="1"/>
            <a:ext cx="12192000" cy="720955"/>
            <a:chOff x="0" y="0"/>
            <a:chExt cx="4816593" cy="284822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6FDEC50-1111-D8D2-D84D-848F25713895}"/>
                </a:ext>
              </a:extLst>
            </p:cNvPr>
            <p:cNvSpPr/>
            <p:nvPr/>
          </p:nvSpPr>
          <p:spPr>
            <a:xfrm>
              <a:off x="0" y="0"/>
              <a:ext cx="4816592" cy="284822"/>
            </a:xfrm>
            <a:custGeom>
              <a:avLst/>
              <a:gdLst/>
              <a:ahLst/>
              <a:cxnLst/>
              <a:rect l="l" t="t" r="r" b="b"/>
              <a:pathLst>
                <a:path w="4816592" h="284822">
                  <a:moveTo>
                    <a:pt x="0" y="0"/>
                  </a:moveTo>
                  <a:lnTo>
                    <a:pt x="4816592" y="0"/>
                  </a:lnTo>
                  <a:lnTo>
                    <a:pt x="4816592" y="284822"/>
                  </a:lnTo>
                  <a:lnTo>
                    <a:pt x="0" y="284822"/>
                  </a:lnTo>
                  <a:close/>
                </a:path>
              </a:pathLst>
            </a:custGeom>
            <a:solidFill>
              <a:srgbClr val="0A0784"/>
            </a:solidFill>
          </p:spPr>
          <p:txBody>
            <a:bodyPr/>
            <a:lstStyle/>
            <a:p>
              <a:endParaRPr lang="pt-BR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1455952-9BB9-A0E0-4F9F-2389BF85A1D2}"/>
                </a:ext>
              </a:extLst>
            </p:cNvPr>
            <p:cNvSpPr txBox="1"/>
            <p:nvPr/>
          </p:nvSpPr>
          <p:spPr>
            <a:xfrm>
              <a:off x="0" y="28575"/>
              <a:ext cx="4816593" cy="256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282"/>
                </a:lnSpc>
              </a:pPr>
              <a:endParaRPr sz="800"/>
            </a:p>
          </p:txBody>
        </p:sp>
      </p:grpSp>
      <p:sp>
        <p:nvSpPr>
          <p:cNvPr id="7" name="Retângulo 6"/>
          <p:cNvSpPr/>
          <p:nvPr/>
        </p:nvSpPr>
        <p:spPr>
          <a:xfrm>
            <a:off x="35159" y="900051"/>
            <a:ext cx="10328042" cy="619947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33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ADD5A53-9E43-1971-9ACC-9EC58419BE19}"/>
              </a:ext>
            </a:extLst>
          </p:cNvPr>
          <p:cNvSpPr txBox="1">
            <a:spLocks/>
          </p:cNvSpPr>
          <p:nvPr/>
        </p:nvSpPr>
        <p:spPr>
          <a:xfrm>
            <a:off x="3229236" y="8417"/>
            <a:ext cx="5983577" cy="8837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Plano de A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daptação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à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Mudança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Clima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Setor Saúde </a:t>
            </a:r>
            <a:r>
              <a:rPr lang="en-US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– </a:t>
            </a:r>
            <a:r>
              <a:rPr lang="en-US" sz="2400" dirty="0" err="1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AdaptaSUS</a:t>
            </a:r>
            <a:endParaRPr lang="pt-BR" sz="24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08ADC305-489E-A637-AA3A-EE501AF94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38" y="1777625"/>
            <a:ext cx="2137554" cy="2850072"/>
          </a:xfrm>
          <a:prstGeom prst="rect">
            <a:avLst/>
          </a:prstGeom>
        </p:spPr>
      </p:pic>
      <p:sp>
        <p:nvSpPr>
          <p:cNvPr id="10" name="Title 4">
            <a:extLst>
              <a:ext uri="{FF2B5EF4-FFF2-40B4-BE49-F238E27FC236}">
                <a16:creationId xmlns:a16="http://schemas.microsoft.com/office/drawing/2014/main" id="{F4344A2B-6D06-3283-6700-454C38A2120F}"/>
              </a:ext>
            </a:extLst>
          </p:cNvPr>
          <p:cNvSpPr txBox="1">
            <a:spLocks/>
          </p:cNvSpPr>
          <p:nvPr/>
        </p:nvSpPr>
        <p:spPr>
          <a:xfrm>
            <a:off x="656225" y="988449"/>
            <a:ext cx="7343488" cy="5315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dirty="0" smtClean="0">
                <a:solidFill>
                  <a:srgbClr val="000000"/>
                </a:solidFill>
              </a:rPr>
              <a:t>Oficinas técnico-cientifica</a:t>
            </a:r>
            <a:endParaRPr lang="x-none" sz="2800" dirty="0"/>
          </a:p>
        </p:txBody>
      </p:sp>
      <p:pic>
        <p:nvPicPr>
          <p:cNvPr id="11" name="Espaço Reservado para Conteúdo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719" y="3636321"/>
            <a:ext cx="4097870" cy="260318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4"/>
          <a:srcRect l="18093" r="12748" b="50637"/>
          <a:stretch/>
        </p:blipFill>
        <p:spPr>
          <a:xfrm>
            <a:off x="2467857" y="1892556"/>
            <a:ext cx="5457520" cy="2012459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713" y="1500948"/>
            <a:ext cx="3879862" cy="2585943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4108524"/>
            <a:ext cx="2488781" cy="1658782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7" b="40195"/>
          <a:stretch/>
        </p:blipFill>
        <p:spPr>
          <a:xfrm>
            <a:off x="9211084" y="6027520"/>
            <a:ext cx="2980913" cy="658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Retângulo 15"/>
          <p:cNvSpPr/>
          <p:nvPr/>
        </p:nvSpPr>
        <p:spPr>
          <a:xfrm>
            <a:off x="8011685" y="5841389"/>
            <a:ext cx="41803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</a:rPr>
              <a:t>373ª Reunião Ordinária do Conselho Nacional de Saúde</a:t>
            </a:r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221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1FAC2-6FFD-F368-AC20-D9F8284D1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A15486B6-7428-CC4E-EA7E-22D8545783DF}"/>
              </a:ext>
            </a:extLst>
          </p:cNvPr>
          <p:cNvGrpSpPr/>
          <p:nvPr/>
        </p:nvGrpSpPr>
        <p:grpSpPr>
          <a:xfrm>
            <a:off x="0" y="1"/>
            <a:ext cx="12192000" cy="720955"/>
            <a:chOff x="0" y="0"/>
            <a:chExt cx="4816593" cy="284822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6FDEC50-1111-D8D2-D84D-848F25713895}"/>
                </a:ext>
              </a:extLst>
            </p:cNvPr>
            <p:cNvSpPr/>
            <p:nvPr/>
          </p:nvSpPr>
          <p:spPr>
            <a:xfrm>
              <a:off x="0" y="0"/>
              <a:ext cx="4816592" cy="284822"/>
            </a:xfrm>
            <a:custGeom>
              <a:avLst/>
              <a:gdLst/>
              <a:ahLst/>
              <a:cxnLst/>
              <a:rect l="l" t="t" r="r" b="b"/>
              <a:pathLst>
                <a:path w="4816592" h="284822">
                  <a:moveTo>
                    <a:pt x="0" y="0"/>
                  </a:moveTo>
                  <a:lnTo>
                    <a:pt x="4816592" y="0"/>
                  </a:lnTo>
                  <a:lnTo>
                    <a:pt x="4816592" y="284822"/>
                  </a:lnTo>
                  <a:lnTo>
                    <a:pt x="0" y="284822"/>
                  </a:lnTo>
                  <a:close/>
                </a:path>
              </a:pathLst>
            </a:custGeom>
            <a:solidFill>
              <a:srgbClr val="0A0784"/>
            </a:solidFill>
          </p:spPr>
          <p:txBody>
            <a:bodyPr/>
            <a:lstStyle/>
            <a:p>
              <a:endParaRPr lang="pt-BR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1455952-9BB9-A0E0-4F9F-2389BF85A1D2}"/>
                </a:ext>
              </a:extLst>
            </p:cNvPr>
            <p:cNvSpPr txBox="1"/>
            <p:nvPr/>
          </p:nvSpPr>
          <p:spPr>
            <a:xfrm>
              <a:off x="0" y="28575"/>
              <a:ext cx="4816593" cy="256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282"/>
                </a:lnSpc>
              </a:pPr>
              <a:endParaRPr sz="800"/>
            </a:p>
          </p:txBody>
        </p:sp>
      </p:grpSp>
      <p:sp>
        <p:nvSpPr>
          <p:cNvPr id="7" name="Retângulo 6"/>
          <p:cNvSpPr/>
          <p:nvPr/>
        </p:nvSpPr>
        <p:spPr>
          <a:xfrm>
            <a:off x="152400" y="910636"/>
            <a:ext cx="11531811" cy="619947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33"/>
          </a:p>
        </p:txBody>
      </p:sp>
      <p:sp>
        <p:nvSpPr>
          <p:cNvPr id="8" name="Retângulo 7"/>
          <p:cNvSpPr/>
          <p:nvPr/>
        </p:nvSpPr>
        <p:spPr>
          <a:xfrm>
            <a:off x="152400" y="1655890"/>
            <a:ext cx="11531811" cy="3841129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33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098DAE5-B296-79D6-BE64-C6CD380851EC}"/>
              </a:ext>
            </a:extLst>
          </p:cNvPr>
          <p:cNvSpPr/>
          <p:nvPr/>
        </p:nvSpPr>
        <p:spPr>
          <a:xfrm>
            <a:off x="8707032" y="4033169"/>
            <a:ext cx="2977179" cy="1168540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b"/>
            <a:r>
              <a:rPr lang="pt-BR" sz="1600" dirty="0">
                <a:solidFill>
                  <a:srgbClr val="000000"/>
                </a:solidFill>
                <a:latin typeface="Calibri" panose="020F0502020204030204" pitchFamily="34" charset="0"/>
              </a:rPr>
              <a:t>Total de contribuições: </a:t>
            </a:r>
            <a:r>
              <a:rPr lang="pt-BR" sz="1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337</a:t>
            </a:r>
          </a:p>
          <a:p>
            <a:pPr fontAlgn="b"/>
            <a:endParaRPr lang="pt-BR" sz="16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"/>
            <a:r>
              <a:rPr lang="pt-BR" sz="16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79%</a:t>
            </a:r>
            <a:r>
              <a:rPr lang="pt-BR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das contribuições incorporadas</a:t>
            </a:r>
            <a:endParaRPr lang="pt-BR" sz="1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"/>
            <a:endParaRPr lang="pt-BR" sz="10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"/>
            <a:endParaRPr lang="pt-BR" sz="1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94334" y="1035943"/>
            <a:ext cx="529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Consulta Pública</a:t>
            </a:r>
            <a:endParaRPr lang="pt-BR" sz="2400" b="1" dirty="0"/>
          </a:p>
        </p:txBody>
      </p:sp>
      <p:sp>
        <p:nvSpPr>
          <p:cNvPr id="11" name="Retângulo 10"/>
          <p:cNvSpPr/>
          <p:nvPr/>
        </p:nvSpPr>
        <p:spPr>
          <a:xfrm>
            <a:off x="8707032" y="3525179"/>
            <a:ext cx="30934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/>
              <a:t>10 de março a 09 de maio de 2025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03" y="1654054"/>
            <a:ext cx="8115805" cy="153695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8" y="3191009"/>
            <a:ext cx="8115806" cy="2575155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ADD5A53-9E43-1971-9ACC-9EC58419BE19}"/>
              </a:ext>
            </a:extLst>
          </p:cNvPr>
          <p:cNvSpPr txBox="1">
            <a:spLocks/>
          </p:cNvSpPr>
          <p:nvPr/>
        </p:nvSpPr>
        <p:spPr>
          <a:xfrm>
            <a:off x="3229236" y="8417"/>
            <a:ext cx="5983577" cy="8837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Plano de A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daptação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à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Mudança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Clima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Setor Saúde </a:t>
            </a:r>
            <a:r>
              <a:rPr lang="en-US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– </a:t>
            </a:r>
            <a:r>
              <a:rPr lang="en-US" sz="2400" dirty="0" err="1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AdaptaSUS</a:t>
            </a:r>
            <a:endParaRPr lang="pt-BR" sz="24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7" b="40195"/>
          <a:stretch/>
        </p:blipFill>
        <p:spPr>
          <a:xfrm>
            <a:off x="9211084" y="6027520"/>
            <a:ext cx="2980913" cy="658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Retângulo 15"/>
          <p:cNvSpPr/>
          <p:nvPr/>
        </p:nvSpPr>
        <p:spPr>
          <a:xfrm>
            <a:off x="8011685" y="5841389"/>
            <a:ext cx="41803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</a:rPr>
              <a:t>373ª Reunião Ordinária do Conselho Nacional de Saúde</a:t>
            </a:r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109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1FAC2-6FFD-F368-AC20-D9F8284D1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A15486B6-7428-CC4E-EA7E-22D8545783DF}"/>
              </a:ext>
            </a:extLst>
          </p:cNvPr>
          <p:cNvGrpSpPr/>
          <p:nvPr/>
        </p:nvGrpSpPr>
        <p:grpSpPr>
          <a:xfrm>
            <a:off x="0" y="1"/>
            <a:ext cx="12192000" cy="720955"/>
            <a:chOff x="0" y="0"/>
            <a:chExt cx="4816593" cy="284822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6FDEC50-1111-D8D2-D84D-848F25713895}"/>
                </a:ext>
              </a:extLst>
            </p:cNvPr>
            <p:cNvSpPr/>
            <p:nvPr/>
          </p:nvSpPr>
          <p:spPr>
            <a:xfrm>
              <a:off x="0" y="0"/>
              <a:ext cx="4816592" cy="284822"/>
            </a:xfrm>
            <a:custGeom>
              <a:avLst/>
              <a:gdLst/>
              <a:ahLst/>
              <a:cxnLst/>
              <a:rect l="l" t="t" r="r" b="b"/>
              <a:pathLst>
                <a:path w="4816592" h="284822">
                  <a:moveTo>
                    <a:pt x="0" y="0"/>
                  </a:moveTo>
                  <a:lnTo>
                    <a:pt x="4816592" y="0"/>
                  </a:lnTo>
                  <a:lnTo>
                    <a:pt x="4816592" y="284822"/>
                  </a:lnTo>
                  <a:lnTo>
                    <a:pt x="0" y="284822"/>
                  </a:lnTo>
                  <a:close/>
                </a:path>
              </a:pathLst>
            </a:custGeom>
            <a:solidFill>
              <a:srgbClr val="0A0784"/>
            </a:solidFill>
          </p:spPr>
          <p:txBody>
            <a:bodyPr/>
            <a:lstStyle/>
            <a:p>
              <a:endParaRPr lang="pt-BR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1455952-9BB9-A0E0-4F9F-2389BF85A1D2}"/>
                </a:ext>
              </a:extLst>
            </p:cNvPr>
            <p:cNvSpPr txBox="1"/>
            <p:nvPr/>
          </p:nvSpPr>
          <p:spPr>
            <a:xfrm>
              <a:off x="0" y="28575"/>
              <a:ext cx="4816593" cy="256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282"/>
                </a:lnSpc>
              </a:pPr>
              <a:endParaRPr sz="800"/>
            </a:p>
          </p:txBody>
        </p:sp>
      </p:grpSp>
      <p:sp>
        <p:nvSpPr>
          <p:cNvPr id="7" name="Título 1">
            <a:extLst>
              <a:ext uri="{FF2B5EF4-FFF2-40B4-BE49-F238E27FC236}">
                <a16:creationId xmlns:a16="http://schemas.microsoft.com/office/drawing/2014/main" id="{6ADD5A53-9E43-1971-9ACC-9EC58419BE19}"/>
              </a:ext>
            </a:extLst>
          </p:cNvPr>
          <p:cNvSpPr txBox="1">
            <a:spLocks/>
          </p:cNvSpPr>
          <p:nvPr/>
        </p:nvSpPr>
        <p:spPr>
          <a:xfrm>
            <a:off x="3229236" y="8417"/>
            <a:ext cx="5983577" cy="8837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Plano de A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daptação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à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Mudança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Clima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Setor Saúde </a:t>
            </a:r>
            <a:r>
              <a:rPr lang="en-US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– </a:t>
            </a:r>
            <a:r>
              <a:rPr lang="en-US" sz="2400" dirty="0" err="1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AdaptaSUS</a:t>
            </a:r>
            <a:endParaRPr lang="pt-BR" sz="24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32401" y="892126"/>
            <a:ext cx="10078400" cy="619947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33"/>
          </a:p>
        </p:txBody>
      </p:sp>
      <p:sp>
        <p:nvSpPr>
          <p:cNvPr id="9" name="Google Shape;426;p9"/>
          <p:cNvSpPr txBox="1">
            <a:spLocks/>
          </p:cNvSpPr>
          <p:nvPr/>
        </p:nvSpPr>
        <p:spPr>
          <a:xfrm>
            <a:off x="-48077" y="937172"/>
            <a:ext cx="5796000" cy="7060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06400">
              <a:spcBef>
                <a:spcPts val="0"/>
              </a:spcBef>
              <a:buSzPts val="2800"/>
              <a:buFont typeface="Arial" panose="020B0604020202020204" pitchFamily="34" charset="0"/>
              <a:buChar char="➔"/>
            </a:pPr>
            <a:r>
              <a:rPr lang="pt-BR" dirty="0" err="1" smtClean="0"/>
              <a:t>Pactuação</a:t>
            </a:r>
            <a:r>
              <a:rPr lang="pt-BR" dirty="0" smtClean="0"/>
              <a:t> na CIT</a:t>
            </a:r>
            <a:endParaRPr lang="pt-BR" dirty="0"/>
          </a:p>
        </p:txBody>
      </p:sp>
      <p:pic>
        <p:nvPicPr>
          <p:cNvPr id="10" name="Google Shape;42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9323" y="2835021"/>
            <a:ext cx="4204724" cy="295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3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3285" y="1604464"/>
            <a:ext cx="5020801" cy="235567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aixaDeTexto 11"/>
          <p:cNvSpPr txBox="1"/>
          <p:nvPr/>
        </p:nvSpPr>
        <p:spPr>
          <a:xfrm>
            <a:off x="0" y="5091777"/>
            <a:ext cx="4343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Pactuado na CIT em 25/09/25</a:t>
            </a:r>
            <a:endParaRPr lang="pt-B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7" b="40195"/>
          <a:stretch/>
        </p:blipFill>
        <p:spPr>
          <a:xfrm>
            <a:off x="9211084" y="6027520"/>
            <a:ext cx="2980913" cy="658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Retângulo 13"/>
          <p:cNvSpPr/>
          <p:nvPr/>
        </p:nvSpPr>
        <p:spPr>
          <a:xfrm>
            <a:off x="8011685" y="5841389"/>
            <a:ext cx="41803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</a:rPr>
              <a:t>373ª Reunião Ordinária do Conselho Nacional de Saúde</a:t>
            </a:r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304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1FAC2-6FFD-F368-AC20-D9F8284D1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A15486B6-7428-CC4E-EA7E-22D8545783DF}"/>
              </a:ext>
            </a:extLst>
          </p:cNvPr>
          <p:cNvGrpSpPr/>
          <p:nvPr/>
        </p:nvGrpSpPr>
        <p:grpSpPr>
          <a:xfrm>
            <a:off x="0" y="1"/>
            <a:ext cx="12192000" cy="720955"/>
            <a:chOff x="0" y="0"/>
            <a:chExt cx="4816593" cy="284822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6FDEC50-1111-D8D2-D84D-848F25713895}"/>
                </a:ext>
              </a:extLst>
            </p:cNvPr>
            <p:cNvSpPr/>
            <p:nvPr/>
          </p:nvSpPr>
          <p:spPr>
            <a:xfrm>
              <a:off x="0" y="0"/>
              <a:ext cx="4816592" cy="284822"/>
            </a:xfrm>
            <a:custGeom>
              <a:avLst/>
              <a:gdLst/>
              <a:ahLst/>
              <a:cxnLst/>
              <a:rect l="l" t="t" r="r" b="b"/>
              <a:pathLst>
                <a:path w="4816592" h="284822">
                  <a:moveTo>
                    <a:pt x="0" y="0"/>
                  </a:moveTo>
                  <a:lnTo>
                    <a:pt x="4816592" y="0"/>
                  </a:lnTo>
                  <a:lnTo>
                    <a:pt x="4816592" y="284822"/>
                  </a:lnTo>
                  <a:lnTo>
                    <a:pt x="0" y="284822"/>
                  </a:lnTo>
                  <a:close/>
                </a:path>
              </a:pathLst>
            </a:custGeom>
            <a:solidFill>
              <a:srgbClr val="0A0784"/>
            </a:solidFill>
          </p:spPr>
          <p:txBody>
            <a:bodyPr/>
            <a:lstStyle/>
            <a:p>
              <a:endParaRPr lang="pt-BR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1455952-9BB9-A0E0-4F9F-2389BF85A1D2}"/>
                </a:ext>
              </a:extLst>
            </p:cNvPr>
            <p:cNvSpPr txBox="1"/>
            <p:nvPr/>
          </p:nvSpPr>
          <p:spPr>
            <a:xfrm>
              <a:off x="0" y="28575"/>
              <a:ext cx="4816593" cy="256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282"/>
                </a:lnSpc>
              </a:pPr>
              <a:endParaRPr sz="800"/>
            </a:p>
          </p:txBody>
        </p:sp>
      </p:grpSp>
      <p:sp>
        <p:nvSpPr>
          <p:cNvPr id="7" name="Título 1">
            <a:extLst>
              <a:ext uri="{FF2B5EF4-FFF2-40B4-BE49-F238E27FC236}">
                <a16:creationId xmlns:a16="http://schemas.microsoft.com/office/drawing/2014/main" id="{6ADD5A53-9E43-1971-9ACC-9EC58419BE19}"/>
              </a:ext>
            </a:extLst>
          </p:cNvPr>
          <p:cNvSpPr txBox="1">
            <a:spLocks/>
          </p:cNvSpPr>
          <p:nvPr/>
        </p:nvSpPr>
        <p:spPr>
          <a:xfrm>
            <a:off x="3229236" y="8417"/>
            <a:ext cx="5983577" cy="8837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Plano de A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daptação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à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Mudança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Clima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Setor Saúde </a:t>
            </a:r>
            <a:r>
              <a:rPr lang="en-US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– </a:t>
            </a:r>
            <a:r>
              <a:rPr lang="en-US" sz="2400" dirty="0" err="1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AdaptaSUS</a:t>
            </a:r>
            <a:endParaRPr lang="pt-BR" sz="24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19050" y="1972129"/>
            <a:ext cx="10515600" cy="3884221"/>
          </a:xfrm>
          <a:prstGeom prst="rect">
            <a:avLst/>
          </a:prstGeom>
        </p:spPr>
        <p:txBody>
          <a:bodyPr/>
          <a:lstStyle>
            <a:lvl1pPr marL="228611" indent="-228611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5325" indent="-190510" algn="l" defTabSz="609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2038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6853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6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7648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29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11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930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dirty="0" smtClean="0"/>
              <a:t>O AdaptaSUS tem em sua </a:t>
            </a:r>
            <a:r>
              <a:rPr lang="pt-BR" sz="2400" dirty="0" err="1" smtClean="0"/>
              <a:t>excência</a:t>
            </a:r>
            <a:r>
              <a:rPr lang="pt-BR" sz="2400" dirty="0" smtClean="0"/>
              <a:t> a capacidade de mobilizar instrumentos normativos já consolidados, conectando-os a estratégias de adaptação que ampliam a capacidade de atuação do sistema de saúde às mudanças em curso. </a:t>
            </a:r>
          </a:p>
          <a:p>
            <a:pPr algn="ctr"/>
            <a:endParaRPr lang="pt-BR" sz="2400" dirty="0" smtClean="0"/>
          </a:p>
          <a:p>
            <a:pPr algn="ctr"/>
            <a:r>
              <a:rPr lang="pt-BR" sz="2400" dirty="0" smtClean="0"/>
              <a:t>Propõe caminhos concretos para a construção de políticas </a:t>
            </a:r>
            <a:r>
              <a:rPr lang="pt-BR" sz="2400" dirty="0" err="1" smtClean="0"/>
              <a:t>territorializadas</a:t>
            </a:r>
            <a:r>
              <a:rPr lang="pt-BR" sz="2400" dirty="0" smtClean="0"/>
              <a:t>, sustentadas pelo diálogo entre saberes e pela valorização das formas diversas de cuidado e de vida.</a:t>
            </a:r>
            <a:endParaRPr lang="pt-BR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7" b="40195"/>
          <a:stretch/>
        </p:blipFill>
        <p:spPr>
          <a:xfrm>
            <a:off x="9211084" y="6027520"/>
            <a:ext cx="2980913" cy="658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Retângulo 9"/>
          <p:cNvSpPr/>
          <p:nvPr/>
        </p:nvSpPr>
        <p:spPr>
          <a:xfrm>
            <a:off x="8011685" y="5841389"/>
            <a:ext cx="41803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</a:rPr>
              <a:t>373ª Reunião Ordinária do Conselho Nacional de Saúde</a:t>
            </a:r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706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1FAC2-6FFD-F368-AC20-D9F8284D1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A15486B6-7428-CC4E-EA7E-22D8545783DF}"/>
              </a:ext>
            </a:extLst>
          </p:cNvPr>
          <p:cNvGrpSpPr/>
          <p:nvPr/>
        </p:nvGrpSpPr>
        <p:grpSpPr>
          <a:xfrm>
            <a:off x="0" y="1"/>
            <a:ext cx="12192000" cy="720955"/>
            <a:chOff x="0" y="0"/>
            <a:chExt cx="4816593" cy="284822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6FDEC50-1111-D8D2-D84D-848F25713895}"/>
                </a:ext>
              </a:extLst>
            </p:cNvPr>
            <p:cNvSpPr/>
            <p:nvPr/>
          </p:nvSpPr>
          <p:spPr>
            <a:xfrm>
              <a:off x="0" y="0"/>
              <a:ext cx="4816592" cy="284822"/>
            </a:xfrm>
            <a:custGeom>
              <a:avLst/>
              <a:gdLst/>
              <a:ahLst/>
              <a:cxnLst/>
              <a:rect l="l" t="t" r="r" b="b"/>
              <a:pathLst>
                <a:path w="4816592" h="284822">
                  <a:moveTo>
                    <a:pt x="0" y="0"/>
                  </a:moveTo>
                  <a:lnTo>
                    <a:pt x="4816592" y="0"/>
                  </a:lnTo>
                  <a:lnTo>
                    <a:pt x="4816592" y="284822"/>
                  </a:lnTo>
                  <a:lnTo>
                    <a:pt x="0" y="284822"/>
                  </a:lnTo>
                  <a:close/>
                </a:path>
              </a:pathLst>
            </a:custGeom>
            <a:solidFill>
              <a:srgbClr val="0A0784"/>
            </a:solidFill>
          </p:spPr>
          <p:txBody>
            <a:bodyPr/>
            <a:lstStyle/>
            <a:p>
              <a:endParaRPr lang="pt-BR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1455952-9BB9-A0E0-4F9F-2389BF85A1D2}"/>
                </a:ext>
              </a:extLst>
            </p:cNvPr>
            <p:cNvSpPr txBox="1"/>
            <p:nvPr/>
          </p:nvSpPr>
          <p:spPr>
            <a:xfrm>
              <a:off x="0" y="28575"/>
              <a:ext cx="4816593" cy="256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282"/>
                </a:lnSpc>
              </a:pPr>
              <a:endParaRPr sz="800"/>
            </a:p>
          </p:txBody>
        </p:sp>
      </p:grpSp>
      <p:sp>
        <p:nvSpPr>
          <p:cNvPr id="7" name="Título 1">
            <a:extLst>
              <a:ext uri="{FF2B5EF4-FFF2-40B4-BE49-F238E27FC236}">
                <a16:creationId xmlns:a16="http://schemas.microsoft.com/office/drawing/2014/main" id="{6ADD5A53-9E43-1971-9ACC-9EC58419BE19}"/>
              </a:ext>
            </a:extLst>
          </p:cNvPr>
          <p:cNvSpPr txBox="1">
            <a:spLocks/>
          </p:cNvSpPr>
          <p:nvPr/>
        </p:nvSpPr>
        <p:spPr>
          <a:xfrm>
            <a:off x="3229236" y="8417"/>
            <a:ext cx="5983577" cy="88370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Plano de A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daptação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à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Mudança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Clima </a:t>
            </a:r>
            <a:r>
              <a:rPr lang="pt-BR" sz="24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do </a:t>
            </a:r>
            <a:r>
              <a:rPr lang="pt-BR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Setor Saúde </a:t>
            </a:r>
            <a:r>
              <a:rPr lang="en-US" sz="24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– </a:t>
            </a:r>
            <a:r>
              <a:rPr lang="en-US" sz="2400" dirty="0" err="1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AdaptaSUS</a:t>
            </a:r>
            <a:endParaRPr lang="pt-BR" sz="24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8" name="Espaço Reservado para Conteúdo 8">
            <a:extLst>
              <a:ext uri="{FF2B5EF4-FFF2-40B4-BE49-F238E27FC236}">
                <a16:creationId xmlns:a16="http://schemas.microsoft.com/office/drawing/2014/main" id="{8DEFB156-929E-F3D9-559B-D41A3E4D03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t="37778" r="18125" b="37778"/>
          <a:stretch/>
        </p:blipFill>
        <p:spPr>
          <a:xfrm>
            <a:off x="2514600" y="3010399"/>
            <a:ext cx="7696200" cy="16764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357454" y="2497075"/>
            <a:ext cx="1727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200" dirty="0" smtClean="0"/>
              <a:t>Obrigado</a:t>
            </a:r>
          </a:p>
        </p:txBody>
      </p:sp>
      <p:sp>
        <p:nvSpPr>
          <p:cNvPr id="10" name="Retângulo 9"/>
          <p:cNvSpPr/>
          <p:nvPr/>
        </p:nvSpPr>
        <p:spPr>
          <a:xfrm>
            <a:off x="4960198" y="4897502"/>
            <a:ext cx="25216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dirty="0"/>
              <a:t>cgclima@saúde.gov.br</a:t>
            </a:r>
          </a:p>
        </p:txBody>
      </p:sp>
    </p:spTree>
    <p:extLst>
      <p:ext uri="{BB962C8B-B14F-4D97-AF65-F5344CB8AC3E}">
        <p14:creationId xmlns:p14="http://schemas.microsoft.com/office/powerpoint/2010/main" val="3159898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715</Words>
  <Application>Microsoft Office PowerPoint</Application>
  <PresentationFormat>Widescreen</PresentationFormat>
  <Paragraphs>75</Paragraphs>
  <Slides>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23" baseType="lpstr">
      <vt:lpstr>Montserrat Medium</vt:lpstr>
      <vt:lpstr>Segoe UI Black</vt:lpstr>
      <vt:lpstr>Montserrat</vt:lpstr>
      <vt:lpstr>Century Gothic Paneuropean</vt:lpstr>
      <vt:lpstr>Montserrat Light</vt:lpstr>
      <vt:lpstr>Corbel Light</vt:lpstr>
      <vt:lpstr>Aptos</vt:lpstr>
      <vt:lpstr>Century Gothic</vt:lpstr>
      <vt:lpstr>Segoe UI</vt:lpstr>
      <vt:lpstr>Century Gothic Paneuropean Bold</vt:lpstr>
      <vt:lpstr>Calibri</vt:lpstr>
      <vt:lpstr>Wingdings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[ABRASCÃO] APRESENTAÇÃO HORIZONTAL (1920 x 1080 px)</dc:title>
  <dc:creator>Comunicação Abrasco</dc:creator>
  <cp:lastModifiedBy>Emerson Soares dos Santos</cp:lastModifiedBy>
  <cp:revision>8</cp:revision>
  <dcterms:created xsi:type="dcterms:W3CDTF">2006-08-16T00:00:00Z</dcterms:created>
  <dcterms:modified xsi:type="dcterms:W3CDTF">2025-12-11T16:35:49Z</dcterms:modified>
  <dc:identifier>DAGzzsC11-o</dc:identifier>
</cp:coreProperties>
</file>