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2"/>
  </p:notesMasterIdLst>
  <p:sldIdLst>
    <p:sldId id="257" r:id="rId2"/>
    <p:sldId id="258" r:id="rId3"/>
    <p:sldId id="658" r:id="rId4"/>
    <p:sldId id="667" r:id="rId5"/>
    <p:sldId id="659" r:id="rId6"/>
    <p:sldId id="650" r:id="rId7"/>
    <p:sldId id="660" r:id="rId8"/>
    <p:sldId id="581" r:id="rId9"/>
    <p:sldId id="662" r:id="rId10"/>
    <p:sldId id="668" r:id="rId11"/>
    <p:sldId id="260" r:id="rId12"/>
    <p:sldId id="656" r:id="rId13"/>
    <p:sldId id="666" r:id="rId14"/>
    <p:sldId id="648" r:id="rId15"/>
    <p:sldId id="663" r:id="rId16"/>
    <p:sldId id="665" r:id="rId17"/>
    <p:sldId id="360" r:id="rId18"/>
    <p:sldId id="573" r:id="rId19"/>
    <p:sldId id="664" r:id="rId20"/>
    <p:sldId id="5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766BE9-BE5C-494F-B6D1-9592DF2E2C6C}" v="2" dt="2025-12-10T19:52:44.903"/>
    <p1510:client id="{EA401D34-6BDB-46D4-8ECB-BA49C5DA653B}" v="23" dt="2025-12-11T13:12:18.9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6" d="100"/>
          <a:sy n="66" d="100"/>
        </p:scale>
        <p:origin x="81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a Rodrigues Cavalcanti van der Ploeg" userId="adf135d5-1ff1-49d4-8f74-425b19b7af82" providerId="ADAL" clId="{E116B256-C6B9-4432-8BB1-2EABB733E9E4}"/>
    <pc:docChg chg="undo redo custSel addSld modSld">
      <pc:chgData name="Susana Rodrigues Cavalcanti van der Ploeg" userId="adf135d5-1ff1-49d4-8f74-425b19b7af82" providerId="ADAL" clId="{E116B256-C6B9-4432-8BB1-2EABB733E9E4}" dt="2025-12-11T13:46:24.763" v="1127" actId="27636"/>
      <pc:docMkLst>
        <pc:docMk/>
      </pc:docMkLst>
      <pc:sldChg chg="modSp mod">
        <pc:chgData name="Susana Rodrigues Cavalcanti van der Ploeg" userId="adf135d5-1ff1-49d4-8f74-425b19b7af82" providerId="ADAL" clId="{E116B256-C6B9-4432-8BB1-2EABB733E9E4}" dt="2025-12-11T13:25:25.081" v="1103" actId="113"/>
        <pc:sldMkLst>
          <pc:docMk/>
          <pc:sldMk cId="1200285159" sldId="260"/>
        </pc:sldMkLst>
        <pc:spChg chg="mod">
          <ac:chgData name="Susana Rodrigues Cavalcanti van der Ploeg" userId="adf135d5-1ff1-49d4-8f74-425b19b7af82" providerId="ADAL" clId="{E116B256-C6B9-4432-8BB1-2EABB733E9E4}" dt="2025-12-11T13:25:25.081" v="1103" actId="113"/>
          <ac:spMkLst>
            <pc:docMk/>
            <pc:sldMk cId="1200285159" sldId="260"/>
            <ac:spMk id="2" creationId="{C678332D-1906-8CFD-7C44-899A8CC99607}"/>
          </ac:spMkLst>
        </pc:spChg>
      </pc:sldChg>
      <pc:sldChg chg="addSp delSp modSp mod setBg">
        <pc:chgData name="Susana Rodrigues Cavalcanti van der Ploeg" userId="adf135d5-1ff1-49d4-8f74-425b19b7af82" providerId="ADAL" clId="{E116B256-C6B9-4432-8BB1-2EABB733E9E4}" dt="2025-12-11T13:27:24.304" v="1120" actId="27614"/>
        <pc:sldMkLst>
          <pc:docMk/>
          <pc:sldMk cId="1002785480" sldId="360"/>
        </pc:sldMkLst>
        <pc:spChg chg="mod">
          <ac:chgData name="Susana Rodrigues Cavalcanti van der Ploeg" userId="adf135d5-1ff1-49d4-8f74-425b19b7af82" providerId="ADAL" clId="{E116B256-C6B9-4432-8BB1-2EABB733E9E4}" dt="2025-12-11T13:27:21.185" v="1119" actId="26606"/>
          <ac:spMkLst>
            <pc:docMk/>
            <pc:sldMk cId="1002785480" sldId="360"/>
            <ac:spMk id="13" creationId="{22603C5B-4D9C-4E3A-A196-89947F34FD4A}"/>
          </ac:spMkLst>
        </pc:spChg>
        <pc:spChg chg="add del">
          <ac:chgData name="Susana Rodrigues Cavalcanti van der Ploeg" userId="adf135d5-1ff1-49d4-8f74-425b19b7af82" providerId="ADAL" clId="{E116B256-C6B9-4432-8BB1-2EABB733E9E4}" dt="2025-12-11T13:27:21.178" v="1118" actId="26606"/>
          <ac:spMkLst>
            <pc:docMk/>
            <pc:sldMk cId="1002785480" sldId="360"/>
            <ac:spMk id="18" creationId="{5AE6C737-FF55-4064-94B7-0B21D2EB6045}"/>
          </ac:spMkLst>
        </pc:spChg>
        <pc:spChg chg="add del">
          <ac:chgData name="Susana Rodrigues Cavalcanti van der Ploeg" userId="adf135d5-1ff1-49d4-8f74-425b19b7af82" providerId="ADAL" clId="{E116B256-C6B9-4432-8BB1-2EABB733E9E4}" dt="2025-12-11T13:27:21.178" v="1118" actId="26606"/>
          <ac:spMkLst>
            <pc:docMk/>
            <pc:sldMk cId="1002785480" sldId="360"/>
            <ac:spMk id="22" creationId="{D8218D9F-38B6-4AE0-9051-5434D19A5277}"/>
          </ac:spMkLst>
        </pc:spChg>
        <pc:spChg chg="add del">
          <ac:chgData name="Susana Rodrigues Cavalcanti van der Ploeg" userId="adf135d5-1ff1-49d4-8f74-425b19b7af82" providerId="ADAL" clId="{E116B256-C6B9-4432-8BB1-2EABB733E9E4}" dt="2025-12-11T13:27:21.178" v="1118" actId="26606"/>
          <ac:spMkLst>
            <pc:docMk/>
            <pc:sldMk cId="1002785480" sldId="360"/>
            <ac:spMk id="24" creationId="{2D3DCA99-84AF-487A-BF72-91C5FA6B0B70}"/>
          </ac:spMkLst>
        </pc:spChg>
        <pc:spChg chg="add">
          <ac:chgData name="Susana Rodrigues Cavalcanti van der Ploeg" userId="adf135d5-1ff1-49d4-8f74-425b19b7af82" providerId="ADAL" clId="{E116B256-C6B9-4432-8BB1-2EABB733E9E4}" dt="2025-12-11T13:27:21.185" v="1119" actId="26606"/>
          <ac:spMkLst>
            <pc:docMk/>
            <pc:sldMk cId="1002785480" sldId="360"/>
            <ac:spMk id="26" creationId="{FA4CD5CB-D209-4D70-8CA4-629731C59219}"/>
          </ac:spMkLst>
        </pc:spChg>
        <pc:spChg chg="add">
          <ac:chgData name="Susana Rodrigues Cavalcanti van der Ploeg" userId="adf135d5-1ff1-49d4-8f74-425b19b7af82" providerId="ADAL" clId="{E116B256-C6B9-4432-8BB1-2EABB733E9E4}" dt="2025-12-11T13:27:21.185" v="1119" actId="26606"/>
          <ac:spMkLst>
            <pc:docMk/>
            <pc:sldMk cId="1002785480" sldId="360"/>
            <ac:spMk id="28" creationId="{B4C27B90-DF2B-4D00-BA07-18ED774CD2F1}"/>
          </ac:spMkLst>
        </pc:spChg>
        <pc:spChg chg="add">
          <ac:chgData name="Susana Rodrigues Cavalcanti van der Ploeg" userId="adf135d5-1ff1-49d4-8f74-425b19b7af82" providerId="ADAL" clId="{E116B256-C6B9-4432-8BB1-2EABB733E9E4}" dt="2025-12-11T13:27:21.185" v="1119" actId="26606"/>
          <ac:spMkLst>
            <pc:docMk/>
            <pc:sldMk cId="1002785480" sldId="360"/>
            <ac:spMk id="29" creationId="{593ACC25-C262-417A-8AA9-0641C772BDB6}"/>
          </ac:spMkLst>
        </pc:spChg>
        <pc:picChg chg="mod">
          <ac:chgData name="Susana Rodrigues Cavalcanti van der Ploeg" userId="adf135d5-1ff1-49d4-8f74-425b19b7af82" providerId="ADAL" clId="{E116B256-C6B9-4432-8BB1-2EABB733E9E4}" dt="2025-12-11T13:27:24.304" v="1120" actId="27614"/>
          <ac:picMkLst>
            <pc:docMk/>
            <pc:sldMk cId="1002785480" sldId="360"/>
            <ac:picMk id="2" creationId="{53CFD6B4-D74E-892B-46C1-4647EC934906}"/>
          </ac:picMkLst>
        </pc:picChg>
        <pc:cxnChg chg="add del">
          <ac:chgData name="Susana Rodrigues Cavalcanti van der Ploeg" userId="adf135d5-1ff1-49d4-8f74-425b19b7af82" providerId="ADAL" clId="{E116B256-C6B9-4432-8BB1-2EABB733E9E4}" dt="2025-12-11T13:27:21.178" v="1118" actId="26606"/>
          <ac:cxnSpMkLst>
            <pc:docMk/>
            <pc:sldMk cId="1002785480" sldId="360"/>
            <ac:cxnSpMk id="20" creationId="{6B5B1DD8-6224-4137-8621-32982B00F9FC}"/>
          </ac:cxnSpMkLst>
        </pc:cxnChg>
        <pc:cxnChg chg="add">
          <ac:chgData name="Susana Rodrigues Cavalcanti van der Ploeg" userId="adf135d5-1ff1-49d4-8f74-425b19b7af82" providerId="ADAL" clId="{E116B256-C6B9-4432-8BB1-2EABB733E9E4}" dt="2025-12-11T13:27:21.185" v="1119" actId="26606"/>
          <ac:cxnSpMkLst>
            <pc:docMk/>
            <pc:sldMk cId="1002785480" sldId="360"/>
            <ac:cxnSpMk id="27" creationId="{5C6A2BAE-B461-4B55-8E1F-0722ABDD1393}"/>
          </ac:cxnSpMkLst>
        </pc:cxnChg>
      </pc:sldChg>
      <pc:sldChg chg="modSp mod">
        <pc:chgData name="Susana Rodrigues Cavalcanti van der Ploeg" userId="adf135d5-1ff1-49d4-8f74-425b19b7af82" providerId="ADAL" clId="{E116B256-C6B9-4432-8BB1-2EABB733E9E4}" dt="2025-12-11T13:29:05.855" v="1124" actId="113"/>
        <pc:sldMkLst>
          <pc:docMk/>
          <pc:sldMk cId="1735526190" sldId="581"/>
        </pc:sldMkLst>
        <pc:spChg chg="mod">
          <ac:chgData name="Susana Rodrigues Cavalcanti van der Ploeg" userId="adf135d5-1ff1-49d4-8f74-425b19b7af82" providerId="ADAL" clId="{E116B256-C6B9-4432-8BB1-2EABB733E9E4}" dt="2025-12-11T13:29:05.855" v="1124" actId="113"/>
          <ac:spMkLst>
            <pc:docMk/>
            <pc:sldMk cId="1735526190" sldId="581"/>
            <ac:spMk id="23" creationId="{33953FDA-A912-DBC0-912B-AB1C2AE8E999}"/>
          </ac:spMkLst>
        </pc:spChg>
      </pc:sldChg>
      <pc:sldChg chg="modSp mod">
        <pc:chgData name="Susana Rodrigues Cavalcanti van der Ploeg" userId="adf135d5-1ff1-49d4-8f74-425b19b7af82" providerId="ADAL" clId="{E116B256-C6B9-4432-8BB1-2EABB733E9E4}" dt="2025-12-11T13:26:19.676" v="1111" actId="113"/>
        <pc:sldMkLst>
          <pc:docMk/>
          <pc:sldMk cId="2924455500" sldId="648"/>
        </pc:sldMkLst>
        <pc:spChg chg="mod">
          <ac:chgData name="Susana Rodrigues Cavalcanti van der Ploeg" userId="adf135d5-1ff1-49d4-8f74-425b19b7af82" providerId="ADAL" clId="{E116B256-C6B9-4432-8BB1-2EABB733E9E4}" dt="2025-12-11T13:26:19.676" v="1111" actId="113"/>
          <ac:spMkLst>
            <pc:docMk/>
            <pc:sldMk cId="2924455500" sldId="648"/>
            <ac:spMk id="2" creationId="{1591D9E0-D34A-AE51-E26E-FF280DF8026B}"/>
          </ac:spMkLst>
        </pc:spChg>
      </pc:sldChg>
      <pc:sldChg chg="modSp mod">
        <pc:chgData name="Susana Rodrigues Cavalcanti van der Ploeg" userId="adf135d5-1ff1-49d4-8f74-425b19b7af82" providerId="ADAL" clId="{E116B256-C6B9-4432-8BB1-2EABB733E9E4}" dt="2025-12-11T13:26:01.940" v="1108" actId="1076"/>
        <pc:sldMkLst>
          <pc:docMk/>
          <pc:sldMk cId="2256495918" sldId="656"/>
        </pc:sldMkLst>
        <pc:spChg chg="mod">
          <ac:chgData name="Susana Rodrigues Cavalcanti van der Ploeg" userId="adf135d5-1ff1-49d4-8f74-425b19b7af82" providerId="ADAL" clId="{E116B256-C6B9-4432-8BB1-2EABB733E9E4}" dt="2025-12-11T13:25:46.231" v="1106" actId="1076"/>
          <ac:spMkLst>
            <pc:docMk/>
            <pc:sldMk cId="2256495918" sldId="656"/>
            <ac:spMk id="2" creationId="{11DF4D58-BD1B-2467-2E95-034E972C44F5}"/>
          </ac:spMkLst>
        </pc:spChg>
        <pc:picChg chg="mod">
          <ac:chgData name="Susana Rodrigues Cavalcanti van der Ploeg" userId="adf135d5-1ff1-49d4-8f74-425b19b7af82" providerId="ADAL" clId="{E116B256-C6B9-4432-8BB1-2EABB733E9E4}" dt="2025-12-11T13:26:01.940" v="1108" actId="1076"/>
          <ac:picMkLst>
            <pc:docMk/>
            <pc:sldMk cId="2256495918" sldId="656"/>
            <ac:picMk id="9" creationId="{D23064E9-2C97-5DD8-EAF2-7AEF87ECBD53}"/>
          </ac:picMkLst>
        </pc:picChg>
      </pc:sldChg>
      <pc:sldChg chg="modSp mod">
        <pc:chgData name="Susana Rodrigues Cavalcanti van der Ploeg" userId="adf135d5-1ff1-49d4-8f74-425b19b7af82" providerId="ADAL" clId="{E116B256-C6B9-4432-8BB1-2EABB733E9E4}" dt="2025-12-11T13:29:10.673" v="1125" actId="113"/>
        <pc:sldMkLst>
          <pc:docMk/>
          <pc:sldMk cId="3953042424" sldId="662"/>
        </pc:sldMkLst>
        <pc:spChg chg="mod">
          <ac:chgData name="Susana Rodrigues Cavalcanti van der Ploeg" userId="adf135d5-1ff1-49d4-8f74-425b19b7af82" providerId="ADAL" clId="{E116B256-C6B9-4432-8BB1-2EABB733E9E4}" dt="2025-12-11T13:29:10.673" v="1125" actId="113"/>
          <ac:spMkLst>
            <pc:docMk/>
            <pc:sldMk cId="3953042424" sldId="662"/>
            <ac:spMk id="9" creationId="{482F3EBA-8D41-C6F5-BD71-896757DF88B0}"/>
          </ac:spMkLst>
        </pc:spChg>
      </pc:sldChg>
      <pc:sldChg chg="modSp mod">
        <pc:chgData name="Susana Rodrigues Cavalcanti van der Ploeg" userId="adf135d5-1ff1-49d4-8f74-425b19b7af82" providerId="ADAL" clId="{E116B256-C6B9-4432-8BB1-2EABB733E9E4}" dt="2025-12-11T13:26:39.438" v="1113" actId="1076"/>
        <pc:sldMkLst>
          <pc:docMk/>
          <pc:sldMk cId="126455525" sldId="663"/>
        </pc:sldMkLst>
        <pc:spChg chg="mod">
          <ac:chgData name="Susana Rodrigues Cavalcanti van der Ploeg" userId="adf135d5-1ff1-49d4-8f74-425b19b7af82" providerId="ADAL" clId="{E116B256-C6B9-4432-8BB1-2EABB733E9E4}" dt="2025-12-11T13:26:39.438" v="1113" actId="1076"/>
          <ac:spMkLst>
            <pc:docMk/>
            <pc:sldMk cId="126455525" sldId="663"/>
            <ac:spMk id="15" creationId="{A3EEB142-FB13-9D0B-01AC-105332629D0D}"/>
          </ac:spMkLst>
        </pc:spChg>
      </pc:sldChg>
      <pc:sldChg chg="delSp modSp mod">
        <pc:chgData name="Susana Rodrigues Cavalcanti van der Ploeg" userId="adf135d5-1ff1-49d4-8f74-425b19b7af82" providerId="ADAL" clId="{E116B256-C6B9-4432-8BB1-2EABB733E9E4}" dt="2025-12-11T13:27:07.419" v="1116" actId="1076"/>
        <pc:sldMkLst>
          <pc:docMk/>
          <pc:sldMk cId="2999183747" sldId="665"/>
        </pc:sldMkLst>
        <pc:spChg chg="del">
          <ac:chgData name="Susana Rodrigues Cavalcanti van der Ploeg" userId="adf135d5-1ff1-49d4-8f74-425b19b7af82" providerId="ADAL" clId="{E116B256-C6B9-4432-8BB1-2EABB733E9E4}" dt="2025-12-11T13:26:57.394" v="1114" actId="478"/>
          <ac:spMkLst>
            <pc:docMk/>
            <pc:sldMk cId="2999183747" sldId="665"/>
            <ac:spMk id="2" creationId="{90E30567-35B0-9470-5755-F0CAA9ECFDAA}"/>
          </ac:spMkLst>
        </pc:spChg>
        <pc:picChg chg="mod">
          <ac:chgData name="Susana Rodrigues Cavalcanti van der Ploeg" userId="adf135d5-1ff1-49d4-8f74-425b19b7af82" providerId="ADAL" clId="{E116B256-C6B9-4432-8BB1-2EABB733E9E4}" dt="2025-12-11T13:27:01.417" v="1115" actId="1076"/>
          <ac:picMkLst>
            <pc:docMk/>
            <pc:sldMk cId="2999183747" sldId="665"/>
            <ac:picMk id="5" creationId="{C121CEC1-8865-90F3-A8BB-1407EC63D1CB}"/>
          </ac:picMkLst>
        </pc:picChg>
        <pc:picChg chg="mod">
          <ac:chgData name="Susana Rodrigues Cavalcanti van der Ploeg" userId="adf135d5-1ff1-49d4-8f74-425b19b7af82" providerId="ADAL" clId="{E116B256-C6B9-4432-8BB1-2EABB733E9E4}" dt="2025-12-11T13:27:07.419" v="1116" actId="1076"/>
          <ac:picMkLst>
            <pc:docMk/>
            <pc:sldMk cId="2999183747" sldId="665"/>
            <ac:picMk id="10" creationId="{C97A3169-4ADF-5F35-0AE5-4E9767D4ED52}"/>
          </ac:picMkLst>
        </pc:picChg>
      </pc:sldChg>
      <pc:sldChg chg="addSp delSp modSp add mod modNotesTx">
        <pc:chgData name="Susana Rodrigues Cavalcanti van der Ploeg" userId="adf135d5-1ff1-49d4-8f74-425b19b7af82" providerId="ADAL" clId="{E116B256-C6B9-4432-8BB1-2EABB733E9E4}" dt="2025-12-11T13:46:24.763" v="1127" actId="27636"/>
        <pc:sldMkLst>
          <pc:docMk/>
          <pc:sldMk cId="2339098996" sldId="667"/>
        </pc:sldMkLst>
        <pc:spChg chg="mod">
          <ac:chgData name="Susana Rodrigues Cavalcanti van der Ploeg" userId="adf135d5-1ff1-49d4-8f74-425b19b7af82" providerId="ADAL" clId="{E116B256-C6B9-4432-8BB1-2EABB733E9E4}" dt="2025-12-11T12:44:36.820" v="12" actId="20577"/>
          <ac:spMkLst>
            <pc:docMk/>
            <pc:sldMk cId="2339098996" sldId="667"/>
            <ac:spMk id="2" creationId="{A293458C-137C-2FD3-D39C-5CEA2FD03F5C}"/>
          </ac:spMkLst>
        </pc:spChg>
        <pc:spChg chg="mod">
          <ac:chgData name="Susana Rodrigues Cavalcanti van der Ploeg" userId="adf135d5-1ff1-49d4-8f74-425b19b7af82" providerId="ADAL" clId="{E116B256-C6B9-4432-8BB1-2EABB733E9E4}" dt="2025-12-11T13:46:24.763" v="1127" actId="27636"/>
          <ac:spMkLst>
            <pc:docMk/>
            <pc:sldMk cId="2339098996" sldId="667"/>
            <ac:spMk id="11" creationId="{4098C4C6-BE52-8BBE-141B-0DD3F4E61C14}"/>
          </ac:spMkLst>
        </pc:spChg>
        <pc:spChg chg="mod">
          <ac:chgData name="Susana Rodrigues Cavalcanti van der Ploeg" userId="adf135d5-1ff1-49d4-8f74-425b19b7af82" providerId="ADAL" clId="{E116B256-C6B9-4432-8BB1-2EABB733E9E4}" dt="2025-12-11T12:44:47.606" v="16" actId="20577"/>
          <ac:spMkLst>
            <pc:docMk/>
            <pc:sldMk cId="2339098996" sldId="667"/>
            <ac:spMk id="14" creationId="{51B4A351-F1C9-A2F7-5152-9272BEFC0C31}"/>
          </ac:spMkLst>
        </pc:spChg>
        <pc:spChg chg="add mod">
          <ac:chgData name="Susana Rodrigues Cavalcanti van der Ploeg" userId="adf135d5-1ff1-49d4-8f74-425b19b7af82" providerId="ADAL" clId="{E116B256-C6B9-4432-8BB1-2EABB733E9E4}" dt="2025-12-11T13:12:52.226" v="917" actId="1076"/>
          <ac:spMkLst>
            <pc:docMk/>
            <pc:sldMk cId="2339098996" sldId="667"/>
            <ac:spMk id="15" creationId="{882E25F7-1CAB-CE90-53E7-F2D2F28D4BD6}"/>
          </ac:spMkLst>
        </pc:spChg>
        <pc:picChg chg="add mod">
          <ac:chgData name="Susana Rodrigues Cavalcanti van der Ploeg" userId="adf135d5-1ff1-49d4-8f74-425b19b7af82" providerId="ADAL" clId="{E116B256-C6B9-4432-8BB1-2EABB733E9E4}" dt="2025-12-11T13:09:27.551" v="663" actId="1076"/>
          <ac:picMkLst>
            <pc:docMk/>
            <pc:sldMk cId="2339098996" sldId="667"/>
            <ac:picMk id="4" creationId="{4E809194-6A1A-008E-E261-07DD72522906}"/>
          </ac:picMkLst>
        </pc:picChg>
        <pc:picChg chg="add mod">
          <ac:chgData name="Susana Rodrigues Cavalcanti van der Ploeg" userId="adf135d5-1ff1-49d4-8f74-425b19b7af82" providerId="ADAL" clId="{E116B256-C6B9-4432-8BB1-2EABB733E9E4}" dt="2025-12-11T13:09:09.914" v="658" actId="1076"/>
          <ac:picMkLst>
            <pc:docMk/>
            <pc:sldMk cId="2339098996" sldId="667"/>
            <ac:picMk id="8" creationId="{AF0B6DEB-8A9F-48C7-A848-636CBA6990C8}"/>
          </ac:picMkLst>
        </pc:picChg>
        <pc:picChg chg="add del mod">
          <ac:chgData name="Susana Rodrigues Cavalcanti van der Ploeg" userId="adf135d5-1ff1-49d4-8f74-425b19b7af82" providerId="ADAL" clId="{E116B256-C6B9-4432-8BB1-2EABB733E9E4}" dt="2025-12-11T13:09:55.628" v="671" actId="478"/>
          <ac:picMkLst>
            <pc:docMk/>
            <pc:sldMk cId="2339098996" sldId="667"/>
            <ac:picMk id="10" creationId="{837EB4A7-5B15-86CD-98D7-BA74FEF4CB02}"/>
          </ac:picMkLst>
        </pc:picChg>
        <pc:picChg chg="del">
          <ac:chgData name="Susana Rodrigues Cavalcanti van der Ploeg" userId="adf135d5-1ff1-49d4-8f74-425b19b7af82" providerId="ADAL" clId="{E116B256-C6B9-4432-8BB1-2EABB733E9E4}" dt="2025-12-11T12:44:41.743" v="14" actId="478"/>
          <ac:picMkLst>
            <pc:docMk/>
            <pc:sldMk cId="2339098996" sldId="667"/>
            <ac:picMk id="13" creationId="{25FA3215-C482-4776-65BA-85F2E36E9B5B}"/>
          </ac:picMkLst>
        </pc:picChg>
        <pc:picChg chg="add mod">
          <ac:chgData name="Susana Rodrigues Cavalcanti van der Ploeg" userId="adf135d5-1ff1-49d4-8f74-425b19b7af82" providerId="ADAL" clId="{E116B256-C6B9-4432-8BB1-2EABB733E9E4}" dt="2025-12-11T13:10:17.900" v="677" actId="1076"/>
          <ac:picMkLst>
            <pc:docMk/>
            <pc:sldMk cId="2339098996" sldId="667"/>
            <ac:picMk id="17" creationId="{22688646-67BC-8D53-A4D3-36AAB60F4C5E}"/>
          </ac:picMkLst>
        </pc:picChg>
        <pc:picChg chg="del">
          <ac:chgData name="Susana Rodrigues Cavalcanti van der Ploeg" userId="adf135d5-1ff1-49d4-8f74-425b19b7af82" providerId="ADAL" clId="{E116B256-C6B9-4432-8BB1-2EABB733E9E4}" dt="2025-12-11T12:44:39.959" v="13" actId="478"/>
          <ac:picMkLst>
            <pc:docMk/>
            <pc:sldMk cId="2339098996" sldId="667"/>
            <ac:picMk id="1031" creationId="{6A4A542F-1127-A027-8630-2419F3940441}"/>
          </ac:picMkLst>
        </pc:picChg>
        <pc:picChg chg="del">
          <ac:chgData name="Susana Rodrigues Cavalcanti van der Ploeg" userId="adf135d5-1ff1-49d4-8f74-425b19b7af82" providerId="ADAL" clId="{E116B256-C6B9-4432-8BB1-2EABB733E9E4}" dt="2025-12-11T12:44:43.313" v="15" actId="478"/>
          <ac:picMkLst>
            <pc:docMk/>
            <pc:sldMk cId="2339098996" sldId="667"/>
            <ac:picMk id="1033" creationId="{FBC47EC8-FC9F-9045-98B2-6C53616CF2D6}"/>
          </ac:picMkLst>
        </pc:picChg>
      </pc:sldChg>
      <pc:sldChg chg="addSp delSp modSp new mod">
        <pc:chgData name="Susana Rodrigues Cavalcanti van der Ploeg" userId="adf135d5-1ff1-49d4-8f74-425b19b7af82" providerId="ADAL" clId="{E116B256-C6B9-4432-8BB1-2EABB733E9E4}" dt="2025-12-11T13:23:36.616" v="1101" actId="207"/>
        <pc:sldMkLst>
          <pc:docMk/>
          <pc:sldMk cId="3217560100" sldId="668"/>
        </pc:sldMkLst>
        <pc:spChg chg="mod">
          <ac:chgData name="Susana Rodrigues Cavalcanti van der Ploeg" userId="adf135d5-1ff1-49d4-8f74-425b19b7af82" providerId="ADAL" clId="{E116B256-C6B9-4432-8BB1-2EABB733E9E4}" dt="2025-12-11T13:23:36.616" v="1101" actId="207"/>
          <ac:spMkLst>
            <pc:docMk/>
            <pc:sldMk cId="3217560100" sldId="668"/>
            <ac:spMk id="2" creationId="{20767542-24A8-7C60-BE02-D128819A55BD}"/>
          </ac:spMkLst>
        </pc:spChg>
        <pc:spChg chg="del">
          <ac:chgData name="Susana Rodrigues Cavalcanti van der Ploeg" userId="adf135d5-1ff1-49d4-8f74-425b19b7af82" providerId="ADAL" clId="{E116B256-C6B9-4432-8BB1-2EABB733E9E4}" dt="2025-12-11T13:16:21.603" v="982" actId="22"/>
          <ac:spMkLst>
            <pc:docMk/>
            <pc:sldMk cId="3217560100" sldId="668"/>
            <ac:spMk id="3" creationId="{ADD48447-C746-72AF-B126-10111EF26D80}"/>
          </ac:spMkLst>
        </pc:spChg>
        <pc:picChg chg="add mod ord">
          <ac:chgData name="Susana Rodrigues Cavalcanti van der Ploeg" userId="adf135d5-1ff1-49d4-8f74-425b19b7af82" providerId="ADAL" clId="{E116B256-C6B9-4432-8BB1-2EABB733E9E4}" dt="2025-12-11T13:19:41.708" v="1030" actId="1076"/>
          <ac:picMkLst>
            <pc:docMk/>
            <pc:sldMk cId="3217560100" sldId="668"/>
            <ac:picMk id="5" creationId="{6EE5A14F-EFF2-B69E-9024-47C857AC2B28}"/>
          </ac:picMkLst>
        </pc:picChg>
        <pc:picChg chg="add mod">
          <ac:chgData name="Susana Rodrigues Cavalcanti van der Ploeg" userId="adf135d5-1ff1-49d4-8f74-425b19b7af82" providerId="ADAL" clId="{E116B256-C6B9-4432-8BB1-2EABB733E9E4}" dt="2025-12-11T13:19:50.887" v="1031" actId="1076"/>
          <ac:picMkLst>
            <pc:docMk/>
            <pc:sldMk cId="3217560100" sldId="668"/>
            <ac:picMk id="7" creationId="{F5280D4B-62E4-6F28-39A4-E0A9999B7C6A}"/>
          </ac:picMkLst>
        </pc:picChg>
        <pc:picChg chg="add mod">
          <ac:chgData name="Susana Rodrigues Cavalcanti van der Ploeg" userId="adf135d5-1ff1-49d4-8f74-425b19b7af82" providerId="ADAL" clId="{E116B256-C6B9-4432-8BB1-2EABB733E9E4}" dt="2025-12-11T13:18:06.010" v="1017" actId="1076"/>
          <ac:picMkLst>
            <pc:docMk/>
            <pc:sldMk cId="3217560100" sldId="668"/>
            <ac:picMk id="9" creationId="{A1A46731-682E-DA4D-208C-892BCC8847C8}"/>
          </ac:picMkLst>
        </pc:picChg>
        <pc:picChg chg="add del mod">
          <ac:chgData name="Susana Rodrigues Cavalcanti van der Ploeg" userId="adf135d5-1ff1-49d4-8f74-425b19b7af82" providerId="ADAL" clId="{E116B256-C6B9-4432-8BB1-2EABB733E9E4}" dt="2025-12-11T13:19:55.330" v="1033" actId="478"/>
          <ac:picMkLst>
            <pc:docMk/>
            <pc:sldMk cId="3217560100" sldId="668"/>
            <ac:picMk id="11" creationId="{0BC67A5D-ED4F-2A46-756F-D57A8550F01D}"/>
          </ac:picMkLst>
        </pc:picChg>
        <pc:picChg chg="add mod">
          <ac:chgData name="Susana Rodrigues Cavalcanti van der Ploeg" userId="adf135d5-1ff1-49d4-8f74-425b19b7af82" providerId="ADAL" clId="{E116B256-C6B9-4432-8BB1-2EABB733E9E4}" dt="2025-12-11T13:20:06.375" v="1036" actId="1076"/>
          <ac:picMkLst>
            <pc:docMk/>
            <pc:sldMk cId="3217560100" sldId="668"/>
            <ac:picMk id="13" creationId="{16BB9BBB-7F6B-A00C-92D3-0A9238DE5BDB}"/>
          </ac:picMkLst>
        </pc:picChg>
      </pc:sldChg>
    </pc:docChg>
  </pc:docChgLst>
  <pc:docChgLst>
    <pc:chgData name="Susana Rodrigues Cavalcanti van der Ploeg" userId="adf135d5-1ff1-49d4-8f74-425b19b7af82" providerId="ADAL" clId="{FC165597-C53F-438E-87BE-376652694EE7}"/>
    <pc:docChg chg="modSld">
      <pc:chgData name="Susana Rodrigues Cavalcanti van der Ploeg" userId="adf135d5-1ff1-49d4-8f74-425b19b7af82" providerId="ADAL" clId="{FC165597-C53F-438E-87BE-376652694EE7}" dt="2025-12-10T19:52:44.902" v="28" actId="1076"/>
      <pc:docMkLst>
        <pc:docMk/>
      </pc:docMkLst>
      <pc:sldChg chg="addSp modSp mod">
        <pc:chgData name="Susana Rodrigues Cavalcanti van der Ploeg" userId="adf135d5-1ff1-49d4-8f74-425b19b7af82" providerId="ADAL" clId="{FC165597-C53F-438E-87BE-376652694EE7}" dt="2025-12-10T19:52:44.902" v="28" actId="1076"/>
        <pc:sldMkLst>
          <pc:docMk/>
          <pc:sldMk cId="2251761115" sldId="574"/>
        </pc:sldMkLst>
        <pc:spChg chg="mod">
          <ac:chgData name="Susana Rodrigues Cavalcanti van der Ploeg" userId="adf135d5-1ff1-49d4-8f74-425b19b7af82" providerId="ADAL" clId="{FC165597-C53F-438E-87BE-376652694EE7}" dt="2025-12-10T19:44:57.314" v="2" actId="1076"/>
          <ac:spMkLst>
            <pc:docMk/>
            <pc:sldMk cId="2251761115" sldId="574"/>
            <ac:spMk id="2" creationId="{22E74243-46F3-9EFA-1DEC-8CEE46BC4FDE}"/>
          </ac:spMkLst>
        </pc:spChg>
        <pc:spChg chg="add mod">
          <ac:chgData name="Susana Rodrigues Cavalcanti van der Ploeg" userId="adf135d5-1ff1-49d4-8f74-425b19b7af82" providerId="ADAL" clId="{FC165597-C53F-438E-87BE-376652694EE7}" dt="2025-12-10T19:52:32.906" v="26" actId="20577"/>
          <ac:spMkLst>
            <pc:docMk/>
            <pc:sldMk cId="2251761115" sldId="574"/>
            <ac:spMk id="4" creationId="{396F7D46-5876-7EAB-2D33-C1F31B0B5EAD}"/>
          </ac:spMkLst>
        </pc:spChg>
        <pc:spChg chg="mod">
          <ac:chgData name="Susana Rodrigues Cavalcanti van der Ploeg" userId="adf135d5-1ff1-49d4-8f74-425b19b7af82" providerId="ADAL" clId="{FC165597-C53F-438E-87BE-376652694EE7}" dt="2025-12-10T19:52:40.039" v="27" actId="1076"/>
          <ac:spMkLst>
            <pc:docMk/>
            <pc:sldMk cId="2251761115" sldId="574"/>
            <ac:spMk id="11" creationId="{9B9E2406-8CA0-9E22-52B8-4FA2250EF42F}"/>
          </ac:spMkLst>
        </pc:spChg>
        <pc:picChg chg="mod">
          <ac:chgData name="Susana Rodrigues Cavalcanti van der Ploeg" userId="adf135d5-1ff1-49d4-8f74-425b19b7af82" providerId="ADAL" clId="{FC165597-C53F-438E-87BE-376652694EE7}" dt="2025-12-10T19:52:44.902" v="28" actId="1076"/>
          <ac:picMkLst>
            <pc:docMk/>
            <pc:sldMk cId="2251761115" sldId="574"/>
            <ac:picMk id="7" creationId="{68FB0FB5-BA49-8729-8208-C1650ED3A8FC}"/>
          </ac:picMkLst>
        </pc:picChg>
      </pc:sldChg>
      <pc:sldChg chg="modSp mod">
        <pc:chgData name="Susana Rodrigues Cavalcanti van der Ploeg" userId="adf135d5-1ff1-49d4-8f74-425b19b7af82" providerId="ADAL" clId="{FC165597-C53F-438E-87BE-376652694EE7}" dt="2025-12-10T19:44:36.985" v="1" actId="20577"/>
        <pc:sldMkLst>
          <pc:docMk/>
          <pc:sldMk cId="126455525" sldId="663"/>
        </pc:sldMkLst>
        <pc:spChg chg="mod">
          <ac:chgData name="Susana Rodrigues Cavalcanti van der Ploeg" userId="adf135d5-1ff1-49d4-8f74-425b19b7af82" providerId="ADAL" clId="{FC165597-C53F-438E-87BE-376652694EE7}" dt="2025-12-10T19:44:36.985" v="1" actId="20577"/>
          <ac:spMkLst>
            <pc:docMk/>
            <pc:sldMk cId="126455525" sldId="663"/>
            <ac:spMk id="2" creationId="{FA071B14-3EA6-9F21-507A-26766336482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1D28A3-94B3-4EFA-A404-ED744B93ED22}" type="datetimeFigureOut">
              <a:rPr lang="pt-BR" smtClean="0"/>
              <a:t>11/12/2025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278052-0675-4980-B7BB-F74B5DAFBEAA}" type="slidenum">
              <a:rPr lang="pt-BR" smtClean="0"/>
              <a:t>‹nº›</a:t>
            </a:fld>
            <a:endParaRPr lang="pt-BR"/>
          </a:p>
        </p:txBody>
      </p:sp>
    </p:spTree>
    <p:extLst>
      <p:ext uri="{BB962C8B-B14F-4D97-AF65-F5344CB8AC3E}">
        <p14:creationId xmlns:p14="http://schemas.microsoft.com/office/powerpoint/2010/main" val="3249476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niaid.nih.gov/news-events/nih-statement-preliminary-efficacy-results-twice-yearly-lenacapavir-hiv-prevention"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Imagens: https://www.instagram.com/p/DRtwmLgCPDd/?img_index=4</a:t>
            </a:r>
          </a:p>
        </p:txBody>
      </p:sp>
      <p:sp>
        <p:nvSpPr>
          <p:cNvPr id="4" name="Espaço Reservado para Número de Slide 3"/>
          <p:cNvSpPr>
            <a:spLocks noGrp="1"/>
          </p:cNvSpPr>
          <p:nvPr>
            <p:ph type="sldNum" sz="quarter" idx="5"/>
          </p:nvPr>
        </p:nvSpPr>
        <p:spPr/>
        <p:txBody>
          <a:bodyPr/>
          <a:lstStyle/>
          <a:p>
            <a:fld id="{73278052-0675-4980-B7BB-F74B5DAFBEAA}" type="slidenum">
              <a:rPr lang="pt-BR" smtClean="0"/>
              <a:t>3</a:t>
            </a:fld>
            <a:endParaRPr lang="pt-BR"/>
          </a:p>
        </p:txBody>
      </p:sp>
    </p:spTree>
    <p:extLst>
      <p:ext uri="{BB962C8B-B14F-4D97-AF65-F5344CB8AC3E}">
        <p14:creationId xmlns:p14="http://schemas.microsoft.com/office/powerpoint/2010/main" val="787039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08B0F-CEE3-5B42-E189-4FA9E60D194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5408733-70C5-EBD0-A0B4-BA48DDC40A9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DCB43DA-72E6-086D-627D-31B171EBEC7E}"/>
              </a:ext>
            </a:extLst>
          </p:cNvPr>
          <p:cNvSpPr>
            <a:spLocks noGrp="1"/>
          </p:cNvSpPr>
          <p:nvPr>
            <p:ph type="body" idx="1"/>
          </p:nvPr>
        </p:nvSpPr>
        <p:spPr/>
        <p:txBody>
          <a:bodyPr/>
          <a:lstStyle/>
          <a:p>
            <a:r>
              <a:rPr lang="pt-BR" dirty="0"/>
              <a:t>https://www.gov.br/aids/pt-br/central-de-conteudo/publicacoes/2025/resumo-das-acoes-e-prioridades-do-dathi.pdf</a:t>
            </a:r>
          </a:p>
          <a:p>
            <a:r>
              <a:rPr lang="pt-BR" dirty="0"/>
              <a:t>https://www.gov.br/aids/pt-br/central-de-conteudo/boletins-epidemiologicos/2025/boletim_hiv_aids_2025.pdf/view</a:t>
            </a:r>
          </a:p>
          <a:p>
            <a:endParaRPr lang="pt-BR" dirty="0"/>
          </a:p>
        </p:txBody>
      </p:sp>
      <p:sp>
        <p:nvSpPr>
          <p:cNvPr id="4" name="Espaço Reservado para Número de Slide 3">
            <a:extLst>
              <a:ext uri="{FF2B5EF4-FFF2-40B4-BE49-F238E27FC236}">
                <a16:creationId xmlns:a16="http://schemas.microsoft.com/office/drawing/2014/main" id="{F0F47770-B7A0-8A1D-E22E-041E3527BB2D}"/>
              </a:ext>
            </a:extLst>
          </p:cNvPr>
          <p:cNvSpPr>
            <a:spLocks noGrp="1"/>
          </p:cNvSpPr>
          <p:nvPr>
            <p:ph type="sldNum" sz="quarter" idx="5"/>
          </p:nvPr>
        </p:nvSpPr>
        <p:spPr/>
        <p:txBody>
          <a:bodyPr/>
          <a:lstStyle/>
          <a:p>
            <a:fld id="{73278052-0675-4980-B7BB-F74B5DAFBEAA}" type="slidenum">
              <a:rPr lang="pt-BR" smtClean="0"/>
              <a:t>4</a:t>
            </a:fld>
            <a:endParaRPr lang="pt-BR"/>
          </a:p>
        </p:txBody>
      </p:sp>
    </p:spTree>
    <p:extLst>
      <p:ext uri="{BB962C8B-B14F-4D97-AF65-F5344CB8AC3E}">
        <p14:creationId xmlns:p14="http://schemas.microsoft.com/office/powerpoint/2010/main" val="161022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https://www.eatg.org/hiv-news/tag-launches-2025-hiv-pipeline-reports/</a:t>
            </a:r>
          </a:p>
        </p:txBody>
      </p:sp>
      <p:sp>
        <p:nvSpPr>
          <p:cNvPr id="4" name="Espaço Reservado para Número de Slide 3"/>
          <p:cNvSpPr>
            <a:spLocks noGrp="1"/>
          </p:cNvSpPr>
          <p:nvPr>
            <p:ph type="sldNum" sz="quarter" idx="5"/>
          </p:nvPr>
        </p:nvSpPr>
        <p:spPr/>
        <p:txBody>
          <a:bodyPr/>
          <a:lstStyle/>
          <a:p>
            <a:fld id="{73278052-0675-4980-B7BB-F74B5DAFBEAA}" type="slidenum">
              <a:rPr lang="pt-BR" smtClean="0"/>
              <a:t>5</a:t>
            </a:fld>
            <a:endParaRPr lang="pt-BR"/>
          </a:p>
        </p:txBody>
      </p:sp>
    </p:spTree>
    <p:extLst>
      <p:ext uri="{BB962C8B-B14F-4D97-AF65-F5344CB8AC3E}">
        <p14:creationId xmlns:p14="http://schemas.microsoft.com/office/powerpoint/2010/main" val="2066908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b="1" dirty="0" err="1"/>
              <a:t>Lenacapavir</a:t>
            </a:r>
            <a:r>
              <a:rPr lang="pt-BR" b="1" dirty="0"/>
              <a:t> </a:t>
            </a:r>
            <a:r>
              <a:rPr lang="pt-BR" b="1" dirty="0" err="1"/>
              <a:t>PrEP</a:t>
            </a:r>
            <a:r>
              <a:rPr lang="pt-BR" b="1" dirty="0"/>
              <a:t> 2x/ano</a:t>
            </a:r>
            <a:r>
              <a:rPr lang="pt-BR" dirty="0"/>
              <a:t>: aprovado pelo FDA em </a:t>
            </a:r>
            <a:r>
              <a:rPr lang="pt-BR" b="1" dirty="0"/>
              <a:t>18 </a:t>
            </a:r>
            <a:r>
              <a:rPr lang="pt-BR" b="1" dirty="0" err="1"/>
              <a:t>jun</a:t>
            </a:r>
            <a:r>
              <a:rPr lang="pt-BR" b="1" dirty="0"/>
              <a:t> 2025</a:t>
            </a:r>
            <a:r>
              <a:rPr lang="pt-BR" dirty="0"/>
              <a:t>, com alta eficácia nos estudos </a:t>
            </a:r>
            <a:r>
              <a:rPr lang="pt-BR" b="1" dirty="0"/>
              <a:t>PURPOSE 1</a:t>
            </a:r>
            <a:r>
              <a:rPr lang="pt-BR" dirty="0"/>
              <a:t> (100% em 5.368 jovens mulheres) e </a:t>
            </a:r>
            <a:r>
              <a:rPr lang="pt-BR" b="1" dirty="0"/>
              <a:t>PURPOSE 2</a:t>
            </a:r>
            <a:r>
              <a:rPr lang="pt-BR" dirty="0"/>
              <a:t> (redução de 96% </a:t>
            </a:r>
            <a:r>
              <a:rPr lang="pt-BR" dirty="0" err="1"/>
              <a:t>vs</a:t>
            </a:r>
            <a:r>
              <a:rPr lang="pt-BR" dirty="0"/>
              <a:t> incidência de base; apenas 2 infecções entre 2.180 participantes com LEN). </a:t>
            </a:r>
          </a:p>
          <a:p>
            <a:r>
              <a:rPr lang="pt-BR" dirty="0"/>
              <a:t>Pipeline_PrEP_Microbicides_2025</a:t>
            </a:r>
          </a:p>
          <a:p>
            <a:r>
              <a:rPr lang="pt-BR" b="1" dirty="0"/>
              <a:t>Próximo passo</a:t>
            </a:r>
            <a:r>
              <a:rPr lang="pt-BR" dirty="0"/>
              <a:t>: estudos adicionais em andamento (PURPOSE 3/4/5) e </a:t>
            </a:r>
            <a:r>
              <a:rPr lang="pt-BR" b="1" dirty="0"/>
              <a:t>perspectiva de dose anual</a:t>
            </a:r>
            <a:r>
              <a:rPr lang="pt-BR" dirty="0"/>
              <a:t>, com dados de PK/segurança promissores apresentados em 2025. </a:t>
            </a:r>
          </a:p>
          <a:p>
            <a:r>
              <a:rPr lang="pt-BR" dirty="0"/>
              <a:t>Pipeline_PrEP_Microbicides_2025</a:t>
            </a:r>
          </a:p>
          <a:p>
            <a:r>
              <a:rPr lang="pt-BR" b="1" dirty="0" err="1"/>
              <a:t>Cabotegravir</a:t>
            </a:r>
            <a:r>
              <a:rPr lang="pt-BR" b="1" dirty="0"/>
              <a:t> LA</a:t>
            </a:r>
            <a:r>
              <a:rPr lang="pt-BR" dirty="0"/>
              <a:t> já consolidado; </a:t>
            </a:r>
            <a:r>
              <a:rPr lang="pt-BR" b="1" dirty="0"/>
              <a:t>formulações ultra </a:t>
            </a:r>
            <a:r>
              <a:rPr lang="pt-BR" b="1" dirty="0" err="1"/>
              <a:t>long-acting</a:t>
            </a:r>
            <a:r>
              <a:rPr lang="pt-BR" dirty="0"/>
              <a:t> para </a:t>
            </a:r>
            <a:r>
              <a:rPr lang="pt-BR" b="1" dirty="0"/>
              <a:t>aplicação a cada 4 meses</a:t>
            </a:r>
            <a:r>
              <a:rPr lang="pt-BR" dirty="0"/>
              <a:t> em estudos clínicos. </a:t>
            </a:r>
          </a:p>
          <a:p>
            <a:r>
              <a:rPr lang="pt-BR" dirty="0"/>
              <a:t>Pipeline_PrEP_Microbicides_2025</a:t>
            </a:r>
          </a:p>
          <a:p>
            <a:endParaRPr lang="pt-BR" dirty="0"/>
          </a:p>
        </p:txBody>
      </p:sp>
      <p:sp>
        <p:nvSpPr>
          <p:cNvPr id="4" name="Espaço Reservado para Número de Slide 3"/>
          <p:cNvSpPr>
            <a:spLocks noGrp="1"/>
          </p:cNvSpPr>
          <p:nvPr>
            <p:ph type="sldNum" sz="quarter" idx="5"/>
          </p:nvPr>
        </p:nvSpPr>
        <p:spPr/>
        <p:txBody>
          <a:bodyPr/>
          <a:lstStyle/>
          <a:p>
            <a:fld id="{73278052-0675-4980-B7BB-F74B5DAFBEAA}" type="slidenum">
              <a:rPr lang="pt-BR" smtClean="0"/>
              <a:t>7</a:t>
            </a:fld>
            <a:endParaRPr lang="pt-BR"/>
          </a:p>
        </p:txBody>
      </p:sp>
    </p:spTree>
    <p:extLst>
      <p:ext uri="{BB962C8B-B14F-4D97-AF65-F5344CB8AC3E}">
        <p14:creationId xmlns:p14="http://schemas.microsoft.com/office/powerpoint/2010/main" val="2185464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94E2D01D-A98C-4D54-AECC-8DCCAD726F1D}" type="slidenum">
              <a:rPr lang="pt-BR" smtClean="0"/>
              <a:t>8</a:t>
            </a:fld>
            <a:endParaRPr lang="pt-BR"/>
          </a:p>
        </p:txBody>
      </p:sp>
    </p:spTree>
    <p:extLst>
      <p:ext uri="{BB962C8B-B14F-4D97-AF65-F5344CB8AC3E}">
        <p14:creationId xmlns:p14="http://schemas.microsoft.com/office/powerpoint/2010/main" val="2974704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719AA-4D26-8EA2-7404-49DEAB4F6EA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B4409AA-0669-1BF6-86FC-DEDEE8388B3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7E1ACB3-D2AF-C509-00B4-9B759DBDB3B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4ADF86C-DFE1-979F-DCA9-BC4976A10BA8}"/>
              </a:ext>
            </a:extLst>
          </p:cNvPr>
          <p:cNvSpPr>
            <a:spLocks noGrp="1"/>
          </p:cNvSpPr>
          <p:nvPr>
            <p:ph type="sldNum" sz="quarter" idx="5"/>
          </p:nvPr>
        </p:nvSpPr>
        <p:spPr/>
        <p:txBody>
          <a:bodyPr/>
          <a:lstStyle/>
          <a:p>
            <a:fld id="{94E2D01D-A98C-4D54-AECC-8DCCAD726F1D}" type="slidenum">
              <a:rPr lang="pt-BR" smtClean="0"/>
              <a:t>9</a:t>
            </a:fld>
            <a:endParaRPr lang="pt-BR"/>
          </a:p>
        </p:txBody>
      </p:sp>
    </p:spTree>
    <p:extLst>
      <p:ext uri="{BB962C8B-B14F-4D97-AF65-F5344CB8AC3E}">
        <p14:creationId xmlns:p14="http://schemas.microsoft.com/office/powerpoint/2010/main" val="3426817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Esses desgraçados fizeram um pedido de patente lá em 2014 e não colocaram os dados do </a:t>
            </a:r>
            <a:r>
              <a:rPr lang="pt-BR" dirty="0" err="1"/>
              <a:t>Lanacapavir</a:t>
            </a:r>
            <a:r>
              <a:rPr lang="pt-BR" dirty="0"/>
              <a:t> justamente porque eles sabiam que ia ser um medicamento importante. E aí eles fizeram uma segunda patente lá em 2018, que é a patente de seleção, e aí eles botam todos os resultados do </a:t>
            </a:r>
            <a:r>
              <a:rPr lang="pt-BR" dirty="0" err="1"/>
              <a:t>Lanacapavir</a:t>
            </a:r>
            <a:r>
              <a:rPr lang="pt-BR" dirty="0"/>
              <a:t>. Aí não dá pra queixar na segunda patente de seleção, com base no primeiro, porque não tem dados do </a:t>
            </a:r>
            <a:r>
              <a:rPr lang="pt-BR" dirty="0" err="1"/>
              <a:t>Lanacapavir</a:t>
            </a:r>
            <a:r>
              <a:rPr lang="pt-BR" dirty="0"/>
              <a:t> e ele não foi especificamente revelado nessa primeira patente. Então, tudo faz parte da estratégia. E desde 2014 até 2018 não tem um documento publicado, porque, claro, fazia parte dos testes da indústria que publicizasse, que revelasse a molécula ou outras moléculas com estrutura parecida. </a:t>
            </a:r>
            <a:br>
              <a:rPr lang="pt-BR" dirty="0"/>
            </a:br>
            <a:endParaRPr lang="pt-BR" dirty="0"/>
          </a:p>
        </p:txBody>
      </p:sp>
      <p:sp>
        <p:nvSpPr>
          <p:cNvPr id="4" name="Espaço Reservado para Número de Slide 3"/>
          <p:cNvSpPr>
            <a:spLocks noGrp="1"/>
          </p:cNvSpPr>
          <p:nvPr>
            <p:ph type="sldNum" sz="quarter" idx="5"/>
          </p:nvPr>
        </p:nvSpPr>
        <p:spPr/>
        <p:txBody>
          <a:bodyPr/>
          <a:lstStyle/>
          <a:p>
            <a:fld id="{04E33D19-2227-41FA-92E6-CB70DFE9A2A8}" type="slidenum">
              <a:rPr lang="pt-BR" smtClean="0"/>
              <a:t>11</a:t>
            </a:fld>
            <a:endParaRPr lang="pt-BR"/>
          </a:p>
        </p:txBody>
      </p:sp>
    </p:spTree>
    <p:extLst>
      <p:ext uri="{BB962C8B-B14F-4D97-AF65-F5344CB8AC3E}">
        <p14:creationId xmlns:p14="http://schemas.microsoft.com/office/powerpoint/2010/main" val="1121234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7E624-89D6-1915-3E20-BE72F736FEF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73E1B1C-FCAE-2EB7-FAFD-09C6B1B81D8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C93812D-5215-5B11-7FD0-E38FFFF4ECD5}"/>
              </a:ext>
            </a:extLst>
          </p:cNvPr>
          <p:cNvSpPr>
            <a:spLocks noGrp="1"/>
          </p:cNvSpPr>
          <p:nvPr>
            <p:ph type="body" idx="1"/>
          </p:nvPr>
        </p:nvSpPr>
        <p:spPr/>
        <p:txBody>
          <a:bodyPr/>
          <a:lstStyle/>
          <a:p>
            <a:r>
              <a:rPr lang="en-US" dirty="0"/>
              <a:t>NATIONAL INSTITUTES OF HEALTH. </a:t>
            </a:r>
            <a:r>
              <a:rPr lang="en-US" i="1" dirty="0"/>
              <a:t>NIH Statement on Preliminary Efficacy Results of Twice-Yearly </a:t>
            </a:r>
            <a:r>
              <a:rPr lang="en-US" i="1" dirty="0" err="1"/>
              <a:t>Lenacapavir</a:t>
            </a:r>
            <a:r>
              <a:rPr lang="en-US" i="1" dirty="0"/>
              <a:t> for HIV Prevention</a:t>
            </a:r>
            <a:r>
              <a:rPr lang="en-US" dirty="0"/>
              <a:t>. National Institute of Allergy and Infectious Diseases, 25 mar. 2024. </a:t>
            </a:r>
            <a:r>
              <a:rPr lang="en-US" dirty="0" err="1"/>
              <a:t>Disponível</a:t>
            </a:r>
            <a:r>
              <a:rPr lang="en-US" dirty="0"/>
              <a:t> </a:t>
            </a:r>
            <a:r>
              <a:rPr lang="en-US" dirty="0" err="1"/>
              <a:t>em</a:t>
            </a:r>
            <a:r>
              <a:rPr lang="en-US" dirty="0"/>
              <a:t>: </a:t>
            </a:r>
            <a:r>
              <a:rPr lang="en-US" dirty="0">
                <a:hlinkClick r:id="rId3"/>
              </a:rPr>
              <a:t>https://www.niaid.nih.gov/news-events/nih-statement-preliminary-efficacy-results-twice-yearly-lenacapavir-hiv-prevention</a:t>
            </a:r>
            <a:r>
              <a:rPr lang="en-US" dirty="0"/>
              <a:t>. </a:t>
            </a:r>
            <a:r>
              <a:rPr lang="en-US" dirty="0" err="1"/>
              <a:t>Acesso</a:t>
            </a:r>
            <a:r>
              <a:rPr lang="en-US" dirty="0"/>
              <a:t> </a:t>
            </a:r>
            <a:r>
              <a:rPr lang="en-US" dirty="0" err="1"/>
              <a:t>em</a:t>
            </a:r>
            <a:r>
              <a:rPr lang="en-US" dirty="0"/>
              <a:t>: 10 abr. 2025.</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1200" dirty="0">
                <a:solidFill>
                  <a:schemeClr val="tx1"/>
                </a:solidFill>
                <a:effectLst/>
                <a:latin typeface="+mj-lt"/>
                <a:ea typeface="Aptos" panose="020B0004020202020204" pitchFamily="34" charset="0"/>
                <a:cs typeface="Times New Roman" panose="02020603050405020304" pitchFamily="18" charset="0"/>
              </a:rPr>
              <a:t>Em 1996, </a:t>
            </a:r>
            <a:r>
              <a:rPr lang="pt-BR" sz="1200" b="1" dirty="0">
                <a:solidFill>
                  <a:schemeClr val="tx1"/>
                </a:solidFill>
                <a:effectLst/>
                <a:latin typeface="+mj-lt"/>
                <a:ea typeface="Aptos" panose="020B0004020202020204" pitchFamily="34" charset="0"/>
                <a:cs typeface="Times New Roman" panose="02020603050405020304" pitchFamily="18" charset="0"/>
              </a:rPr>
              <a:t>a Ministério da Saúde e a Farmanguinhos fizeram um acordo para iniciar um programa para copiar </a:t>
            </a:r>
            <a:r>
              <a:rPr lang="pt-BR" sz="1200" b="1" dirty="0" err="1">
                <a:solidFill>
                  <a:schemeClr val="tx1"/>
                </a:solidFill>
                <a:effectLst/>
                <a:latin typeface="+mj-lt"/>
                <a:ea typeface="Aptos" panose="020B0004020202020204" pitchFamily="34" charset="0"/>
                <a:cs typeface="Times New Roman" panose="02020603050405020304" pitchFamily="18" charset="0"/>
              </a:rPr>
              <a:t>ARVs</a:t>
            </a:r>
            <a:r>
              <a:rPr lang="pt-BR" sz="1200" dirty="0">
                <a:solidFill>
                  <a:schemeClr val="tx1"/>
                </a:solidFill>
                <a:effectLst/>
                <a:latin typeface="+mj-lt"/>
                <a:ea typeface="Aptos" panose="020B0004020202020204" pitchFamily="34" charset="0"/>
                <a:cs typeface="Times New Roman" panose="02020603050405020304" pitchFamily="18" charset="0"/>
              </a:rPr>
              <a:t>, precisamente com o objetivo de reduzir o preço desses medicamentos, que absorviam uma enorme proporção do orçamento do Ministério. </a:t>
            </a:r>
          </a:p>
          <a:p>
            <a:endParaRPr lang="pt-BR" dirty="0"/>
          </a:p>
        </p:txBody>
      </p:sp>
      <p:sp>
        <p:nvSpPr>
          <p:cNvPr id="4" name="Espaço Reservado para Número de Slide 3">
            <a:extLst>
              <a:ext uri="{FF2B5EF4-FFF2-40B4-BE49-F238E27FC236}">
                <a16:creationId xmlns:a16="http://schemas.microsoft.com/office/drawing/2014/main" id="{2968F8CE-EE01-E6D3-6119-D4137544C65E}"/>
              </a:ext>
            </a:extLst>
          </p:cNvPr>
          <p:cNvSpPr>
            <a:spLocks noGrp="1"/>
          </p:cNvSpPr>
          <p:nvPr>
            <p:ph type="sldNum" sz="quarter" idx="5"/>
          </p:nvPr>
        </p:nvSpPr>
        <p:spPr/>
        <p:txBody>
          <a:bodyPr/>
          <a:lstStyle/>
          <a:p>
            <a:fld id="{94E2D01D-A98C-4D54-AECC-8DCCAD726F1D}" type="slidenum">
              <a:rPr lang="pt-BR" smtClean="0"/>
              <a:t>12</a:t>
            </a:fld>
            <a:endParaRPr lang="pt-BR"/>
          </a:p>
        </p:txBody>
      </p:sp>
    </p:spTree>
    <p:extLst>
      <p:ext uri="{BB962C8B-B14F-4D97-AF65-F5344CB8AC3E}">
        <p14:creationId xmlns:p14="http://schemas.microsoft.com/office/powerpoint/2010/main" val="3591093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 é importante dizer que o gráfico foi deflacionado, foi considerando a variação da inflação no Brasil ao longo dos anos- desde 2017 já tinha o medicamento sendo adquirido a um preço internacional muito menor - que foi reduzindo ainda mais com a ampliação da escala de utilização mundial - o preço do BR teve uma redução inicial (até 2019), até porque aumentou muito a quantidade de pessoas em uso, mas se manteve relativamente constante de 2019 a 2024- 2019 parece um marco importante, tem a ver com a aproximação da concessão da patente , parece que consolida o monopólio (monopólio de fato já existia)</a:t>
            </a:r>
          </a:p>
        </p:txBody>
      </p:sp>
      <p:sp>
        <p:nvSpPr>
          <p:cNvPr id="4" name="Espaço Reservado para Número de Slide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BR" sz="1200" b="0" i="0" u="none" strike="noStrike" cap="none" smtClean="0">
                <a:solidFill>
                  <a:schemeClr val="dk1"/>
                </a:solidFill>
                <a:latin typeface="Calibri"/>
                <a:ea typeface="Calibri"/>
                <a:cs typeface="Calibri"/>
                <a:sym typeface="Calibri"/>
              </a:rPr>
              <a:t>15</a:t>
            </a:fld>
            <a:endParaRPr lang="pt-B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86123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altLang="pt-BR" sz="1200" b="0" i="1" u="none" strike="noStrike" cap="none" normalizeH="0" baseline="0" dirty="0">
                <a:ln>
                  <a:noFill/>
                </a:ln>
                <a:solidFill>
                  <a:schemeClr val="tx1"/>
                </a:solidFill>
                <a:effectLst/>
                <a:latin typeface="Arial" panose="020B0604020202020204" pitchFamily="34" charset="0"/>
              </a:rPr>
              <a:t>A experiência em Farmanguinhos, especialmente entre 1997 e 2002, é destacada como crucial para o sucesso do Programa Brasileiro de Aids. A capacidade de Farmanguinhos em organizar a produção local de medicamentos, mobilizado pelo Ministério da Saúde, foi essencial para garantir o acesso universal ao tratamento do HIV/AIDS, especialmente após a introdução da </a:t>
            </a:r>
            <a:r>
              <a:rPr kumimoji="0" lang="pt-BR" altLang="pt-BR" sz="1200" b="0" i="1" u="none" strike="noStrike" cap="none" normalizeH="0" baseline="0" dirty="0" err="1">
                <a:ln>
                  <a:noFill/>
                </a:ln>
                <a:solidFill>
                  <a:schemeClr val="tx1"/>
                </a:solidFill>
                <a:effectLst/>
                <a:latin typeface="Arial" panose="020B0604020202020204" pitchFamily="34" charset="0"/>
              </a:rPr>
              <a:t>triterapia</a:t>
            </a:r>
            <a:r>
              <a:rPr kumimoji="0" lang="pt-BR" altLang="pt-BR" sz="1200" b="0" i="1" u="none" strike="noStrike" cap="none" normalizeH="0" baseline="0" dirty="0">
                <a:ln>
                  <a:noFill/>
                </a:ln>
                <a:solidFill>
                  <a:schemeClr val="tx1"/>
                </a:solidFill>
                <a:effectLst/>
                <a:latin typeface="Arial" panose="020B0604020202020204" pitchFamily="34" charset="0"/>
              </a:rPr>
              <a:t>.</a:t>
            </a:r>
          </a:p>
          <a:p>
            <a:endParaRPr lang="pt-BR" dirty="0"/>
          </a:p>
        </p:txBody>
      </p:sp>
      <p:sp>
        <p:nvSpPr>
          <p:cNvPr id="4" name="Espaço Reservado para Número de Slide 3"/>
          <p:cNvSpPr>
            <a:spLocks noGrp="1"/>
          </p:cNvSpPr>
          <p:nvPr>
            <p:ph type="sldNum" sz="quarter" idx="5"/>
          </p:nvPr>
        </p:nvSpPr>
        <p:spPr/>
        <p:txBody>
          <a:bodyPr/>
          <a:lstStyle/>
          <a:p>
            <a:fld id="{94E2D01D-A98C-4D54-AECC-8DCCAD726F1D}" type="slidenum">
              <a:rPr lang="pt-BR" smtClean="0"/>
              <a:t>18</a:t>
            </a:fld>
            <a:endParaRPr lang="pt-BR"/>
          </a:p>
        </p:txBody>
      </p:sp>
    </p:spTree>
    <p:extLst>
      <p:ext uri="{BB962C8B-B14F-4D97-AF65-F5344CB8AC3E}">
        <p14:creationId xmlns:p14="http://schemas.microsoft.com/office/powerpoint/2010/main" val="62280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pt-BR"/>
              <a:t>Clique para editar o título Mestre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D8096EAE-3CFF-43F4-A5D5-66D81A9D7443}" type="datetimeFigureOut">
              <a:rPr lang="pt-BR" smtClean="0"/>
              <a:t>11/12/2025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19D1415-AE7B-4857-85E3-41BAB9FC3054}" type="slidenum">
              <a:rPr lang="pt-BR" smtClean="0"/>
              <a:t>‹nº›</a:t>
            </a:fld>
            <a:endParaRPr lang="pt-B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80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8096EAE-3CFF-43F4-A5D5-66D81A9D7443}" type="datetimeFigureOut">
              <a:rPr lang="pt-BR" smtClean="0"/>
              <a:t>11/12/2025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19D1415-AE7B-4857-85E3-41BAB9FC3054}" type="slidenum">
              <a:rPr lang="pt-BR" smtClean="0"/>
              <a:t>‹nº›</a:t>
            </a:fld>
            <a:endParaRPr lang="pt-BR"/>
          </a:p>
        </p:txBody>
      </p:sp>
    </p:spTree>
    <p:extLst>
      <p:ext uri="{BB962C8B-B14F-4D97-AF65-F5344CB8AC3E}">
        <p14:creationId xmlns:p14="http://schemas.microsoft.com/office/powerpoint/2010/main" val="35060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pt-BR"/>
              <a:t>Clique para editar o título Mestre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a:t>Clique para editar os estilos de texto Mestres</a:t>
            </a:r>
          </a:p>
        </p:txBody>
      </p:sp>
      <p:sp>
        <p:nvSpPr>
          <p:cNvPr id="4" name="Date Placeholder 3"/>
          <p:cNvSpPr>
            <a:spLocks noGrp="1"/>
          </p:cNvSpPr>
          <p:nvPr>
            <p:ph type="dt" sz="half" idx="10"/>
          </p:nvPr>
        </p:nvSpPr>
        <p:spPr/>
        <p:txBody>
          <a:bodyPr/>
          <a:lstStyle/>
          <a:p>
            <a:fld id="{D8096EAE-3CFF-43F4-A5D5-66D81A9D7443}" type="datetimeFigureOut">
              <a:rPr lang="pt-BR" smtClean="0"/>
              <a:t>11/12/2025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19D1415-AE7B-4857-85E3-41BAB9FC3054}" type="slidenum">
              <a:rPr lang="pt-BR" smtClean="0"/>
              <a:t>‹nº›</a:t>
            </a:fld>
            <a:endParaRPr lang="pt-B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3494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D8096EAE-3CFF-43F4-A5D5-66D81A9D7443}" type="datetimeFigureOut">
              <a:rPr lang="pt-BR" smtClean="0"/>
              <a:t>11/12/2025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19D1415-AE7B-4857-85E3-41BAB9FC3054}" type="slidenum">
              <a:rPr lang="pt-BR" smtClean="0"/>
              <a:t>‹nº›</a:t>
            </a:fld>
            <a:endParaRPr lang="pt-BR"/>
          </a:p>
        </p:txBody>
      </p:sp>
    </p:spTree>
    <p:extLst>
      <p:ext uri="{BB962C8B-B14F-4D97-AF65-F5344CB8AC3E}">
        <p14:creationId xmlns:p14="http://schemas.microsoft.com/office/powerpoint/2010/main" val="1448947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Content Placeholder 3"/>
          <p:cNvSpPr>
            <a:spLocks noGrp="1"/>
          </p:cNvSpPr>
          <p:nvPr>
            <p:ph sz="half" idx="2"/>
          </p:nvPr>
        </p:nvSpPr>
        <p:spPr>
          <a:xfrm>
            <a:off x="1097280" y="2582334"/>
            <a:ext cx="4937760" cy="337820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Content Placeholder 5"/>
          <p:cNvSpPr>
            <a:spLocks noGrp="1"/>
          </p:cNvSpPr>
          <p:nvPr>
            <p:ph sz="quarter" idx="4"/>
          </p:nvPr>
        </p:nvSpPr>
        <p:spPr>
          <a:xfrm>
            <a:off x="6217920" y="2582334"/>
            <a:ext cx="4937760" cy="337820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D8096EAE-3CFF-43F4-A5D5-66D81A9D7443}" type="datetimeFigureOut">
              <a:rPr lang="pt-BR" smtClean="0"/>
              <a:t>11/12/2025</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719D1415-AE7B-4857-85E3-41BAB9FC3054}" type="slidenum">
              <a:rPr lang="pt-BR" smtClean="0"/>
              <a:t>‹nº›</a:t>
            </a:fld>
            <a:endParaRPr lang="pt-BR"/>
          </a:p>
        </p:txBody>
      </p:sp>
    </p:spTree>
    <p:extLst>
      <p:ext uri="{BB962C8B-B14F-4D97-AF65-F5344CB8AC3E}">
        <p14:creationId xmlns:p14="http://schemas.microsoft.com/office/powerpoint/2010/main" val="1674494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D8096EAE-3CFF-43F4-A5D5-66D81A9D7443}" type="datetimeFigureOut">
              <a:rPr lang="pt-BR" smtClean="0"/>
              <a:t>11/12/2025</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719D1415-AE7B-4857-85E3-41BAB9FC3054}" type="slidenum">
              <a:rPr lang="pt-BR" smtClean="0"/>
              <a:t>‹nº›</a:t>
            </a:fld>
            <a:endParaRPr lang="pt-BR"/>
          </a:p>
        </p:txBody>
      </p:sp>
    </p:spTree>
    <p:extLst>
      <p:ext uri="{BB962C8B-B14F-4D97-AF65-F5344CB8AC3E}">
        <p14:creationId xmlns:p14="http://schemas.microsoft.com/office/powerpoint/2010/main" val="3736976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8096EAE-3CFF-43F4-A5D5-66D81A9D7443}" type="datetimeFigureOut">
              <a:rPr lang="pt-BR" smtClean="0"/>
              <a:t>11/12/2025</a:t>
            </a:fld>
            <a:endParaRPr lang="pt-B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pt-BR"/>
          </a:p>
        </p:txBody>
      </p:sp>
      <p:sp>
        <p:nvSpPr>
          <p:cNvPr id="9" name="Slide Number Placeholder 8"/>
          <p:cNvSpPr>
            <a:spLocks noGrp="1"/>
          </p:cNvSpPr>
          <p:nvPr>
            <p:ph type="sldNum" sz="quarter" idx="12"/>
          </p:nvPr>
        </p:nvSpPr>
        <p:spPr/>
        <p:txBody>
          <a:bodyPr/>
          <a:lstStyle/>
          <a:p>
            <a:fld id="{719D1415-AE7B-4857-85E3-41BAB9FC3054}" type="slidenum">
              <a:rPr lang="pt-BR" smtClean="0"/>
              <a:t>‹nº›</a:t>
            </a:fld>
            <a:endParaRPr lang="pt-BR"/>
          </a:p>
        </p:txBody>
      </p:sp>
    </p:spTree>
    <p:extLst>
      <p:ext uri="{BB962C8B-B14F-4D97-AF65-F5344CB8AC3E}">
        <p14:creationId xmlns:p14="http://schemas.microsoft.com/office/powerpoint/2010/main" val="413930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pt-BR"/>
              <a:t>Clique para editar o título Mestre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8096EAE-3CFF-43F4-A5D5-66D81A9D7443}" type="datetimeFigureOut">
              <a:rPr lang="pt-BR" smtClean="0"/>
              <a:t>11/12/2025</a:t>
            </a:fld>
            <a:endParaRPr lang="pt-B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pt-B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19D1415-AE7B-4857-85E3-41BAB9FC3054}" type="slidenum">
              <a:rPr lang="pt-BR" smtClean="0"/>
              <a:t>‹nº›</a:t>
            </a:fld>
            <a:endParaRPr lang="pt-BR"/>
          </a:p>
        </p:txBody>
      </p:sp>
    </p:spTree>
    <p:extLst>
      <p:ext uri="{BB962C8B-B14F-4D97-AF65-F5344CB8AC3E}">
        <p14:creationId xmlns:p14="http://schemas.microsoft.com/office/powerpoint/2010/main" val="3503788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a:t>Clique no ícone para adicionar uma imagem</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de texto Mestres</a:t>
            </a:r>
          </a:p>
        </p:txBody>
      </p:sp>
      <p:sp>
        <p:nvSpPr>
          <p:cNvPr id="5" name="Date Placeholder 4"/>
          <p:cNvSpPr>
            <a:spLocks noGrp="1"/>
          </p:cNvSpPr>
          <p:nvPr>
            <p:ph type="dt" sz="half" idx="10"/>
          </p:nvPr>
        </p:nvSpPr>
        <p:spPr/>
        <p:txBody>
          <a:bodyPr/>
          <a:lstStyle/>
          <a:p>
            <a:fld id="{D8096EAE-3CFF-43F4-A5D5-66D81A9D7443}" type="datetimeFigureOut">
              <a:rPr lang="pt-BR" smtClean="0"/>
              <a:t>11/12/2025</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719D1415-AE7B-4857-85E3-41BAB9FC3054}" type="slidenum">
              <a:rPr lang="pt-BR" smtClean="0"/>
              <a:t>‹nº›</a:t>
            </a:fld>
            <a:endParaRPr lang="pt-BR"/>
          </a:p>
        </p:txBody>
      </p:sp>
    </p:spTree>
    <p:extLst>
      <p:ext uri="{BB962C8B-B14F-4D97-AF65-F5344CB8AC3E}">
        <p14:creationId xmlns:p14="http://schemas.microsoft.com/office/powerpoint/2010/main" val="1115369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8096EAE-3CFF-43F4-A5D5-66D81A9D7443}" type="datetimeFigureOut">
              <a:rPr lang="pt-BR" smtClean="0"/>
              <a:t>11/12/2025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19D1415-AE7B-4857-85E3-41BAB9FC3054}" type="slidenum">
              <a:rPr lang="pt-BR" smtClean="0"/>
              <a:t>‹nº›</a:t>
            </a:fld>
            <a:endParaRPr lang="pt-BR"/>
          </a:p>
        </p:txBody>
      </p:sp>
    </p:spTree>
    <p:extLst>
      <p:ext uri="{BB962C8B-B14F-4D97-AF65-F5344CB8AC3E}">
        <p14:creationId xmlns:p14="http://schemas.microsoft.com/office/powerpoint/2010/main" val="4252099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exto e Título Vertical">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D8096EAE-3CFF-43F4-A5D5-66D81A9D7443}" type="datetimeFigureOut">
              <a:rPr lang="pt-BR" smtClean="0"/>
              <a:t>11/12/2025</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719D1415-AE7B-4857-85E3-41BAB9FC3054}" type="slidenum">
              <a:rPr lang="pt-BR" smtClean="0"/>
              <a:t>‹nº›</a:t>
            </a:fld>
            <a:endParaRPr lang="pt-BR"/>
          </a:p>
        </p:txBody>
      </p:sp>
    </p:spTree>
    <p:extLst>
      <p:ext uri="{BB962C8B-B14F-4D97-AF65-F5344CB8AC3E}">
        <p14:creationId xmlns:p14="http://schemas.microsoft.com/office/powerpoint/2010/main" val="2167395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pt-BR"/>
              <a:t>Clique para editar o título Mestre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8096EAE-3CFF-43F4-A5D5-66D81A9D7443}" type="datetimeFigureOut">
              <a:rPr lang="pt-BR" smtClean="0"/>
              <a:t>11/12/2025</a:t>
            </a:fld>
            <a:endParaRPr lang="pt-B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pt-B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19D1415-AE7B-4857-85E3-41BAB9FC3054}" type="slidenum">
              <a:rPr lang="pt-BR" smtClean="0"/>
              <a:t>‹nº›</a:t>
            </a:fld>
            <a:endParaRPr lang="pt-B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73898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jpg"/><Relationship Id="rId18" Type="http://schemas.openxmlformats.org/officeDocument/2006/relationships/image" Target="../media/image20.png"/><Relationship Id="rId3" Type="http://schemas.openxmlformats.org/officeDocument/2006/relationships/image" Target="../media/image5.jpg"/><Relationship Id="rId21" Type="http://schemas.openxmlformats.org/officeDocument/2006/relationships/image" Target="../media/image23.png"/><Relationship Id="rId7" Type="http://schemas.openxmlformats.org/officeDocument/2006/relationships/image" Target="../media/image9.jpg"/><Relationship Id="rId12" Type="http://schemas.openxmlformats.org/officeDocument/2006/relationships/image" Target="../media/image14.jpg"/><Relationship Id="rId17" Type="http://schemas.openxmlformats.org/officeDocument/2006/relationships/image" Target="../media/image19.png"/><Relationship Id="rId2" Type="http://schemas.openxmlformats.org/officeDocument/2006/relationships/image" Target="../media/image4.jpeg"/><Relationship Id="rId16" Type="http://schemas.openxmlformats.org/officeDocument/2006/relationships/image" Target="../media/image18.png"/><Relationship Id="rId20"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8.jpg"/><Relationship Id="rId11" Type="http://schemas.openxmlformats.org/officeDocument/2006/relationships/image" Target="../media/image13.png"/><Relationship Id="rId24" Type="http://schemas.openxmlformats.org/officeDocument/2006/relationships/image" Target="../media/image26.png"/><Relationship Id="rId5" Type="http://schemas.openxmlformats.org/officeDocument/2006/relationships/image" Target="../media/image7.png"/><Relationship Id="rId15" Type="http://schemas.openxmlformats.org/officeDocument/2006/relationships/image" Target="../media/image17.png"/><Relationship Id="rId23" Type="http://schemas.openxmlformats.org/officeDocument/2006/relationships/image" Target="../media/image25.jpg"/><Relationship Id="rId10" Type="http://schemas.openxmlformats.org/officeDocument/2006/relationships/image" Target="../media/image12.jpg"/><Relationship Id="rId19" Type="http://schemas.openxmlformats.org/officeDocument/2006/relationships/image" Target="../media/image21.jpg"/><Relationship Id="rId4" Type="http://schemas.openxmlformats.org/officeDocument/2006/relationships/image" Target="../media/image6.png"/><Relationship Id="rId9" Type="http://schemas.openxmlformats.org/officeDocument/2006/relationships/image" Target="../media/image11.jpg"/><Relationship Id="rId14" Type="http://schemas.openxmlformats.org/officeDocument/2006/relationships/image" Target="../media/image16.jpg"/><Relationship Id="rId22" Type="http://schemas.openxmlformats.org/officeDocument/2006/relationships/image" Target="../media/image24.jpg"/></Relationships>
</file>

<file path=ppt/slides/_rels/slide3.xml.rels><?xml version="1.0" encoding="UTF-8" standalone="yes"?>
<Relationships xmlns="http://schemas.openxmlformats.org/package/2006/relationships"><Relationship Id="rId8" Type="http://schemas.openxmlformats.org/officeDocument/2006/relationships/hyperlink" Target="https://unaids.org.br/wp-content/uploads/2025/11/UNAIDS_WAD_report.pdf" TargetMode="External"/><Relationship Id="rId3" Type="http://schemas.openxmlformats.org/officeDocument/2006/relationships/image" Target="../media/image27.jpeg"/><Relationship Id="rId7"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9.jpeg"/><Relationship Id="rId4" Type="http://schemas.openxmlformats.org/officeDocument/2006/relationships/image" Target="../media/image28.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eatg.org/hiv-news/tag-launches-2025-hiv-pipeline-reports/"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hyperlink" Target="https://www.niaid.nih.gov/news-events/nih-statement-preliminary-efficacy-results-twice-yearly-lenacapavir-hiv-preventio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hyperlink" Target="https://deolhonaspatentes.org/tabela-politica-2025/" TargetMode="External"/><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mailto:ciedds@saude.gov.br" TargetMode="External"/><Relationship Id="rId2" Type="http://schemas.openxmlformats.org/officeDocument/2006/relationships/image" Target="../media/image6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44EC2D-4820-C16C-C22C-9A07108D76BD}"/>
              </a:ext>
            </a:extLst>
          </p:cNvPr>
          <p:cNvSpPr>
            <a:spLocks noGrp="1"/>
          </p:cNvSpPr>
          <p:nvPr>
            <p:ph type="ctrTitle"/>
          </p:nvPr>
        </p:nvSpPr>
        <p:spPr>
          <a:xfrm>
            <a:off x="1524000" y="1749341"/>
            <a:ext cx="9144000" cy="2387600"/>
          </a:xfrm>
        </p:spPr>
        <p:txBody>
          <a:bodyPr>
            <a:noAutofit/>
          </a:bodyPr>
          <a:lstStyle/>
          <a:p>
            <a:pPr algn="ctr"/>
            <a:r>
              <a:rPr lang="pt-BR" sz="5400" dirty="0">
                <a:solidFill>
                  <a:schemeClr val="tx1"/>
                </a:solidFill>
              </a:rPr>
              <a:t>Inovações tecnológicas e tratamentos para o HIV, renovando o quadro de TARV no Brasil</a:t>
            </a:r>
          </a:p>
        </p:txBody>
      </p:sp>
      <p:sp>
        <p:nvSpPr>
          <p:cNvPr id="3" name="Subtítulo 2">
            <a:extLst>
              <a:ext uri="{FF2B5EF4-FFF2-40B4-BE49-F238E27FC236}">
                <a16:creationId xmlns:a16="http://schemas.microsoft.com/office/drawing/2014/main" id="{1F1F5DA9-3ECB-6FC1-0C50-86DE87FD7467}"/>
              </a:ext>
            </a:extLst>
          </p:cNvPr>
          <p:cNvSpPr>
            <a:spLocks noGrp="1"/>
          </p:cNvSpPr>
          <p:nvPr>
            <p:ph type="subTitle" idx="1"/>
          </p:nvPr>
        </p:nvSpPr>
        <p:spPr>
          <a:xfrm>
            <a:off x="957262" y="4681728"/>
            <a:ext cx="10424160" cy="1881790"/>
          </a:xfrm>
        </p:spPr>
        <p:txBody>
          <a:bodyPr>
            <a:normAutofit/>
          </a:bodyPr>
          <a:lstStyle/>
          <a:p>
            <a:pPr algn="ctr"/>
            <a:r>
              <a:rPr lang="pt-BR" dirty="0">
                <a:solidFill>
                  <a:schemeClr val="accent1"/>
                </a:solidFill>
              </a:rPr>
              <a:t>Susana van der Ploeg </a:t>
            </a:r>
          </a:p>
          <a:p>
            <a:pPr algn="ctr"/>
            <a:r>
              <a:rPr lang="pt-BR" dirty="0">
                <a:solidFill>
                  <a:schemeClr val="accent1"/>
                </a:solidFill>
              </a:rPr>
              <a:t>coordenadora GTPI/</a:t>
            </a:r>
            <a:r>
              <a:rPr lang="pt-BR" dirty="0" err="1">
                <a:solidFill>
                  <a:schemeClr val="accent1"/>
                </a:solidFill>
              </a:rPr>
              <a:t>Rebrip</a:t>
            </a:r>
            <a:r>
              <a:rPr lang="pt-BR" dirty="0">
                <a:solidFill>
                  <a:schemeClr val="accent1"/>
                </a:solidFill>
              </a:rPr>
              <a:t> </a:t>
            </a:r>
          </a:p>
          <a:p>
            <a:pPr algn="just"/>
            <a:r>
              <a:rPr lang="pt-BR" sz="1400" dirty="0"/>
              <a:t>373ª Reunião Ordinária do Conselho Nacional de Saúde 		11 de dezembro de 2025</a:t>
            </a:r>
          </a:p>
        </p:txBody>
      </p:sp>
      <p:pic>
        <p:nvPicPr>
          <p:cNvPr id="2050" name="Picture 2" descr="ABIA_Principal_Vertical_Port">
            <a:extLst>
              <a:ext uri="{FF2B5EF4-FFF2-40B4-BE49-F238E27FC236}">
                <a16:creationId xmlns:a16="http://schemas.microsoft.com/office/drawing/2014/main" id="{14A12A1A-1947-9981-1600-9C15BCB9DF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 y="294482"/>
            <a:ext cx="1133475" cy="14668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36F929A-B15B-C235-1A34-A87A2B9180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0" y="98780"/>
            <a:ext cx="1271149" cy="1271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940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7E5CB158-882D-9287-780D-4B7D770AE8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9217" y="2710629"/>
            <a:ext cx="1473885" cy="1473885"/>
          </a:xfrm>
          <a:prstGeom prst="rect">
            <a:avLst/>
          </a:prstGeom>
          <a:noFill/>
          <a:extLst>
            <a:ext uri="{909E8E84-426E-40DD-AFC4-6F175D3DCCD1}">
              <a14:hiddenFill xmlns:a14="http://schemas.microsoft.com/office/drawing/2010/main">
                <a:solidFill>
                  <a:srgbClr val="FFFFFF"/>
                </a:solidFill>
              </a14:hiddenFill>
            </a:ext>
          </a:extLst>
        </p:spPr>
      </p:pic>
      <p:pic>
        <p:nvPicPr>
          <p:cNvPr id="22" name="Google Shape;107;p4" descr="http://deolhonaspatentes.org/wp-content/uploads/2015/08/giv-1.jpg">
            <a:extLst>
              <a:ext uri="{FF2B5EF4-FFF2-40B4-BE49-F238E27FC236}">
                <a16:creationId xmlns:a16="http://schemas.microsoft.com/office/drawing/2014/main" id="{B04B8576-1FF9-BDD1-C4C5-FC75775165F2}"/>
              </a:ext>
            </a:extLst>
          </p:cNvPr>
          <p:cNvPicPr preferRelativeResize="0"/>
          <p:nvPr/>
        </p:nvPicPr>
        <p:blipFill rotWithShape="1">
          <a:blip r:embed="rId3">
            <a:alphaModFix/>
          </a:blip>
          <a:srcRect/>
          <a:stretch/>
        </p:blipFill>
        <p:spPr>
          <a:xfrm>
            <a:off x="624783" y="1811699"/>
            <a:ext cx="1624247" cy="1176538"/>
          </a:xfrm>
          <a:prstGeom prst="rect">
            <a:avLst/>
          </a:prstGeom>
          <a:noFill/>
          <a:ln>
            <a:noFill/>
          </a:ln>
        </p:spPr>
      </p:pic>
      <p:pic>
        <p:nvPicPr>
          <p:cNvPr id="4" name="Google Shape;106;p4" descr="http://deolhonaspatentes.org/wp-content/uploads/2015/08/gapa_bahia.png">
            <a:extLst>
              <a:ext uri="{FF2B5EF4-FFF2-40B4-BE49-F238E27FC236}">
                <a16:creationId xmlns:a16="http://schemas.microsoft.com/office/drawing/2014/main" id="{D9B783E0-021D-9B95-7C65-E7C55DF6949D}"/>
              </a:ext>
            </a:extLst>
          </p:cNvPr>
          <p:cNvPicPr preferRelativeResize="0"/>
          <p:nvPr/>
        </p:nvPicPr>
        <p:blipFill rotWithShape="1">
          <a:blip r:embed="rId4">
            <a:alphaModFix/>
          </a:blip>
          <a:srcRect/>
          <a:stretch/>
        </p:blipFill>
        <p:spPr>
          <a:xfrm>
            <a:off x="6951968" y="3028379"/>
            <a:ext cx="1349803" cy="957685"/>
          </a:xfrm>
          <a:prstGeom prst="rect">
            <a:avLst/>
          </a:prstGeom>
          <a:noFill/>
          <a:ln>
            <a:noFill/>
          </a:ln>
        </p:spPr>
      </p:pic>
      <p:pic>
        <p:nvPicPr>
          <p:cNvPr id="5" name="Google Shape;108;p4" descr="http://deolhonaspatentes.org/wp-content/uploads/2015/08/uaem-1.png">
            <a:extLst>
              <a:ext uri="{FF2B5EF4-FFF2-40B4-BE49-F238E27FC236}">
                <a16:creationId xmlns:a16="http://schemas.microsoft.com/office/drawing/2014/main" id="{480460E0-05C5-C148-5544-6FA64DA47557}"/>
              </a:ext>
            </a:extLst>
          </p:cNvPr>
          <p:cNvPicPr preferRelativeResize="0"/>
          <p:nvPr/>
        </p:nvPicPr>
        <p:blipFill rotWithShape="1">
          <a:blip r:embed="rId5">
            <a:alphaModFix/>
          </a:blip>
          <a:srcRect/>
          <a:stretch/>
        </p:blipFill>
        <p:spPr>
          <a:xfrm>
            <a:off x="4137916" y="1796810"/>
            <a:ext cx="1666875" cy="1152525"/>
          </a:xfrm>
          <a:prstGeom prst="rect">
            <a:avLst/>
          </a:prstGeom>
          <a:noFill/>
          <a:ln>
            <a:noFill/>
          </a:ln>
        </p:spPr>
      </p:pic>
      <p:pic>
        <p:nvPicPr>
          <p:cNvPr id="7" name="Google Shape;110;p4" descr="http://deolhonaspatentes.org/wp-content/uploads/2015/08/fenafar-1.jpg">
            <a:extLst>
              <a:ext uri="{FF2B5EF4-FFF2-40B4-BE49-F238E27FC236}">
                <a16:creationId xmlns:a16="http://schemas.microsoft.com/office/drawing/2014/main" id="{91E14A98-EECF-F52C-9953-C9A6A2E71E44}"/>
              </a:ext>
            </a:extLst>
          </p:cNvPr>
          <p:cNvPicPr preferRelativeResize="0"/>
          <p:nvPr/>
        </p:nvPicPr>
        <p:blipFill rotWithShape="1">
          <a:blip r:embed="rId6">
            <a:alphaModFix/>
          </a:blip>
          <a:srcRect/>
          <a:stretch/>
        </p:blipFill>
        <p:spPr>
          <a:xfrm>
            <a:off x="2836861" y="3873075"/>
            <a:ext cx="1485900" cy="1076325"/>
          </a:xfrm>
          <a:prstGeom prst="rect">
            <a:avLst/>
          </a:prstGeom>
          <a:noFill/>
          <a:ln>
            <a:noFill/>
          </a:ln>
        </p:spPr>
      </p:pic>
      <p:pic>
        <p:nvPicPr>
          <p:cNvPr id="9" name="Google Shape;112;p4" descr="http://deolhonaspatentes.org/wp-content/uploads/2015/08/idec-1.jpg">
            <a:extLst>
              <a:ext uri="{FF2B5EF4-FFF2-40B4-BE49-F238E27FC236}">
                <a16:creationId xmlns:a16="http://schemas.microsoft.com/office/drawing/2014/main" id="{6A14AE83-6BC4-8A42-AE79-42464483BC2E}"/>
              </a:ext>
            </a:extLst>
          </p:cNvPr>
          <p:cNvPicPr preferRelativeResize="0"/>
          <p:nvPr/>
        </p:nvPicPr>
        <p:blipFill rotWithShape="1">
          <a:blip r:embed="rId7">
            <a:alphaModFix/>
          </a:blip>
          <a:srcRect/>
          <a:stretch/>
        </p:blipFill>
        <p:spPr>
          <a:xfrm>
            <a:off x="2525101" y="1935149"/>
            <a:ext cx="1402189" cy="1015688"/>
          </a:xfrm>
          <a:prstGeom prst="rect">
            <a:avLst/>
          </a:prstGeom>
          <a:noFill/>
          <a:ln>
            <a:noFill/>
          </a:ln>
        </p:spPr>
      </p:pic>
      <p:pic>
        <p:nvPicPr>
          <p:cNvPr id="10" name="Google Shape;113;p4" descr="http://deolhonaspatentes.org/wp-content/uploads/2015/08/grab-1.jpg">
            <a:extLst>
              <a:ext uri="{FF2B5EF4-FFF2-40B4-BE49-F238E27FC236}">
                <a16:creationId xmlns:a16="http://schemas.microsoft.com/office/drawing/2014/main" id="{01184443-CF8B-6799-9210-7F54C90CEDA2}"/>
              </a:ext>
            </a:extLst>
          </p:cNvPr>
          <p:cNvPicPr preferRelativeResize="0"/>
          <p:nvPr/>
        </p:nvPicPr>
        <p:blipFill rotWithShape="1">
          <a:blip r:embed="rId8">
            <a:alphaModFix/>
          </a:blip>
          <a:srcRect/>
          <a:stretch/>
        </p:blipFill>
        <p:spPr>
          <a:xfrm>
            <a:off x="2992374" y="2958602"/>
            <a:ext cx="1186105" cy="815711"/>
          </a:xfrm>
          <a:prstGeom prst="rect">
            <a:avLst/>
          </a:prstGeom>
          <a:noFill/>
          <a:ln>
            <a:noFill/>
          </a:ln>
        </p:spPr>
      </p:pic>
      <p:pic>
        <p:nvPicPr>
          <p:cNvPr id="11" name="Google Shape;114;p4" descr="http://deolhonaspatentes.org/wp-content/uploads/2015/08/gapa-1.jpg">
            <a:extLst>
              <a:ext uri="{FF2B5EF4-FFF2-40B4-BE49-F238E27FC236}">
                <a16:creationId xmlns:a16="http://schemas.microsoft.com/office/drawing/2014/main" id="{3DBC11B6-4DC6-E6B2-A5A1-22E270572B4C}"/>
              </a:ext>
            </a:extLst>
          </p:cNvPr>
          <p:cNvPicPr preferRelativeResize="0"/>
          <p:nvPr/>
        </p:nvPicPr>
        <p:blipFill rotWithShape="1">
          <a:blip r:embed="rId9">
            <a:alphaModFix/>
          </a:blip>
          <a:srcRect/>
          <a:stretch/>
        </p:blipFill>
        <p:spPr>
          <a:xfrm>
            <a:off x="5999198" y="1871251"/>
            <a:ext cx="1349803" cy="1095703"/>
          </a:xfrm>
          <a:prstGeom prst="rect">
            <a:avLst/>
          </a:prstGeom>
          <a:noFill/>
          <a:ln>
            <a:noFill/>
          </a:ln>
        </p:spPr>
      </p:pic>
      <p:pic>
        <p:nvPicPr>
          <p:cNvPr id="12" name="Google Shape;115;p4" descr="http://deolhonaspatentes.org/wp-content/uploads/2015/08/grupopelaviddarj-1.jpg">
            <a:extLst>
              <a:ext uri="{FF2B5EF4-FFF2-40B4-BE49-F238E27FC236}">
                <a16:creationId xmlns:a16="http://schemas.microsoft.com/office/drawing/2014/main" id="{189D7F29-CD64-7068-E7E2-F51F161A5F46}"/>
              </a:ext>
            </a:extLst>
          </p:cNvPr>
          <p:cNvPicPr preferRelativeResize="0"/>
          <p:nvPr/>
        </p:nvPicPr>
        <p:blipFill rotWithShape="1">
          <a:blip r:embed="rId10">
            <a:alphaModFix/>
          </a:blip>
          <a:srcRect/>
          <a:stretch/>
        </p:blipFill>
        <p:spPr>
          <a:xfrm>
            <a:off x="6590930" y="4025605"/>
            <a:ext cx="1117304" cy="845473"/>
          </a:xfrm>
          <a:prstGeom prst="rect">
            <a:avLst/>
          </a:prstGeom>
          <a:noFill/>
          <a:ln>
            <a:noFill/>
          </a:ln>
        </p:spPr>
      </p:pic>
      <p:pic>
        <p:nvPicPr>
          <p:cNvPr id="13" name="Google Shape;116;p4" descr="http://deolhonaspatentes.org/wp-content/uploads/2015/08/forum_rs.png">
            <a:extLst>
              <a:ext uri="{FF2B5EF4-FFF2-40B4-BE49-F238E27FC236}">
                <a16:creationId xmlns:a16="http://schemas.microsoft.com/office/drawing/2014/main" id="{08A3DECE-C0F0-CE27-1A0F-09F9E899981C}"/>
              </a:ext>
            </a:extLst>
          </p:cNvPr>
          <p:cNvPicPr preferRelativeResize="0"/>
          <p:nvPr/>
        </p:nvPicPr>
        <p:blipFill rotWithShape="1">
          <a:blip r:embed="rId11">
            <a:alphaModFix/>
          </a:blip>
          <a:srcRect/>
          <a:stretch/>
        </p:blipFill>
        <p:spPr>
          <a:xfrm>
            <a:off x="7521508" y="1847021"/>
            <a:ext cx="1402190" cy="1052101"/>
          </a:xfrm>
          <a:prstGeom prst="rect">
            <a:avLst/>
          </a:prstGeom>
          <a:noFill/>
          <a:ln>
            <a:noFill/>
          </a:ln>
        </p:spPr>
      </p:pic>
      <p:pic>
        <p:nvPicPr>
          <p:cNvPr id="14" name="Google Shape;117;p4" descr="http://deolhonaspatentes.org/wp-content/uploads/2015/08/medicossemfronteiras-1.jpg">
            <a:extLst>
              <a:ext uri="{FF2B5EF4-FFF2-40B4-BE49-F238E27FC236}">
                <a16:creationId xmlns:a16="http://schemas.microsoft.com/office/drawing/2014/main" id="{BD4B1D37-4A82-E7C3-4EE7-AF7C9AA68FA8}"/>
              </a:ext>
            </a:extLst>
          </p:cNvPr>
          <p:cNvPicPr preferRelativeResize="0"/>
          <p:nvPr/>
        </p:nvPicPr>
        <p:blipFill rotWithShape="1">
          <a:blip r:embed="rId12">
            <a:alphaModFix/>
          </a:blip>
          <a:srcRect/>
          <a:stretch/>
        </p:blipFill>
        <p:spPr>
          <a:xfrm>
            <a:off x="8587594" y="3040926"/>
            <a:ext cx="1402191" cy="1015368"/>
          </a:xfrm>
          <a:prstGeom prst="rect">
            <a:avLst/>
          </a:prstGeom>
          <a:noFill/>
          <a:ln>
            <a:noFill/>
          </a:ln>
        </p:spPr>
      </p:pic>
      <p:pic>
        <p:nvPicPr>
          <p:cNvPr id="15" name="Google Shape;118;p4" descr="http://deolhonaspatentes.org/wp-content/uploads/2015/08/RNPSP01102014.jpg">
            <a:extLst>
              <a:ext uri="{FF2B5EF4-FFF2-40B4-BE49-F238E27FC236}">
                <a16:creationId xmlns:a16="http://schemas.microsoft.com/office/drawing/2014/main" id="{FE100B06-81C4-86A0-B6D0-4A57DF574297}"/>
              </a:ext>
            </a:extLst>
          </p:cNvPr>
          <p:cNvPicPr preferRelativeResize="0"/>
          <p:nvPr/>
        </p:nvPicPr>
        <p:blipFill rotWithShape="1">
          <a:blip r:embed="rId13">
            <a:alphaModFix/>
          </a:blip>
          <a:srcRect/>
          <a:stretch/>
        </p:blipFill>
        <p:spPr>
          <a:xfrm>
            <a:off x="4408858" y="2958602"/>
            <a:ext cx="1186105" cy="815711"/>
          </a:xfrm>
          <a:prstGeom prst="rect">
            <a:avLst/>
          </a:prstGeom>
          <a:noFill/>
          <a:ln>
            <a:noFill/>
          </a:ln>
        </p:spPr>
      </p:pic>
      <p:pic>
        <p:nvPicPr>
          <p:cNvPr id="16" name="Google Shape;119;p4" descr="BRASCO - Associação Brasileira de Saúde Coletiva">
            <a:extLst>
              <a:ext uri="{FF2B5EF4-FFF2-40B4-BE49-F238E27FC236}">
                <a16:creationId xmlns:a16="http://schemas.microsoft.com/office/drawing/2014/main" id="{8C4066DA-661B-BA9D-03EB-A5FA8ACFA660}"/>
              </a:ext>
            </a:extLst>
          </p:cNvPr>
          <p:cNvPicPr preferRelativeResize="0"/>
          <p:nvPr/>
        </p:nvPicPr>
        <p:blipFill rotWithShape="1">
          <a:blip r:embed="rId14">
            <a:alphaModFix/>
          </a:blip>
          <a:srcRect/>
          <a:stretch/>
        </p:blipFill>
        <p:spPr>
          <a:xfrm>
            <a:off x="4408858" y="3821946"/>
            <a:ext cx="1701662" cy="1354835"/>
          </a:xfrm>
          <a:prstGeom prst="rect">
            <a:avLst/>
          </a:prstGeom>
          <a:noFill/>
          <a:ln>
            <a:noFill/>
          </a:ln>
        </p:spPr>
      </p:pic>
      <p:pic>
        <p:nvPicPr>
          <p:cNvPr id="19" name="Imagem 18">
            <a:extLst>
              <a:ext uri="{FF2B5EF4-FFF2-40B4-BE49-F238E27FC236}">
                <a16:creationId xmlns:a16="http://schemas.microsoft.com/office/drawing/2014/main" id="{4FC5793B-BB51-3EDA-09FB-2D96556705B2}"/>
              </a:ext>
            </a:extLst>
          </p:cNvPr>
          <p:cNvPicPr>
            <a:picLocks noChangeAspect="1"/>
          </p:cNvPicPr>
          <p:nvPr/>
        </p:nvPicPr>
        <p:blipFill>
          <a:blip r:embed="rId15"/>
          <a:stretch>
            <a:fillRect/>
          </a:stretch>
        </p:blipFill>
        <p:spPr>
          <a:xfrm>
            <a:off x="8127522" y="3971699"/>
            <a:ext cx="1316066" cy="845473"/>
          </a:xfrm>
          <a:prstGeom prst="rect">
            <a:avLst/>
          </a:prstGeom>
        </p:spPr>
      </p:pic>
      <p:pic>
        <p:nvPicPr>
          <p:cNvPr id="20" name="Imagem 19">
            <a:extLst>
              <a:ext uri="{FF2B5EF4-FFF2-40B4-BE49-F238E27FC236}">
                <a16:creationId xmlns:a16="http://schemas.microsoft.com/office/drawing/2014/main" id="{4BD4DD98-A8E2-54BE-3474-30FC1C2E0962}"/>
              </a:ext>
            </a:extLst>
          </p:cNvPr>
          <p:cNvPicPr>
            <a:picLocks noChangeAspect="1"/>
          </p:cNvPicPr>
          <p:nvPr/>
        </p:nvPicPr>
        <p:blipFill>
          <a:blip r:embed="rId16"/>
          <a:stretch>
            <a:fillRect/>
          </a:stretch>
        </p:blipFill>
        <p:spPr>
          <a:xfrm>
            <a:off x="7810519" y="5071518"/>
            <a:ext cx="1781425" cy="899532"/>
          </a:xfrm>
          <a:prstGeom prst="rect">
            <a:avLst/>
          </a:prstGeom>
        </p:spPr>
      </p:pic>
      <p:pic>
        <p:nvPicPr>
          <p:cNvPr id="21" name="Imagem 20">
            <a:extLst>
              <a:ext uri="{FF2B5EF4-FFF2-40B4-BE49-F238E27FC236}">
                <a16:creationId xmlns:a16="http://schemas.microsoft.com/office/drawing/2014/main" id="{D500B7D7-AF10-EBA8-CF01-C17A39772FFE}"/>
              </a:ext>
            </a:extLst>
          </p:cNvPr>
          <p:cNvPicPr>
            <a:picLocks noChangeAspect="1"/>
          </p:cNvPicPr>
          <p:nvPr/>
        </p:nvPicPr>
        <p:blipFill>
          <a:blip r:embed="rId17"/>
          <a:stretch>
            <a:fillRect/>
          </a:stretch>
        </p:blipFill>
        <p:spPr>
          <a:xfrm>
            <a:off x="9443588" y="5027985"/>
            <a:ext cx="1576228" cy="885048"/>
          </a:xfrm>
          <a:prstGeom prst="rect">
            <a:avLst/>
          </a:prstGeom>
        </p:spPr>
      </p:pic>
      <p:pic>
        <p:nvPicPr>
          <p:cNvPr id="23" name="Picture 2" descr="Movimento pela Saúde dos Povos - Brasil">
            <a:extLst>
              <a:ext uri="{FF2B5EF4-FFF2-40B4-BE49-F238E27FC236}">
                <a16:creationId xmlns:a16="http://schemas.microsoft.com/office/drawing/2014/main" id="{9A621342-C7B5-9F26-6E47-F7E2F358AC77}"/>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096205" y="1783459"/>
            <a:ext cx="1525932" cy="1525932"/>
          </a:xfrm>
          <a:prstGeom prst="rect">
            <a:avLst/>
          </a:prstGeom>
          <a:noFill/>
          <a:extLst>
            <a:ext uri="{909E8E84-426E-40DD-AFC4-6F175D3DCCD1}">
              <a14:hiddenFill xmlns:a14="http://schemas.microsoft.com/office/drawing/2010/main">
                <a:solidFill>
                  <a:srgbClr val="FFFFFF"/>
                </a:solidFill>
              </a14:hiddenFill>
            </a:ext>
          </a:extLst>
        </p:spPr>
      </p:pic>
      <p:sp>
        <p:nvSpPr>
          <p:cNvPr id="24" name="Google Shape;104;p4">
            <a:extLst>
              <a:ext uri="{FF2B5EF4-FFF2-40B4-BE49-F238E27FC236}">
                <a16:creationId xmlns:a16="http://schemas.microsoft.com/office/drawing/2014/main" id="{5A8503D8-7D06-A0EC-3558-8CC21329010D}"/>
              </a:ext>
            </a:extLst>
          </p:cNvPr>
          <p:cNvSpPr txBox="1">
            <a:spLocks/>
          </p:cNvSpPr>
          <p:nvPr/>
        </p:nvSpPr>
        <p:spPr>
          <a:xfrm>
            <a:off x="657404" y="4886609"/>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SzPts val="4400"/>
            </a:pPr>
            <a:r>
              <a:rPr lang="pt-BR" sz="32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Redes:</a:t>
            </a:r>
          </a:p>
        </p:txBody>
      </p:sp>
      <p:pic>
        <p:nvPicPr>
          <p:cNvPr id="25" name="Google Shape;105;p4">
            <a:extLst>
              <a:ext uri="{FF2B5EF4-FFF2-40B4-BE49-F238E27FC236}">
                <a16:creationId xmlns:a16="http://schemas.microsoft.com/office/drawing/2014/main" id="{5C03B875-4CC1-5B02-30C1-66A0570E0E9F}"/>
              </a:ext>
            </a:extLst>
          </p:cNvPr>
          <p:cNvPicPr preferRelativeResize="0">
            <a:picLocks/>
          </p:cNvPicPr>
          <p:nvPr/>
        </p:nvPicPr>
        <p:blipFill rotWithShape="1">
          <a:blip r:embed="rId19">
            <a:alphaModFix/>
          </a:blip>
          <a:srcRect/>
          <a:stretch/>
        </p:blipFill>
        <p:spPr>
          <a:xfrm>
            <a:off x="4765596" y="541630"/>
            <a:ext cx="2755912" cy="1052101"/>
          </a:xfrm>
          <a:prstGeom prst="rect">
            <a:avLst/>
          </a:prstGeom>
          <a:noFill/>
          <a:ln>
            <a:noFill/>
          </a:ln>
        </p:spPr>
      </p:pic>
      <p:pic>
        <p:nvPicPr>
          <p:cNvPr id="1030" name="Picture 6" descr="REBRIP (@rebripinsta) · Instagram 照片和视频">
            <a:extLst>
              <a:ext uri="{FF2B5EF4-FFF2-40B4-BE49-F238E27FC236}">
                <a16:creationId xmlns:a16="http://schemas.microsoft.com/office/drawing/2014/main" id="{22A218D6-C15E-BD1C-9689-390BDA490F6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662235" y="5082865"/>
            <a:ext cx="1069131" cy="1006241"/>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m 17">
            <a:extLst>
              <a:ext uri="{FF2B5EF4-FFF2-40B4-BE49-F238E27FC236}">
                <a16:creationId xmlns:a16="http://schemas.microsoft.com/office/drawing/2014/main" id="{2B5F94C3-28DF-39D1-C289-CF222F9E223A}"/>
              </a:ext>
            </a:extLst>
          </p:cNvPr>
          <p:cNvPicPr>
            <a:picLocks noChangeAspect="1"/>
          </p:cNvPicPr>
          <p:nvPr/>
        </p:nvPicPr>
        <p:blipFill>
          <a:blip r:embed="rId21"/>
          <a:stretch>
            <a:fillRect/>
          </a:stretch>
        </p:blipFill>
        <p:spPr>
          <a:xfrm>
            <a:off x="10104360" y="2863478"/>
            <a:ext cx="1312211" cy="1168188"/>
          </a:xfrm>
          <a:prstGeom prst="rect">
            <a:avLst/>
          </a:prstGeom>
        </p:spPr>
      </p:pic>
      <p:pic>
        <p:nvPicPr>
          <p:cNvPr id="17" name="Google Shape;120;p4" descr="http://deolhonaspatentes.org/wp-content/uploads/2015/08/Forum-ong-aids-MA.jpg">
            <a:extLst>
              <a:ext uri="{FF2B5EF4-FFF2-40B4-BE49-F238E27FC236}">
                <a16:creationId xmlns:a16="http://schemas.microsoft.com/office/drawing/2014/main" id="{963F44DB-B33C-98D8-1114-40C3A893F655}"/>
              </a:ext>
            </a:extLst>
          </p:cNvPr>
          <p:cNvPicPr preferRelativeResize="0"/>
          <p:nvPr/>
        </p:nvPicPr>
        <p:blipFill rotWithShape="1">
          <a:blip r:embed="rId22">
            <a:alphaModFix/>
          </a:blip>
          <a:srcRect/>
          <a:stretch/>
        </p:blipFill>
        <p:spPr>
          <a:xfrm>
            <a:off x="710419" y="3971699"/>
            <a:ext cx="1926511" cy="769821"/>
          </a:xfrm>
          <a:prstGeom prst="rect">
            <a:avLst/>
          </a:prstGeom>
          <a:noFill/>
          <a:ln>
            <a:noFill/>
          </a:ln>
        </p:spPr>
      </p:pic>
      <p:pic>
        <p:nvPicPr>
          <p:cNvPr id="6" name="Google Shape;109;p4" descr="http://deolhonaspatentes.org/wp-content/uploads/2015/08/rnp_site-1.jpeg">
            <a:extLst>
              <a:ext uri="{FF2B5EF4-FFF2-40B4-BE49-F238E27FC236}">
                <a16:creationId xmlns:a16="http://schemas.microsoft.com/office/drawing/2014/main" id="{87E939EB-6C7A-47BF-1E2E-CB6F4127832E}"/>
              </a:ext>
            </a:extLst>
          </p:cNvPr>
          <p:cNvPicPr preferRelativeResize="0"/>
          <p:nvPr/>
        </p:nvPicPr>
        <p:blipFill rotWithShape="1">
          <a:blip r:embed="rId23">
            <a:alphaModFix/>
          </a:blip>
          <a:srcRect/>
          <a:stretch/>
        </p:blipFill>
        <p:spPr>
          <a:xfrm>
            <a:off x="5485515" y="2874683"/>
            <a:ext cx="1525932" cy="1099319"/>
          </a:xfrm>
          <a:prstGeom prst="rect">
            <a:avLst/>
          </a:prstGeom>
          <a:noFill/>
          <a:ln>
            <a:noFill/>
          </a:ln>
        </p:spPr>
      </p:pic>
      <p:pic>
        <p:nvPicPr>
          <p:cNvPr id="1026" name="Picture 2" descr="Profile for Aganim- Assoc. dos Direitos LGBT">
            <a:extLst>
              <a:ext uri="{FF2B5EF4-FFF2-40B4-BE49-F238E27FC236}">
                <a16:creationId xmlns:a16="http://schemas.microsoft.com/office/drawing/2014/main" id="{82F67E5D-1FBB-7A98-91F9-2DDE5234E910}"/>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9619422" y="3979894"/>
            <a:ext cx="1224559" cy="1152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443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37949B-B2D3-6508-644C-1B10CD05D093}"/>
              </a:ext>
            </a:extLst>
          </p:cNvPr>
          <p:cNvSpPr>
            <a:spLocks noGrp="1"/>
          </p:cNvSpPr>
          <p:nvPr>
            <p:ph type="title"/>
          </p:nvPr>
        </p:nvSpPr>
        <p:spPr>
          <a:xfrm>
            <a:off x="1097280" y="286603"/>
            <a:ext cx="10058400" cy="1450757"/>
          </a:xfrm>
        </p:spPr>
        <p:txBody>
          <a:bodyPr>
            <a:normAutofit/>
          </a:bodyPr>
          <a:lstStyle/>
          <a:p>
            <a:pPr algn="ctr"/>
            <a:r>
              <a:rPr lang="pt-BR" sz="4400" dirty="0">
                <a:solidFill>
                  <a:schemeClr val="tx1"/>
                </a:solidFill>
              </a:rPr>
              <a:t>Contexto da luta contra o HIV</a:t>
            </a:r>
          </a:p>
        </p:txBody>
      </p:sp>
      <p:pic>
        <p:nvPicPr>
          <p:cNvPr id="1031" name="Picture 7" descr="Pode ser uma imagem de texto que diz &quot;FRANCE FRANCE 24 How the cut to foreign aid is threatening the global fight against HIV&quot;">
            <a:extLst>
              <a:ext uri="{FF2B5EF4-FFF2-40B4-BE49-F238E27FC236}">
                <a16:creationId xmlns:a16="http://schemas.microsoft.com/office/drawing/2014/main" id="{4DD6F185-22CE-7CF8-39C1-2518C87834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4437" b="5"/>
          <a:stretch>
            <a:fillRect/>
          </a:stretch>
        </p:blipFill>
        <p:spPr bwMode="auto">
          <a:xfrm>
            <a:off x="1183017" y="1916318"/>
            <a:ext cx="2376058" cy="3471012"/>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m 12" descr="Homem de terno e gravata com a boca aberta&#10;&#10;O conteúdo gerado por IA pode estar incorreto.">
            <a:extLst>
              <a:ext uri="{FF2B5EF4-FFF2-40B4-BE49-F238E27FC236}">
                <a16:creationId xmlns:a16="http://schemas.microsoft.com/office/drawing/2014/main" id="{570AB556-E51E-31E9-5145-A972F25C6557}"/>
              </a:ext>
            </a:extLst>
          </p:cNvPr>
          <p:cNvPicPr>
            <a:picLocks noChangeAspect="1"/>
          </p:cNvPicPr>
          <p:nvPr/>
        </p:nvPicPr>
        <p:blipFill>
          <a:blip r:embed="rId4"/>
          <a:srcRect t="11125" r="-3" b="34368"/>
          <a:stretch>
            <a:fillRect/>
          </a:stretch>
        </p:blipFill>
        <p:spPr>
          <a:xfrm>
            <a:off x="3719942" y="1916318"/>
            <a:ext cx="2376057" cy="1655073"/>
          </a:xfrm>
          <a:prstGeom prst="rect">
            <a:avLst/>
          </a:prstGeom>
        </p:spPr>
      </p:pic>
      <p:pic>
        <p:nvPicPr>
          <p:cNvPr id="1033" name="Picture 9" descr="🌎The fight against HIV has been thrown into turmoil by dramatic funding  cuts. This year alone, the US and other countries in the global north have  cut billions. This World AIDS Day,">
            <a:extLst>
              <a:ext uri="{FF2B5EF4-FFF2-40B4-BE49-F238E27FC236}">
                <a16:creationId xmlns:a16="http://schemas.microsoft.com/office/drawing/2014/main" id="{4E1BE75A-CD8C-7C4D-526C-8A20B113A2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42657" r="-2" b="1561"/>
          <a:stretch>
            <a:fillRect/>
          </a:stretch>
        </p:blipFill>
        <p:spPr bwMode="auto">
          <a:xfrm>
            <a:off x="3719942" y="3732259"/>
            <a:ext cx="2376057" cy="165507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a:extLst>
              <a:ext uri="{FF2B5EF4-FFF2-40B4-BE49-F238E27FC236}">
                <a16:creationId xmlns:a16="http://schemas.microsoft.com/office/drawing/2014/main" id="{7B886F75-5157-F209-E406-1372E62A23B8}"/>
              </a:ext>
            </a:extLst>
          </p:cNvPr>
          <p:cNvSpPr>
            <a:spLocks noGrp="1" noChangeArrowheads="1"/>
          </p:cNvSpPr>
          <p:nvPr>
            <p:ph idx="1"/>
          </p:nvPr>
        </p:nvSpPr>
        <p:spPr bwMode="auto">
          <a:xfrm>
            <a:off x="6351639" y="1845734"/>
            <a:ext cx="4804041" cy="402336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pt-BR" altLang="pt-BR" sz="1900" b="0" i="0" u="none" strike="noStrike" cap="none" normalizeH="0" baseline="0" dirty="0">
                <a:ln>
                  <a:noFill/>
                </a:ln>
                <a:solidFill>
                  <a:schemeClr val="tx1"/>
                </a:solidFill>
                <a:effectLst/>
                <a:latin typeface="Arial" panose="020B0604020202020204" pitchFamily="34" charset="0"/>
              </a:rPr>
              <a:t>Retração da ajuda humanitária dos EUA, com desmonte da USAID e cortes/instabilidade no PEPFAR.</a:t>
            </a:r>
          </a:p>
          <a:p>
            <a:pPr marL="0" marR="0" lvl="0" indent="0" defTabSz="914400" rtl="0" eaLnBrk="0" fontAlgn="base" latinLnBrk="0" hangingPunct="0">
              <a:spcBef>
                <a:spcPct val="0"/>
              </a:spcBef>
              <a:spcAft>
                <a:spcPts val="600"/>
              </a:spcAft>
              <a:buClrTx/>
              <a:buSzTx/>
              <a:buFontTx/>
              <a:buChar char="•"/>
              <a:tabLst/>
            </a:pPr>
            <a:r>
              <a:rPr kumimoji="0" lang="pt-BR" altLang="pt-BR" sz="1900" b="0" i="0" u="none" strike="noStrike" cap="none" normalizeH="0" baseline="0" dirty="0">
                <a:ln>
                  <a:noFill/>
                </a:ln>
                <a:solidFill>
                  <a:schemeClr val="tx1"/>
                </a:solidFill>
                <a:effectLst/>
                <a:latin typeface="Arial" panose="020B0604020202020204" pitchFamily="34" charset="0"/>
              </a:rPr>
              <a:t>Impacto desproporcional e imediato sobre populações mais vulnerabilizadas.</a:t>
            </a:r>
          </a:p>
          <a:p>
            <a:pPr marL="0" marR="0" lvl="0" indent="0" defTabSz="914400" rtl="0" eaLnBrk="0" fontAlgn="base" latinLnBrk="0" hangingPunct="0">
              <a:spcBef>
                <a:spcPct val="0"/>
              </a:spcBef>
              <a:spcAft>
                <a:spcPts val="600"/>
              </a:spcAft>
              <a:buClrTx/>
              <a:buSzTx/>
              <a:buFontTx/>
              <a:buChar char="•"/>
              <a:tabLst/>
            </a:pPr>
            <a:r>
              <a:rPr kumimoji="0" lang="pt-BR" altLang="pt-BR" sz="1900" b="0" i="0" u="none" strike="noStrike" cap="none" normalizeH="0" baseline="0" dirty="0">
                <a:ln>
                  <a:noFill/>
                </a:ln>
                <a:solidFill>
                  <a:schemeClr val="tx1"/>
                </a:solidFill>
                <a:effectLst/>
                <a:latin typeface="Arial" panose="020B0604020202020204" pitchFamily="34" charset="0"/>
              </a:rPr>
              <a:t>Pressões políticas sobre ciência e saúde pública, com riscos para agendas do NIH e do CDC.</a:t>
            </a:r>
          </a:p>
          <a:p>
            <a:pPr marL="0" marR="0" lvl="0" indent="0" defTabSz="914400" rtl="0" eaLnBrk="0" fontAlgn="base" latinLnBrk="0" hangingPunct="0">
              <a:spcBef>
                <a:spcPct val="0"/>
              </a:spcBef>
              <a:spcAft>
                <a:spcPts val="600"/>
              </a:spcAft>
              <a:buClrTx/>
              <a:buSzTx/>
              <a:buFontTx/>
              <a:buChar char="•"/>
              <a:tabLst/>
            </a:pPr>
            <a:r>
              <a:rPr kumimoji="0" lang="pt-BR" altLang="pt-BR" sz="1900" b="0" i="0" u="none" strike="noStrike" cap="none" normalizeH="0" baseline="0" dirty="0">
                <a:ln>
                  <a:noFill/>
                </a:ln>
                <a:solidFill>
                  <a:schemeClr val="tx1"/>
                </a:solidFill>
                <a:effectLst/>
                <a:latin typeface="Arial" panose="020B0604020202020204" pitchFamily="34" charset="0"/>
              </a:rPr>
              <a:t>Avanço de uma política conservadora e moralista, atravessada por supremacismo branco, que enfraquece direitos.</a:t>
            </a:r>
          </a:p>
          <a:p>
            <a:pPr marL="0" marR="0" lvl="0" indent="0" defTabSz="914400" rtl="0" eaLnBrk="0" fontAlgn="base" latinLnBrk="0" hangingPunct="0">
              <a:spcBef>
                <a:spcPct val="0"/>
              </a:spcBef>
              <a:spcAft>
                <a:spcPts val="600"/>
              </a:spcAft>
              <a:buClrTx/>
              <a:buSzTx/>
              <a:buFontTx/>
              <a:buChar char="•"/>
              <a:tabLst/>
            </a:pPr>
            <a:r>
              <a:rPr kumimoji="0" lang="pt-BR" altLang="pt-BR" sz="1900" b="0" i="0" u="none" strike="noStrike" cap="none" normalizeH="0" baseline="0" dirty="0">
                <a:ln>
                  <a:noFill/>
                </a:ln>
                <a:solidFill>
                  <a:schemeClr val="tx1"/>
                </a:solidFill>
                <a:effectLst/>
                <a:latin typeface="Arial" panose="020B0604020202020204" pitchFamily="34" charset="0"/>
              </a:rPr>
              <a:t>Paralisação e desfinanciamento de iniciativas lideradas por comunidades</a:t>
            </a:r>
            <a:r>
              <a:rPr kumimoji="0" lang="pt-BR" altLang="pt-BR" sz="1900" b="0" i="0" u="none" strike="noStrike" cap="none" normalizeH="0" baseline="0" dirty="0">
                <a:ln>
                  <a:noFill/>
                </a:ln>
                <a:effectLst/>
                <a:latin typeface="Arial" panose="020B0604020202020204" pitchFamily="34" charset="0"/>
              </a:rPr>
              <a:t>.</a:t>
            </a:r>
          </a:p>
        </p:txBody>
      </p:sp>
      <p:pic>
        <p:nvPicPr>
          <p:cNvPr id="5" name="Picture 2" descr="Ícone&#10;&#10;O conteúdo gerado por IA pode estar incorreto.">
            <a:extLst>
              <a:ext uri="{FF2B5EF4-FFF2-40B4-BE49-F238E27FC236}">
                <a16:creationId xmlns:a16="http://schemas.microsoft.com/office/drawing/2014/main" id="{BC3EE044-8796-CFA6-899A-399A0410AB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29951" y="97311"/>
            <a:ext cx="856099" cy="8560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BIA_Principal_Vertical_Port">
            <a:extLst>
              <a:ext uri="{FF2B5EF4-FFF2-40B4-BE49-F238E27FC236}">
                <a16:creationId xmlns:a16="http://schemas.microsoft.com/office/drawing/2014/main" id="{F8EE37CD-B603-96FC-16E2-BBB006B6D0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910" y="97311"/>
            <a:ext cx="823733" cy="1066007"/>
          </a:xfrm>
          <a:prstGeom prst="rect">
            <a:avLst/>
          </a:prstGeom>
          <a:noFill/>
          <a:extLst>
            <a:ext uri="{909E8E84-426E-40DD-AFC4-6F175D3DCCD1}">
              <a14:hiddenFill xmlns:a14="http://schemas.microsoft.com/office/drawing/2010/main">
                <a:solidFill>
                  <a:srgbClr val="FFFFFF"/>
                </a:solidFill>
              </a14:hiddenFill>
            </a:ext>
          </a:extLst>
        </p:spPr>
      </p:pic>
      <p:sp>
        <p:nvSpPr>
          <p:cNvPr id="14" name="CaixaDeTexto 13">
            <a:extLst>
              <a:ext uri="{FF2B5EF4-FFF2-40B4-BE49-F238E27FC236}">
                <a16:creationId xmlns:a16="http://schemas.microsoft.com/office/drawing/2014/main" id="{956E4596-F09D-4AFA-8A7B-02880C768F37}"/>
              </a:ext>
            </a:extLst>
          </p:cNvPr>
          <p:cNvSpPr txBox="1"/>
          <p:nvPr/>
        </p:nvSpPr>
        <p:spPr>
          <a:xfrm>
            <a:off x="347472" y="5980176"/>
            <a:ext cx="9208008" cy="323165"/>
          </a:xfrm>
          <a:prstGeom prst="rect">
            <a:avLst/>
          </a:prstGeom>
          <a:noFill/>
        </p:spPr>
        <p:txBody>
          <a:bodyPr wrap="square" rtlCol="0">
            <a:spAutoFit/>
          </a:bodyPr>
          <a:lstStyle/>
          <a:p>
            <a:r>
              <a:rPr lang="pt-BR" sz="1500" dirty="0"/>
              <a:t>Veja mais em: </a:t>
            </a:r>
            <a:r>
              <a:rPr lang="pt-BR" sz="1500" dirty="0">
                <a:hlinkClick r:id="rId8"/>
              </a:rPr>
              <a:t>https://unaids.org.br/wp-content/uploads/2025/11/UNAIDS_WAD_report.pdf</a:t>
            </a:r>
            <a:r>
              <a:rPr lang="pt-BR" sz="1500" dirty="0"/>
              <a:t> </a:t>
            </a:r>
          </a:p>
        </p:txBody>
      </p:sp>
    </p:spTree>
    <p:extLst>
      <p:ext uri="{BB962C8B-B14F-4D97-AF65-F5344CB8AC3E}">
        <p14:creationId xmlns:p14="http://schemas.microsoft.com/office/powerpoint/2010/main" val="97168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474D23-16D0-E64F-092A-BD60D736FA3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293458C-137C-2FD3-D39C-5CEA2FD03F5C}"/>
              </a:ext>
            </a:extLst>
          </p:cNvPr>
          <p:cNvSpPr>
            <a:spLocks noGrp="1"/>
          </p:cNvSpPr>
          <p:nvPr>
            <p:ph type="title"/>
          </p:nvPr>
        </p:nvSpPr>
        <p:spPr>
          <a:xfrm>
            <a:off x="1097280" y="286603"/>
            <a:ext cx="10058400" cy="1450757"/>
          </a:xfrm>
        </p:spPr>
        <p:txBody>
          <a:bodyPr>
            <a:normAutofit/>
          </a:bodyPr>
          <a:lstStyle/>
          <a:p>
            <a:pPr algn="ctr"/>
            <a:r>
              <a:rPr lang="pt-BR" sz="4400" dirty="0">
                <a:solidFill>
                  <a:schemeClr val="tx1"/>
                </a:solidFill>
              </a:rPr>
              <a:t>Contexto da luta contra o HIV no Brasil</a:t>
            </a:r>
          </a:p>
        </p:txBody>
      </p:sp>
      <p:sp>
        <p:nvSpPr>
          <p:cNvPr id="11" name="Rectangle 3">
            <a:extLst>
              <a:ext uri="{FF2B5EF4-FFF2-40B4-BE49-F238E27FC236}">
                <a16:creationId xmlns:a16="http://schemas.microsoft.com/office/drawing/2014/main" id="{4098C4C6-BE52-8BBE-141B-0DD3F4E61C14}"/>
              </a:ext>
            </a:extLst>
          </p:cNvPr>
          <p:cNvSpPr>
            <a:spLocks noGrp="1" noChangeArrowheads="1"/>
          </p:cNvSpPr>
          <p:nvPr>
            <p:ph idx="1"/>
          </p:nvPr>
        </p:nvSpPr>
        <p:spPr bwMode="auto">
          <a:xfrm>
            <a:off x="6345373" y="1845734"/>
            <a:ext cx="5408676" cy="433916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fontScale="92500" lnSpcReduction="10000"/>
          </a:bodyPr>
          <a:lstStyle/>
          <a:p>
            <a:pPr eaLnBrk="0" fontAlgn="base" hangingPunct="0">
              <a:spcBef>
                <a:spcPct val="0"/>
              </a:spcBef>
              <a:spcAft>
                <a:spcPts val="600"/>
              </a:spcAft>
              <a:buClrTx/>
              <a:buSzTx/>
              <a:buFont typeface="Arial" panose="020B0604020202020204" pitchFamily="34" charset="0"/>
              <a:buChar char="•"/>
            </a:pPr>
            <a:r>
              <a:rPr kumimoji="0" lang="pt-BR" altLang="pt-BR" sz="1900" b="1" i="0" u="none" strike="noStrike" cap="none" normalizeH="0" baseline="0" dirty="0">
                <a:ln>
                  <a:noFill/>
                </a:ln>
                <a:solidFill>
                  <a:schemeClr val="tx1"/>
                </a:solidFill>
                <a:effectLst/>
                <a:latin typeface="+mj-lt"/>
              </a:rPr>
              <a:t>O Brasil contabilizou 1.165.599 casos desde 1980, com uma média anual de 36 mil novos casos nos últimos cinco anos. </a:t>
            </a:r>
            <a:r>
              <a:rPr lang="pt-BR" sz="1900" dirty="0">
                <a:solidFill>
                  <a:schemeClr val="tx1"/>
                </a:solidFill>
                <a:latin typeface="+mj-lt"/>
              </a:rPr>
              <a:t>No ano de 2023, o número de óbitos por aids foi de 10.338 e foram notificados 46.495 novos casos de infecção pelo HIV no Brasil</a:t>
            </a:r>
            <a:r>
              <a:rPr kumimoji="0" lang="pt-BR" altLang="pt-BR" sz="1900" b="1" i="0" u="none" strike="noStrike" cap="none" normalizeH="0" baseline="0" dirty="0">
                <a:ln>
                  <a:noFill/>
                </a:ln>
                <a:solidFill>
                  <a:schemeClr val="tx1"/>
                </a:solidFill>
                <a:effectLst/>
                <a:latin typeface="+mj-lt"/>
              </a:rPr>
              <a:t> (2024)</a:t>
            </a:r>
          </a:p>
          <a:p>
            <a:pPr eaLnBrk="0" fontAlgn="base" hangingPunct="0">
              <a:spcBef>
                <a:spcPct val="0"/>
              </a:spcBef>
              <a:spcAft>
                <a:spcPts val="600"/>
              </a:spcAft>
              <a:buClrTx/>
              <a:buSzTx/>
              <a:buFont typeface="Arial" panose="020B0604020202020204" pitchFamily="34" charset="0"/>
              <a:buChar char="•"/>
            </a:pPr>
            <a:r>
              <a:rPr lang="pt-BR" sz="1900" dirty="0">
                <a:solidFill>
                  <a:schemeClr val="tx1"/>
                </a:solidFill>
                <a:latin typeface="+mj-lt"/>
              </a:rPr>
              <a:t>“Em 2024, registraram-se 39.216 detecções de infecção pelo HIV no país (18,4 por 100 mil habitantes), frente a 38.222 em 2023 (18,1 por 100 mil habitantes).” Na mortalidade por aids, os óbitos declinaram 12,8%, passando de 10.500 (2023) para 9.157 (2024) </a:t>
            </a:r>
            <a:r>
              <a:rPr lang="pt-BR" sz="1900" b="1" dirty="0">
                <a:solidFill>
                  <a:schemeClr val="tx1"/>
                </a:solidFill>
                <a:latin typeface="+mj-lt"/>
              </a:rPr>
              <a:t>(2025 – mudança de metodologia)</a:t>
            </a:r>
            <a:r>
              <a:rPr lang="pt-BR" sz="1900" dirty="0">
                <a:solidFill>
                  <a:schemeClr val="tx1"/>
                </a:solidFill>
                <a:latin typeface="+mj-lt"/>
              </a:rPr>
              <a:t> </a:t>
            </a:r>
          </a:p>
          <a:p>
            <a:pPr eaLnBrk="0" fontAlgn="base" hangingPunct="0">
              <a:spcBef>
                <a:spcPct val="0"/>
              </a:spcBef>
              <a:spcAft>
                <a:spcPts val="600"/>
              </a:spcAft>
              <a:buClrTx/>
              <a:buSzTx/>
              <a:buFont typeface="Arial" panose="020B0604020202020204" pitchFamily="34" charset="0"/>
              <a:buChar char="•"/>
            </a:pPr>
            <a:r>
              <a:rPr kumimoji="0" lang="pt-BR" altLang="pt-BR" sz="1900" b="1" i="0" u="none" strike="noStrike" cap="none" normalizeH="0" baseline="0" dirty="0">
                <a:ln>
                  <a:noFill/>
                </a:ln>
                <a:solidFill>
                  <a:schemeClr val="tx1"/>
                </a:solidFill>
                <a:effectLst/>
                <a:latin typeface="+mj-lt"/>
              </a:rPr>
              <a:t>Novas incorporações – </a:t>
            </a:r>
            <a:r>
              <a:rPr kumimoji="0" lang="pt-BR" altLang="pt-BR" sz="1900" i="0" u="none" strike="noStrike" cap="none" normalizeH="0" baseline="0" dirty="0" err="1">
                <a:ln>
                  <a:noFill/>
                </a:ln>
                <a:solidFill>
                  <a:schemeClr val="tx1"/>
                </a:solidFill>
                <a:effectLst/>
                <a:latin typeface="+mj-lt"/>
              </a:rPr>
              <a:t>Fostensavir</a:t>
            </a:r>
            <a:r>
              <a:rPr kumimoji="0" lang="pt-BR" altLang="pt-BR" sz="1900" i="0" u="none" strike="noStrike" cap="none" normalizeH="0" baseline="0" dirty="0">
                <a:ln>
                  <a:noFill/>
                </a:ln>
                <a:solidFill>
                  <a:schemeClr val="tx1"/>
                </a:solidFill>
                <a:effectLst/>
                <a:latin typeface="+mj-lt"/>
              </a:rPr>
              <a:t> e </a:t>
            </a:r>
            <a:r>
              <a:rPr kumimoji="0" lang="pt-BR" altLang="pt-BR" sz="1900" i="0" u="none" strike="noStrike" cap="none" normalizeH="0" baseline="0" dirty="0" err="1">
                <a:ln>
                  <a:noFill/>
                </a:ln>
                <a:solidFill>
                  <a:schemeClr val="tx1"/>
                </a:solidFill>
                <a:effectLst/>
                <a:latin typeface="+mj-lt"/>
              </a:rPr>
              <a:t>Bictarvy</a:t>
            </a:r>
            <a:r>
              <a:rPr kumimoji="0" lang="pt-BR" altLang="pt-BR" sz="1900" i="0" u="none" strike="noStrike" cap="none" normalizeH="0" baseline="0" dirty="0">
                <a:ln>
                  <a:noFill/>
                </a:ln>
                <a:solidFill>
                  <a:schemeClr val="tx1"/>
                </a:solidFill>
                <a:effectLst/>
                <a:latin typeface="+mj-lt"/>
              </a:rPr>
              <a:t> (</a:t>
            </a:r>
            <a:r>
              <a:rPr kumimoji="0" lang="pt-BR" altLang="pt-BR" sz="1900" i="0" u="none" strike="noStrike" cap="none" normalizeH="0" baseline="0" dirty="0" err="1">
                <a:ln>
                  <a:noFill/>
                </a:ln>
                <a:solidFill>
                  <a:schemeClr val="tx1"/>
                </a:solidFill>
                <a:effectLst/>
                <a:latin typeface="+mj-lt"/>
              </a:rPr>
              <a:t>bictegravir</a:t>
            </a:r>
            <a:r>
              <a:rPr kumimoji="0" lang="pt-BR" altLang="pt-BR" sz="1900" i="0" u="none" strike="noStrike" cap="none" normalizeH="0" baseline="0" dirty="0">
                <a:ln>
                  <a:noFill/>
                </a:ln>
                <a:solidFill>
                  <a:schemeClr val="tx1"/>
                </a:solidFill>
                <a:effectLst/>
                <a:latin typeface="+mj-lt"/>
              </a:rPr>
              <a:t>/emtricitabina/</a:t>
            </a:r>
            <a:r>
              <a:rPr kumimoji="0" lang="pt-BR" altLang="pt-BR" sz="1900" i="0" u="none" strike="noStrike" cap="none" normalizeH="0" baseline="0" dirty="0" err="1">
                <a:ln>
                  <a:noFill/>
                </a:ln>
                <a:solidFill>
                  <a:schemeClr val="tx1"/>
                </a:solidFill>
                <a:effectLst/>
                <a:latin typeface="+mj-lt"/>
              </a:rPr>
              <a:t>tenofovir</a:t>
            </a:r>
            <a:r>
              <a:rPr kumimoji="0" lang="pt-BR" altLang="pt-BR" sz="1900" i="0" u="none" strike="noStrike" cap="none" normalizeH="0" baseline="0" dirty="0">
                <a:ln>
                  <a:noFill/>
                </a:ln>
                <a:solidFill>
                  <a:schemeClr val="tx1"/>
                </a:solidFill>
                <a:effectLst/>
                <a:latin typeface="+mj-lt"/>
              </a:rPr>
              <a:t> </a:t>
            </a:r>
            <a:r>
              <a:rPr kumimoji="0" lang="pt-BR" altLang="pt-BR" sz="1900" i="0" u="none" strike="noStrike" cap="none" normalizeH="0" baseline="0" dirty="0" err="1">
                <a:ln>
                  <a:noFill/>
                </a:ln>
                <a:solidFill>
                  <a:schemeClr val="tx1"/>
                </a:solidFill>
                <a:effectLst/>
                <a:latin typeface="+mj-lt"/>
              </a:rPr>
              <a:t>alafenamida</a:t>
            </a:r>
            <a:r>
              <a:rPr kumimoji="0" lang="pt-BR" altLang="pt-BR" sz="1900" i="0" u="none" strike="noStrike" cap="none" normalizeH="0" baseline="0" dirty="0">
                <a:ln>
                  <a:noFill/>
                </a:ln>
                <a:solidFill>
                  <a:schemeClr val="tx1"/>
                </a:solidFill>
                <a:effectLst/>
                <a:latin typeface="+mj-lt"/>
              </a:rPr>
              <a:t>)</a:t>
            </a:r>
          </a:p>
          <a:p>
            <a:pPr eaLnBrk="0" fontAlgn="base" hangingPunct="0">
              <a:spcBef>
                <a:spcPct val="0"/>
              </a:spcBef>
              <a:spcAft>
                <a:spcPts val="600"/>
              </a:spcAft>
              <a:buClrTx/>
              <a:buSzTx/>
              <a:buFont typeface="Arial" panose="020B0604020202020204" pitchFamily="34" charset="0"/>
              <a:buChar char="•"/>
            </a:pPr>
            <a:r>
              <a:rPr lang="pt-BR" altLang="pt-BR" sz="1900" b="1" dirty="0">
                <a:solidFill>
                  <a:schemeClr val="tx1"/>
                </a:solidFill>
                <a:latin typeface="+mj-lt"/>
              </a:rPr>
              <a:t>Eliminação da Transmissão Vertical</a:t>
            </a:r>
          </a:p>
          <a:p>
            <a:pPr eaLnBrk="0" fontAlgn="base" hangingPunct="0">
              <a:spcBef>
                <a:spcPct val="0"/>
              </a:spcBef>
              <a:spcAft>
                <a:spcPts val="600"/>
              </a:spcAft>
              <a:buClrTx/>
              <a:buSzTx/>
              <a:buFont typeface="Arial" panose="020B0604020202020204" pitchFamily="34" charset="0"/>
              <a:buChar char="•"/>
            </a:pPr>
            <a:r>
              <a:rPr kumimoji="0" lang="pt-BR" altLang="pt-BR" sz="1900" b="1" i="0" u="none" strike="noStrike" cap="none" normalizeH="0" baseline="0" dirty="0">
                <a:ln>
                  <a:noFill/>
                </a:ln>
                <a:solidFill>
                  <a:srgbClr val="FF0000"/>
                </a:solidFill>
                <a:effectLst/>
                <a:latin typeface="+mj-lt"/>
              </a:rPr>
              <a:t>Orçamento 2025 – 3,134 bilhões (para todas as ações) 2,276 bilhões para medicamentos.  </a:t>
            </a:r>
            <a:r>
              <a:rPr kumimoji="0" lang="pt-BR" altLang="pt-BR" sz="1900" b="1" i="0" u="none" strike="noStrike" cap="none" normalizeH="0" baseline="0" dirty="0">
                <a:ln>
                  <a:noFill/>
                </a:ln>
                <a:solidFill>
                  <a:schemeClr val="tx1"/>
                </a:solidFill>
                <a:effectLst/>
                <a:latin typeface="+mj-lt"/>
              </a:rPr>
              <a:t>(LAI)</a:t>
            </a:r>
          </a:p>
          <a:p>
            <a:pPr eaLnBrk="0" fontAlgn="base" hangingPunct="0">
              <a:spcBef>
                <a:spcPct val="0"/>
              </a:spcBef>
              <a:spcAft>
                <a:spcPts val="600"/>
              </a:spcAft>
              <a:buClrTx/>
              <a:buSzTx/>
              <a:buFont typeface="Arial" panose="020B0604020202020204" pitchFamily="34" charset="0"/>
              <a:buChar char="•"/>
            </a:pPr>
            <a:r>
              <a:rPr kumimoji="0" lang="pt-BR" altLang="pt-BR" sz="1900" b="1" i="0" u="none" strike="noStrike" cap="none" normalizeH="0" baseline="0" dirty="0">
                <a:ln>
                  <a:noFill/>
                </a:ln>
                <a:solidFill>
                  <a:schemeClr val="tx1"/>
                </a:solidFill>
                <a:effectLst/>
                <a:latin typeface="+mj-lt"/>
              </a:rPr>
              <a:t>Contexto político - </a:t>
            </a:r>
            <a:r>
              <a:rPr kumimoji="0" lang="pt-BR" altLang="pt-BR" sz="1900" b="1" i="0" u="none" strike="noStrike" cap="none" normalizeH="0" baseline="0">
                <a:ln>
                  <a:noFill/>
                </a:ln>
                <a:solidFill>
                  <a:schemeClr val="tx1"/>
                </a:solidFill>
                <a:effectLst/>
                <a:latin typeface="+mj-lt"/>
              </a:rPr>
              <a:t>Amplos retrocessos</a:t>
            </a:r>
            <a:endParaRPr kumimoji="0" lang="pt-BR" altLang="pt-BR" sz="1900" b="1" i="0" u="none" strike="noStrike" cap="none" normalizeH="0" baseline="0" dirty="0">
              <a:ln>
                <a:noFill/>
              </a:ln>
              <a:solidFill>
                <a:schemeClr val="tx1"/>
              </a:solidFill>
              <a:effectLst/>
              <a:latin typeface="+mj-lt"/>
            </a:endParaRPr>
          </a:p>
          <a:p>
            <a:pPr eaLnBrk="0" fontAlgn="base" hangingPunct="0">
              <a:spcBef>
                <a:spcPct val="0"/>
              </a:spcBef>
              <a:spcAft>
                <a:spcPts val="600"/>
              </a:spcAft>
              <a:buClrTx/>
              <a:buSzTx/>
              <a:buFont typeface="Arial" panose="020B0604020202020204" pitchFamily="34" charset="0"/>
              <a:buChar char="•"/>
            </a:pPr>
            <a:endParaRPr kumimoji="0" lang="pt-BR" altLang="pt-BR" sz="1900" b="1" i="0" u="none" strike="noStrike" cap="none" normalizeH="0" baseline="0" dirty="0">
              <a:ln>
                <a:noFill/>
              </a:ln>
              <a:effectLst/>
              <a:latin typeface="Arial" panose="020B0604020202020204" pitchFamily="34" charset="0"/>
            </a:endParaRPr>
          </a:p>
        </p:txBody>
      </p:sp>
      <p:pic>
        <p:nvPicPr>
          <p:cNvPr id="5" name="Picture 2" descr="Ícone&#10;&#10;O conteúdo gerado por IA pode estar incorreto.">
            <a:extLst>
              <a:ext uri="{FF2B5EF4-FFF2-40B4-BE49-F238E27FC236}">
                <a16:creationId xmlns:a16="http://schemas.microsoft.com/office/drawing/2014/main" id="{7D173ED3-1035-4589-FACA-D73D69B20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9951" y="97311"/>
            <a:ext cx="856099" cy="8560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BIA_Principal_Vertical_Port">
            <a:extLst>
              <a:ext uri="{FF2B5EF4-FFF2-40B4-BE49-F238E27FC236}">
                <a16:creationId xmlns:a16="http://schemas.microsoft.com/office/drawing/2014/main" id="{D67FF64B-53E5-AAB8-8842-26BBA98747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910" y="97311"/>
            <a:ext cx="823733" cy="1066007"/>
          </a:xfrm>
          <a:prstGeom prst="rect">
            <a:avLst/>
          </a:prstGeom>
          <a:noFill/>
          <a:extLst>
            <a:ext uri="{909E8E84-426E-40DD-AFC4-6F175D3DCCD1}">
              <a14:hiddenFill xmlns:a14="http://schemas.microsoft.com/office/drawing/2010/main">
                <a:solidFill>
                  <a:srgbClr val="FFFFFF"/>
                </a:solidFill>
              </a14:hiddenFill>
            </a:ext>
          </a:extLst>
        </p:spPr>
      </p:pic>
      <p:sp>
        <p:nvSpPr>
          <p:cNvPr id="14" name="CaixaDeTexto 13">
            <a:extLst>
              <a:ext uri="{FF2B5EF4-FFF2-40B4-BE49-F238E27FC236}">
                <a16:creationId xmlns:a16="http://schemas.microsoft.com/office/drawing/2014/main" id="{51B4A351-F1C9-A2F7-5152-9272BEFC0C31}"/>
              </a:ext>
            </a:extLst>
          </p:cNvPr>
          <p:cNvSpPr txBox="1"/>
          <p:nvPr/>
        </p:nvSpPr>
        <p:spPr>
          <a:xfrm>
            <a:off x="347472" y="5980176"/>
            <a:ext cx="9208008" cy="323165"/>
          </a:xfrm>
          <a:prstGeom prst="rect">
            <a:avLst/>
          </a:prstGeom>
          <a:noFill/>
        </p:spPr>
        <p:txBody>
          <a:bodyPr wrap="square" rtlCol="0">
            <a:spAutoFit/>
          </a:bodyPr>
          <a:lstStyle/>
          <a:p>
            <a:r>
              <a:rPr lang="pt-BR" sz="1500" dirty="0"/>
              <a:t> </a:t>
            </a:r>
          </a:p>
        </p:txBody>
      </p:sp>
      <p:pic>
        <p:nvPicPr>
          <p:cNvPr id="4" name="Imagem 3" descr="Interface gráfica do usuário, Aplicativo, PowerPoint&#10;&#10;O conteúdo gerado por IA pode estar incorreto.">
            <a:extLst>
              <a:ext uri="{FF2B5EF4-FFF2-40B4-BE49-F238E27FC236}">
                <a16:creationId xmlns:a16="http://schemas.microsoft.com/office/drawing/2014/main" id="{4E809194-6A1A-008E-E261-07DD72522906}"/>
              </a:ext>
            </a:extLst>
          </p:cNvPr>
          <p:cNvPicPr>
            <a:picLocks noChangeAspect="1"/>
          </p:cNvPicPr>
          <p:nvPr/>
        </p:nvPicPr>
        <p:blipFill>
          <a:blip r:embed="rId5"/>
          <a:stretch>
            <a:fillRect/>
          </a:stretch>
        </p:blipFill>
        <p:spPr>
          <a:xfrm>
            <a:off x="3155501" y="1945498"/>
            <a:ext cx="2510110" cy="2254766"/>
          </a:xfrm>
          <a:prstGeom prst="rect">
            <a:avLst/>
          </a:prstGeom>
        </p:spPr>
      </p:pic>
      <p:pic>
        <p:nvPicPr>
          <p:cNvPr id="8" name="Imagem 7" descr="Interface gráfica do usuário, Texto, Aplicativo, PowerPoint&#10;&#10;O conteúdo gerado por IA pode estar incorreto.">
            <a:extLst>
              <a:ext uri="{FF2B5EF4-FFF2-40B4-BE49-F238E27FC236}">
                <a16:creationId xmlns:a16="http://schemas.microsoft.com/office/drawing/2014/main" id="{AF0B6DEB-8A9F-48C7-A848-636CBA6990C8}"/>
              </a:ext>
            </a:extLst>
          </p:cNvPr>
          <p:cNvPicPr>
            <a:picLocks noChangeAspect="1"/>
          </p:cNvPicPr>
          <p:nvPr/>
        </p:nvPicPr>
        <p:blipFill>
          <a:blip r:embed="rId6"/>
          <a:stretch>
            <a:fillRect/>
          </a:stretch>
        </p:blipFill>
        <p:spPr>
          <a:xfrm>
            <a:off x="437951" y="1897124"/>
            <a:ext cx="2402806" cy="2254766"/>
          </a:xfrm>
          <a:prstGeom prst="rect">
            <a:avLst/>
          </a:prstGeom>
        </p:spPr>
      </p:pic>
      <p:sp>
        <p:nvSpPr>
          <p:cNvPr id="15" name="CaixaDeTexto 14">
            <a:extLst>
              <a:ext uri="{FF2B5EF4-FFF2-40B4-BE49-F238E27FC236}">
                <a16:creationId xmlns:a16="http://schemas.microsoft.com/office/drawing/2014/main" id="{882E25F7-1CAB-CE90-53E7-F2D2F28D4BD6}"/>
              </a:ext>
            </a:extLst>
          </p:cNvPr>
          <p:cNvSpPr txBox="1"/>
          <p:nvPr/>
        </p:nvSpPr>
        <p:spPr>
          <a:xfrm>
            <a:off x="1824106" y="213897"/>
            <a:ext cx="9042533" cy="615553"/>
          </a:xfrm>
          <a:prstGeom prst="rect">
            <a:avLst/>
          </a:prstGeom>
          <a:noFill/>
        </p:spPr>
        <p:txBody>
          <a:bodyPr wrap="square">
            <a:spAutoFit/>
          </a:bodyPr>
          <a:lstStyle/>
          <a:p>
            <a:pPr eaLnBrk="0" fontAlgn="base" hangingPunct="0">
              <a:spcBef>
                <a:spcPct val="0"/>
              </a:spcBef>
              <a:spcAft>
                <a:spcPts val="600"/>
              </a:spcAft>
              <a:buClrTx/>
              <a:buSzTx/>
            </a:pPr>
            <a:r>
              <a:rPr lang="pt-BR" altLang="pt-BR" sz="1700" dirty="0">
                <a:latin typeface="+mj-lt"/>
              </a:rPr>
              <a:t>Aproximadamente 40 milhões de pessoas no mundo vivem com HIV/AIDS, 1,3 milhões de novas infecções em 2023, 630 mil mortes por AIDS. </a:t>
            </a:r>
            <a:r>
              <a:rPr lang="pt-BR" altLang="pt-BR" sz="1700" b="1" dirty="0">
                <a:latin typeface="+mj-lt"/>
              </a:rPr>
              <a:t>10 milhões seguem sem tratamento</a:t>
            </a:r>
            <a:endParaRPr kumimoji="0" lang="pt-BR" altLang="pt-BR" sz="1700" b="1" i="0" u="none" strike="noStrike" cap="none" normalizeH="0" baseline="0" dirty="0">
              <a:ln>
                <a:noFill/>
              </a:ln>
              <a:effectLst/>
              <a:latin typeface="+mj-lt"/>
            </a:endParaRPr>
          </a:p>
        </p:txBody>
      </p:sp>
      <p:pic>
        <p:nvPicPr>
          <p:cNvPr id="17" name="Imagem 16" descr="Tabela, Calendário&#10;&#10;O conteúdo gerado por IA pode estar incorreto.">
            <a:extLst>
              <a:ext uri="{FF2B5EF4-FFF2-40B4-BE49-F238E27FC236}">
                <a16:creationId xmlns:a16="http://schemas.microsoft.com/office/drawing/2014/main" id="{22688646-67BC-8D53-A4D3-36AAB60F4C5E}"/>
              </a:ext>
            </a:extLst>
          </p:cNvPr>
          <p:cNvPicPr>
            <a:picLocks noChangeAspect="1"/>
          </p:cNvPicPr>
          <p:nvPr/>
        </p:nvPicPr>
        <p:blipFill>
          <a:blip r:embed="rId7"/>
          <a:stretch>
            <a:fillRect/>
          </a:stretch>
        </p:blipFill>
        <p:spPr>
          <a:xfrm>
            <a:off x="156551" y="4363827"/>
            <a:ext cx="5997900" cy="1664723"/>
          </a:xfrm>
          <a:prstGeom prst="rect">
            <a:avLst/>
          </a:prstGeom>
        </p:spPr>
      </p:pic>
    </p:spTree>
    <p:extLst>
      <p:ext uri="{BB962C8B-B14F-4D97-AF65-F5344CB8AC3E}">
        <p14:creationId xmlns:p14="http://schemas.microsoft.com/office/powerpoint/2010/main" val="2339098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254B05-E69E-80C1-F163-72A85E13292F}"/>
              </a:ext>
            </a:extLst>
          </p:cNvPr>
          <p:cNvSpPr>
            <a:spLocks noGrp="1"/>
          </p:cNvSpPr>
          <p:nvPr>
            <p:ph type="title"/>
          </p:nvPr>
        </p:nvSpPr>
        <p:spPr/>
        <p:txBody>
          <a:bodyPr>
            <a:normAutofit/>
          </a:bodyPr>
          <a:lstStyle/>
          <a:p>
            <a:pPr algn="ctr"/>
            <a:r>
              <a:rPr lang="pt-BR" sz="4400" dirty="0">
                <a:solidFill>
                  <a:schemeClr val="tx1"/>
                </a:solidFill>
              </a:rPr>
              <a:t>Inovações Tecnológicas – em pesquisas</a:t>
            </a:r>
          </a:p>
        </p:txBody>
      </p:sp>
      <p:sp>
        <p:nvSpPr>
          <p:cNvPr id="3" name="Espaço Reservado para Conteúdo 2">
            <a:extLst>
              <a:ext uri="{FF2B5EF4-FFF2-40B4-BE49-F238E27FC236}">
                <a16:creationId xmlns:a16="http://schemas.microsoft.com/office/drawing/2014/main" id="{A527A801-7566-7DAF-0722-60288D7713E2}"/>
              </a:ext>
            </a:extLst>
          </p:cNvPr>
          <p:cNvSpPr>
            <a:spLocks noGrp="1"/>
          </p:cNvSpPr>
          <p:nvPr>
            <p:ph idx="1"/>
          </p:nvPr>
        </p:nvSpPr>
        <p:spPr/>
        <p:txBody>
          <a:bodyPr>
            <a:noAutofit/>
          </a:bodyPr>
          <a:lstStyle/>
          <a:p>
            <a:pPr marL="0" indent="0">
              <a:buNone/>
            </a:pPr>
            <a:r>
              <a:rPr lang="pt-BR" sz="1700" dirty="0">
                <a:solidFill>
                  <a:schemeClr val="tx1"/>
                </a:solidFill>
              </a:rPr>
              <a:t>Em um contexto em que o NIH (EUA) é de longe o maior financiador de pesquisa científica do mundo, se sua destruição for permitida, haverá consequências desastrosas por décadas</a:t>
            </a:r>
          </a:p>
          <a:p>
            <a:pPr>
              <a:buFont typeface="Arial" panose="020B0604020202020204" pitchFamily="34" charset="0"/>
              <a:buChar char="•"/>
            </a:pPr>
            <a:r>
              <a:rPr lang="pt-BR" sz="1700" b="1" dirty="0">
                <a:solidFill>
                  <a:schemeClr val="tx1"/>
                </a:solidFill>
              </a:rPr>
              <a:t>Terapia Antirretroviral – </a:t>
            </a:r>
            <a:r>
              <a:rPr lang="pt-BR" sz="1700" dirty="0">
                <a:solidFill>
                  <a:schemeClr val="tx1"/>
                </a:solidFill>
              </a:rPr>
              <a:t>Simplificação e longa duração, apesar dos avanços de formulações injetáveis, as empresas não </a:t>
            </a:r>
            <a:r>
              <a:rPr lang="pt-BR" sz="1700" dirty="0" err="1">
                <a:solidFill>
                  <a:schemeClr val="tx1"/>
                </a:solidFill>
              </a:rPr>
              <a:t>abandoranaram</a:t>
            </a:r>
            <a:r>
              <a:rPr lang="pt-BR" sz="1700" dirty="0">
                <a:solidFill>
                  <a:schemeClr val="tx1"/>
                </a:solidFill>
              </a:rPr>
              <a:t> os regimes orais.</a:t>
            </a:r>
            <a:endParaRPr lang="pt-BR" sz="1700" b="1" dirty="0">
              <a:solidFill>
                <a:schemeClr val="tx1"/>
              </a:solidFill>
            </a:endParaRPr>
          </a:p>
          <a:p>
            <a:pPr>
              <a:buFont typeface="Arial" panose="020B0604020202020204" pitchFamily="34" charset="0"/>
              <a:buChar char="•"/>
            </a:pPr>
            <a:r>
              <a:rPr lang="pt-BR" sz="1700" b="1" dirty="0">
                <a:solidFill>
                  <a:schemeClr val="tx1"/>
                </a:solidFill>
              </a:rPr>
              <a:t>Vacinas contra o HIV e Imunização Passiva </a:t>
            </a:r>
            <a:r>
              <a:rPr lang="pt-BR" sz="1700" dirty="0">
                <a:solidFill>
                  <a:schemeClr val="tx1"/>
                </a:solidFill>
              </a:rPr>
              <a:t>- Uma vacina eficaz contra o HIV continua sendo essencial para acabar com a epidemia de HIV. Doze novos ensaios clínicos foram registrados no último ano, mas a área vem sofrendo redução de financiamento por razões políticas, apesar de avanços significativos na tentativa de resolver o difícil desafio de induzir anticorpos amplamente neutralizantes (</a:t>
            </a:r>
            <a:r>
              <a:rPr lang="pt-BR" sz="1700" dirty="0" err="1">
                <a:solidFill>
                  <a:schemeClr val="tx1"/>
                </a:solidFill>
              </a:rPr>
              <a:t>bNAbs</a:t>
            </a:r>
            <a:r>
              <a:rPr lang="pt-BR" sz="1700" dirty="0">
                <a:solidFill>
                  <a:schemeClr val="tx1"/>
                </a:solidFill>
              </a:rPr>
              <a:t>) capazes de proteger contra a aquisição do HIV.</a:t>
            </a:r>
          </a:p>
          <a:p>
            <a:pPr>
              <a:buFont typeface="Arial" panose="020B0604020202020204" pitchFamily="34" charset="0"/>
              <a:buChar char="•"/>
            </a:pPr>
            <a:r>
              <a:rPr lang="pt-BR" sz="1700" b="1" dirty="0" err="1">
                <a:solidFill>
                  <a:schemeClr val="tx1"/>
                </a:solidFill>
              </a:rPr>
              <a:t>PrEP</a:t>
            </a:r>
            <a:r>
              <a:rPr lang="pt-BR" sz="1700" dirty="0">
                <a:solidFill>
                  <a:schemeClr val="tx1"/>
                </a:solidFill>
              </a:rPr>
              <a:t> – Avanços recentes: </a:t>
            </a:r>
            <a:r>
              <a:rPr lang="pt-BR" sz="1700" dirty="0" err="1">
                <a:solidFill>
                  <a:schemeClr val="tx1"/>
                </a:solidFill>
              </a:rPr>
              <a:t>Cabotegravir</a:t>
            </a:r>
            <a:r>
              <a:rPr lang="pt-BR" sz="1700" dirty="0">
                <a:solidFill>
                  <a:schemeClr val="tx1"/>
                </a:solidFill>
              </a:rPr>
              <a:t> e </a:t>
            </a:r>
            <a:r>
              <a:rPr lang="pt-BR" sz="1700" dirty="0" err="1">
                <a:solidFill>
                  <a:schemeClr val="tx1"/>
                </a:solidFill>
              </a:rPr>
              <a:t>Lenacapavir</a:t>
            </a:r>
            <a:r>
              <a:rPr lang="pt-BR" sz="1700" dirty="0">
                <a:solidFill>
                  <a:schemeClr val="tx1"/>
                </a:solidFill>
              </a:rPr>
              <a:t>; O próximo candidato no pipeline de pesquisa a alcançar a etapa de testes de eficácia é o </a:t>
            </a:r>
            <a:r>
              <a:rPr lang="pt-BR" sz="1700" u="sng" dirty="0">
                <a:solidFill>
                  <a:schemeClr val="tx1"/>
                </a:solidFill>
              </a:rPr>
              <a:t>MK-8527 da Merck, um comprimido oral com dose mensal</a:t>
            </a:r>
            <a:r>
              <a:rPr lang="pt-BR" sz="1700" dirty="0">
                <a:solidFill>
                  <a:schemeClr val="tx1"/>
                </a:solidFill>
              </a:rPr>
              <a:t>.</a:t>
            </a:r>
          </a:p>
          <a:p>
            <a:pPr>
              <a:buFont typeface="Arial" panose="020B0604020202020204" pitchFamily="34" charset="0"/>
              <a:buChar char="•"/>
            </a:pPr>
            <a:r>
              <a:rPr lang="pt-BR" sz="1700" b="1" dirty="0">
                <a:solidFill>
                  <a:schemeClr val="tx1"/>
                </a:solidFill>
              </a:rPr>
              <a:t>Pesquisa rumo à Cura e Terapias Imunológicas - </a:t>
            </a:r>
            <a:r>
              <a:rPr lang="pt-BR" sz="1700" dirty="0">
                <a:solidFill>
                  <a:schemeClr val="tx1"/>
                </a:solidFill>
              </a:rPr>
              <a:t>o progresso rumo a intervenções curativas amplamente aplicáveis ainda é incremental. O último ano trouxe resultados encorajadores de estudos com </a:t>
            </a:r>
            <a:r>
              <a:rPr lang="pt-BR" sz="1700" dirty="0" err="1">
                <a:solidFill>
                  <a:schemeClr val="tx1"/>
                </a:solidFill>
              </a:rPr>
              <a:t>bNAbs</a:t>
            </a:r>
            <a:r>
              <a:rPr lang="pt-BR" sz="1700" dirty="0">
                <a:solidFill>
                  <a:schemeClr val="tx1"/>
                </a:solidFill>
              </a:rPr>
              <a:t>, mas, como em todos os pipelines de HIV, o ataque à pesquisa científica pelo atual governo dos EUA ameaça descarrilar esse trabalho internacional crítico. </a:t>
            </a:r>
            <a:endParaRPr lang="pt-BR" sz="1700" b="1" dirty="0">
              <a:solidFill>
                <a:schemeClr val="tx1"/>
              </a:solidFill>
            </a:endParaRPr>
          </a:p>
        </p:txBody>
      </p:sp>
      <p:pic>
        <p:nvPicPr>
          <p:cNvPr id="4" name="Picture 2" descr="ABIA_Principal_Vertical_Port">
            <a:extLst>
              <a:ext uri="{FF2B5EF4-FFF2-40B4-BE49-F238E27FC236}">
                <a16:creationId xmlns:a16="http://schemas.microsoft.com/office/drawing/2014/main" id="{C0F81564-DA32-94AC-8064-BB7652E21C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910" y="97311"/>
            <a:ext cx="823733" cy="10660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Ícone&#10;&#10;O conteúdo gerado por IA pode estar incorreto.">
            <a:extLst>
              <a:ext uri="{FF2B5EF4-FFF2-40B4-BE49-F238E27FC236}">
                <a16:creationId xmlns:a16="http://schemas.microsoft.com/office/drawing/2014/main" id="{90705C35-0F30-735A-6511-BC5C972199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29951" y="97311"/>
            <a:ext cx="856099" cy="856099"/>
          </a:xfrm>
          <a:prstGeom prst="rect">
            <a:avLst/>
          </a:prstGeom>
          <a:noFill/>
          <a:extLst>
            <a:ext uri="{909E8E84-426E-40DD-AFC4-6F175D3DCCD1}">
              <a14:hiddenFill xmlns:a14="http://schemas.microsoft.com/office/drawing/2010/main">
                <a:solidFill>
                  <a:srgbClr val="FFFFFF"/>
                </a:solidFill>
              </a14:hiddenFill>
            </a:ext>
          </a:extLst>
        </p:spPr>
      </p:pic>
      <p:sp>
        <p:nvSpPr>
          <p:cNvPr id="7" name="CaixaDeTexto 6">
            <a:extLst>
              <a:ext uri="{FF2B5EF4-FFF2-40B4-BE49-F238E27FC236}">
                <a16:creationId xmlns:a16="http://schemas.microsoft.com/office/drawing/2014/main" id="{043A4C00-2B9E-37F9-9682-219D4636DF09}"/>
              </a:ext>
            </a:extLst>
          </p:cNvPr>
          <p:cNvSpPr txBox="1"/>
          <p:nvPr/>
        </p:nvSpPr>
        <p:spPr>
          <a:xfrm>
            <a:off x="626198" y="5869094"/>
            <a:ext cx="9324594" cy="569387"/>
          </a:xfrm>
          <a:prstGeom prst="rect">
            <a:avLst/>
          </a:prstGeom>
          <a:noFill/>
        </p:spPr>
        <p:txBody>
          <a:bodyPr wrap="square">
            <a:spAutoFit/>
          </a:bodyPr>
          <a:lstStyle/>
          <a:p>
            <a:r>
              <a:rPr lang="pt-BR" sz="1500" dirty="0"/>
              <a:t>Veja mais em: </a:t>
            </a:r>
            <a:r>
              <a:rPr lang="pt-BR" sz="1600" dirty="0">
                <a:hlinkClick r:id="rId5"/>
              </a:rPr>
              <a:t>https://www.eatg.org/hiv-news/tag-launches-2025-hiv-pipeline-reports/</a:t>
            </a:r>
            <a:r>
              <a:rPr lang="pt-BR" sz="1600" dirty="0"/>
              <a:t> </a:t>
            </a:r>
          </a:p>
          <a:p>
            <a:endParaRPr lang="pt-BR" sz="1500" dirty="0"/>
          </a:p>
        </p:txBody>
      </p:sp>
    </p:spTree>
    <p:extLst>
      <p:ext uri="{BB962C8B-B14F-4D97-AF65-F5344CB8AC3E}">
        <p14:creationId xmlns:p14="http://schemas.microsoft.com/office/powerpoint/2010/main" val="1496802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ão de pessoa&#10;&#10;O conteúdo gerado por IA pode estar incorreto.">
            <a:extLst>
              <a:ext uri="{FF2B5EF4-FFF2-40B4-BE49-F238E27FC236}">
                <a16:creationId xmlns:a16="http://schemas.microsoft.com/office/drawing/2014/main" id="{7F5418D3-532C-3F30-17E2-5D5F99787074}"/>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0" y="-100583"/>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7" name="Título 6">
            <a:extLst>
              <a:ext uri="{FF2B5EF4-FFF2-40B4-BE49-F238E27FC236}">
                <a16:creationId xmlns:a16="http://schemas.microsoft.com/office/drawing/2014/main" id="{4802A661-8113-4E35-2530-08FC31E54C5C}"/>
              </a:ext>
            </a:extLst>
          </p:cNvPr>
          <p:cNvSpPr>
            <a:spLocks noGrp="1"/>
          </p:cNvSpPr>
          <p:nvPr>
            <p:ph type="ctrTitle"/>
          </p:nvPr>
        </p:nvSpPr>
        <p:spPr>
          <a:xfrm>
            <a:off x="1524000" y="1122362"/>
            <a:ext cx="9144000" cy="2900518"/>
          </a:xfrm>
        </p:spPr>
        <p:txBody>
          <a:bodyPr>
            <a:normAutofit/>
          </a:bodyPr>
          <a:lstStyle/>
          <a:p>
            <a:r>
              <a:rPr lang="pt-BR">
                <a:solidFill>
                  <a:srgbClr val="FFFFFF"/>
                </a:solidFill>
              </a:rPr>
              <a:t>PrEP de longa ação</a:t>
            </a:r>
          </a:p>
        </p:txBody>
      </p:sp>
      <p:sp>
        <p:nvSpPr>
          <p:cNvPr id="8" name="Subtítulo 7">
            <a:extLst>
              <a:ext uri="{FF2B5EF4-FFF2-40B4-BE49-F238E27FC236}">
                <a16:creationId xmlns:a16="http://schemas.microsoft.com/office/drawing/2014/main" id="{9CF6AE3F-328F-8893-43FD-95B4DB1C3F09}"/>
              </a:ext>
            </a:extLst>
          </p:cNvPr>
          <p:cNvSpPr>
            <a:spLocks noGrp="1"/>
          </p:cNvSpPr>
          <p:nvPr>
            <p:ph type="subTitle" idx="1"/>
          </p:nvPr>
        </p:nvSpPr>
        <p:spPr>
          <a:xfrm>
            <a:off x="1524000" y="4433724"/>
            <a:ext cx="9144000" cy="1098395"/>
          </a:xfrm>
        </p:spPr>
        <p:txBody>
          <a:bodyPr>
            <a:normAutofit/>
          </a:bodyPr>
          <a:lstStyle/>
          <a:p>
            <a:r>
              <a:rPr lang="pt-BR" dirty="0">
                <a:solidFill>
                  <a:srgbClr val="FFFFFF"/>
                </a:solidFill>
              </a:rPr>
              <a:t>Inovações JÁ NO mercado </a:t>
            </a:r>
          </a:p>
          <a:p>
            <a:r>
              <a:rPr lang="pt-BR" dirty="0" err="1">
                <a:solidFill>
                  <a:srgbClr val="FFFFFF"/>
                </a:solidFill>
              </a:rPr>
              <a:t>cabotegravir</a:t>
            </a:r>
            <a:r>
              <a:rPr lang="pt-BR" dirty="0">
                <a:solidFill>
                  <a:srgbClr val="FFFFFF"/>
                </a:solidFill>
              </a:rPr>
              <a:t> e </a:t>
            </a:r>
            <a:r>
              <a:rPr lang="pt-BR" dirty="0" err="1">
                <a:solidFill>
                  <a:srgbClr val="FFFFFF"/>
                </a:solidFill>
              </a:rPr>
              <a:t>lenacapavir</a:t>
            </a:r>
            <a:r>
              <a:rPr lang="pt-BR" dirty="0">
                <a:solidFill>
                  <a:srgbClr val="FFFFFF"/>
                </a:solidFill>
              </a:rPr>
              <a:t> injetáveis</a:t>
            </a:r>
          </a:p>
        </p:txBody>
      </p:sp>
    </p:spTree>
    <p:extLst>
      <p:ext uri="{BB962C8B-B14F-4D97-AF65-F5344CB8AC3E}">
        <p14:creationId xmlns:p14="http://schemas.microsoft.com/office/powerpoint/2010/main" val="78207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700"/>
                                        <p:tgtEl>
                                          <p:spTgt spid="7"/>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700"/>
                                        <p:tgtEl>
                                          <p:spTgt spid="8">
                                            <p:txEl>
                                              <p:pRg st="0" end="0"/>
                                            </p:txEl>
                                          </p:spTgt>
                                        </p:tgtEl>
                                      </p:cBhvr>
                                    </p:animEffect>
                                  </p:childTnLst>
                                </p:cTn>
                              </p:par>
                              <p:par>
                                <p:cTn id="11" presetID="10" presetClass="entr" presetSubtype="0" fill="hold" grpId="0" nodeType="withEffect">
                                  <p:stCondLst>
                                    <p:cond delay="1500"/>
                                  </p:stCondLst>
                                  <p:iterate>
                                    <p:tmPct val="10000"/>
                                  </p:iterate>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7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3B90B8B-F76B-4130-8370-38033EEACB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9993349-8F1A-5881-D903-E7ED86B1393D}"/>
              </a:ext>
            </a:extLst>
          </p:cNvPr>
          <p:cNvSpPr>
            <a:spLocks noGrp="1"/>
          </p:cNvSpPr>
          <p:nvPr>
            <p:ph type="title"/>
          </p:nvPr>
        </p:nvSpPr>
        <p:spPr>
          <a:xfrm>
            <a:off x="5181247" y="1153496"/>
            <a:ext cx="6405063" cy="1450757"/>
          </a:xfrm>
        </p:spPr>
        <p:txBody>
          <a:bodyPr>
            <a:normAutofit fontScale="90000"/>
          </a:bodyPr>
          <a:lstStyle/>
          <a:p>
            <a:br>
              <a:rPr lang="pt-BR" b="1" dirty="0">
                <a:solidFill>
                  <a:schemeClr val="tx1"/>
                </a:solidFill>
              </a:rPr>
            </a:br>
            <a:r>
              <a:rPr lang="pt-BR" sz="4400" b="1" dirty="0">
                <a:solidFill>
                  <a:schemeClr val="tx1"/>
                </a:solidFill>
              </a:rPr>
              <a:t>Prevenção (</a:t>
            </a:r>
            <a:r>
              <a:rPr lang="pt-BR" sz="4400" b="1" dirty="0" err="1">
                <a:solidFill>
                  <a:schemeClr val="tx1"/>
                </a:solidFill>
              </a:rPr>
              <a:t>PrEP</a:t>
            </a:r>
            <a:r>
              <a:rPr lang="pt-BR" sz="4400" b="1" dirty="0">
                <a:solidFill>
                  <a:schemeClr val="tx1"/>
                </a:solidFill>
              </a:rPr>
              <a:t>) – onde o avanço é mais rápido</a:t>
            </a:r>
            <a:br>
              <a:rPr lang="pt-BR" b="1" dirty="0">
                <a:solidFill>
                  <a:schemeClr val="tx1"/>
                </a:solidFill>
              </a:rPr>
            </a:br>
            <a:endParaRPr lang="pt-BR" dirty="0"/>
          </a:p>
        </p:txBody>
      </p:sp>
      <p:pic>
        <p:nvPicPr>
          <p:cNvPr id="4" name="Content Placeholder 3">
            <a:extLst>
              <a:ext uri="{FF2B5EF4-FFF2-40B4-BE49-F238E27FC236}">
                <a16:creationId xmlns:a16="http://schemas.microsoft.com/office/drawing/2014/main" id="{10F78A8B-CC94-D99C-D603-34E203FAFC55}"/>
              </a:ext>
            </a:extLst>
          </p:cNvPr>
          <p:cNvPicPr>
            <a:picLocks noChangeAspect="1"/>
          </p:cNvPicPr>
          <p:nvPr/>
        </p:nvPicPr>
        <p:blipFill>
          <a:blip r:embed="rId3"/>
          <a:srcRect l="3982" r="4791" b="1"/>
          <a:stretch>
            <a:fillRect/>
          </a:stretch>
        </p:blipFill>
        <p:spPr>
          <a:xfrm>
            <a:off x="633999" y="581098"/>
            <a:ext cx="4020297" cy="2476136"/>
          </a:xfrm>
          <a:prstGeom prst="rect">
            <a:avLst/>
          </a:prstGeom>
        </p:spPr>
      </p:pic>
      <p:cxnSp>
        <p:nvCxnSpPr>
          <p:cNvPr id="24" name="Straight Connector 23">
            <a:extLst>
              <a:ext uri="{FF2B5EF4-FFF2-40B4-BE49-F238E27FC236}">
                <a16:creationId xmlns:a16="http://schemas.microsoft.com/office/drawing/2014/main" id="{C2D93264-3FF9-4175-A7FA-F927F0F77AA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81247" y="2086188"/>
            <a:ext cx="5852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Twice-yearly shot proves successful at preventing HIV infection among  women, trial data shows | CNN">
            <a:extLst>
              <a:ext uri="{FF2B5EF4-FFF2-40B4-BE49-F238E27FC236}">
                <a16:creationId xmlns:a16="http://schemas.microsoft.com/office/drawing/2014/main" id="{50D8D016-8580-7B7B-2E94-DC88D71F07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8774" b="1"/>
          <a:stretch>
            <a:fillRect/>
          </a:stretch>
        </p:blipFill>
        <p:spPr bwMode="auto">
          <a:xfrm>
            <a:off x="633999" y="3218101"/>
            <a:ext cx="4020296" cy="2476136"/>
          </a:xfrm>
          <a:prstGeom prst="rect">
            <a:avLst/>
          </a:prstGeom>
          <a:noFill/>
          <a:extLst>
            <a:ext uri="{909E8E84-426E-40DD-AFC4-6F175D3DCCD1}">
              <a14:hiddenFill xmlns:a14="http://schemas.microsoft.com/office/drawing/2010/main">
                <a:solidFill>
                  <a:srgbClr val="FFFFFF"/>
                </a:solidFill>
              </a14:hiddenFill>
            </a:ext>
          </a:extLst>
        </p:spPr>
      </p:pic>
      <p:sp>
        <p:nvSpPr>
          <p:cNvPr id="3" name="Espaço Reservado para Conteúdo 2">
            <a:extLst>
              <a:ext uri="{FF2B5EF4-FFF2-40B4-BE49-F238E27FC236}">
                <a16:creationId xmlns:a16="http://schemas.microsoft.com/office/drawing/2014/main" id="{A6390CF8-C253-5D81-A02C-459139C95237}"/>
              </a:ext>
            </a:extLst>
          </p:cNvPr>
          <p:cNvSpPr>
            <a:spLocks noGrp="1"/>
          </p:cNvSpPr>
          <p:nvPr>
            <p:ph idx="1"/>
          </p:nvPr>
        </p:nvSpPr>
        <p:spPr>
          <a:xfrm>
            <a:off x="5144679" y="2198914"/>
            <a:ext cx="6405063" cy="3670180"/>
          </a:xfrm>
        </p:spPr>
        <p:txBody>
          <a:bodyPr>
            <a:normAutofit/>
          </a:bodyPr>
          <a:lstStyle/>
          <a:p>
            <a:r>
              <a:rPr lang="pt-BR" b="1" dirty="0" err="1">
                <a:solidFill>
                  <a:schemeClr val="tx1"/>
                </a:solidFill>
              </a:rPr>
              <a:t>Lenacapavir</a:t>
            </a:r>
            <a:r>
              <a:rPr lang="pt-BR" b="1" dirty="0">
                <a:solidFill>
                  <a:schemeClr val="tx1"/>
                </a:solidFill>
              </a:rPr>
              <a:t> </a:t>
            </a:r>
            <a:r>
              <a:rPr lang="pt-BR" b="1" dirty="0" err="1">
                <a:solidFill>
                  <a:schemeClr val="tx1"/>
                </a:solidFill>
              </a:rPr>
              <a:t>PrEP</a:t>
            </a:r>
            <a:r>
              <a:rPr lang="pt-BR" b="1" dirty="0">
                <a:solidFill>
                  <a:schemeClr val="tx1"/>
                </a:solidFill>
              </a:rPr>
              <a:t> 2x/ano</a:t>
            </a:r>
            <a:r>
              <a:rPr lang="pt-BR" dirty="0">
                <a:solidFill>
                  <a:schemeClr val="tx1"/>
                </a:solidFill>
              </a:rPr>
              <a:t>: com alta eficácia nos estudos </a:t>
            </a:r>
            <a:r>
              <a:rPr lang="pt-BR" b="1" dirty="0">
                <a:solidFill>
                  <a:schemeClr val="tx1"/>
                </a:solidFill>
              </a:rPr>
              <a:t>PURPOSE 1</a:t>
            </a:r>
            <a:r>
              <a:rPr lang="pt-BR" dirty="0">
                <a:solidFill>
                  <a:schemeClr val="tx1"/>
                </a:solidFill>
              </a:rPr>
              <a:t> (100% em 5.368 jovens mulheres) e </a:t>
            </a:r>
            <a:r>
              <a:rPr lang="pt-BR" b="1" dirty="0">
                <a:solidFill>
                  <a:schemeClr val="tx1"/>
                </a:solidFill>
              </a:rPr>
              <a:t>PURPOSE 2</a:t>
            </a:r>
            <a:r>
              <a:rPr lang="pt-BR" dirty="0">
                <a:solidFill>
                  <a:schemeClr val="tx1"/>
                </a:solidFill>
              </a:rPr>
              <a:t> (redução de 96% </a:t>
            </a:r>
            <a:r>
              <a:rPr lang="pt-BR" dirty="0" err="1">
                <a:solidFill>
                  <a:schemeClr val="tx1"/>
                </a:solidFill>
              </a:rPr>
              <a:t>vs</a:t>
            </a:r>
            <a:r>
              <a:rPr lang="pt-BR" dirty="0">
                <a:solidFill>
                  <a:schemeClr val="tx1"/>
                </a:solidFill>
              </a:rPr>
              <a:t> incidência de base; apenas 2 infecções entre 2.180 participantes com LEN). </a:t>
            </a:r>
          </a:p>
          <a:p>
            <a:r>
              <a:rPr lang="pt-BR" b="1" dirty="0">
                <a:solidFill>
                  <a:schemeClr val="tx1"/>
                </a:solidFill>
              </a:rPr>
              <a:t>Próximo passo</a:t>
            </a:r>
            <a:r>
              <a:rPr lang="pt-BR" dirty="0">
                <a:solidFill>
                  <a:schemeClr val="tx1"/>
                </a:solidFill>
              </a:rPr>
              <a:t>: estudos adicionais em andamento (PURPOSE 3/4/5) e </a:t>
            </a:r>
            <a:r>
              <a:rPr lang="pt-BR" b="1" dirty="0">
                <a:solidFill>
                  <a:schemeClr val="tx1"/>
                </a:solidFill>
              </a:rPr>
              <a:t>perspectiva de dose anual</a:t>
            </a:r>
            <a:r>
              <a:rPr lang="pt-BR" dirty="0">
                <a:solidFill>
                  <a:schemeClr val="tx1"/>
                </a:solidFill>
              </a:rPr>
              <a:t>, com dados de farmacocinética/segurança promissores apresentados em 2025. </a:t>
            </a:r>
          </a:p>
          <a:p>
            <a:r>
              <a:rPr lang="pt-BR" b="1" dirty="0" err="1">
                <a:solidFill>
                  <a:schemeClr val="tx1"/>
                </a:solidFill>
              </a:rPr>
              <a:t>Cabotegravir</a:t>
            </a:r>
            <a:r>
              <a:rPr lang="pt-BR" b="1" dirty="0">
                <a:solidFill>
                  <a:schemeClr val="tx1"/>
                </a:solidFill>
              </a:rPr>
              <a:t> LA:</a:t>
            </a:r>
            <a:r>
              <a:rPr lang="pt-BR" dirty="0">
                <a:solidFill>
                  <a:schemeClr val="tx1"/>
                </a:solidFill>
              </a:rPr>
              <a:t> </a:t>
            </a:r>
            <a:r>
              <a:rPr lang="pt-BR" b="1" dirty="0">
                <a:solidFill>
                  <a:schemeClr val="tx1"/>
                </a:solidFill>
              </a:rPr>
              <a:t>formulações ultra </a:t>
            </a:r>
            <a:r>
              <a:rPr lang="pt-BR" b="1" dirty="0" err="1">
                <a:solidFill>
                  <a:schemeClr val="tx1"/>
                </a:solidFill>
              </a:rPr>
              <a:t>long-acting</a:t>
            </a:r>
            <a:r>
              <a:rPr lang="pt-BR" dirty="0">
                <a:solidFill>
                  <a:schemeClr val="tx1"/>
                </a:solidFill>
              </a:rPr>
              <a:t> para </a:t>
            </a:r>
            <a:r>
              <a:rPr lang="pt-BR" b="1" dirty="0">
                <a:solidFill>
                  <a:schemeClr val="tx1"/>
                </a:solidFill>
              </a:rPr>
              <a:t>aplicação a cada 4 meses</a:t>
            </a:r>
            <a:r>
              <a:rPr lang="pt-BR" dirty="0">
                <a:solidFill>
                  <a:schemeClr val="tx1"/>
                </a:solidFill>
              </a:rPr>
              <a:t> em estudos clínicos. </a:t>
            </a:r>
          </a:p>
          <a:p>
            <a:endParaRPr lang="pt-BR" b="1" dirty="0"/>
          </a:p>
          <a:p>
            <a:endParaRPr lang="pt-BR" dirty="0"/>
          </a:p>
          <a:p>
            <a:endParaRPr lang="pt-BR" dirty="0"/>
          </a:p>
        </p:txBody>
      </p:sp>
      <p:sp>
        <p:nvSpPr>
          <p:cNvPr id="26" name="Rectangle 25">
            <a:extLst>
              <a:ext uri="{FF2B5EF4-FFF2-40B4-BE49-F238E27FC236}">
                <a16:creationId xmlns:a16="http://schemas.microsoft.com/office/drawing/2014/main" id="{91C67939-3FD0-4B45-8AA4-9FE55C7EE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28" name="Rectangle 27">
            <a:extLst>
              <a:ext uri="{FF2B5EF4-FFF2-40B4-BE49-F238E27FC236}">
                <a16:creationId xmlns:a16="http://schemas.microsoft.com/office/drawing/2014/main" id="{0981A96A-A87C-4F87-845A-3B0A6529F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Tree>
    <p:extLst>
      <p:ext uri="{BB962C8B-B14F-4D97-AF65-F5344CB8AC3E}">
        <p14:creationId xmlns:p14="http://schemas.microsoft.com/office/powerpoint/2010/main" val="2353143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A9DEA-3E1D-36C8-7EC6-5CABEEAE6EC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84DE363-9027-244F-9171-70B855AE4187}"/>
              </a:ext>
            </a:extLst>
          </p:cNvPr>
          <p:cNvSpPr>
            <a:spLocks noGrp="1"/>
          </p:cNvSpPr>
          <p:nvPr>
            <p:ph type="title"/>
          </p:nvPr>
        </p:nvSpPr>
        <p:spPr/>
        <p:txBody>
          <a:bodyPr>
            <a:normAutofit/>
          </a:bodyPr>
          <a:lstStyle/>
          <a:p>
            <a:r>
              <a:rPr lang="pt-BR" sz="4400" dirty="0" err="1">
                <a:solidFill>
                  <a:schemeClr val="tx1"/>
                </a:solidFill>
              </a:rPr>
              <a:t>PrEP</a:t>
            </a:r>
            <a:r>
              <a:rPr lang="pt-BR" sz="4400" dirty="0">
                <a:solidFill>
                  <a:schemeClr val="tx1"/>
                </a:solidFill>
              </a:rPr>
              <a:t> – </a:t>
            </a:r>
            <a:r>
              <a:rPr lang="pt-BR" sz="4400" dirty="0" err="1">
                <a:solidFill>
                  <a:schemeClr val="tx1"/>
                </a:solidFill>
              </a:rPr>
              <a:t>cabotegravir</a:t>
            </a:r>
            <a:r>
              <a:rPr lang="pt-BR" sz="4400" dirty="0">
                <a:solidFill>
                  <a:schemeClr val="tx1"/>
                </a:solidFill>
              </a:rPr>
              <a:t> (ViiV/GSK) </a:t>
            </a:r>
          </a:p>
        </p:txBody>
      </p:sp>
      <p:pic>
        <p:nvPicPr>
          <p:cNvPr id="5" name="Picture 2">
            <a:extLst>
              <a:ext uri="{FF2B5EF4-FFF2-40B4-BE49-F238E27FC236}">
                <a16:creationId xmlns:a16="http://schemas.microsoft.com/office/drawing/2014/main" id="{43D2B3E3-F2F7-A616-5240-E04C1E0095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04977" y="116379"/>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m 20">
            <a:extLst>
              <a:ext uri="{FF2B5EF4-FFF2-40B4-BE49-F238E27FC236}">
                <a16:creationId xmlns:a16="http://schemas.microsoft.com/office/drawing/2014/main" id="{83F9744C-A88E-7BAD-61DB-727BFED760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0267" y="3166708"/>
            <a:ext cx="3855413" cy="1015166"/>
          </a:xfrm>
          <a:prstGeom prst="rect">
            <a:avLst/>
          </a:prstGeom>
        </p:spPr>
      </p:pic>
      <p:sp>
        <p:nvSpPr>
          <p:cNvPr id="23" name="Espaço Reservado para Conteúdo 22">
            <a:extLst>
              <a:ext uri="{FF2B5EF4-FFF2-40B4-BE49-F238E27FC236}">
                <a16:creationId xmlns:a16="http://schemas.microsoft.com/office/drawing/2014/main" id="{33953FDA-A912-DBC0-912B-AB1C2AE8E999}"/>
              </a:ext>
            </a:extLst>
          </p:cNvPr>
          <p:cNvSpPr>
            <a:spLocks noGrp="1"/>
          </p:cNvSpPr>
          <p:nvPr>
            <p:ph idx="1"/>
          </p:nvPr>
        </p:nvSpPr>
        <p:spPr>
          <a:xfrm>
            <a:off x="846577" y="1907584"/>
            <a:ext cx="10058400" cy="6662162"/>
          </a:xfrm>
        </p:spPr>
        <p:txBody>
          <a:bodyPr>
            <a:normAutofit/>
          </a:bodyPr>
          <a:lstStyle/>
          <a:p>
            <a:r>
              <a:rPr lang="pt-BR" sz="1800" dirty="0">
                <a:solidFill>
                  <a:schemeClr val="tx1"/>
                </a:solidFill>
                <a:latin typeface="Calibri corpo"/>
              </a:rPr>
              <a:t>O </a:t>
            </a:r>
            <a:r>
              <a:rPr lang="pt-BR" sz="1800" dirty="0" err="1">
                <a:solidFill>
                  <a:schemeClr val="tx1"/>
                </a:solidFill>
                <a:latin typeface="Calibri corpo"/>
              </a:rPr>
              <a:t>cabotegravir</a:t>
            </a:r>
            <a:r>
              <a:rPr lang="pt-BR" sz="1800" dirty="0">
                <a:solidFill>
                  <a:schemeClr val="tx1"/>
                </a:solidFill>
                <a:latin typeface="Calibri corpo"/>
              </a:rPr>
              <a:t> é </a:t>
            </a:r>
            <a:r>
              <a:rPr lang="pt-BR" sz="1800" b="0" i="0" dirty="0">
                <a:solidFill>
                  <a:schemeClr val="tx1"/>
                </a:solidFill>
                <a:effectLst/>
                <a:latin typeface="Calibri corpo"/>
              </a:rPr>
              <a:t>um antirretroviral da classe dos inibidores da enzima </a:t>
            </a:r>
            <a:r>
              <a:rPr lang="pt-BR" sz="1800" b="0" i="0" dirty="0" err="1">
                <a:solidFill>
                  <a:schemeClr val="tx1"/>
                </a:solidFill>
                <a:effectLst/>
                <a:latin typeface="Calibri corpo"/>
              </a:rPr>
              <a:t>integrase</a:t>
            </a:r>
            <a:r>
              <a:rPr lang="pt-BR" sz="1800" b="0" i="0" dirty="0">
                <a:solidFill>
                  <a:schemeClr val="tx1"/>
                </a:solidFill>
                <a:effectLst/>
                <a:latin typeface="Calibri corpo"/>
              </a:rPr>
              <a:t>. Impede a inserção do DNA viral do HIV no DNA humano. Trata-se de um mecanismo de ação que evita a replicação, ou seja, a reprodução do vírus e sua capacidade de infectar novas células.</a:t>
            </a:r>
          </a:p>
          <a:p>
            <a:r>
              <a:rPr lang="pt-BR" sz="1800" dirty="0">
                <a:solidFill>
                  <a:schemeClr val="tx1"/>
                </a:solidFill>
                <a:latin typeface="Calibri corpo"/>
              </a:rPr>
              <a:t>Profilaxia </a:t>
            </a:r>
            <a:r>
              <a:rPr lang="pt-BR" sz="1800" dirty="0" err="1">
                <a:solidFill>
                  <a:schemeClr val="tx1"/>
                </a:solidFill>
                <a:latin typeface="Calibri corpo"/>
              </a:rPr>
              <a:t>Pré</a:t>
            </a:r>
            <a:r>
              <a:rPr lang="pt-BR" sz="1800" dirty="0">
                <a:solidFill>
                  <a:schemeClr val="tx1"/>
                </a:solidFill>
                <a:latin typeface="Calibri corpo"/>
              </a:rPr>
              <a:t>-exposição - </a:t>
            </a:r>
            <a:r>
              <a:rPr lang="pt-BR" sz="1800" b="0" i="0" dirty="0">
                <a:solidFill>
                  <a:schemeClr val="tx1"/>
                </a:solidFill>
                <a:effectLst/>
                <a:latin typeface="Calibri corpo"/>
              </a:rPr>
              <a:t>injetável intramuscular a cada 2 meses ou 4 meses (em estudo).</a:t>
            </a:r>
          </a:p>
          <a:p>
            <a:r>
              <a:rPr lang="pt-BR" sz="1800" b="0" i="0" dirty="0">
                <a:solidFill>
                  <a:schemeClr val="tx1"/>
                </a:solidFill>
                <a:effectLst/>
                <a:latin typeface="Calibri corpo"/>
              </a:rPr>
              <a:t>GSK/ViiV – 2006</a:t>
            </a:r>
          </a:p>
          <a:p>
            <a:r>
              <a:rPr lang="pt-BR" sz="1800" dirty="0">
                <a:solidFill>
                  <a:schemeClr val="tx1"/>
                </a:solidFill>
                <a:latin typeface="Calibri corpo"/>
              </a:rPr>
              <a:t>Aprovação nas agências EMA em 2020 e FDA em 2021 </a:t>
            </a:r>
          </a:p>
          <a:p>
            <a:r>
              <a:rPr lang="pt-BR" sz="1800" dirty="0">
                <a:solidFill>
                  <a:schemeClr val="tx1"/>
                </a:solidFill>
                <a:latin typeface="Calibri corpo"/>
              </a:rPr>
              <a:t>Preço proibitivo: US$ 22.000,00 – Estados Unidos – Estudos apontam que poderia ser US$ 60-119.   </a:t>
            </a:r>
          </a:p>
          <a:p>
            <a:r>
              <a:rPr lang="pt-BR" sz="1800" dirty="0">
                <a:solidFill>
                  <a:schemeClr val="tx1"/>
                </a:solidFill>
                <a:latin typeface="Calibri corpo"/>
              </a:rPr>
              <a:t>REGISTRO ANVISA 2023 – CMED/PMVG 0% 200mgx3ml R$. 16.381,00</a:t>
            </a:r>
          </a:p>
          <a:p>
            <a:r>
              <a:rPr lang="pt-BR" sz="1800" b="1" i="0" dirty="0">
                <a:solidFill>
                  <a:schemeClr val="tx1"/>
                </a:solidFill>
                <a:effectLst/>
                <a:latin typeface="Calibri corpo"/>
              </a:rPr>
              <a:t>PREOCUPAÇÃO – Venda nas farmácias privadas por R$ 4.000,00 a dose. Como funciona? Qual a informação que as pessoas tem sobre o uso? </a:t>
            </a:r>
            <a:r>
              <a:rPr lang="pt-BR" sz="1800" b="0" i="0" dirty="0">
                <a:solidFill>
                  <a:schemeClr val="tx1"/>
                </a:solidFill>
                <a:effectLst/>
                <a:latin typeface="Calibri corpo"/>
              </a:rPr>
              <a:t> </a:t>
            </a:r>
          </a:p>
          <a:p>
            <a:r>
              <a:rPr lang="pt-BR" sz="1800" b="1" dirty="0">
                <a:solidFill>
                  <a:schemeClr val="tx1"/>
                </a:solidFill>
                <a:latin typeface="Calibri corpo"/>
              </a:rPr>
              <a:t>Estudos clínicos e de implementação realizados no Brasil. Mas o Brasil foi excluído da possibilidade de acessar versão do genérico mais barato. </a:t>
            </a:r>
            <a:endParaRPr lang="pt-BR" sz="1800" b="1" i="0" dirty="0">
              <a:solidFill>
                <a:schemeClr val="tx1"/>
              </a:solidFill>
              <a:effectLst/>
              <a:latin typeface="Calibri corpo"/>
            </a:endParaRPr>
          </a:p>
          <a:p>
            <a:endParaRPr lang="pt-BR" sz="2200" b="0" i="0" dirty="0">
              <a:effectLst/>
              <a:latin typeface="Calibri corpo"/>
            </a:endParaRPr>
          </a:p>
          <a:p>
            <a:pPr marL="0" indent="0">
              <a:buNone/>
            </a:pPr>
            <a:endParaRPr lang="pt-BR" sz="2200" dirty="0">
              <a:latin typeface="Calibri corpo"/>
            </a:endParaRPr>
          </a:p>
          <a:p>
            <a:endParaRPr lang="pt-BR" sz="2200" dirty="0">
              <a:latin typeface="Calibri corpo"/>
            </a:endParaRPr>
          </a:p>
        </p:txBody>
      </p:sp>
    </p:spTree>
    <p:extLst>
      <p:ext uri="{BB962C8B-B14F-4D97-AF65-F5344CB8AC3E}">
        <p14:creationId xmlns:p14="http://schemas.microsoft.com/office/powerpoint/2010/main" val="1735526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585E1-61B5-4159-81F5-F61A06A52E5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A5B0967-EE33-3CA0-1BFA-C66E49717CD8}"/>
              </a:ext>
            </a:extLst>
          </p:cNvPr>
          <p:cNvSpPr>
            <a:spLocks noGrp="1"/>
          </p:cNvSpPr>
          <p:nvPr>
            <p:ph type="title"/>
          </p:nvPr>
        </p:nvSpPr>
        <p:spPr/>
        <p:txBody>
          <a:bodyPr>
            <a:normAutofit/>
          </a:bodyPr>
          <a:lstStyle/>
          <a:p>
            <a:r>
              <a:rPr lang="pt-BR" sz="4400" dirty="0" err="1">
                <a:solidFill>
                  <a:schemeClr val="tx1"/>
                </a:solidFill>
              </a:rPr>
              <a:t>PrEP</a:t>
            </a:r>
            <a:r>
              <a:rPr lang="pt-BR" sz="4400" dirty="0">
                <a:solidFill>
                  <a:schemeClr val="tx1"/>
                </a:solidFill>
              </a:rPr>
              <a:t> – </a:t>
            </a:r>
            <a:r>
              <a:rPr lang="pt-BR" sz="4400" dirty="0" err="1">
                <a:solidFill>
                  <a:schemeClr val="tx1"/>
                </a:solidFill>
              </a:rPr>
              <a:t>lenacapavir</a:t>
            </a:r>
            <a:r>
              <a:rPr lang="pt-BR" sz="4400" dirty="0">
                <a:solidFill>
                  <a:schemeClr val="tx1"/>
                </a:solidFill>
              </a:rPr>
              <a:t> (Gilead) </a:t>
            </a:r>
          </a:p>
        </p:txBody>
      </p:sp>
      <p:pic>
        <p:nvPicPr>
          <p:cNvPr id="5" name="Picture 2">
            <a:extLst>
              <a:ext uri="{FF2B5EF4-FFF2-40B4-BE49-F238E27FC236}">
                <a16:creationId xmlns:a16="http://schemas.microsoft.com/office/drawing/2014/main" id="{59DC2975-4856-5EEA-1922-9F0FEFDC1B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04977" y="116379"/>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4" name="Espaço Reservado para Conteúdo 3">
            <a:extLst>
              <a:ext uri="{FF2B5EF4-FFF2-40B4-BE49-F238E27FC236}">
                <a16:creationId xmlns:a16="http://schemas.microsoft.com/office/drawing/2014/main" id="{3DBA8027-BC87-C6AC-BDD3-AA2958EAC1BF}"/>
              </a:ext>
            </a:extLst>
          </p:cNvPr>
          <p:cNvSpPr>
            <a:spLocks noGrp="1"/>
          </p:cNvSpPr>
          <p:nvPr>
            <p:ph idx="1"/>
          </p:nvPr>
        </p:nvSpPr>
        <p:spPr>
          <a:xfrm>
            <a:off x="685800" y="1739944"/>
            <a:ext cx="10820400" cy="3826466"/>
          </a:xfrm>
        </p:spPr>
        <p:txBody>
          <a:bodyPr>
            <a:noAutofit/>
          </a:bodyPr>
          <a:lstStyle/>
          <a:p>
            <a:pPr marL="457200" lvl="1" indent="0">
              <a:buNone/>
            </a:pPr>
            <a:r>
              <a:rPr lang="pt-BR" sz="2200" dirty="0">
                <a:latin typeface="Calibri corpo"/>
              </a:rPr>
              <a:t> </a:t>
            </a:r>
          </a:p>
          <a:p>
            <a:pPr marL="0" indent="0">
              <a:buNone/>
            </a:pPr>
            <a:endParaRPr lang="pt-BR" sz="2200" dirty="0">
              <a:latin typeface="Calibri corpo"/>
            </a:endParaRPr>
          </a:p>
        </p:txBody>
      </p:sp>
      <p:sp>
        <p:nvSpPr>
          <p:cNvPr id="9" name="Espaço Reservado para Conteúdo 22">
            <a:extLst>
              <a:ext uri="{FF2B5EF4-FFF2-40B4-BE49-F238E27FC236}">
                <a16:creationId xmlns:a16="http://schemas.microsoft.com/office/drawing/2014/main" id="{482F3EBA-8D41-C6F5-BD71-896757DF88B0}"/>
              </a:ext>
            </a:extLst>
          </p:cNvPr>
          <p:cNvSpPr txBox="1">
            <a:spLocks/>
          </p:cNvSpPr>
          <p:nvPr/>
        </p:nvSpPr>
        <p:spPr>
          <a:xfrm>
            <a:off x="685800" y="1907584"/>
            <a:ext cx="10058400" cy="66621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1800" dirty="0">
                <a:latin typeface="Calibri corpo"/>
              </a:rPr>
              <a:t>O </a:t>
            </a:r>
            <a:r>
              <a:rPr lang="pt-BR" sz="1800" dirty="0" err="1">
                <a:latin typeface="Calibri corpo"/>
              </a:rPr>
              <a:t>lenacapavir</a:t>
            </a:r>
            <a:r>
              <a:rPr lang="pt-BR" sz="1800" dirty="0">
                <a:latin typeface="Calibri corpo"/>
              </a:rPr>
              <a:t> é um antirretroviral de nova classe, inibidor de capsídeo, inibe a replicação do HIV por múltiplos mecanismos de ação: captação nuclear (mediada pela cápside do DNA viral, montagem e libertação do vírus, formação do núcleo da cápside (malformação de capsídeos)</a:t>
            </a:r>
          </a:p>
          <a:p>
            <a:r>
              <a:rPr lang="pt-BR" sz="1800" dirty="0">
                <a:latin typeface="Calibri corpo"/>
              </a:rPr>
              <a:t>Profilaxia </a:t>
            </a:r>
            <a:r>
              <a:rPr lang="pt-BR" sz="1800" dirty="0" err="1">
                <a:latin typeface="Calibri corpo"/>
              </a:rPr>
              <a:t>Pré</a:t>
            </a:r>
            <a:r>
              <a:rPr lang="pt-BR" sz="1800" dirty="0">
                <a:latin typeface="Calibri corpo"/>
              </a:rPr>
              <a:t>-exposição</a:t>
            </a:r>
          </a:p>
          <a:p>
            <a:r>
              <a:rPr lang="pt-BR" sz="1800" dirty="0">
                <a:latin typeface="Calibri corpo"/>
              </a:rPr>
              <a:t>injetável subcutâneo semestral</a:t>
            </a:r>
          </a:p>
          <a:p>
            <a:r>
              <a:rPr lang="pt-BR" sz="1800" dirty="0">
                <a:latin typeface="Calibri corpo"/>
              </a:rPr>
              <a:t>Gilead – aprovado para </a:t>
            </a:r>
            <a:r>
              <a:rPr lang="pt-BR" sz="1800" dirty="0" err="1">
                <a:latin typeface="Calibri corpo"/>
              </a:rPr>
              <a:t>PrEP</a:t>
            </a:r>
            <a:r>
              <a:rPr lang="pt-BR" sz="1800" dirty="0">
                <a:latin typeface="Calibri corpo"/>
              </a:rPr>
              <a:t> em 2025 pela FDA, EMA e África do Sul. </a:t>
            </a:r>
          </a:p>
          <a:p>
            <a:r>
              <a:rPr lang="pt-BR" sz="1800" dirty="0">
                <a:latin typeface="Calibri corpo"/>
              </a:rPr>
              <a:t>Foi solicitado registro na Anvisa.</a:t>
            </a:r>
          </a:p>
          <a:p>
            <a:r>
              <a:rPr lang="pt-BR" sz="1800" dirty="0">
                <a:latin typeface="Calibri corpo"/>
              </a:rPr>
              <a:t>Preço proibitivo: US$ 27.000,00 – Estados Unidos – Estudos apontam que poderia ser US$ 25-40</a:t>
            </a:r>
          </a:p>
          <a:p>
            <a:r>
              <a:rPr lang="pt-BR" sz="1800" dirty="0">
                <a:latin typeface="Calibri corpo"/>
              </a:rPr>
              <a:t>Estudo PURPOSE 1 (100% de eficácia) e PURPOSE 2 (96% de eficácia) para </a:t>
            </a:r>
            <a:r>
              <a:rPr lang="pt-BR" sz="1800" dirty="0" err="1">
                <a:latin typeface="Calibri corpo"/>
              </a:rPr>
              <a:t>PrEP</a:t>
            </a:r>
            <a:r>
              <a:rPr lang="pt-BR" sz="1800" dirty="0">
                <a:latin typeface="Calibri corpo"/>
              </a:rPr>
              <a:t> em comparação com o </a:t>
            </a:r>
            <a:r>
              <a:rPr lang="pt-BR" sz="1800" dirty="0" err="1">
                <a:latin typeface="Calibri corpo"/>
              </a:rPr>
              <a:t>Truvada</a:t>
            </a:r>
            <a:r>
              <a:rPr lang="pt-BR" sz="1800" dirty="0">
                <a:latin typeface="Calibri corpo"/>
              </a:rPr>
              <a:t>.</a:t>
            </a:r>
          </a:p>
          <a:p>
            <a:r>
              <a:rPr lang="pt-BR" sz="1800" b="1" dirty="0">
                <a:latin typeface="Calibri corpo"/>
              </a:rPr>
              <a:t>Estudo clínico realizado no Brasil, mas o país foi excluído da possibilidade de acessar a versão do genérico mais barato.</a:t>
            </a:r>
          </a:p>
          <a:p>
            <a:pPr marL="0" indent="0">
              <a:buNone/>
            </a:pPr>
            <a:endParaRPr lang="pt-BR" sz="2200" dirty="0">
              <a:solidFill>
                <a:srgbClr val="333333"/>
              </a:solidFill>
              <a:latin typeface="Calibri corpo"/>
            </a:endParaRPr>
          </a:p>
          <a:p>
            <a:endParaRPr lang="pt-BR" sz="2200" dirty="0">
              <a:solidFill>
                <a:srgbClr val="333333"/>
              </a:solidFill>
              <a:latin typeface="Calibri corpo"/>
            </a:endParaRPr>
          </a:p>
          <a:p>
            <a:endParaRPr lang="pt-BR" sz="2200" dirty="0">
              <a:latin typeface="Calibri corpo"/>
            </a:endParaRPr>
          </a:p>
        </p:txBody>
      </p:sp>
      <p:pic>
        <p:nvPicPr>
          <p:cNvPr id="12" name="Picture 2">
            <a:extLst>
              <a:ext uri="{FF2B5EF4-FFF2-40B4-BE49-F238E27FC236}">
                <a16:creationId xmlns:a16="http://schemas.microsoft.com/office/drawing/2014/main" id="{489CAC64-E185-CE65-A415-81CFDE38B1F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934354" y="2519060"/>
            <a:ext cx="2476027" cy="1819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042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767542-24A8-7C60-BE02-D128819A55BD}"/>
              </a:ext>
            </a:extLst>
          </p:cNvPr>
          <p:cNvSpPr>
            <a:spLocks noGrp="1"/>
          </p:cNvSpPr>
          <p:nvPr>
            <p:ph type="title"/>
          </p:nvPr>
        </p:nvSpPr>
        <p:spPr/>
        <p:txBody>
          <a:bodyPr>
            <a:normAutofit/>
          </a:bodyPr>
          <a:lstStyle/>
          <a:p>
            <a:r>
              <a:rPr lang="pt-BR" sz="4400" dirty="0">
                <a:solidFill>
                  <a:schemeClr val="tx1"/>
                </a:solidFill>
              </a:rPr>
              <a:t>Pesquisas Clínicas no Brasil – Retrocesso</a:t>
            </a:r>
          </a:p>
        </p:txBody>
      </p:sp>
      <p:pic>
        <p:nvPicPr>
          <p:cNvPr id="5" name="Espaço Reservado para Conteúdo 4" descr="Interface gráfica do usuário, Texto, Aplicativo, Email&#10;&#10;O conteúdo gerado por IA pode estar incorreto.">
            <a:extLst>
              <a:ext uri="{FF2B5EF4-FFF2-40B4-BE49-F238E27FC236}">
                <a16:creationId xmlns:a16="http://schemas.microsoft.com/office/drawing/2014/main" id="{6EE5A14F-EFF2-B69E-9024-47C857AC2B28}"/>
              </a:ext>
            </a:extLst>
          </p:cNvPr>
          <p:cNvPicPr>
            <a:picLocks noGrp="1" noChangeAspect="1"/>
          </p:cNvPicPr>
          <p:nvPr>
            <p:ph idx="1"/>
          </p:nvPr>
        </p:nvPicPr>
        <p:blipFill>
          <a:blip r:embed="rId2"/>
          <a:stretch>
            <a:fillRect/>
          </a:stretch>
        </p:blipFill>
        <p:spPr>
          <a:xfrm>
            <a:off x="593462" y="1940560"/>
            <a:ext cx="5014319" cy="2754344"/>
          </a:xfrm>
          <a:prstGeom prst="rect">
            <a:avLst/>
          </a:prstGeom>
        </p:spPr>
      </p:pic>
      <p:pic>
        <p:nvPicPr>
          <p:cNvPr id="7" name="Imagem 6" descr="Texto&#10;&#10;O conteúdo gerado por IA pode estar incorreto.">
            <a:extLst>
              <a:ext uri="{FF2B5EF4-FFF2-40B4-BE49-F238E27FC236}">
                <a16:creationId xmlns:a16="http://schemas.microsoft.com/office/drawing/2014/main" id="{F5280D4B-62E4-6F28-39A4-E0A9999B7C6A}"/>
              </a:ext>
            </a:extLst>
          </p:cNvPr>
          <p:cNvPicPr>
            <a:picLocks noChangeAspect="1"/>
          </p:cNvPicPr>
          <p:nvPr/>
        </p:nvPicPr>
        <p:blipFill>
          <a:blip r:embed="rId3"/>
          <a:stretch>
            <a:fillRect/>
          </a:stretch>
        </p:blipFill>
        <p:spPr>
          <a:xfrm>
            <a:off x="6344743" y="1940560"/>
            <a:ext cx="5040263" cy="2754344"/>
          </a:xfrm>
          <a:prstGeom prst="rect">
            <a:avLst/>
          </a:prstGeom>
        </p:spPr>
      </p:pic>
      <p:pic>
        <p:nvPicPr>
          <p:cNvPr id="9" name="Imagem 8" descr="Interface gráfica do usuário, Texto&#10;&#10;O conteúdo gerado por IA pode estar incorreto.">
            <a:extLst>
              <a:ext uri="{FF2B5EF4-FFF2-40B4-BE49-F238E27FC236}">
                <a16:creationId xmlns:a16="http://schemas.microsoft.com/office/drawing/2014/main" id="{A1A46731-682E-DA4D-208C-892BCC8847C8}"/>
              </a:ext>
            </a:extLst>
          </p:cNvPr>
          <p:cNvPicPr>
            <a:picLocks noChangeAspect="1"/>
          </p:cNvPicPr>
          <p:nvPr/>
        </p:nvPicPr>
        <p:blipFill>
          <a:blip r:embed="rId4"/>
          <a:stretch>
            <a:fillRect/>
          </a:stretch>
        </p:blipFill>
        <p:spPr>
          <a:xfrm>
            <a:off x="648780" y="3925792"/>
            <a:ext cx="4903684" cy="2389698"/>
          </a:xfrm>
          <a:prstGeom prst="rect">
            <a:avLst/>
          </a:prstGeom>
        </p:spPr>
      </p:pic>
      <p:pic>
        <p:nvPicPr>
          <p:cNvPr id="13" name="Imagem 12" descr="Interface gráfica do usuário, Texto&#10;&#10;O conteúdo gerado por IA pode estar incorreto.">
            <a:extLst>
              <a:ext uri="{FF2B5EF4-FFF2-40B4-BE49-F238E27FC236}">
                <a16:creationId xmlns:a16="http://schemas.microsoft.com/office/drawing/2014/main" id="{16BB9BBB-7F6B-A00C-92D3-0A9238DE5BDB}"/>
              </a:ext>
            </a:extLst>
          </p:cNvPr>
          <p:cNvPicPr>
            <a:picLocks noChangeAspect="1"/>
          </p:cNvPicPr>
          <p:nvPr/>
        </p:nvPicPr>
        <p:blipFill>
          <a:blip r:embed="rId5"/>
          <a:stretch>
            <a:fillRect/>
          </a:stretch>
        </p:blipFill>
        <p:spPr>
          <a:xfrm>
            <a:off x="6096000" y="4526299"/>
            <a:ext cx="5719864" cy="1450757"/>
          </a:xfrm>
          <a:prstGeom prst="rect">
            <a:avLst/>
          </a:prstGeom>
        </p:spPr>
      </p:pic>
    </p:spTree>
    <p:extLst>
      <p:ext uri="{BB962C8B-B14F-4D97-AF65-F5344CB8AC3E}">
        <p14:creationId xmlns:p14="http://schemas.microsoft.com/office/powerpoint/2010/main" val="3217560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78332D-1906-8CFD-7C44-899A8CC99607}"/>
              </a:ext>
            </a:extLst>
          </p:cNvPr>
          <p:cNvSpPr>
            <a:spLocks noGrp="1"/>
          </p:cNvSpPr>
          <p:nvPr>
            <p:ph type="title"/>
          </p:nvPr>
        </p:nvSpPr>
        <p:spPr>
          <a:xfrm>
            <a:off x="612824" y="342215"/>
            <a:ext cx="10643440" cy="1450757"/>
          </a:xfrm>
        </p:spPr>
        <p:txBody>
          <a:bodyPr>
            <a:normAutofit/>
          </a:bodyPr>
          <a:lstStyle/>
          <a:p>
            <a:r>
              <a:rPr lang="pt-BR" sz="3600" dirty="0">
                <a:solidFill>
                  <a:schemeClr val="tx1"/>
                </a:solidFill>
              </a:rPr>
              <a:t>Mapa das patentes do </a:t>
            </a:r>
            <a:r>
              <a:rPr lang="pt-BR" sz="3600" dirty="0" err="1">
                <a:solidFill>
                  <a:schemeClr val="tx1"/>
                </a:solidFill>
              </a:rPr>
              <a:t>lenacapavir</a:t>
            </a:r>
            <a:r>
              <a:rPr lang="pt-BR" sz="3600" dirty="0">
                <a:solidFill>
                  <a:schemeClr val="tx1"/>
                </a:solidFill>
              </a:rPr>
              <a:t> no Brasil </a:t>
            </a:r>
            <a:br>
              <a:rPr lang="pt-BR" sz="3600" dirty="0"/>
            </a:br>
            <a:r>
              <a:rPr lang="pt-BR" sz="3600" dirty="0"/>
              <a:t>						        </a:t>
            </a:r>
            <a:r>
              <a:rPr lang="pt-BR" sz="3600" dirty="0">
                <a:solidFill>
                  <a:schemeClr val="accent1"/>
                </a:solidFill>
              </a:rPr>
              <a:t>Monopólio até 2037?</a:t>
            </a:r>
          </a:p>
        </p:txBody>
      </p:sp>
      <p:pic>
        <p:nvPicPr>
          <p:cNvPr id="4" name="Imagem 3">
            <a:extLst>
              <a:ext uri="{FF2B5EF4-FFF2-40B4-BE49-F238E27FC236}">
                <a16:creationId xmlns:a16="http://schemas.microsoft.com/office/drawing/2014/main" id="{70FCE207-975A-52D7-62F2-754DD94993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525" y="2037876"/>
            <a:ext cx="8076074" cy="2415252"/>
          </a:xfrm>
          <a:prstGeom prst="rect">
            <a:avLst/>
          </a:prstGeom>
        </p:spPr>
      </p:pic>
      <p:sp>
        <p:nvSpPr>
          <p:cNvPr id="8" name="CaixaDeTexto 7">
            <a:extLst>
              <a:ext uri="{FF2B5EF4-FFF2-40B4-BE49-F238E27FC236}">
                <a16:creationId xmlns:a16="http://schemas.microsoft.com/office/drawing/2014/main" id="{16A4C410-E0B2-0AF7-B6D0-A584101BDF01}"/>
              </a:ext>
            </a:extLst>
          </p:cNvPr>
          <p:cNvSpPr txBox="1"/>
          <p:nvPr/>
        </p:nvSpPr>
        <p:spPr>
          <a:xfrm>
            <a:off x="359499" y="5459275"/>
            <a:ext cx="11626551" cy="923330"/>
          </a:xfrm>
          <a:prstGeom prst="rect">
            <a:avLst/>
          </a:prstGeom>
          <a:noFill/>
        </p:spPr>
        <p:txBody>
          <a:bodyPr wrap="square" rtlCol="0">
            <a:spAutoFit/>
          </a:bodyPr>
          <a:lstStyle/>
          <a:p>
            <a:pPr algn="r"/>
            <a:r>
              <a:rPr lang="pt-BR" dirty="0"/>
              <a:t>Em março de 2025, o Instituto Nacional da Propriedade Industrial (INPI) da </a:t>
            </a:r>
            <a:r>
              <a:rPr lang="pt-BR" b="1" dirty="0"/>
              <a:t>Argentina </a:t>
            </a:r>
            <a:r>
              <a:rPr lang="pt-BR" b="1" dirty="0">
                <a:solidFill>
                  <a:srgbClr val="FF0000"/>
                </a:solidFill>
              </a:rPr>
              <a:t>rejeitou pedidos de patente sobre o </a:t>
            </a:r>
            <a:r>
              <a:rPr lang="pt-BR" b="1" dirty="0" err="1">
                <a:solidFill>
                  <a:srgbClr val="FF0000"/>
                </a:solidFill>
              </a:rPr>
              <a:t>lenacapavir</a:t>
            </a:r>
            <a:r>
              <a:rPr lang="pt-BR" b="1" dirty="0">
                <a:solidFill>
                  <a:srgbClr val="FF0000"/>
                </a:solidFill>
              </a:rPr>
              <a:t>.</a:t>
            </a:r>
            <a:r>
              <a:rPr lang="pt-BR" dirty="0"/>
              <a:t> A decisão teve como base a </a:t>
            </a:r>
            <a:r>
              <a:rPr lang="pt-BR" b="1" dirty="0"/>
              <a:t>falta de novidade e atividade inventiva</a:t>
            </a:r>
            <a:r>
              <a:rPr lang="pt-BR" dirty="0"/>
              <a:t>, apontada em </a:t>
            </a:r>
            <a:r>
              <a:rPr lang="pt-BR" b="1" dirty="0"/>
              <a:t>oposições apresentadas pela Fundação GEP</a:t>
            </a:r>
            <a:endParaRPr lang="pt-BR" dirty="0"/>
          </a:p>
        </p:txBody>
      </p:sp>
      <p:sp>
        <p:nvSpPr>
          <p:cNvPr id="3" name="CaixaDeTexto 2">
            <a:extLst>
              <a:ext uri="{FF2B5EF4-FFF2-40B4-BE49-F238E27FC236}">
                <a16:creationId xmlns:a16="http://schemas.microsoft.com/office/drawing/2014/main" id="{B2649837-A65F-B7CE-BE18-4A2261118156}"/>
              </a:ext>
            </a:extLst>
          </p:cNvPr>
          <p:cNvSpPr txBox="1"/>
          <p:nvPr/>
        </p:nvSpPr>
        <p:spPr>
          <a:xfrm>
            <a:off x="6278470" y="2995464"/>
            <a:ext cx="5954103" cy="369332"/>
          </a:xfrm>
          <a:prstGeom prst="rect">
            <a:avLst/>
          </a:prstGeom>
          <a:noFill/>
        </p:spPr>
        <p:txBody>
          <a:bodyPr wrap="square" rtlCol="0">
            <a:spAutoFit/>
          </a:bodyPr>
          <a:lstStyle/>
          <a:p>
            <a:r>
              <a:rPr lang="pt-BR" dirty="0"/>
              <a:t>Protege 114 compostos (LEN)</a:t>
            </a:r>
          </a:p>
        </p:txBody>
      </p:sp>
      <p:sp>
        <p:nvSpPr>
          <p:cNvPr id="6" name="CaixaDeTexto 5">
            <a:extLst>
              <a:ext uri="{FF2B5EF4-FFF2-40B4-BE49-F238E27FC236}">
                <a16:creationId xmlns:a16="http://schemas.microsoft.com/office/drawing/2014/main" id="{A99D34A6-22DF-504B-DACD-4604A3F6601C}"/>
              </a:ext>
            </a:extLst>
          </p:cNvPr>
          <p:cNvSpPr txBox="1"/>
          <p:nvPr/>
        </p:nvSpPr>
        <p:spPr>
          <a:xfrm>
            <a:off x="7118029" y="3491337"/>
            <a:ext cx="4757364" cy="369332"/>
          </a:xfrm>
          <a:prstGeom prst="rect">
            <a:avLst/>
          </a:prstGeom>
          <a:noFill/>
        </p:spPr>
        <p:txBody>
          <a:bodyPr wrap="square" rtlCol="0">
            <a:spAutoFit/>
          </a:bodyPr>
          <a:lstStyle/>
          <a:p>
            <a:r>
              <a:rPr lang="pt-BR" dirty="0"/>
              <a:t>Patente de seleção - LEN e análogo</a:t>
            </a:r>
          </a:p>
        </p:txBody>
      </p:sp>
      <p:sp>
        <p:nvSpPr>
          <p:cNvPr id="7" name="CaixaDeTexto 6">
            <a:extLst>
              <a:ext uri="{FF2B5EF4-FFF2-40B4-BE49-F238E27FC236}">
                <a16:creationId xmlns:a16="http://schemas.microsoft.com/office/drawing/2014/main" id="{E3653564-24ED-DBC6-7A52-60E861C81A5D}"/>
              </a:ext>
            </a:extLst>
          </p:cNvPr>
          <p:cNvSpPr txBox="1"/>
          <p:nvPr/>
        </p:nvSpPr>
        <p:spPr>
          <a:xfrm>
            <a:off x="7118029" y="3802544"/>
            <a:ext cx="4757364" cy="369332"/>
          </a:xfrm>
          <a:prstGeom prst="rect">
            <a:avLst/>
          </a:prstGeom>
          <a:noFill/>
        </p:spPr>
        <p:txBody>
          <a:bodyPr wrap="square" rtlCol="0">
            <a:spAutoFit/>
          </a:bodyPr>
          <a:lstStyle/>
          <a:p>
            <a:r>
              <a:rPr lang="pt-BR" dirty="0"/>
              <a:t>Uso do LEN e do análogo para fabricação </a:t>
            </a:r>
          </a:p>
        </p:txBody>
      </p:sp>
      <p:sp>
        <p:nvSpPr>
          <p:cNvPr id="9" name="CaixaDeTexto 8">
            <a:extLst>
              <a:ext uri="{FF2B5EF4-FFF2-40B4-BE49-F238E27FC236}">
                <a16:creationId xmlns:a16="http://schemas.microsoft.com/office/drawing/2014/main" id="{0F2B65BB-E1B9-2E22-57E5-3C3397AAAE2B}"/>
              </a:ext>
            </a:extLst>
          </p:cNvPr>
          <p:cNvSpPr txBox="1"/>
          <p:nvPr/>
        </p:nvSpPr>
        <p:spPr>
          <a:xfrm>
            <a:off x="8494599" y="4159524"/>
            <a:ext cx="3666301" cy="923330"/>
          </a:xfrm>
          <a:prstGeom prst="rect">
            <a:avLst/>
          </a:prstGeom>
          <a:noFill/>
        </p:spPr>
        <p:txBody>
          <a:bodyPr wrap="square" rtlCol="0">
            <a:spAutoFit/>
          </a:bodyPr>
          <a:lstStyle/>
          <a:p>
            <a:r>
              <a:rPr lang="pt-BR" dirty="0"/>
              <a:t>Pró-fármaco, uma molécula que quando administrada no corpo vai se transformar no LEN</a:t>
            </a:r>
          </a:p>
        </p:txBody>
      </p:sp>
      <p:pic>
        <p:nvPicPr>
          <p:cNvPr id="10" name="Picture 2">
            <a:extLst>
              <a:ext uri="{FF2B5EF4-FFF2-40B4-BE49-F238E27FC236}">
                <a16:creationId xmlns:a16="http://schemas.microsoft.com/office/drawing/2014/main" id="{43B1AA1A-69F4-2242-00F8-2CA590813E6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613713" y="1761133"/>
            <a:ext cx="2261680" cy="166233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Ícone&#10;&#10;O conteúdo gerado por IA pode estar incorreto.">
            <a:extLst>
              <a:ext uri="{FF2B5EF4-FFF2-40B4-BE49-F238E27FC236}">
                <a16:creationId xmlns:a16="http://schemas.microsoft.com/office/drawing/2014/main" id="{35A5519D-645E-2339-B993-97CF6172BB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29951" y="97311"/>
            <a:ext cx="856099" cy="856099"/>
          </a:xfrm>
          <a:prstGeom prst="rect">
            <a:avLst/>
          </a:prstGeom>
          <a:noFill/>
          <a:extLst>
            <a:ext uri="{909E8E84-426E-40DD-AFC4-6F175D3DCCD1}">
              <a14:hiddenFill xmlns:a14="http://schemas.microsoft.com/office/drawing/2010/main">
                <a:solidFill>
                  <a:srgbClr val="FFFFFF"/>
                </a:solidFill>
              </a14:hiddenFill>
            </a:ext>
          </a:extLst>
        </p:spPr>
      </p:pic>
      <p:sp>
        <p:nvSpPr>
          <p:cNvPr id="5" name="Seta: para a Direita 4">
            <a:extLst>
              <a:ext uri="{FF2B5EF4-FFF2-40B4-BE49-F238E27FC236}">
                <a16:creationId xmlns:a16="http://schemas.microsoft.com/office/drawing/2014/main" id="{EF9D02FD-2556-7A22-15CE-372FD6360A2B}"/>
              </a:ext>
            </a:extLst>
          </p:cNvPr>
          <p:cNvSpPr/>
          <p:nvPr/>
        </p:nvSpPr>
        <p:spPr>
          <a:xfrm>
            <a:off x="612824" y="4171876"/>
            <a:ext cx="1865200" cy="369332"/>
          </a:xfrm>
          <a:prstGeom prst="rightArrow">
            <a:avLst/>
          </a:prstGeom>
          <a:solidFill>
            <a:srgbClr val="FFC000"/>
          </a:solidFill>
          <a:ln>
            <a:solidFill>
              <a:srgbClr val="C0000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pt-BR" dirty="0">
                <a:solidFill>
                  <a:schemeClr val="tx1"/>
                </a:solidFill>
              </a:rPr>
              <a:t>Oposição GTPI</a:t>
            </a:r>
          </a:p>
        </p:txBody>
      </p:sp>
    </p:spTree>
    <p:extLst>
      <p:ext uri="{BB962C8B-B14F-4D97-AF65-F5344CB8AC3E}">
        <p14:creationId xmlns:p14="http://schemas.microsoft.com/office/powerpoint/2010/main" val="1200285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B2374-41A9-EB6D-FB4A-CD1B5180972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1DF4D58-BD1B-2467-2E95-034E972C44F5}"/>
              </a:ext>
            </a:extLst>
          </p:cNvPr>
          <p:cNvSpPr>
            <a:spLocks noGrp="1"/>
          </p:cNvSpPr>
          <p:nvPr>
            <p:ph type="title" idx="4294967295"/>
          </p:nvPr>
        </p:nvSpPr>
        <p:spPr>
          <a:xfrm>
            <a:off x="5" y="324729"/>
            <a:ext cx="5541264" cy="1356297"/>
          </a:xfrm>
        </p:spPr>
        <p:txBody>
          <a:bodyPr>
            <a:noAutofit/>
          </a:bodyPr>
          <a:lstStyle/>
          <a:p>
            <a:pPr algn="ctr"/>
            <a:r>
              <a:rPr lang="pt-BR" sz="4400" dirty="0">
                <a:solidFill>
                  <a:schemeClr val="tx1"/>
                </a:solidFill>
              </a:rPr>
              <a:t>A questão dos preços</a:t>
            </a:r>
            <a:br>
              <a:rPr lang="pt-BR" sz="4400" dirty="0"/>
            </a:br>
            <a:endParaRPr lang="pt-BR" sz="4400" dirty="0"/>
          </a:p>
        </p:txBody>
      </p:sp>
      <p:sp>
        <p:nvSpPr>
          <p:cNvPr id="1066" name="Espaço Reservado para Conteúdo 3">
            <a:extLst>
              <a:ext uri="{FF2B5EF4-FFF2-40B4-BE49-F238E27FC236}">
                <a16:creationId xmlns:a16="http://schemas.microsoft.com/office/drawing/2014/main" id="{6A60B214-D87B-B220-2B3C-72FD8B0E29ED}"/>
              </a:ext>
            </a:extLst>
          </p:cNvPr>
          <p:cNvSpPr>
            <a:spLocks noGrp="1"/>
          </p:cNvSpPr>
          <p:nvPr>
            <p:ph idx="4294967295"/>
          </p:nvPr>
        </p:nvSpPr>
        <p:spPr>
          <a:xfrm>
            <a:off x="226913" y="1153288"/>
            <a:ext cx="5314356" cy="4551424"/>
          </a:xfrm>
        </p:spPr>
        <p:txBody>
          <a:bodyPr>
            <a:normAutofit/>
          </a:bodyPr>
          <a:lstStyle/>
          <a:p>
            <a:pPr marR="0" lvl="0" defTabSz="914400" rtl="0" eaLnBrk="0" fontAlgn="base" latinLnBrk="0" hangingPunct="0">
              <a:spcBef>
                <a:spcPct val="0"/>
              </a:spcBef>
              <a:spcAft>
                <a:spcPct val="0"/>
              </a:spcAft>
              <a:buClrTx/>
              <a:buSzTx/>
              <a:buFont typeface="Arial" panose="020B0604020202020204" pitchFamily="34" charset="0"/>
              <a:buChar char="•"/>
              <a:tabLst/>
            </a:pPr>
            <a:endParaRPr kumimoji="0" lang="pt-BR" altLang="pt-BR" sz="1700" b="0" i="0" u="none" strike="noStrike" cap="none" normalizeH="0" baseline="0" dirty="0">
              <a:ln>
                <a:noFill/>
              </a:ln>
              <a:solidFill>
                <a:schemeClr val="tx1">
                  <a:lumMod val="85000"/>
                  <a:lumOff val="15000"/>
                </a:schemeClr>
              </a:solidFill>
              <a:effectLst/>
            </a:endParaRPr>
          </a:p>
          <a:p>
            <a:pPr marR="0" lvl="0" defTabSz="914400" rtl="0" eaLnBrk="0" fontAlgn="base" latinLnBrk="0" hangingPunct="0">
              <a:spcBef>
                <a:spcPct val="0"/>
              </a:spcBef>
              <a:spcAft>
                <a:spcPct val="0"/>
              </a:spcAft>
              <a:buClrTx/>
              <a:buSzTx/>
              <a:buFont typeface="Arial" panose="020B0604020202020204" pitchFamily="34" charset="0"/>
              <a:buChar char="•"/>
              <a:tabLst/>
            </a:pPr>
            <a:r>
              <a:rPr lang="pt-BR" altLang="pt-BR" sz="1700" b="1" dirty="0">
                <a:solidFill>
                  <a:srgbClr val="C00000"/>
                </a:solidFill>
              </a:rPr>
              <a:t>F</a:t>
            </a:r>
            <a:r>
              <a:rPr kumimoji="0" lang="pt-BR" altLang="pt-BR" sz="1700" b="1" i="0" u="none" strike="noStrike" cap="none" normalizeH="0" baseline="0" dirty="0">
                <a:ln>
                  <a:noFill/>
                </a:ln>
                <a:solidFill>
                  <a:srgbClr val="C00000"/>
                </a:solidFill>
                <a:effectLst/>
              </a:rPr>
              <a:t>inanciamento público (NIH)</a:t>
            </a:r>
            <a:r>
              <a:rPr kumimoji="0" lang="pt-BR" altLang="pt-BR" sz="1700" b="0" i="0" u="none" strike="noStrike" cap="none" normalizeH="0" baseline="0" dirty="0">
                <a:ln>
                  <a:noFill/>
                </a:ln>
                <a:solidFill>
                  <a:schemeClr val="tx1">
                    <a:lumMod val="85000"/>
                    <a:lumOff val="15000"/>
                  </a:schemeClr>
                </a:solidFill>
                <a:effectLst/>
              </a:rPr>
              <a:t> </a:t>
            </a:r>
          </a:p>
          <a:p>
            <a:pPr marR="0" lvl="0" defTabSz="914400" rtl="0" eaLnBrk="0" fontAlgn="base" latinLnBrk="0" hangingPunct="0">
              <a:spcBef>
                <a:spcPct val="0"/>
              </a:spcBef>
              <a:spcAft>
                <a:spcPct val="0"/>
              </a:spcAft>
              <a:buClrTx/>
              <a:buSzTx/>
              <a:buFont typeface="Arial" panose="020B0604020202020204" pitchFamily="34" charset="0"/>
              <a:buChar char="•"/>
              <a:tabLst/>
            </a:pPr>
            <a:r>
              <a:rPr kumimoji="0" lang="pt-BR" altLang="pt-BR" sz="1700" b="0" i="0" u="none" strike="noStrike" cap="none" normalizeH="0" baseline="0" dirty="0">
                <a:ln>
                  <a:noFill/>
                </a:ln>
                <a:solidFill>
                  <a:schemeClr val="tx1">
                    <a:lumMod val="85000"/>
                    <a:lumOff val="15000"/>
                  </a:schemeClr>
                </a:solidFill>
                <a:effectLst/>
              </a:rPr>
              <a:t>Aprovado desde </a:t>
            </a:r>
            <a:r>
              <a:rPr kumimoji="0" lang="pt-BR" altLang="pt-BR" sz="1700" b="1" i="0" u="none" strike="noStrike" cap="none" normalizeH="0" baseline="0" dirty="0">
                <a:ln>
                  <a:noFill/>
                </a:ln>
                <a:solidFill>
                  <a:schemeClr val="tx1">
                    <a:lumMod val="85000"/>
                    <a:lumOff val="15000"/>
                  </a:schemeClr>
                </a:solidFill>
                <a:effectLst/>
              </a:rPr>
              <a:t>2022</a:t>
            </a:r>
            <a:r>
              <a:rPr kumimoji="0" lang="pt-BR" altLang="pt-BR" sz="1700" b="0" i="0" u="none" strike="noStrike" cap="none" normalizeH="0" baseline="0" dirty="0">
                <a:ln>
                  <a:noFill/>
                </a:ln>
                <a:solidFill>
                  <a:schemeClr val="tx1">
                    <a:lumMod val="85000"/>
                    <a:lumOff val="15000"/>
                  </a:schemeClr>
                </a:solidFill>
                <a:effectLst/>
              </a:rPr>
              <a:t> nos EUA e na Europa para o </a:t>
            </a:r>
            <a:r>
              <a:rPr kumimoji="0" lang="pt-BR" altLang="pt-BR" sz="1700" b="1" i="0" u="none" strike="noStrike" cap="none" normalizeH="0" baseline="0" dirty="0">
                <a:ln>
                  <a:noFill/>
                </a:ln>
                <a:solidFill>
                  <a:schemeClr val="tx1">
                    <a:lumMod val="85000"/>
                    <a:lumOff val="15000"/>
                  </a:schemeClr>
                </a:solidFill>
                <a:effectLst/>
              </a:rPr>
              <a:t>tratamento de HIV multidroga resistente</a:t>
            </a:r>
            <a:r>
              <a:rPr kumimoji="0" lang="pt-BR" altLang="pt-BR" sz="1700" b="0" i="0" u="none" strike="noStrike" cap="none" normalizeH="0" baseline="0" dirty="0">
                <a:ln>
                  <a:noFill/>
                </a:ln>
                <a:solidFill>
                  <a:schemeClr val="tx1">
                    <a:lumMod val="85000"/>
                    <a:lumOff val="15000"/>
                  </a:schemeClr>
                </a:solidFill>
                <a:effectLst/>
              </a:rPr>
              <a:t> (em combinação com outros </a:t>
            </a:r>
            <a:r>
              <a:rPr kumimoji="0" lang="pt-BR" altLang="pt-BR" sz="1700" b="0" i="0" u="none" strike="noStrike" cap="none" normalizeH="0" baseline="0" dirty="0" err="1">
                <a:ln>
                  <a:noFill/>
                </a:ln>
                <a:solidFill>
                  <a:schemeClr val="tx1">
                    <a:lumMod val="85000"/>
                    <a:lumOff val="15000"/>
                  </a:schemeClr>
                </a:solidFill>
                <a:effectLst/>
              </a:rPr>
              <a:t>ARVs</a:t>
            </a:r>
            <a:r>
              <a:rPr kumimoji="0" lang="pt-BR" altLang="pt-BR" sz="1700" b="0" i="0" u="none" strike="noStrike" cap="none" normalizeH="0" baseline="0" dirty="0">
                <a:ln>
                  <a:noFill/>
                </a:ln>
                <a:solidFill>
                  <a:schemeClr val="tx1">
                    <a:lumMod val="85000"/>
                    <a:lumOff val="15000"/>
                  </a:schemeClr>
                </a:solidFill>
                <a:effectLst/>
              </a:rPr>
              <a:t>). </a:t>
            </a:r>
          </a:p>
          <a:p>
            <a:pPr marR="0" lvl="0" defTabSz="914400" rtl="0" eaLnBrk="0" fontAlgn="base" latinLnBrk="0" hangingPunct="0">
              <a:spcBef>
                <a:spcPct val="0"/>
              </a:spcBef>
              <a:spcAft>
                <a:spcPct val="0"/>
              </a:spcAft>
              <a:buClrTx/>
              <a:buSzTx/>
              <a:buFont typeface="Arial" panose="020B0604020202020204" pitchFamily="34" charset="0"/>
              <a:buChar char="•"/>
              <a:tabLst/>
            </a:pPr>
            <a:r>
              <a:rPr lang="pt-BR" sz="1700" b="1" dirty="0">
                <a:solidFill>
                  <a:schemeClr val="tx1">
                    <a:lumMod val="85000"/>
                    <a:lumOff val="15000"/>
                  </a:schemeClr>
                </a:solidFill>
              </a:rPr>
              <a:t>Gilead cobra $ 40.000</a:t>
            </a:r>
            <a:r>
              <a:rPr lang="pt-BR" sz="1700" dirty="0">
                <a:solidFill>
                  <a:schemeClr val="tx1">
                    <a:lumMod val="85000"/>
                    <a:lumOff val="15000"/>
                  </a:schemeClr>
                </a:solidFill>
              </a:rPr>
              <a:t> – genérico em 2027 a</a:t>
            </a:r>
            <a:r>
              <a:rPr lang="pt-BR" sz="1700" b="1" dirty="0">
                <a:solidFill>
                  <a:schemeClr val="tx1">
                    <a:lumMod val="85000"/>
                    <a:lumOff val="15000"/>
                  </a:schemeClr>
                </a:solidFill>
              </a:rPr>
              <a:t> $40 pessoa/ano. </a:t>
            </a:r>
          </a:p>
          <a:p>
            <a:pPr marR="0" lvl="0" defTabSz="914400" rtl="0" eaLnBrk="0" fontAlgn="base" latinLnBrk="0" hangingPunct="0">
              <a:spcBef>
                <a:spcPct val="0"/>
              </a:spcBef>
              <a:spcAft>
                <a:spcPct val="0"/>
              </a:spcAft>
              <a:buClrTx/>
              <a:buSzTx/>
              <a:buFont typeface="Arial" panose="020B0604020202020204" pitchFamily="34" charset="0"/>
              <a:buChar char="•"/>
              <a:tabLst/>
            </a:pPr>
            <a:r>
              <a:rPr lang="pt-BR" sz="1700" b="1" dirty="0">
                <a:solidFill>
                  <a:schemeClr val="tx1">
                    <a:lumMod val="85000"/>
                    <a:lumOff val="15000"/>
                  </a:schemeClr>
                </a:solidFill>
              </a:rPr>
              <a:t>Novos estudos apontam que o medicamento poderia custar $25 pessoa/ano.</a:t>
            </a:r>
          </a:p>
          <a:p>
            <a:pPr>
              <a:buFont typeface="Arial" panose="020B0604020202020204" pitchFamily="34" charset="0"/>
              <a:buChar char="•"/>
            </a:pPr>
            <a:endParaRPr lang="pt-BR" sz="1700" b="1" dirty="0">
              <a:solidFill>
                <a:schemeClr val="tx1">
                  <a:lumMod val="85000"/>
                  <a:lumOff val="15000"/>
                </a:schemeClr>
              </a:solidFill>
            </a:endParaRPr>
          </a:p>
          <a:p>
            <a:pPr>
              <a:buFont typeface="Arial" panose="020B0604020202020204" pitchFamily="34" charset="0"/>
              <a:buChar char="•"/>
            </a:pPr>
            <a:endParaRPr lang="pt-BR" sz="1700" b="1" dirty="0">
              <a:solidFill>
                <a:schemeClr val="tx1">
                  <a:lumMod val="85000"/>
                  <a:lumOff val="15000"/>
                </a:schemeClr>
              </a:solidFill>
            </a:endParaRPr>
          </a:p>
          <a:p>
            <a:pPr>
              <a:buFont typeface="Arial" panose="020B0604020202020204" pitchFamily="34" charset="0"/>
              <a:buChar char="•"/>
            </a:pPr>
            <a:endParaRPr lang="pt-BR" sz="1700" dirty="0">
              <a:solidFill>
                <a:schemeClr val="tx1">
                  <a:lumMod val="85000"/>
                  <a:lumOff val="15000"/>
                </a:schemeClr>
              </a:solidFill>
            </a:endParaRPr>
          </a:p>
          <a:p>
            <a:pPr marL="0" indent="0">
              <a:buNone/>
            </a:pPr>
            <a:endParaRPr lang="pt-BR" sz="1700" dirty="0">
              <a:solidFill>
                <a:schemeClr val="tx1">
                  <a:lumMod val="85000"/>
                  <a:lumOff val="15000"/>
                </a:schemeClr>
              </a:solidFill>
            </a:endParaRPr>
          </a:p>
        </p:txBody>
      </p:sp>
      <p:pic>
        <p:nvPicPr>
          <p:cNvPr id="5" name="Picture 2">
            <a:extLst>
              <a:ext uri="{FF2B5EF4-FFF2-40B4-BE49-F238E27FC236}">
                <a16:creationId xmlns:a16="http://schemas.microsoft.com/office/drawing/2014/main" id="{46926699-3374-4827-2228-0208E14B83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9951" y="97311"/>
            <a:ext cx="856099" cy="856099"/>
          </a:xfrm>
          <a:prstGeom prst="rect">
            <a:avLst/>
          </a:prstGeom>
          <a:noFill/>
          <a:extLst>
            <a:ext uri="{909E8E84-426E-40DD-AFC4-6F175D3DCCD1}">
              <a14:hiddenFill xmlns:a14="http://schemas.microsoft.com/office/drawing/2010/main">
                <a:solidFill>
                  <a:srgbClr val="FFFFFF"/>
                </a:solidFill>
              </a14:hiddenFill>
            </a:ext>
          </a:extLst>
        </p:spPr>
      </p:pic>
      <p:sp>
        <p:nvSpPr>
          <p:cNvPr id="10" name="CaixaDeTexto 9">
            <a:extLst>
              <a:ext uri="{FF2B5EF4-FFF2-40B4-BE49-F238E27FC236}">
                <a16:creationId xmlns:a16="http://schemas.microsoft.com/office/drawing/2014/main" id="{609DE817-1341-50AF-CDAC-7526A7A4B37F}"/>
              </a:ext>
            </a:extLst>
          </p:cNvPr>
          <p:cNvSpPr txBox="1"/>
          <p:nvPr/>
        </p:nvSpPr>
        <p:spPr>
          <a:xfrm>
            <a:off x="146304" y="6005533"/>
            <a:ext cx="7857744" cy="430887"/>
          </a:xfrm>
          <a:prstGeom prst="rect">
            <a:avLst/>
          </a:prstGeom>
          <a:noFill/>
        </p:spPr>
        <p:txBody>
          <a:bodyPr wrap="square">
            <a:spAutoFit/>
          </a:bodyPr>
          <a:lstStyle/>
          <a:p>
            <a:r>
              <a:rPr lang="pt-BR" sz="1100" dirty="0"/>
              <a:t>NIH. </a:t>
            </a:r>
            <a:r>
              <a:rPr lang="pt-BR" sz="1100" i="1" dirty="0" err="1"/>
              <a:t>Preliminary</a:t>
            </a:r>
            <a:r>
              <a:rPr lang="pt-BR" sz="1100" i="1" dirty="0"/>
              <a:t> </a:t>
            </a:r>
            <a:r>
              <a:rPr lang="pt-BR" sz="1100" i="1" dirty="0" err="1"/>
              <a:t>efficacy</a:t>
            </a:r>
            <a:r>
              <a:rPr lang="pt-BR" sz="1100" i="1" dirty="0"/>
              <a:t> </a:t>
            </a:r>
            <a:r>
              <a:rPr lang="pt-BR" sz="1100" i="1" dirty="0" err="1"/>
              <a:t>results</a:t>
            </a:r>
            <a:r>
              <a:rPr lang="pt-BR" sz="1100" i="1" dirty="0"/>
              <a:t> </a:t>
            </a:r>
            <a:r>
              <a:rPr lang="pt-BR" sz="1100" i="1" dirty="0" err="1"/>
              <a:t>of</a:t>
            </a:r>
            <a:r>
              <a:rPr lang="pt-BR" sz="1100" i="1" dirty="0"/>
              <a:t> </a:t>
            </a:r>
            <a:r>
              <a:rPr lang="pt-BR" sz="1100" i="1" dirty="0" err="1"/>
              <a:t>twice-yearly</a:t>
            </a:r>
            <a:r>
              <a:rPr lang="pt-BR" sz="1100" i="1" dirty="0"/>
              <a:t> </a:t>
            </a:r>
            <a:r>
              <a:rPr lang="pt-BR" sz="1100" i="1" dirty="0" err="1"/>
              <a:t>lenacapavir</a:t>
            </a:r>
            <a:r>
              <a:rPr lang="pt-BR" sz="1100" i="1" dirty="0"/>
              <a:t> for HIV </a:t>
            </a:r>
            <a:r>
              <a:rPr lang="pt-BR" sz="1100" i="1" dirty="0" err="1"/>
              <a:t>prevention</a:t>
            </a:r>
            <a:r>
              <a:rPr lang="pt-BR" sz="1100" dirty="0"/>
              <a:t>. NIAID, 25 mar. 2024. Disponível em: </a:t>
            </a:r>
            <a:r>
              <a:rPr lang="pt-BR" sz="1100" dirty="0">
                <a:hlinkClick r:id="rId4"/>
              </a:rPr>
              <a:t>niaid.nih.gov</a:t>
            </a:r>
            <a:r>
              <a:rPr lang="pt-BR" sz="1100" dirty="0"/>
              <a:t>.</a:t>
            </a:r>
          </a:p>
          <a:p>
            <a:endParaRPr lang="pt-BR" sz="1100" dirty="0"/>
          </a:p>
        </p:txBody>
      </p:sp>
      <p:pic>
        <p:nvPicPr>
          <p:cNvPr id="16" name="Imagem 15">
            <a:extLst>
              <a:ext uri="{FF2B5EF4-FFF2-40B4-BE49-F238E27FC236}">
                <a16:creationId xmlns:a16="http://schemas.microsoft.com/office/drawing/2014/main" id="{40D25DC5-5B63-D681-3C45-23FB856C20F2}"/>
              </a:ext>
            </a:extLst>
          </p:cNvPr>
          <p:cNvPicPr>
            <a:picLocks noChangeAspect="1"/>
          </p:cNvPicPr>
          <p:nvPr/>
        </p:nvPicPr>
        <p:blipFill>
          <a:blip r:embed="rId5"/>
          <a:stretch>
            <a:fillRect/>
          </a:stretch>
        </p:blipFill>
        <p:spPr>
          <a:xfrm>
            <a:off x="852408" y="3610895"/>
            <a:ext cx="3287808" cy="2269708"/>
          </a:xfrm>
          <a:prstGeom prst="rect">
            <a:avLst/>
          </a:prstGeom>
        </p:spPr>
      </p:pic>
      <p:pic>
        <p:nvPicPr>
          <p:cNvPr id="9" name="Imagem 8" descr="Linha do tempo&#10;&#10;O conteúdo gerado por IA pode estar incorreto.">
            <a:extLst>
              <a:ext uri="{FF2B5EF4-FFF2-40B4-BE49-F238E27FC236}">
                <a16:creationId xmlns:a16="http://schemas.microsoft.com/office/drawing/2014/main" id="{D23064E9-2C97-5DD8-EAF2-7AEF87ECBD53}"/>
              </a:ext>
            </a:extLst>
          </p:cNvPr>
          <p:cNvPicPr>
            <a:picLocks noChangeAspect="1"/>
          </p:cNvPicPr>
          <p:nvPr/>
        </p:nvPicPr>
        <p:blipFill>
          <a:blip r:embed="rId6"/>
          <a:stretch>
            <a:fillRect/>
          </a:stretch>
        </p:blipFill>
        <p:spPr>
          <a:xfrm>
            <a:off x="5541269" y="1462655"/>
            <a:ext cx="6421314" cy="3609820"/>
          </a:xfrm>
          <a:prstGeom prst="rect">
            <a:avLst/>
          </a:prstGeom>
        </p:spPr>
      </p:pic>
    </p:spTree>
    <p:extLst>
      <p:ext uri="{BB962C8B-B14F-4D97-AF65-F5344CB8AC3E}">
        <p14:creationId xmlns:p14="http://schemas.microsoft.com/office/powerpoint/2010/main" val="2256495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Imagem 8" descr="Gráfico, Gráfico de linhas&#10;&#10;O conteúdo gerado por IA pode estar incorreto.">
            <a:extLst>
              <a:ext uri="{FF2B5EF4-FFF2-40B4-BE49-F238E27FC236}">
                <a16:creationId xmlns:a16="http://schemas.microsoft.com/office/drawing/2014/main" id="{8DE699D4-6FA9-286A-F971-86B20ADD8694}"/>
              </a:ext>
            </a:extLst>
          </p:cNvPr>
          <p:cNvPicPr>
            <a:picLocks noChangeAspect="1"/>
          </p:cNvPicPr>
          <p:nvPr/>
        </p:nvPicPr>
        <p:blipFill>
          <a:blip r:embed="rId2"/>
          <a:stretch>
            <a:fillRect/>
          </a:stretch>
        </p:blipFill>
        <p:spPr>
          <a:xfrm>
            <a:off x="6432120" y="239055"/>
            <a:ext cx="5187803" cy="2905170"/>
          </a:xfrm>
          <a:prstGeom prst="rect">
            <a:avLst/>
          </a:prstGeom>
        </p:spPr>
      </p:pic>
      <p:sp>
        <p:nvSpPr>
          <p:cNvPr id="14" name="Rectangle 13">
            <a:extLst>
              <a:ext uri="{FF2B5EF4-FFF2-40B4-BE49-F238E27FC236}">
                <a16:creationId xmlns:a16="http://schemas.microsoft.com/office/drawing/2014/main" id="{417CDA24-35F8-4540-8C52-3096D6D94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m 6" descr="Gráfico, Gráfico de linhas&#10;&#10;O conteúdo gerado por IA pode estar incorreto.">
            <a:extLst>
              <a:ext uri="{FF2B5EF4-FFF2-40B4-BE49-F238E27FC236}">
                <a16:creationId xmlns:a16="http://schemas.microsoft.com/office/drawing/2014/main" id="{9187DFA9-3BB1-22D6-6E93-89BBAF85DB3D}"/>
              </a:ext>
            </a:extLst>
          </p:cNvPr>
          <p:cNvPicPr>
            <a:picLocks noChangeAspect="1"/>
          </p:cNvPicPr>
          <p:nvPr/>
        </p:nvPicPr>
        <p:blipFill>
          <a:blip r:embed="rId3"/>
          <a:stretch>
            <a:fillRect/>
          </a:stretch>
        </p:blipFill>
        <p:spPr>
          <a:xfrm>
            <a:off x="365176" y="128016"/>
            <a:ext cx="5074534" cy="2905170"/>
          </a:xfrm>
          <a:prstGeom prst="rect">
            <a:avLst/>
          </a:prstGeom>
        </p:spPr>
      </p:pic>
      <p:sp>
        <p:nvSpPr>
          <p:cNvPr id="16" name="Rectangle 15">
            <a:extLst>
              <a:ext uri="{FF2B5EF4-FFF2-40B4-BE49-F238E27FC236}">
                <a16:creationId xmlns:a16="http://schemas.microsoft.com/office/drawing/2014/main" id="{8658BFE0-4E65-4174-9C75-687C94E88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A75DFED-A0C1-4A83-BE1D-0271C1826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552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m 4" descr="Mapa&#10;&#10;O conteúdo gerado por IA pode estar incorreto.">
            <a:extLst>
              <a:ext uri="{FF2B5EF4-FFF2-40B4-BE49-F238E27FC236}">
                <a16:creationId xmlns:a16="http://schemas.microsoft.com/office/drawing/2014/main" id="{ED658B56-97FF-F0F7-3DD8-BC8CE1DF17F0}"/>
              </a:ext>
            </a:extLst>
          </p:cNvPr>
          <p:cNvPicPr>
            <a:picLocks noChangeAspect="1"/>
          </p:cNvPicPr>
          <p:nvPr/>
        </p:nvPicPr>
        <p:blipFill>
          <a:blip r:embed="rId4"/>
          <a:stretch>
            <a:fillRect/>
          </a:stretch>
        </p:blipFill>
        <p:spPr>
          <a:xfrm>
            <a:off x="683592" y="3631096"/>
            <a:ext cx="4973982" cy="2760560"/>
          </a:xfrm>
          <a:prstGeom prst="rect">
            <a:avLst/>
          </a:prstGeom>
        </p:spPr>
      </p:pic>
      <p:pic>
        <p:nvPicPr>
          <p:cNvPr id="3" name="Imagem 2" descr="Mapa&#10;&#10;O conteúdo gerado por IA pode estar incorreto.">
            <a:extLst>
              <a:ext uri="{FF2B5EF4-FFF2-40B4-BE49-F238E27FC236}">
                <a16:creationId xmlns:a16="http://schemas.microsoft.com/office/drawing/2014/main" id="{D9451EBC-CDDB-7E37-DAE9-C2A5D6BA962E}"/>
              </a:ext>
            </a:extLst>
          </p:cNvPr>
          <p:cNvPicPr>
            <a:picLocks noChangeAspect="1"/>
          </p:cNvPicPr>
          <p:nvPr/>
        </p:nvPicPr>
        <p:blipFill>
          <a:blip r:embed="rId5"/>
          <a:stretch>
            <a:fillRect/>
          </a:stretch>
        </p:blipFill>
        <p:spPr>
          <a:xfrm>
            <a:off x="6432120" y="3631096"/>
            <a:ext cx="4864422" cy="2760560"/>
          </a:xfrm>
          <a:prstGeom prst="rect">
            <a:avLst/>
          </a:prstGeom>
        </p:spPr>
      </p:pic>
    </p:spTree>
    <p:extLst>
      <p:ext uri="{BB962C8B-B14F-4D97-AF65-F5344CB8AC3E}">
        <p14:creationId xmlns:p14="http://schemas.microsoft.com/office/powerpoint/2010/main" val="2000184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91D9E0-D34A-AE51-E26E-FF280DF8026B}"/>
              </a:ext>
            </a:extLst>
          </p:cNvPr>
          <p:cNvSpPr>
            <a:spLocks noGrp="1"/>
          </p:cNvSpPr>
          <p:nvPr>
            <p:ph type="title"/>
          </p:nvPr>
        </p:nvSpPr>
        <p:spPr/>
        <p:txBody>
          <a:bodyPr>
            <a:normAutofit fontScale="90000"/>
          </a:bodyPr>
          <a:lstStyle/>
          <a:p>
            <a:br>
              <a:rPr lang="pt-BR" sz="3400" b="1" dirty="0"/>
            </a:br>
            <a:r>
              <a:rPr lang="pt-BR" sz="4000" dirty="0">
                <a:solidFill>
                  <a:schemeClr val="tx1"/>
                </a:solidFill>
              </a:rPr>
              <a:t>As licenças voluntárias da Gilead – </a:t>
            </a:r>
            <a:br>
              <a:rPr lang="pt-BR" sz="4000" dirty="0"/>
            </a:br>
            <a:r>
              <a:rPr lang="pt-BR" sz="4000" dirty="0"/>
              <a:t>							</a:t>
            </a:r>
            <a:r>
              <a:rPr lang="pt-BR" sz="4000" dirty="0">
                <a:solidFill>
                  <a:schemeClr val="accent1"/>
                </a:solidFill>
              </a:rPr>
              <a:t>exclusão do Brasil</a:t>
            </a:r>
          </a:p>
        </p:txBody>
      </p:sp>
      <p:sp>
        <p:nvSpPr>
          <p:cNvPr id="13" name="Espaço Reservado para Texto 12">
            <a:extLst>
              <a:ext uri="{FF2B5EF4-FFF2-40B4-BE49-F238E27FC236}">
                <a16:creationId xmlns:a16="http://schemas.microsoft.com/office/drawing/2014/main" id="{92DB38C7-8ABC-E2C6-9438-8B2B2BFA1333}"/>
              </a:ext>
            </a:extLst>
          </p:cNvPr>
          <p:cNvSpPr>
            <a:spLocks noGrp="1"/>
          </p:cNvSpPr>
          <p:nvPr>
            <p:ph type="body" idx="1"/>
          </p:nvPr>
        </p:nvSpPr>
        <p:spPr/>
        <p:txBody>
          <a:bodyPr/>
          <a:lstStyle/>
          <a:p>
            <a:r>
              <a:rPr lang="pt-BR" dirty="0"/>
              <a:t>Estratégia de acesso</a:t>
            </a:r>
          </a:p>
        </p:txBody>
      </p:sp>
      <p:sp>
        <p:nvSpPr>
          <p:cNvPr id="15" name="Espaço Reservado para Conteúdo 14">
            <a:extLst>
              <a:ext uri="{FF2B5EF4-FFF2-40B4-BE49-F238E27FC236}">
                <a16:creationId xmlns:a16="http://schemas.microsoft.com/office/drawing/2014/main" id="{ADD8CBE9-6E9D-C30C-1376-FDE1167EAEAB}"/>
              </a:ext>
            </a:extLst>
          </p:cNvPr>
          <p:cNvSpPr>
            <a:spLocks noGrp="1"/>
          </p:cNvSpPr>
          <p:nvPr>
            <p:ph sz="half" idx="2"/>
          </p:nvPr>
        </p:nvSpPr>
        <p:spPr>
          <a:xfrm>
            <a:off x="1158240" y="2582333"/>
            <a:ext cx="4937760" cy="3378200"/>
          </a:xfrm>
        </p:spPr>
        <p:txBody>
          <a:bodyPr>
            <a:normAutofit/>
          </a:bodyPr>
          <a:lstStyle/>
          <a:p>
            <a:r>
              <a:rPr lang="pt-BR" sz="2200" dirty="0"/>
              <a:t>Foco: “países com alta incidência e recursos limitados” </a:t>
            </a:r>
          </a:p>
          <a:p>
            <a:r>
              <a:rPr lang="pt-BR" sz="2200" dirty="0"/>
              <a:t>Preço? [Não foi informado] “preço sem lucro”</a:t>
            </a:r>
          </a:p>
          <a:p>
            <a:r>
              <a:rPr lang="pt-BR" sz="2200" dirty="0"/>
              <a:t>Licenças voluntárias royalty-</a:t>
            </a:r>
            <a:r>
              <a:rPr lang="pt-BR" sz="2200" dirty="0" err="1"/>
              <a:t>free</a:t>
            </a:r>
            <a:r>
              <a:rPr lang="pt-BR" sz="2200" dirty="0"/>
              <a:t> para 6 fabricantes de genéricos. Transferência de tecnologia concluída entre outubro de 2024 e março de 2025.</a:t>
            </a:r>
          </a:p>
        </p:txBody>
      </p:sp>
      <p:sp>
        <p:nvSpPr>
          <p:cNvPr id="14" name="Espaço Reservado para Texto 13">
            <a:extLst>
              <a:ext uri="{FF2B5EF4-FFF2-40B4-BE49-F238E27FC236}">
                <a16:creationId xmlns:a16="http://schemas.microsoft.com/office/drawing/2014/main" id="{3E05D44C-188E-7643-8879-7F988B0F0E8F}"/>
              </a:ext>
            </a:extLst>
          </p:cNvPr>
          <p:cNvSpPr>
            <a:spLocks noGrp="1"/>
          </p:cNvSpPr>
          <p:nvPr>
            <p:ph type="body" sz="quarter" idx="3"/>
          </p:nvPr>
        </p:nvSpPr>
        <p:spPr/>
        <p:txBody>
          <a:bodyPr/>
          <a:lstStyle/>
          <a:p>
            <a:r>
              <a:rPr lang="pt-BR" b="1" dirty="0"/>
              <a:t>Realidade</a:t>
            </a:r>
          </a:p>
        </p:txBody>
      </p:sp>
      <p:pic>
        <p:nvPicPr>
          <p:cNvPr id="4" name="Picture 2">
            <a:extLst>
              <a:ext uri="{FF2B5EF4-FFF2-40B4-BE49-F238E27FC236}">
                <a16:creationId xmlns:a16="http://schemas.microsoft.com/office/drawing/2014/main" id="{14AFD052-CCE3-59C9-20F5-A132D62B5B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29951" y="97311"/>
            <a:ext cx="856099" cy="856099"/>
          </a:xfrm>
          <a:prstGeom prst="rect">
            <a:avLst/>
          </a:prstGeom>
          <a:noFill/>
          <a:extLst>
            <a:ext uri="{909E8E84-426E-40DD-AFC4-6F175D3DCCD1}">
              <a14:hiddenFill xmlns:a14="http://schemas.microsoft.com/office/drawing/2010/main">
                <a:solidFill>
                  <a:srgbClr val="FFFFFF"/>
                </a:solidFill>
              </a14:hiddenFill>
            </a:ext>
          </a:extLst>
        </p:spPr>
      </p:pic>
      <p:sp>
        <p:nvSpPr>
          <p:cNvPr id="12" name="CaixaDeTexto 11">
            <a:extLst>
              <a:ext uri="{FF2B5EF4-FFF2-40B4-BE49-F238E27FC236}">
                <a16:creationId xmlns:a16="http://schemas.microsoft.com/office/drawing/2014/main" id="{8B8B77F0-004D-177A-7AB3-B10D12685E52}"/>
              </a:ext>
            </a:extLst>
          </p:cNvPr>
          <p:cNvSpPr txBox="1"/>
          <p:nvPr/>
        </p:nvSpPr>
        <p:spPr>
          <a:xfrm>
            <a:off x="4108704" y="6069225"/>
            <a:ext cx="8327136" cy="430887"/>
          </a:xfrm>
          <a:prstGeom prst="rect">
            <a:avLst/>
          </a:prstGeom>
          <a:noFill/>
        </p:spPr>
        <p:txBody>
          <a:bodyPr wrap="square">
            <a:spAutoFit/>
          </a:bodyPr>
          <a:lstStyle/>
          <a:p>
            <a:r>
              <a:rPr lang="en-US" sz="1100" dirty="0"/>
              <a:t>BAETEN, Jared. </a:t>
            </a:r>
            <a:r>
              <a:rPr lang="en-US" sz="1100" i="1" dirty="0" err="1"/>
              <a:t>Lenacapavir</a:t>
            </a:r>
            <a:r>
              <a:rPr lang="en-US" sz="1100" i="1" dirty="0"/>
              <a:t> for HIV Prevention: A Commitment to Equitable Access and Partnership by Gilead Sciences</a:t>
            </a:r>
            <a:r>
              <a:rPr lang="en-US" sz="1100" dirty="0"/>
              <a:t>. 2025 </a:t>
            </a:r>
          </a:p>
          <a:p>
            <a:r>
              <a:rPr lang="en-US" sz="1100" dirty="0"/>
              <a:t>HILL, Andrew. </a:t>
            </a:r>
            <a:r>
              <a:rPr lang="en-US" sz="1100" i="1" dirty="0"/>
              <a:t>The need for </a:t>
            </a:r>
            <a:r>
              <a:rPr lang="en-US" sz="1100" i="1" dirty="0" err="1"/>
              <a:t>lenacapavir</a:t>
            </a:r>
            <a:r>
              <a:rPr lang="en-US" sz="1100" i="1" dirty="0"/>
              <a:t> compulsory licenses in ending the HIV epidemic</a:t>
            </a:r>
            <a:r>
              <a:rPr lang="en-US" sz="1100" dirty="0"/>
              <a:t>. 2025.</a:t>
            </a:r>
            <a:endParaRPr lang="pt-BR" sz="1100" dirty="0"/>
          </a:p>
        </p:txBody>
      </p:sp>
      <p:sp>
        <p:nvSpPr>
          <p:cNvPr id="17" name="Espaço Reservado para Conteúdo 14">
            <a:extLst>
              <a:ext uri="{FF2B5EF4-FFF2-40B4-BE49-F238E27FC236}">
                <a16:creationId xmlns:a16="http://schemas.microsoft.com/office/drawing/2014/main" id="{8124331F-507E-C06D-492E-F356B4626853}"/>
              </a:ext>
            </a:extLst>
          </p:cNvPr>
          <p:cNvSpPr txBox="1">
            <a:spLocks/>
          </p:cNvSpPr>
          <p:nvPr/>
        </p:nvSpPr>
        <p:spPr>
          <a:xfrm>
            <a:off x="6224016" y="2522157"/>
            <a:ext cx="5128196" cy="3547068"/>
          </a:xfrm>
          <a:prstGeom prst="rect">
            <a:avLst/>
          </a:prstGeom>
        </p:spPr>
        <p:txBody>
          <a:bodyPr vert="horz" lIns="0" tIns="45720" rIns="0" bIns="45720" rtlCol="0">
            <a:normAutofit fontScale="850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pt-BR" sz="2600" dirty="0">
                <a:solidFill>
                  <a:schemeClr val="tx1"/>
                </a:solidFill>
              </a:rPr>
              <a:t>Países com renda maior que o Brasil e menor incidência foram incluídos.</a:t>
            </a:r>
          </a:p>
          <a:p>
            <a:r>
              <a:rPr lang="pt-BR" sz="2600" dirty="0">
                <a:solidFill>
                  <a:schemeClr val="tx1"/>
                </a:solidFill>
              </a:rPr>
              <a:t>Exclusão de países que participaram dos estudos clínicos. (Declaração de Helsinque) – populações vulneráveis contribuíram com a pesquisa, mas suas comunidades não serão beneficiadas. </a:t>
            </a:r>
          </a:p>
          <a:p>
            <a:r>
              <a:rPr lang="pt-BR" sz="2600" dirty="0">
                <a:solidFill>
                  <a:schemeClr val="tx1"/>
                </a:solidFill>
              </a:rPr>
              <a:t>Cláusulas abusivas que ampliam o controle da Gilead, impedem combinações e a importação por países que não tem patentes ou que licenciem compulsoriamente</a:t>
            </a:r>
          </a:p>
          <a:p>
            <a:endParaRPr lang="pt-BR" dirty="0"/>
          </a:p>
        </p:txBody>
      </p:sp>
      <p:pic>
        <p:nvPicPr>
          <p:cNvPr id="21" name="Imagem 20">
            <a:extLst>
              <a:ext uri="{FF2B5EF4-FFF2-40B4-BE49-F238E27FC236}">
                <a16:creationId xmlns:a16="http://schemas.microsoft.com/office/drawing/2014/main" id="{F1279B61-6FCE-68A3-389D-E76F564ECC02}"/>
              </a:ext>
            </a:extLst>
          </p:cNvPr>
          <p:cNvPicPr>
            <a:picLocks noChangeAspect="1"/>
          </p:cNvPicPr>
          <p:nvPr/>
        </p:nvPicPr>
        <p:blipFill>
          <a:blip r:embed="rId3"/>
          <a:stretch>
            <a:fillRect/>
          </a:stretch>
        </p:blipFill>
        <p:spPr>
          <a:xfrm>
            <a:off x="155842" y="2567597"/>
            <a:ext cx="6068174" cy="3439105"/>
          </a:xfrm>
          <a:prstGeom prst="rect">
            <a:avLst/>
          </a:prstGeom>
        </p:spPr>
      </p:pic>
    </p:spTree>
    <p:extLst>
      <p:ext uri="{BB962C8B-B14F-4D97-AF65-F5344CB8AC3E}">
        <p14:creationId xmlns:p14="http://schemas.microsoft.com/office/powerpoint/2010/main" val="292445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6" name="Picture 18">
            <a:extLst>
              <a:ext uri="{FF2B5EF4-FFF2-40B4-BE49-F238E27FC236}">
                <a16:creationId xmlns:a16="http://schemas.microsoft.com/office/drawing/2014/main" id="{431CB9C9-A8A7-E8A6-9AB3-492036638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486" y="2804246"/>
            <a:ext cx="2012874" cy="1692457"/>
          </a:xfrm>
          <a:prstGeom prst="rect">
            <a:avLst/>
          </a:prstGeom>
          <a:noFill/>
          <a:scene3d>
            <a:camera prst="obliqueTopLeft"/>
            <a:lightRig rig="threePt" dir="t"/>
          </a:scene3d>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FA071B14-3EA6-9F21-507A-267663364822}"/>
              </a:ext>
            </a:extLst>
          </p:cNvPr>
          <p:cNvSpPr>
            <a:spLocks noGrp="1"/>
          </p:cNvSpPr>
          <p:nvPr>
            <p:ph type="title"/>
          </p:nvPr>
        </p:nvSpPr>
        <p:spPr>
          <a:xfrm>
            <a:off x="447877" y="702624"/>
            <a:ext cx="10482251" cy="1594189"/>
          </a:xfrm>
        </p:spPr>
        <p:txBody>
          <a:bodyPr anchor="t">
            <a:normAutofit/>
          </a:bodyPr>
          <a:lstStyle/>
          <a:p>
            <a:r>
              <a:rPr lang="pt-BR" sz="3200" dirty="0">
                <a:solidFill>
                  <a:schemeClr val="tx1"/>
                </a:solidFill>
              </a:rPr>
              <a:t>O impacto das patentes sobre o acesso a medicamentos e sobre o Sistema Único de Saúde - Caso do </a:t>
            </a:r>
            <a:r>
              <a:rPr lang="pt-BR" sz="3200" dirty="0" err="1">
                <a:solidFill>
                  <a:schemeClr val="tx1"/>
                </a:solidFill>
              </a:rPr>
              <a:t>dolutegravir</a:t>
            </a:r>
            <a:endParaRPr lang="pt-BR" sz="3200" dirty="0">
              <a:solidFill>
                <a:schemeClr val="tx1"/>
              </a:solidFill>
            </a:endParaRPr>
          </a:p>
        </p:txBody>
      </p:sp>
      <p:sp>
        <p:nvSpPr>
          <p:cNvPr id="15" name="Espaço Reservado para Conteúdo 14">
            <a:extLst>
              <a:ext uri="{FF2B5EF4-FFF2-40B4-BE49-F238E27FC236}">
                <a16:creationId xmlns:a16="http://schemas.microsoft.com/office/drawing/2014/main" id="{A3EEB142-FB13-9D0B-01AC-105332629D0D}"/>
              </a:ext>
            </a:extLst>
          </p:cNvPr>
          <p:cNvSpPr>
            <a:spLocks noGrp="1"/>
          </p:cNvSpPr>
          <p:nvPr>
            <p:ph idx="1"/>
          </p:nvPr>
        </p:nvSpPr>
        <p:spPr>
          <a:xfrm>
            <a:off x="306161" y="1753435"/>
            <a:ext cx="4288036" cy="1594189"/>
          </a:xfrm>
        </p:spPr>
        <p:txBody>
          <a:bodyPr anchor="t">
            <a:normAutofit/>
          </a:bodyPr>
          <a:lstStyle/>
          <a:p>
            <a:pPr>
              <a:spcBef>
                <a:spcPts val="0"/>
              </a:spcBef>
              <a:buFont typeface="Arial" panose="020B0604020202020204" pitchFamily="34" charset="0"/>
              <a:buChar char="•"/>
            </a:pPr>
            <a:r>
              <a:rPr lang="pt-BR" sz="1900" dirty="0">
                <a:solidFill>
                  <a:schemeClr val="tx1"/>
                </a:solidFill>
              </a:rPr>
              <a:t>1ª linha de tratamento, 700 mil pessoas em tratamento </a:t>
            </a:r>
          </a:p>
          <a:p>
            <a:pPr>
              <a:spcBef>
                <a:spcPts val="0"/>
              </a:spcBef>
              <a:buFont typeface="Arial" panose="020B0604020202020204" pitchFamily="34" charset="0"/>
              <a:buChar char="•"/>
            </a:pPr>
            <a:r>
              <a:rPr lang="pt-BR" sz="1900" dirty="0">
                <a:solidFill>
                  <a:schemeClr val="tx1"/>
                </a:solidFill>
              </a:rPr>
              <a:t>Sob Monopólio no Brasil – ViiV/GSK </a:t>
            </a:r>
          </a:p>
          <a:p>
            <a:pPr>
              <a:spcBef>
                <a:spcPts val="0"/>
              </a:spcBef>
              <a:buFont typeface="Arial" panose="020B0604020202020204" pitchFamily="34" charset="0"/>
              <a:buChar char="•"/>
            </a:pPr>
            <a:r>
              <a:rPr lang="pt-BR" sz="1900" dirty="0">
                <a:solidFill>
                  <a:schemeClr val="tx1"/>
                </a:solidFill>
              </a:rPr>
              <a:t>Contrato Sigiloso</a:t>
            </a:r>
          </a:p>
          <a:p>
            <a:pPr>
              <a:spcBef>
                <a:spcPts val="0"/>
              </a:spcBef>
              <a:buFont typeface="Arial" panose="020B0604020202020204" pitchFamily="34" charset="0"/>
              <a:buChar char="•"/>
            </a:pPr>
            <a:r>
              <a:rPr lang="pt-BR" sz="1900" dirty="0">
                <a:solidFill>
                  <a:schemeClr val="tx1"/>
                </a:solidFill>
              </a:rPr>
              <a:t>Preço abusivo</a:t>
            </a:r>
          </a:p>
        </p:txBody>
      </p:sp>
      <p:pic>
        <p:nvPicPr>
          <p:cNvPr id="4" name="Picture 2">
            <a:extLst>
              <a:ext uri="{FF2B5EF4-FFF2-40B4-BE49-F238E27FC236}">
                <a16:creationId xmlns:a16="http://schemas.microsoft.com/office/drawing/2014/main" id="{D7C35832-A4EF-10BC-EA4A-3220F4657D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29951" y="113077"/>
            <a:ext cx="856099" cy="856099"/>
          </a:xfrm>
          <a:prstGeom prst="rect">
            <a:avLst/>
          </a:prstGeom>
          <a:noFill/>
          <a:extLst>
            <a:ext uri="{909E8E84-426E-40DD-AFC4-6F175D3DCCD1}">
              <a14:hiddenFill xmlns:a14="http://schemas.microsoft.com/office/drawing/2010/main">
                <a:solidFill>
                  <a:srgbClr val="FFFFFF"/>
                </a:solidFill>
              </a14:hiddenFill>
            </a:ext>
          </a:extLst>
        </p:spPr>
      </p:pic>
      <p:sp>
        <p:nvSpPr>
          <p:cNvPr id="5" name="Espaço Reservado para Conteúdo 2">
            <a:extLst>
              <a:ext uri="{FF2B5EF4-FFF2-40B4-BE49-F238E27FC236}">
                <a16:creationId xmlns:a16="http://schemas.microsoft.com/office/drawing/2014/main" id="{3BECCD73-0C83-1927-FEEF-AE32BCCC97C8}"/>
              </a:ext>
            </a:extLst>
          </p:cNvPr>
          <p:cNvSpPr txBox="1">
            <a:spLocks/>
          </p:cNvSpPr>
          <p:nvPr/>
        </p:nvSpPr>
        <p:spPr>
          <a:xfrm>
            <a:off x="7070873" y="3238589"/>
            <a:ext cx="3596342" cy="353109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pt-BR" dirty="0"/>
          </a:p>
        </p:txBody>
      </p:sp>
      <p:pic>
        <p:nvPicPr>
          <p:cNvPr id="19" name="Imagem 18" descr="Gráfico, Gráfico de linhas&#10;&#10;O conteúdo gerado por IA pode estar incorreto.">
            <a:extLst>
              <a:ext uri="{FF2B5EF4-FFF2-40B4-BE49-F238E27FC236}">
                <a16:creationId xmlns:a16="http://schemas.microsoft.com/office/drawing/2014/main" id="{4AB78A98-6AF2-0375-3774-83BA019FC115}"/>
              </a:ext>
            </a:extLst>
          </p:cNvPr>
          <p:cNvPicPr>
            <a:picLocks noChangeAspect="1"/>
          </p:cNvPicPr>
          <p:nvPr/>
        </p:nvPicPr>
        <p:blipFill>
          <a:blip r:embed="rId5"/>
          <a:stretch>
            <a:fillRect/>
          </a:stretch>
        </p:blipFill>
        <p:spPr>
          <a:xfrm>
            <a:off x="4882896" y="1948587"/>
            <a:ext cx="7103154" cy="4261892"/>
          </a:xfrm>
          <a:prstGeom prst="rect">
            <a:avLst/>
          </a:prstGeom>
        </p:spPr>
      </p:pic>
      <p:pic>
        <p:nvPicPr>
          <p:cNvPr id="21" name="Imagem 20">
            <a:extLst>
              <a:ext uri="{FF2B5EF4-FFF2-40B4-BE49-F238E27FC236}">
                <a16:creationId xmlns:a16="http://schemas.microsoft.com/office/drawing/2014/main" id="{1ABA73F8-1E88-6E40-65AE-676850112A7E}"/>
              </a:ext>
            </a:extLst>
          </p:cNvPr>
          <p:cNvPicPr>
            <a:picLocks noChangeAspect="1"/>
          </p:cNvPicPr>
          <p:nvPr/>
        </p:nvPicPr>
        <p:blipFill>
          <a:blip r:embed="rId6"/>
          <a:stretch>
            <a:fillRect/>
          </a:stretch>
        </p:blipFill>
        <p:spPr>
          <a:xfrm>
            <a:off x="306161" y="4510512"/>
            <a:ext cx="4241530" cy="1029647"/>
          </a:xfrm>
          <a:prstGeom prst="rect">
            <a:avLst/>
          </a:prstGeom>
        </p:spPr>
      </p:pic>
      <p:sp>
        <p:nvSpPr>
          <p:cNvPr id="23" name="CaixaDeTexto 22">
            <a:extLst>
              <a:ext uri="{FF2B5EF4-FFF2-40B4-BE49-F238E27FC236}">
                <a16:creationId xmlns:a16="http://schemas.microsoft.com/office/drawing/2014/main" id="{B5CE607F-A726-E997-456D-5366F5F1284D}"/>
              </a:ext>
            </a:extLst>
          </p:cNvPr>
          <p:cNvSpPr txBox="1"/>
          <p:nvPr/>
        </p:nvSpPr>
        <p:spPr>
          <a:xfrm>
            <a:off x="218299" y="5573541"/>
            <a:ext cx="5752613" cy="492443"/>
          </a:xfrm>
          <a:prstGeom prst="rect">
            <a:avLst/>
          </a:prstGeom>
          <a:noFill/>
        </p:spPr>
        <p:txBody>
          <a:bodyPr wrap="square">
            <a:spAutoFit/>
          </a:bodyPr>
          <a:lstStyle/>
          <a:p>
            <a:r>
              <a:rPr lang="pt-BR" sz="1300" dirty="0"/>
              <a:t>Lopes, L.M.N. et al. (2023). </a:t>
            </a:r>
            <a:r>
              <a:rPr lang="pt-BR" sz="1300" i="1" dirty="0"/>
              <a:t>Ciência &amp; Saúde Coletiva</a:t>
            </a:r>
            <a:r>
              <a:rPr lang="pt-BR" sz="1300" dirty="0"/>
              <a:t>. Disponível em: https://cienciaesaudecoletiva.com.br/artigos/19733</a:t>
            </a:r>
          </a:p>
        </p:txBody>
      </p:sp>
    </p:spTree>
    <p:extLst>
      <p:ext uri="{BB962C8B-B14F-4D97-AF65-F5344CB8AC3E}">
        <p14:creationId xmlns:p14="http://schemas.microsoft.com/office/powerpoint/2010/main" val="126455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33BF9DD-8A45-4EEE-B231-0A14D322E5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ço Reservado para Conteúdo 4" descr="Pessoas na frente de um computador com a imagem de uma pessoa&#10;&#10;O conteúdo gerado por IA pode estar incorreto.">
            <a:extLst>
              <a:ext uri="{FF2B5EF4-FFF2-40B4-BE49-F238E27FC236}">
                <a16:creationId xmlns:a16="http://schemas.microsoft.com/office/drawing/2014/main" id="{C121CEC1-8865-90F3-A8BB-1407EC63D1CB}"/>
              </a:ext>
            </a:extLst>
          </p:cNvPr>
          <p:cNvPicPr>
            <a:picLocks noChangeAspect="1"/>
          </p:cNvPicPr>
          <p:nvPr/>
        </p:nvPicPr>
        <p:blipFill>
          <a:blip r:embed="rId2"/>
          <a:stretch>
            <a:fillRect/>
          </a:stretch>
        </p:blipFill>
        <p:spPr>
          <a:xfrm>
            <a:off x="335761" y="787261"/>
            <a:ext cx="4001315" cy="4911870"/>
          </a:xfrm>
          <a:prstGeom prst="rect">
            <a:avLst/>
          </a:prstGeom>
        </p:spPr>
      </p:pic>
      <p:cxnSp>
        <p:nvCxnSpPr>
          <p:cNvPr id="14" name="Straight Connector 13">
            <a:extLst>
              <a:ext uri="{FF2B5EF4-FFF2-40B4-BE49-F238E27FC236}">
                <a16:creationId xmlns:a16="http://schemas.microsoft.com/office/drawing/2014/main" id="{9020DCC9-F851-4562-BB20-1AB3C51BFD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22B69F15-C829-FBF8-2B09-02010863438A}"/>
              </a:ext>
            </a:extLst>
          </p:cNvPr>
          <p:cNvSpPr>
            <a:spLocks noGrp="1"/>
          </p:cNvSpPr>
          <p:nvPr>
            <p:ph idx="1"/>
          </p:nvPr>
        </p:nvSpPr>
        <p:spPr>
          <a:xfrm>
            <a:off x="4974769" y="2198914"/>
            <a:ext cx="6574973" cy="3670180"/>
          </a:xfrm>
        </p:spPr>
        <p:txBody>
          <a:bodyPr>
            <a:normAutofit/>
          </a:bodyPr>
          <a:lstStyle/>
          <a:p>
            <a:endParaRPr lang="en-US"/>
          </a:p>
        </p:txBody>
      </p:sp>
      <p:sp>
        <p:nvSpPr>
          <p:cNvPr id="16" name="Rectangle 15">
            <a:extLst>
              <a:ext uri="{FF2B5EF4-FFF2-40B4-BE49-F238E27FC236}">
                <a16:creationId xmlns:a16="http://schemas.microsoft.com/office/drawing/2014/main" id="{D5FBCAC9-BD8B-4F3B-AD74-EF37D421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18" name="Rectangle 17">
            <a:extLst>
              <a:ext uri="{FF2B5EF4-FFF2-40B4-BE49-F238E27FC236}">
                <a16:creationId xmlns:a16="http://schemas.microsoft.com/office/drawing/2014/main" id="{9556C5A8-AD7E-4CE7-87BE-9EA3B5E17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7" name="CaixaDeTexto 6">
            <a:extLst>
              <a:ext uri="{FF2B5EF4-FFF2-40B4-BE49-F238E27FC236}">
                <a16:creationId xmlns:a16="http://schemas.microsoft.com/office/drawing/2014/main" id="{CA28ACEF-578E-D579-D945-D2D2AB7501E2}"/>
              </a:ext>
            </a:extLst>
          </p:cNvPr>
          <p:cNvSpPr txBox="1"/>
          <p:nvPr/>
        </p:nvSpPr>
        <p:spPr>
          <a:xfrm>
            <a:off x="487680" y="5931742"/>
            <a:ext cx="6836664" cy="323165"/>
          </a:xfrm>
          <a:prstGeom prst="rect">
            <a:avLst/>
          </a:prstGeom>
          <a:noFill/>
        </p:spPr>
        <p:txBody>
          <a:bodyPr wrap="square">
            <a:spAutoFit/>
          </a:bodyPr>
          <a:lstStyle/>
          <a:p>
            <a:r>
              <a:rPr lang="pt-BR" sz="1500" dirty="0"/>
              <a:t>Veja mais em: </a:t>
            </a:r>
            <a:r>
              <a:rPr lang="pt-BR" sz="1500" dirty="0">
                <a:hlinkClick r:id="rId3"/>
              </a:rPr>
              <a:t>https://deolhonaspatentes.org/tabela-politica-2025/</a:t>
            </a:r>
            <a:r>
              <a:rPr lang="pt-BR" sz="1500" dirty="0"/>
              <a:t> </a:t>
            </a:r>
          </a:p>
        </p:txBody>
      </p:sp>
      <p:pic>
        <p:nvPicPr>
          <p:cNvPr id="10" name="Imagem 9" descr="Tabela&#10;&#10;O conteúdo gerado por IA pode estar incorreto.">
            <a:extLst>
              <a:ext uri="{FF2B5EF4-FFF2-40B4-BE49-F238E27FC236}">
                <a16:creationId xmlns:a16="http://schemas.microsoft.com/office/drawing/2014/main" id="{C97A3169-4ADF-5F35-0AE5-4E9767D4ED52}"/>
              </a:ext>
            </a:extLst>
          </p:cNvPr>
          <p:cNvPicPr>
            <a:picLocks noChangeAspect="1"/>
          </p:cNvPicPr>
          <p:nvPr/>
        </p:nvPicPr>
        <p:blipFill>
          <a:blip r:embed="rId4"/>
          <a:stretch>
            <a:fillRect/>
          </a:stretch>
        </p:blipFill>
        <p:spPr>
          <a:xfrm>
            <a:off x="4337076" y="704688"/>
            <a:ext cx="7728033" cy="5077015"/>
          </a:xfrm>
          <a:prstGeom prst="rect">
            <a:avLst/>
          </a:prstGeom>
        </p:spPr>
      </p:pic>
    </p:spTree>
    <p:extLst>
      <p:ext uri="{BB962C8B-B14F-4D97-AF65-F5344CB8AC3E}">
        <p14:creationId xmlns:p14="http://schemas.microsoft.com/office/powerpoint/2010/main" val="2999183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17">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aixaDeTexto 12">
            <a:extLst>
              <a:ext uri="{FF2B5EF4-FFF2-40B4-BE49-F238E27FC236}">
                <a16:creationId xmlns:a16="http://schemas.microsoft.com/office/drawing/2014/main" id="{22603C5B-4D9C-4E3A-A196-89947F34FD4A}"/>
              </a:ext>
            </a:extLst>
          </p:cNvPr>
          <p:cNvSpPr txBox="1"/>
          <p:nvPr/>
        </p:nvSpPr>
        <p:spPr>
          <a:xfrm>
            <a:off x="8141110" y="639097"/>
            <a:ext cx="3401961" cy="3686015"/>
          </a:xfrm>
          <a:prstGeom prst="rect">
            <a:avLst/>
          </a:prstGeom>
        </p:spPr>
        <p:txBody>
          <a:bodyPr vert="horz" lIns="91440" tIns="45720" rIns="91440" bIns="45720" rtlCol="0" anchor="b">
            <a:normAutofit/>
          </a:bodyPr>
          <a:lstStyle/>
          <a:p>
            <a:pPr defTabSz="914400">
              <a:lnSpc>
                <a:spcPct val="85000"/>
              </a:lnSpc>
              <a:spcBef>
                <a:spcPct val="0"/>
              </a:spcBef>
              <a:spcAft>
                <a:spcPts val="600"/>
              </a:spcAft>
            </a:pPr>
            <a:r>
              <a:rPr lang="en-US" sz="3600" b="1" spc="-50">
                <a:solidFill>
                  <a:schemeClr val="tx1">
                    <a:lumMod val="85000"/>
                    <a:lumOff val="15000"/>
                  </a:schemeClr>
                </a:solidFill>
                <a:latin typeface="+mj-lt"/>
                <a:ea typeface="+mj-ea"/>
                <a:cs typeface="+mj-cs"/>
              </a:rPr>
              <a:t>As multinacionais estão extorquindo o Brasil!</a:t>
            </a:r>
          </a:p>
          <a:p>
            <a:pPr defTabSz="914400">
              <a:lnSpc>
                <a:spcPct val="85000"/>
              </a:lnSpc>
              <a:spcBef>
                <a:spcPct val="0"/>
              </a:spcBef>
              <a:spcAft>
                <a:spcPts val="600"/>
              </a:spcAft>
            </a:pPr>
            <a:r>
              <a:rPr lang="en-US" sz="3600" b="1" spc="-50">
                <a:solidFill>
                  <a:schemeClr val="tx1">
                    <a:lumMod val="85000"/>
                    <a:lumOff val="15000"/>
                  </a:schemeClr>
                </a:solidFill>
                <a:latin typeface="+mj-lt"/>
                <a:ea typeface="+mj-ea"/>
                <a:cs typeface="+mj-cs"/>
              </a:rPr>
              <a:t>Vamos deixar isso acontecer?</a:t>
            </a:r>
          </a:p>
        </p:txBody>
      </p:sp>
      <p:pic>
        <p:nvPicPr>
          <p:cNvPr id="2" name="Picture 4" descr="Imagem de jogo de vídeo game&#10;&#10;O conteúdo gerado por IA pode estar incorreto.">
            <a:extLst>
              <a:ext uri="{FF2B5EF4-FFF2-40B4-BE49-F238E27FC236}">
                <a16:creationId xmlns:a16="http://schemas.microsoft.com/office/drawing/2014/main" id="{53CFD6B4-D74E-892B-46C1-4647EC9349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3561" y="640081"/>
            <a:ext cx="6853092" cy="5054156"/>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Straight Connector 19">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8" name="Rectangle 21">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29" name="Rectangle 23">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Tree>
    <p:extLst>
      <p:ext uri="{BB962C8B-B14F-4D97-AF65-F5344CB8AC3E}">
        <p14:creationId xmlns:p14="http://schemas.microsoft.com/office/powerpoint/2010/main" val="1002785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1F33882-09E6-CD5F-60F9-C40CD28888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04977" y="116379"/>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1819794E-FE79-FC78-7C43-D5794A00EA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1859" y="300529"/>
            <a:ext cx="5703979"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descr="Captura de Tela 2016-09-28 às 00.41.32.png">
            <a:extLst>
              <a:ext uri="{FF2B5EF4-FFF2-40B4-BE49-F238E27FC236}">
                <a16:creationId xmlns:a16="http://schemas.microsoft.com/office/drawing/2014/main" id="{1A5BBE0B-5536-AD03-F210-7470474CB4F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9472" y="1075228"/>
            <a:ext cx="3906837" cy="215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id="{08E3ED73-C6D2-DEBD-E6BE-E2E316FD167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64155" y="2915923"/>
            <a:ext cx="4203454" cy="3330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ixaDeTexto 12">
            <a:extLst>
              <a:ext uri="{FF2B5EF4-FFF2-40B4-BE49-F238E27FC236}">
                <a16:creationId xmlns:a16="http://schemas.microsoft.com/office/drawing/2014/main" id="{98F60E7D-A51E-2671-7285-972AD35969C7}"/>
              </a:ext>
            </a:extLst>
          </p:cNvPr>
          <p:cNvSpPr txBox="1"/>
          <p:nvPr/>
        </p:nvSpPr>
        <p:spPr>
          <a:xfrm>
            <a:off x="5642663" y="1869025"/>
            <a:ext cx="6162236" cy="4524315"/>
          </a:xfrm>
          <a:prstGeom prst="rect">
            <a:avLst/>
          </a:prstGeom>
          <a:noFill/>
        </p:spPr>
        <p:txBody>
          <a:bodyPr wrap="square">
            <a:spAutoFit/>
          </a:bodyPr>
          <a:lstStyle/>
          <a:p>
            <a:r>
              <a:rPr lang="pt-BR" b="1" dirty="0">
                <a:latin typeface="Calibri corpo"/>
              </a:rPr>
              <a:t>Destaque Internacional do Brasil no Tratamento do HIV/AIDS</a:t>
            </a:r>
          </a:p>
          <a:p>
            <a:pPr marL="0" marR="0" lvl="0" indent="0" algn="l" defTabSz="914400" rtl="0" eaLnBrk="0" fontAlgn="base" latinLnBrk="0" hangingPunct="0">
              <a:lnSpc>
                <a:spcPct val="100000"/>
              </a:lnSpc>
              <a:spcBef>
                <a:spcPct val="0"/>
              </a:spcBef>
              <a:spcAft>
                <a:spcPct val="0"/>
              </a:spcAft>
              <a:buClrTx/>
              <a:buSzTx/>
              <a:tabLst/>
            </a:pPr>
            <a:r>
              <a:rPr kumimoji="0" lang="pt-BR" altLang="pt-BR" b="0" i="0" u="none" strike="noStrike" cap="none" normalizeH="0" baseline="0" dirty="0">
                <a:ln>
                  <a:noFill/>
                </a:ln>
                <a:solidFill>
                  <a:schemeClr val="tx1"/>
                </a:solidFill>
                <a:effectLst/>
                <a:latin typeface="Calibri corpo"/>
              </a:rPr>
              <a:t>Prova de que países de baixa renda podem tratar a doença.</a:t>
            </a:r>
          </a:p>
          <a:p>
            <a:pPr marL="0" marR="0" lvl="0" indent="0" algn="l" defTabSz="914400" rtl="0" eaLnBrk="0" fontAlgn="base" latinLnBrk="0" hangingPunct="0">
              <a:lnSpc>
                <a:spcPct val="100000"/>
              </a:lnSpc>
              <a:spcBef>
                <a:spcPct val="0"/>
              </a:spcBef>
              <a:spcAft>
                <a:spcPct val="0"/>
              </a:spcAft>
              <a:buClrTx/>
              <a:buSzTx/>
              <a:tabLst/>
            </a:pPr>
            <a:r>
              <a:rPr kumimoji="0" lang="pt-BR" altLang="pt-BR" b="0" i="0" u="none" strike="noStrike" cap="none" normalizeH="0" baseline="0" dirty="0">
                <a:ln>
                  <a:noFill/>
                </a:ln>
                <a:solidFill>
                  <a:schemeClr val="tx1"/>
                </a:solidFill>
                <a:effectLst/>
                <a:latin typeface="Calibri corpo"/>
              </a:rPr>
              <a:t>Combinação de compromisso político e fabricação de medicamentos genéricos. </a:t>
            </a:r>
          </a:p>
          <a:p>
            <a:r>
              <a:rPr lang="pt-BR" b="1" dirty="0">
                <a:latin typeface="Calibri corpo"/>
              </a:rPr>
              <a:t>Impacto da Produção de Genéricos no Brasil</a:t>
            </a:r>
            <a:endParaRPr lang="pt-BR" dirty="0">
              <a:latin typeface="Calibri corpo"/>
            </a:endParaRPr>
          </a:p>
          <a:p>
            <a:pPr>
              <a:buFont typeface="Arial" panose="020B0604020202020204" pitchFamily="34" charset="0"/>
              <a:buChar char="•"/>
            </a:pPr>
            <a:r>
              <a:rPr lang="pt-BR" dirty="0">
                <a:latin typeface="Calibri corpo"/>
              </a:rPr>
              <a:t>Liderança dos laboratórios públicos na fabricação de medicamentos.</a:t>
            </a:r>
          </a:p>
          <a:p>
            <a:pPr>
              <a:buFont typeface="Arial" panose="020B0604020202020204" pitchFamily="34" charset="0"/>
              <a:buChar char="•"/>
            </a:pPr>
            <a:r>
              <a:rPr lang="pt-BR" dirty="0">
                <a:latin typeface="Calibri corpo"/>
              </a:rPr>
              <a:t>Redução de até 79% no preço dos antirretrovirais.</a:t>
            </a:r>
          </a:p>
          <a:p>
            <a:pPr>
              <a:buFont typeface="Arial" panose="020B0604020202020204" pitchFamily="34" charset="0"/>
              <a:buChar char="•"/>
            </a:pPr>
            <a:r>
              <a:rPr lang="pt-BR" dirty="0">
                <a:latin typeface="Calibri corpo"/>
              </a:rPr>
              <a:t>Enfrentamento às práticas de preços proibitivos das farmacêuticas.</a:t>
            </a:r>
          </a:p>
          <a:p>
            <a:r>
              <a:rPr lang="pt-BR" b="1" dirty="0">
                <a:latin typeface="Calibri corpo"/>
              </a:rPr>
              <a:t>Licenciamento Compulsório como Ferramenta de Negociação</a:t>
            </a:r>
          </a:p>
          <a:p>
            <a:pPr>
              <a:buFont typeface="Arial" panose="020B0604020202020204" pitchFamily="34" charset="0"/>
              <a:buChar char="•"/>
            </a:pPr>
            <a:r>
              <a:rPr lang="pt-BR" dirty="0">
                <a:latin typeface="Calibri corpo"/>
              </a:rPr>
              <a:t>Importância do poder político para romper barreiras de mercado.</a:t>
            </a:r>
          </a:p>
          <a:p>
            <a:pPr>
              <a:buFont typeface="Arial" panose="020B0604020202020204" pitchFamily="34" charset="0"/>
              <a:buChar char="•"/>
            </a:pPr>
            <a:r>
              <a:rPr lang="pt-BR" dirty="0">
                <a:latin typeface="Calibri corpo"/>
              </a:rPr>
              <a:t>Garantia da concorrência como chave para o acesso a tratamentos.</a:t>
            </a:r>
          </a:p>
          <a:p>
            <a:pPr marL="285750" indent="-285750">
              <a:buFont typeface="Arial" panose="020B0604020202020204" pitchFamily="34" charset="0"/>
              <a:buChar char="•"/>
            </a:pPr>
            <a:endParaRPr lang="pt-BR" dirty="0"/>
          </a:p>
        </p:txBody>
      </p:sp>
    </p:spTree>
    <p:extLst>
      <p:ext uri="{BB962C8B-B14F-4D97-AF65-F5344CB8AC3E}">
        <p14:creationId xmlns:p14="http://schemas.microsoft.com/office/powerpoint/2010/main" val="2687835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091D2-E356-0BCD-27ED-DB6D5DC9F24F}"/>
            </a:ext>
          </a:extLst>
        </p:cNvPr>
        <p:cNvGrpSpPr/>
        <p:nvPr/>
      </p:nvGrpSpPr>
      <p:grpSpPr>
        <a:xfrm>
          <a:off x="0" y="0"/>
          <a:ext cx="0" cy="0"/>
          <a:chOff x="0" y="0"/>
          <a:chExt cx="0" cy="0"/>
        </a:xfrm>
      </p:grpSpPr>
      <p:pic>
        <p:nvPicPr>
          <p:cNvPr id="6" name="Google Shape;141;p5" descr="https://www.coc.fiocruz.br/images/igallery/resized/701-800/galeria-788-650-488-100.jpg">
            <a:extLst>
              <a:ext uri="{FF2B5EF4-FFF2-40B4-BE49-F238E27FC236}">
                <a16:creationId xmlns:a16="http://schemas.microsoft.com/office/drawing/2014/main" id="{13233548-524F-7270-0B96-25472141D089}"/>
              </a:ext>
            </a:extLst>
          </p:cNvPr>
          <p:cNvPicPr preferRelativeResize="0"/>
          <p:nvPr/>
        </p:nvPicPr>
        <p:blipFill rotWithShape="1">
          <a:blip r:embed="rId2">
            <a:alphaModFix amt="35000"/>
          </a:blip>
          <a:srcRect b="25000"/>
          <a:stretch>
            <a:fillRect/>
          </a:stretch>
        </p:blipFill>
        <p:spPr>
          <a:xfrm>
            <a:off x="20" y="10"/>
            <a:ext cx="12191980" cy="6857990"/>
          </a:xfrm>
          <a:prstGeom prst="rect">
            <a:avLst/>
          </a:prstGeom>
          <a:noFill/>
          <a:effectLst>
            <a:outerShdw blurRad="50800" dist="50800" dir="5400000" algn="ctr" rotWithShape="0">
              <a:srgbClr val="000000">
                <a:alpha val="4000"/>
              </a:srgbClr>
            </a:outerShdw>
          </a:effectLst>
        </p:spPr>
      </p:pic>
      <p:sp>
        <p:nvSpPr>
          <p:cNvPr id="2" name="Título 1">
            <a:extLst>
              <a:ext uri="{FF2B5EF4-FFF2-40B4-BE49-F238E27FC236}">
                <a16:creationId xmlns:a16="http://schemas.microsoft.com/office/drawing/2014/main" id="{4BFB14DE-D3C5-7DE3-8CA4-30EE71213EBA}"/>
              </a:ext>
            </a:extLst>
          </p:cNvPr>
          <p:cNvSpPr>
            <a:spLocks noGrp="1"/>
          </p:cNvSpPr>
          <p:nvPr>
            <p:ph type="title" idx="4294967295"/>
          </p:nvPr>
        </p:nvSpPr>
        <p:spPr>
          <a:xfrm>
            <a:off x="838200" y="365125"/>
            <a:ext cx="10515600" cy="1325563"/>
          </a:xfrm>
        </p:spPr>
        <p:txBody>
          <a:bodyPr vert="horz" lIns="91440" tIns="45720" rIns="91440" bIns="45720" rtlCol="0" anchor="ctr">
            <a:normAutofit fontScale="90000"/>
          </a:bodyPr>
          <a:lstStyle/>
          <a:p>
            <a:r>
              <a:rPr lang="en-US" b="1" dirty="0" err="1">
                <a:solidFill>
                  <a:schemeClr val="tx1"/>
                </a:solidFill>
              </a:rPr>
              <a:t>Alguns</a:t>
            </a:r>
            <a:r>
              <a:rPr lang="en-US" b="1" dirty="0">
                <a:solidFill>
                  <a:schemeClr val="tx1"/>
                </a:solidFill>
              </a:rPr>
              <a:t> </a:t>
            </a:r>
            <a:r>
              <a:rPr lang="en-US" b="1" dirty="0" err="1">
                <a:solidFill>
                  <a:schemeClr val="tx1"/>
                </a:solidFill>
              </a:rPr>
              <a:t>caminhos</a:t>
            </a:r>
            <a:r>
              <a:rPr lang="en-US" b="1" dirty="0">
                <a:solidFill>
                  <a:schemeClr val="tx1"/>
                </a:solidFill>
              </a:rPr>
              <a:t> para </a:t>
            </a:r>
            <a:r>
              <a:rPr lang="en-US" b="1" dirty="0" err="1">
                <a:solidFill>
                  <a:schemeClr val="tx1"/>
                </a:solidFill>
              </a:rPr>
              <a:t>enfrentar</a:t>
            </a:r>
            <a:r>
              <a:rPr lang="en-US" b="1" dirty="0">
                <a:solidFill>
                  <a:schemeClr val="tx1"/>
                </a:solidFill>
              </a:rPr>
              <a:t> a </a:t>
            </a:r>
            <a:r>
              <a:rPr lang="en-US" b="1" dirty="0" err="1">
                <a:solidFill>
                  <a:schemeClr val="tx1"/>
                </a:solidFill>
              </a:rPr>
              <a:t>situação</a:t>
            </a:r>
            <a:r>
              <a:rPr lang="en-US" b="1" dirty="0">
                <a:solidFill>
                  <a:schemeClr val="tx1"/>
                </a:solidFill>
              </a:rPr>
              <a:t>...</a:t>
            </a:r>
          </a:p>
        </p:txBody>
      </p:sp>
      <p:sp>
        <p:nvSpPr>
          <p:cNvPr id="3" name="Espaço Reservado para Conteúdo 2">
            <a:extLst>
              <a:ext uri="{FF2B5EF4-FFF2-40B4-BE49-F238E27FC236}">
                <a16:creationId xmlns:a16="http://schemas.microsoft.com/office/drawing/2014/main" id="{1C261505-A091-A492-BC15-0E6FB6E0606C}"/>
              </a:ext>
            </a:extLst>
          </p:cNvPr>
          <p:cNvSpPr>
            <a:spLocks noGrp="1"/>
          </p:cNvSpPr>
          <p:nvPr>
            <p:ph idx="4294967295"/>
          </p:nvPr>
        </p:nvSpPr>
        <p:spPr>
          <a:xfrm>
            <a:off x="838200" y="1501775"/>
            <a:ext cx="10515600" cy="4351338"/>
          </a:xfrm>
        </p:spPr>
        <p:txBody>
          <a:bodyPr vert="horz" lIns="91440" tIns="45720" rIns="91440" bIns="45720" rtlCol="0">
            <a:normAutofit/>
          </a:bodyPr>
          <a:lstStyle/>
          <a:p>
            <a:endParaRPr lang="en-US" dirty="0">
              <a:solidFill>
                <a:schemeClr val="tx1"/>
              </a:solidFill>
            </a:endParaRPr>
          </a:p>
          <a:p>
            <a:r>
              <a:rPr lang="en-US" dirty="0" err="1">
                <a:solidFill>
                  <a:schemeClr val="tx1"/>
                </a:solidFill>
              </a:rPr>
              <a:t>Declaração</a:t>
            </a:r>
            <a:r>
              <a:rPr lang="en-US" dirty="0">
                <a:solidFill>
                  <a:schemeClr val="tx1"/>
                </a:solidFill>
              </a:rPr>
              <a:t> de interesse </a:t>
            </a:r>
            <a:r>
              <a:rPr lang="en-US" dirty="0" err="1">
                <a:solidFill>
                  <a:schemeClr val="tx1"/>
                </a:solidFill>
              </a:rPr>
              <a:t>público</a:t>
            </a:r>
            <a:endParaRPr lang="en-US" dirty="0">
              <a:solidFill>
                <a:schemeClr val="tx1"/>
              </a:solidFill>
            </a:endParaRPr>
          </a:p>
          <a:p>
            <a:r>
              <a:rPr lang="en-US" dirty="0" err="1">
                <a:solidFill>
                  <a:schemeClr val="tx1"/>
                </a:solidFill>
              </a:rPr>
              <a:t>Exceção</a:t>
            </a:r>
            <a:r>
              <a:rPr lang="en-US" dirty="0">
                <a:solidFill>
                  <a:schemeClr val="tx1"/>
                </a:solidFill>
              </a:rPr>
              <a:t> Bolar e </a:t>
            </a:r>
            <a:r>
              <a:rPr lang="en-US" dirty="0" err="1">
                <a:solidFill>
                  <a:schemeClr val="tx1"/>
                </a:solidFill>
              </a:rPr>
              <a:t>Engenharia</a:t>
            </a:r>
            <a:r>
              <a:rPr lang="en-US" dirty="0">
                <a:solidFill>
                  <a:schemeClr val="tx1"/>
                </a:solidFill>
              </a:rPr>
              <a:t> </a:t>
            </a:r>
            <a:r>
              <a:rPr lang="en-US" dirty="0" err="1">
                <a:solidFill>
                  <a:schemeClr val="tx1"/>
                </a:solidFill>
              </a:rPr>
              <a:t>Reversa</a:t>
            </a:r>
            <a:r>
              <a:rPr lang="en-US" dirty="0">
                <a:solidFill>
                  <a:schemeClr val="tx1"/>
                </a:solidFill>
              </a:rPr>
              <a:t> </a:t>
            </a:r>
          </a:p>
          <a:p>
            <a:r>
              <a:rPr lang="en-US" dirty="0" err="1">
                <a:solidFill>
                  <a:schemeClr val="tx1"/>
                </a:solidFill>
              </a:rPr>
              <a:t>Suspensão</a:t>
            </a:r>
            <a:r>
              <a:rPr lang="en-US" dirty="0">
                <a:solidFill>
                  <a:schemeClr val="tx1"/>
                </a:solidFill>
              </a:rPr>
              <a:t> das </a:t>
            </a:r>
            <a:r>
              <a:rPr lang="en-US" dirty="0" err="1">
                <a:solidFill>
                  <a:schemeClr val="tx1"/>
                </a:solidFill>
              </a:rPr>
              <a:t>Patentes</a:t>
            </a:r>
            <a:r>
              <a:rPr lang="en-US" dirty="0">
                <a:solidFill>
                  <a:schemeClr val="tx1"/>
                </a:solidFill>
              </a:rPr>
              <a:t> – Uso da Lei de </a:t>
            </a:r>
            <a:r>
              <a:rPr lang="en-US" dirty="0" err="1">
                <a:solidFill>
                  <a:schemeClr val="tx1"/>
                </a:solidFill>
              </a:rPr>
              <a:t>Reciprocidade</a:t>
            </a:r>
            <a:r>
              <a:rPr lang="en-US" dirty="0">
                <a:solidFill>
                  <a:schemeClr val="tx1"/>
                </a:solidFill>
              </a:rPr>
              <a:t> </a:t>
            </a:r>
            <a:r>
              <a:rPr lang="en-US" dirty="0" err="1">
                <a:solidFill>
                  <a:schemeClr val="tx1"/>
                </a:solidFill>
              </a:rPr>
              <a:t>Econômica</a:t>
            </a:r>
            <a:endParaRPr lang="en-US" dirty="0">
              <a:solidFill>
                <a:schemeClr val="tx1"/>
              </a:solidFill>
            </a:endParaRPr>
          </a:p>
          <a:p>
            <a:r>
              <a:rPr lang="en-US" dirty="0" err="1">
                <a:solidFill>
                  <a:schemeClr val="tx1"/>
                </a:solidFill>
              </a:rPr>
              <a:t>Licenças</a:t>
            </a:r>
            <a:r>
              <a:rPr lang="en-US" dirty="0">
                <a:solidFill>
                  <a:schemeClr val="tx1"/>
                </a:solidFill>
              </a:rPr>
              <a:t> </a:t>
            </a:r>
            <a:r>
              <a:rPr lang="en-US" dirty="0" err="1">
                <a:solidFill>
                  <a:schemeClr val="tx1"/>
                </a:solidFill>
              </a:rPr>
              <a:t>compulsórias</a:t>
            </a:r>
            <a:r>
              <a:rPr lang="en-US" dirty="0">
                <a:solidFill>
                  <a:schemeClr val="tx1"/>
                </a:solidFill>
              </a:rPr>
              <a:t> (LC) </a:t>
            </a:r>
          </a:p>
          <a:p>
            <a:r>
              <a:rPr lang="en-US" dirty="0" err="1">
                <a:solidFill>
                  <a:schemeClr val="tx1"/>
                </a:solidFill>
              </a:rPr>
              <a:t>Transparência</a:t>
            </a:r>
            <a:r>
              <a:rPr lang="en-US" dirty="0">
                <a:solidFill>
                  <a:schemeClr val="tx1"/>
                </a:solidFill>
              </a:rPr>
              <a:t> </a:t>
            </a:r>
            <a:r>
              <a:rPr lang="en-US" dirty="0" err="1">
                <a:solidFill>
                  <a:schemeClr val="tx1"/>
                </a:solidFill>
              </a:rPr>
              <a:t>contratual</a:t>
            </a:r>
            <a:endParaRPr lang="en-US" dirty="0">
              <a:solidFill>
                <a:schemeClr val="tx1"/>
              </a:solidFill>
            </a:endParaRPr>
          </a:p>
          <a:p>
            <a:r>
              <a:rPr lang="pt-BR" dirty="0">
                <a:solidFill>
                  <a:schemeClr val="tx1"/>
                </a:solidFill>
              </a:rPr>
              <a:t>Colocar comunidades no centro das decisões, garantindo que populações mais afetadas tenham voz na implementação</a:t>
            </a:r>
          </a:p>
          <a:p>
            <a:r>
              <a:rPr lang="pt-BR" dirty="0">
                <a:solidFill>
                  <a:schemeClr val="tx1"/>
                </a:solidFill>
              </a:rPr>
              <a:t>Compartilhar os benefícios após ensaios clínicos. </a:t>
            </a:r>
            <a:r>
              <a:rPr lang="pt-BR" b="1" dirty="0">
                <a:solidFill>
                  <a:schemeClr val="tx1"/>
                </a:solidFill>
              </a:rPr>
              <a:t>O POVO BRASILEIRO NÃO É COBAIA!</a:t>
            </a:r>
            <a:endParaRPr lang="en-US" b="1" dirty="0">
              <a:solidFill>
                <a:schemeClr val="tx1"/>
              </a:solidFill>
            </a:endParaRPr>
          </a:p>
          <a:p>
            <a:endParaRPr lang="en-US" dirty="0">
              <a:solidFill>
                <a:srgbClr val="FFFFFF"/>
              </a:solidFill>
            </a:endParaRPr>
          </a:p>
        </p:txBody>
      </p:sp>
    </p:spTree>
    <p:extLst>
      <p:ext uri="{BB962C8B-B14F-4D97-AF65-F5344CB8AC3E}">
        <p14:creationId xmlns:p14="http://schemas.microsoft.com/office/powerpoint/2010/main" val="3095695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07028-E254-6767-4A51-3272C4F73B0B}"/>
            </a:ext>
          </a:extLst>
        </p:cNvPr>
        <p:cNvGrpSpPr/>
        <p:nvPr/>
      </p:nvGrpSpPr>
      <p:grpSpPr>
        <a:xfrm>
          <a:off x="0" y="0"/>
          <a:ext cx="0" cy="0"/>
          <a:chOff x="0" y="0"/>
          <a:chExt cx="0" cy="0"/>
        </a:xfrm>
      </p:grpSpPr>
      <p:pic>
        <p:nvPicPr>
          <p:cNvPr id="7" name="Picture 5">
            <a:extLst>
              <a:ext uri="{FF2B5EF4-FFF2-40B4-BE49-F238E27FC236}">
                <a16:creationId xmlns:a16="http://schemas.microsoft.com/office/drawing/2014/main" id="{68FB0FB5-BA49-8729-8208-C1650ED3A8FC}"/>
              </a:ext>
            </a:extLst>
          </p:cNvPr>
          <p:cNvPicPr>
            <a:picLocks noChangeAspect="1"/>
          </p:cNvPicPr>
          <p:nvPr/>
        </p:nvPicPr>
        <p:blipFill>
          <a:blip r:embed="rId2">
            <a:extLst>
              <a:ext uri="{28A0092B-C50C-407E-A947-70E740481C1C}">
                <a14:useLocalDpi xmlns:a14="http://schemas.microsoft.com/office/drawing/2010/main" val="0"/>
              </a:ext>
            </a:extLst>
          </a:blip>
          <a:srcRect t="919" b="920"/>
          <a:stretch/>
        </p:blipFill>
        <p:spPr bwMode="auto">
          <a:xfrm>
            <a:off x="911177" y="180487"/>
            <a:ext cx="10369645" cy="386799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22E74243-46F3-9EFA-1DEC-8CEE46BC4FDE}"/>
              </a:ext>
            </a:extLst>
          </p:cNvPr>
          <p:cNvSpPr txBox="1"/>
          <p:nvPr/>
        </p:nvSpPr>
        <p:spPr>
          <a:xfrm>
            <a:off x="5199295" y="4634774"/>
            <a:ext cx="6586915" cy="1556907"/>
          </a:xfrm>
          <a:prstGeom prst="rect">
            <a:avLst/>
          </a:prstGeom>
        </p:spPr>
        <p:txBody>
          <a:bodyPr vert="horz" lIns="91440" tIns="45720" rIns="91440" bIns="45720" rtlCol="0" anchor="ctr">
            <a:normAutofit fontScale="92500" lnSpcReduction="10000"/>
          </a:bodyPr>
          <a:lstStyle/>
          <a:p>
            <a:pPr algn="ctr">
              <a:lnSpc>
                <a:spcPct val="90000"/>
              </a:lnSpc>
              <a:spcAft>
                <a:spcPts val="600"/>
              </a:spcAft>
            </a:pPr>
            <a:r>
              <a:rPr lang="en-US" sz="1600" b="1" spc="-10" dirty="0">
                <a:hlinkClick r:id="rId3">
                  <a:extLst>
                    <a:ext uri="{A12FA001-AC4F-418D-AE19-62706E023703}">
                      <ahyp:hlinkClr xmlns:ahyp="http://schemas.microsoft.com/office/drawing/2018/hyperlinkcolor" val="tx"/>
                    </a:ext>
                  </a:extLst>
                </a:hlinkClick>
              </a:rPr>
              <a:t>susanaploeg@abiaids.org.br</a:t>
            </a:r>
          </a:p>
          <a:p>
            <a:pPr algn="ctr">
              <a:lnSpc>
                <a:spcPct val="90000"/>
              </a:lnSpc>
              <a:spcAft>
                <a:spcPts val="600"/>
              </a:spcAft>
            </a:pPr>
            <a:r>
              <a:rPr lang="en-US" sz="1600" b="1" spc="-10" dirty="0"/>
              <a:t> </a:t>
            </a:r>
            <a:r>
              <a:rPr lang="en-US" sz="1600" b="1" dirty="0" err="1">
                <a:sym typeface="Montserrat"/>
              </a:rPr>
              <a:t>Youtube</a:t>
            </a:r>
            <a:r>
              <a:rPr lang="en-US" sz="1600" dirty="0">
                <a:sym typeface="Montserrat"/>
              </a:rPr>
              <a:t>: </a:t>
            </a:r>
            <a:r>
              <a:rPr lang="en-US" sz="1600" dirty="0" err="1">
                <a:sym typeface="Montserrat"/>
              </a:rPr>
              <a:t>GTPIRebrip</a:t>
            </a:r>
            <a:endParaRPr lang="en-US" sz="1600" dirty="0">
              <a:sym typeface="Montserrat"/>
            </a:endParaRPr>
          </a:p>
          <a:p>
            <a:pPr algn="ctr">
              <a:lnSpc>
                <a:spcPct val="90000"/>
              </a:lnSpc>
              <a:spcAft>
                <a:spcPts val="600"/>
              </a:spcAft>
            </a:pPr>
            <a:r>
              <a:rPr lang="en-US" sz="1600" b="1" dirty="0">
                <a:sym typeface="Montserrat"/>
              </a:rPr>
              <a:t>Instagram:</a:t>
            </a:r>
            <a:r>
              <a:rPr lang="en-US" sz="1600" dirty="0">
                <a:sym typeface="Montserrat"/>
              </a:rPr>
              <a:t> @deolhonaspatentes</a:t>
            </a:r>
          </a:p>
          <a:p>
            <a:pPr algn="ctr">
              <a:lnSpc>
                <a:spcPct val="90000"/>
              </a:lnSpc>
              <a:spcAft>
                <a:spcPts val="600"/>
              </a:spcAft>
              <a:buClr>
                <a:schemeClr val="dk1"/>
              </a:buClr>
            </a:pPr>
            <a:r>
              <a:rPr lang="en-US" sz="1600" b="1" dirty="0">
                <a:sym typeface="Montserrat"/>
              </a:rPr>
              <a:t>Site:</a:t>
            </a:r>
            <a:r>
              <a:rPr lang="en-US" sz="1600" dirty="0">
                <a:sym typeface="Montserrat"/>
              </a:rPr>
              <a:t> https://deolhonaspatentes.org/</a:t>
            </a:r>
          </a:p>
          <a:p>
            <a:pPr algn="ctr">
              <a:lnSpc>
                <a:spcPct val="90000"/>
              </a:lnSpc>
              <a:spcAft>
                <a:spcPts val="600"/>
              </a:spcAft>
              <a:buClr>
                <a:schemeClr val="dk1"/>
              </a:buClr>
            </a:pPr>
            <a:r>
              <a:rPr lang="en-US" sz="1600" b="1" dirty="0">
                <a:sym typeface="Montserrat"/>
              </a:rPr>
              <a:t>LinkedIn:</a:t>
            </a:r>
            <a:r>
              <a:rPr lang="en-US" sz="1600" dirty="0">
                <a:sym typeface="Montserrat"/>
              </a:rPr>
              <a:t> Grupo de </a:t>
            </a:r>
            <a:r>
              <a:rPr lang="en-US" sz="1600" dirty="0" err="1">
                <a:sym typeface="Montserrat"/>
              </a:rPr>
              <a:t>Trabalho</a:t>
            </a:r>
            <a:r>
              <a:rPr lang="en-US" sz="1600" dirty="0">
                <a:sym typeface="Montserrat"/>
              </a:rPr>
              <a:t> </a:t>
            </a:r>
            <a:r>
              <a:rPr lang="en-US" sz="1600" dirty="0" err="1">
                <a:sym typeface="Montserrat"/>
              </a:rPr>
              <a:t>sobre</a:t>
            </a:r>
            <a:r>
              <a:rPr lang="en-US" sz="1600" dirty="0">
                <a:sym typeface="Montserrat"/>
              </a:rPr>
              <a:t> </a:t>
            </a:r>
            <a:r>
              <a:rPr lang="en-US" sz="1600" dirty="0" err="1">
                <a:sym typeface="Montserrat"/>
              </a:rPr>
              <a:t>Propriedade</a:t>
            </a:r>
            <a:r>
              <a:rPr lang="en-US" sz="1600" dirty="0">
                <a:sym typeface="Montserrat"/>
              </a:rPr>
              <a:t> </a:t>
            </a:r>
            <a:r>
              <a:rPr lang="en-US" sz="1600" dirty="0" err="1">
                <a:sym typeface="Montserrat"/>
              </a:rPr>
              <a:t>Intelectual</a:t>
            </a:r>
            <a:r>
              <a:rPr lang="en-US" sz="1600" dirty="0">
                <a:sym typeface="Montserrat"/>
              </a:rPr>
              <a:t> (GTPI</a:t>
            </a:r>
            <a:r>
              <a:rPr lang="en-US" sz="1000" dirty="0">
                <a:sym typeface="Montserrat"/>
              </a:rPr>
              <a:t>)</a:t>
            </a:r>
          </a:p>
          <a:p>
            <a:pPr indent="-228600">
              <a:lnSpc>
                <a:spcPct val="90000"/>
              </a:lnSpc>
              <a:spcAft>
                <a:spcPts val="600"/>
              </a:spcAft>
              <a:buFont typeface="Arial" panose="020B0604020202020204" pitchFamily="34" charset="0"/>
              <a:buChar char="•"/>
            </a:pPr>
            <a:r>
              <a:rPr lang="en-US" sz="1000" b="1" spc="-10" dirty="0"/>
              <a:t> </a:t>
            </a:r>
          </a:p>
        </p:txBody>
      </p:sp>
      <p:sp>
        <p:nvSpPr>
          <p:cNvPr id="11" name="CaixaDeTexto 10">
            <a:extLst>
              <a:ext uri="{FF2B5EF4-FFF2-40B4-BE49-F238E27FC236}">
                <a16:creationId xmlns:a16="http://schemas.microsoft.com/office/drawing/2014/main" id="{9B9E2406-8CA0-9E22-52B8-4FA2250EF42F}"/>
              </a:ext>
            </a:extLst>
          </p:cNvPr>
          <p:cNvSpPr txBox="1"/>
          <p:nvPr/>
        </p:nvSpPr>
        <p:spPr>
          <a:xfrm>
            <a:off x="-324146" y="5592044"/>
            <a:ext cx="6099048" cy="343235"/>
          </a:xfrm>
          <a:prstGeom prst="rect">
            <a:avLst/>
          </a:prstGeom>
          <a:noFill/>
        </p:spPr>
        <p:txBody>
          <a:bodyPr wrap="square">
            <a:spAutoFit/>
          </a:bodyPr>
          <a:lstStyle/>
          <a:p>
            <a:pPr algn="ctr">
              <a:lnSpc>
                <a:spcPct val="90000"/>
              </a:lnSpc>
              <a:spcAft>
                <a:spcPts val="600"/>
              </a:spcAft>
            </a:pPr>
            <a:r>
              <a:rPr lang="en-US" sz="1800" b="1" spc="-10" dirty="0"/>
              <a:t>MUITO OBRIGADA!</a:t>
            </a:r>
          </a:p>
        </p:txBody>
      </p:sp>
      <p:sp>
        <p:nvSpPr>
          <p:cNvPr id="4" name="CaixaDeTexto 3">
            <a:extLst>
              <a:ext uri="{FF2B5EF4-FFF2-40B4-BE49-F238E27FC236}">
                <a16:creationId xmlns:a16="http://schemas.microsoft.com/office/drawing/2014/main" id="{396F7D46-5876-7EAB-2D33-C1F31B0B5EAD}"/>
              </a:ext>
            </a:extLst>
          </p:cNvPr>
          <p:cNvSpPr txBox="1"/>
          <p:nvPr/>
        </p:nvSpPr>
        <p:spPr>
          <a:xfrm>
            <a:off x="251460" y="4391715"/>
            <a:ext cx="6245352" cy="1200329"/>
          </a:xfrm>
          <a:prstGeom prst="rect">
            <a:avLst/>
          </a:prstGeom>
          <a:noFill/>
        </p:spPr>
        <p:txBody>
          <a:bodyPr wrap="square">
            <a:spAutoFit/>
          </a:bodyPr>
          <a:lstStyle/>
          <a:p>
            <a:r>
              <a:rPr lang="en-US" sz="1800" b="1" i="1" kern="1200" dirty="0">
                <a:solidFill>
                  <a:schemeClr val="tx1"/>
                </a:solidFill>
                <a:latin typeface="+mj-lt"/>
                <a:ea typeface="+mj-ea"/>
                <a:cs typeface="+mj-cs"/>
              </a:rPr>
              <a:t>O </a:t>
            </a:r>
            <a:r>
              <a:rPr lang="en-US" sz="1800" b="1" i="1" kern="1200" dirty="0" err="1">
                <a:solidFill>
                  <a:schemeClr val="tx1"/>
                </a:solidFill>
                <a:latin typeface="+mj-lt"/>
                <a:ea typeface="+mj-ea"/>
                <a:cs typeface="+mj-cs"/>
              </a:rPr>
              <a:t>maior</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obstáculo</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não</a:t>
            </a:r>
            <a:r>
              <a:rPr lang="en-US" sz="1800" b="1" i="1" kern="1200" dirty="0">
                <a:solidFill>
                  <a:schemeClr val="tx1"/>
                </a:solidFill>
                <a:latin typeface="+mj-lt"/>
                <a:ea typeface="+mj-ea"/>
                <a:cs typeface="+mj-cs"/>
              </a:rPr>
              <a:t> é </a:t>
            </a:r>
            <a:r>
              <a:rPr lang="en-US" sz="1800" b="1" i="1" kern="1200" dirty="0" err="1">
                <a:solidFill>
                  <a:schemeClr val="tx1"/>
                </a:solidFill>
                <a:latin typeface="+mj-lt"/>
                <a:ea typeface="+mj-ea"/>
                <a:cs typeface="+mj-cs"/>
              </a:rPr>
              <a:t>científico</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nem</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tecnológico</a:t>
            </a:r>
            <a:r>
              <a:rPr lang="en-US" sz="1800" b="1" i="1" kern="1200" dirty="0">
                <a:solidFill>
                  <a:schemeClr val="tx1"/>
                </a:solidFill>
                <a:latin typeface="+mj-lt"/>
                <a:ea typeface="+mj-ea"/>
                <a:cs typeface="+mj-cs"/>
              </a:rPr>
              <a:t>, é </a:t>
            </a:r>
            <a:r>
              <a:rPr lang="en-US" sz="1800" b="1" i="1" kern="1200" dirty="0" err="1">
                <a:solidFill>
                  <a:schemeClr val="tx1"/>
                </a:solidFill>
                <a:latin typeface="+mj-lt"/>
                <a:ea typeface="+mj-ea"/>
                <a:cs typeface="+mj-cs"/>
              </a:rPr>
              <a:t>político</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Garantir</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acesso</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justo</a:t>
            </a:r>
            <a:r>
              <a:rPr lang="en-US" sz="1800" b="1" i="1" kern="1200" dirty="0">
                <a:solidFill>
                  <a:schemeClr val="tx1"/>
                </a:solidFill>
                <a:latin typeface="+mj-lt"/>
                <a:ea typeface="+mj-ea"/>
                <a:cs typeface="+mj-cs"/>
              </a:rPr>
              <a:t> a </a:t>
            </a:r>
            <a:r>
              <a:rPr lang="en-US" sz="1800" b="1" i="1" kern="1200" dirty="0" err="1">
                <a:solidFill>
                  <a:schemeClr val="tx1"/>
                </a:solidFill>
                <a:latin typeface="+mj-lt"/>
                <a:ea typeface="+mj-ea"/>
                <a:cs typeface="+mj-cs"/>
              </a:rPr>
              <a:t>novos</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medicamentos</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depende</a:t>
            </a:r>
            <a:r>
              <a:rPr lang="en-US" sz="1800" b="1" i="1" kern="1200" dirty="0">
                <a:solidFill>
                  <a:schemeClr val="tx1"/>
                </a:solidFill>
                <a:latin typeface="+mj-lt"/>
                <a:ea typeface="+mj-ea"/>
                <a:cs typeface="+mj-cs"/>
              </a:rPr>
              <a:t> de </a:t>
            </a:r>
            <a:r>
              <a:rPr lang="en-US" sz="1800" b="1" i="1" kern="1200" dirty="0" err="1">
                <a:solidFill>
                  <a:schemeClr val="tx1"/>
                </a:solidFill>
                <a:latin typeface="+mj-lt"/>
                <a:ea typeface="+mj-ea"/>
                <a:cs typeface="+mj-cs"/>
              </a:rPr>
              <a:t>enfrentar</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os</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monopólios</a:t>
            </a:r>
            <a:r>
              <a:rPr lang="en-US" sz="1800" b="1" i="1" kern="1200" dirty="0">
                <a:solidFill>
                  <a:schemeClr val="tx1"/>
                </a:solidFill>
                <a:latin typeface="+mj-lt"/>
                <a:ea typeface="+mj-ea"/>
                <a:cs typeface="+mj-cs"/>
              </a:rPr>
              <a:t>, usar as </a:t>
            </a:r>
            <a:r>
              <a:rPr lang="en-US" sz="1800" b="1" i="1" kern="1200" dirty="0" err="1">
                <a:solidFill>
                  <a:schemeClr val="tx1"/>
                </a:solidFill>
                <a:latin typeface="+mj-lt"/>
                <a:ea typeface="+mj-ea"/>
                <a:cs typeface="+mj-cs"/>
              </a:rPr>
              <a:t>flexibilidades</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legais</a:t>
            </a:r>
            <a:r>
              <a:rPr lang="en-US" sz="1800" b="1" i="1" kern="1200" dirty="0">
                <a:solidFill>
                  <a:schemeClr val="tx1"/>
                </a:solidFill>
                <a:latin typeface="+mj-lt"/>
                <a:ea typeface="+mj-ea"/>
                <a:cs typeface="+mj-cs"/>
              </a:rPr>
              <a:t> e </a:t>
            </a:r>
            <a:r>
              <a:rPr lang="en-US" sz="1800" b="1" i="1" kern="1200" dirty="0" err="1">
                <a:solidFill>
                  <a:schemeClr val="tx1"/>
                </a:solidFill>
                <a:latin typeface="+mj-lt"/>
                <a:ea typeface="+mj-ea"/>
                <a:cs typeface="+mj-cs"/>
              </a:rPr>
              <a:t>priorizar</a:t>
            </a:r>
            <a:r>
              <a:rPr lang="en-US" sz="1800" b="1" i="1" kern="1200" dirty="0">
                <a:solidFill>
                  <a:schemeClr val="tx1"/>
                </a:solidFill>
                <a:latin typeface="+mj-lt"/>
                <a:ea typeface="+mj-ea"/>
                <a:cs typeface="+mj-cs"/>
              </a:rPr>
              <a:t> a </a:t>
            </a:r>
            <a:r>
              <a:rPr lang="en-US" sz="1800" b="1" i="1" kern="1200" dirty="0" err="1">
                <a:solidFill>
                  <a:schemeClr val="tx1"/>
                </a:solidFill>
                <a:latin typeface="+mj-lt"/>
                <a:ea typeface="+mj-ea"/>
                <a:cs typeface="+mj-cs"/>
              </a:rPr>
              <a:t>saúde</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pública</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sobre</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os</a:t>
            </a:r>
            <a:r>
              <a:rPr lang="en-US" sz="1800" b="1" i="1" kern="1200" dirty="0">
                <a:solidFill>
                  <a:schemeClr val="tx1"/>
                </a:solidFill>
                <a:latin typeface="+mj-lt"/>
                <a:ea typeface="+mj-ea"/>
                <a:cs typeface="+mj-cs"/>
              </a:rPr>
              <a:t> </a:t>
            </a:r>
            <a:r>
              <a:rPr lang="en-US" sz="1800" b="1" i="1" kern="1200" dirty="0" err="1">
                <a:solidFill>
                  <a:schemeClr val="tx1"/>
                </a:solidFill>
                <a:latin typeface="+mj-lt"/>
                <a:ea typeface="+mj-ea"/>
                <a:cs typeface="+mj-cs"/>
              </a:rPr>
              <a:t>lucros</a:t>
            </a:r>
            <a:r>
              <a:rPr lang="en-US" sz="1800" b="1" i="1" kern="1200" dirty="0">
                <a:solidFill>
                  <a:schemeClr val="tx1"/>
                </a:solidFill>
                <a:latin typeface="+mj-lt"/>
                <a:ea typeface="+mj-ea"/>
                <a:cs typeface="+mj-cs"/>
              </a:rPr>
              <a:t>.</a:t>
            </a:r>
            <a:endParaRPr lang="pt-BR" dirty="0"/>
          </a:p>
        </p:txBody>
      </p:sp>
    </p:spTree>
    <p:extLst>
      <p:ext uri="{BB962C8B-B14F-4D97-AF65-F5344CB8AC3E}">
        <p14:creationId xmlns:p14="http://schemas.microsoft.com/office/powerpoint/2010/main" val="2251761115"/>
      </p:ext>
    </p:extLst>
  </p:cSld>
  <p:clrMapOvr>
    <a:masterClrMapping/>
  </p:clrMapOvr>
</p:sld>
</file>

<file path=ppt/theme/theme1.xml><?xml version="1.0" encoding="utf-8"?>
<a:theme xmlns:a="http://schemas.openxmlformats.org/drawingml/2006/main" name="Retrospectiva">
  <a:themeElements>
    <a:clrScheme name="Retrospectiva">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iv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iv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193</TotalTime>
  <Words>2331</Words>
  <Application>Microsoft Office PowerPoint</Application>
  <PresentationFormat>Widescreen</PresentationFormat>
  <Paragraphs>146</Paragraphs>
  <Slides>20</Slides>
  <Notes>10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20</vt:i4>
      </vt:variant>
    </vt:vector>
  </HeadingPairs>
  <TitlesOfParts>
    <vt:vector size="27" baseType="lpstr">
      <vt:lpstr>Aptos</vt:lpstr>
      <vt:lpstr>Arial</vt:lpstr>
      <vt:lpstr>Calibri</vt:lpstr>
      <vt:lpstr>Calibri corpo</vt:lpstr>
      <vt:lpstr>Calibri Light</vt:lpstr>
      <vt:lpstr>Montserrat</vt:lpstr>
      <vt:lpstr>Retrospectiva</vt:lpstr>
      <vt:lpstr>Inovações tecnológicas e tratamentos para o HIV, renovando o quadro de TARV no Brasil</vt:lpstr>
      <vt:lpstr>Apresentação do PowerPoint</vt:lpstr>
      <vt:lpstr>Contexto da luta contra o HIV</vt:lpstr>
      <vt:lpstr>Contexto da luta contra o HIV no Brasil</vt:lpstr>
      <vt:lpstr>Inovações Tecnológicas – em pesquisas</vt:lpstr>
      <vt:lpstr>PrEP de longa ação</vt:lpstr>
      <vt:lpstr> Prevenção (PrEP) – onde o avanço é mais rápido </vt:lpstr>
      <vt:lpstr>PrEP – cabotegravir (ViiV/GSK) </vt:lpstr>
      <vt:lpstr>PrEP – lenacapavir (Gilead) </vt:lpstr>
      <vt:lpstr>Pesquisas Clínicas no Brasil – Retrocesso</vt:lpstr>
      <vt:lpstr>Mapa das patentes do lenacapavir no Brasil                Monopólio até 2037?</vt:lpstr>
      <vt:lpstr>A questão dos preços </vt:lpstr>
      <vt:lpstr>Apresentação do PowerPoint</vt:lpstr>
      <vt:lpstr> As licenças voluntárias da Gilead –         exclusão do Brasil</vt:lpstr>
      <vt:lpstr>O impacto das patentes sobre o acesso a medicamentos e sobre o Sistema Único de Saúde - Caso do dolutegravir</vt:lpstr>
      <vt:lpstr>Apresentação do PowerPoint</vt:lpstr>
      <vt:lpstr>Apresentação do PowerPoint</vt:lpstr>
      <vt:lpstr>Apresentação do PowerPoint</vt:lpstr>
      <vt:lpstr>Alguns caminhos para enfrentar a situação...</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Susana Rodrigues Cavalcanti van der Ploeg</dc:creator>
  <cp:lastModifiedBy>Susana Rodrigues Cavalcanti van der Ploeg</cp:lastModifiedBy>
  <cp:revision>1</cp:revision>
  <dcterms:created xsi:type="dcterms:W3CDTF">2025-12-10T17:33:08Z</dcterms:created>
  <dcterms:modified xsi:type="dcterms:W3CDTF">2025-12-11T13:46:33Z</dcterms:modified>
</cp:coreProperties>
</file>