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omments/modernComment_130_8F1D9107.xml" ContentType="application/vnd.ms-powerpoint.comments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44"/>
  </p:notesMasterIdLst>
  <p:sldIdLst>
    <p:sldId id="258" r:id="rId5"/>
    <p:sldId id="306" r:id="rId6"/>
    <p:sldId id="259" r:id="rId7"/>
    <p:sldId id="270" r:id="rId8"/>
    <p:sldId id="260" r:id="rId9"/>
    <p:sldId id="271" r:id="rId10"/>
    <p:sldId id="302" r:id="rId11"/>
    <p:sldId id="307" r:id="rId12"/>
    <p:sldId id="310" r:id="rId13"/>
    <p:sldId id="309" r:id="rId14"/>
    <p:sldId id="263" r:id="rId15"/>
    <p:sldId id="272" r:id="rId16"/>
    <p:sldId id="273" r:id="rId17"/>
    <p:sldId id="274" r:id="rId18"/>
    <p:sldId id="264" r:id="rId19"/>
    <p:sldId id="275" r:id="rId20"/>
    <p:sldId id="311" r:id="rId21"/>
    <p:sldId id="312" r:id="rId22"/>
    <p:sldId id="313" r:id="rId23"/>
    <p:sldId id="296" r:id="rId24"/>
    <p:sldId id="276" r:id="rId25"/>
    <p:sldId id="267" r:id="rId26"/>
    <p:sldId id="297" r:id="rId27"/>
    <p:sldId id="308" r:id="rId28"/>
    <p:sldId id="305" r:id="rId29"/>
    <p:sldId id="298" r:id="rId30"/>
    <p:sldId id="299" r:id="rId31"/>
    <p:sldId id="295" r:id="rId32"/>
    <p:sldId id="304" r:id="rId33"/>
    <p:sldId id="300" r:id="rId34"/>
    <p:sldId id="288" r:id="rId35"/>
    <p:sldId id="289" r:id="rId36"/>
    <p:sldId id="291" r:id="rId37"/>
    <p:sldId id="292" r:id="rId38"/>
    <p:sldId id="301" r:id="rId39"/>
    <p:sldId id="290" r:id="rId40"/>
    <p:sldId id="303" r:id="rId41"/>
    <p:sldId id="294" r:id="rId42"/>
    <p:sldId id="269" r:id="rId43"/>
  </p:sldIdLst>
  <p:sldSz cx="9144000" cy="5143500" type="screen16x9"/>
  <p:notesSz cx="6858000" cy="9144000"/>
  <p:embeddedFontLst>
    <p:embeddedFont>
      <p:font typeface="Arial Rounded MT Bold" panose="020F0704030504030204" pitchFamily="34" charset="0"/>
      <p:regular r:id="rId45"/>
    </p:embeddedFont>
    <p:embeddedFont>
      <p:font typeface="Montserrat" panose="00000500000000000000" pitchFamily="2" charset="0"/>
      <p:regular r:id="rId46"/>
      <p:bold r:id="rId47"/>
      <p:italic r:id="rId48"/>
      <p:boldItalic r:id="rId49"/>
    </p:embeddedFont>
    <p:embeddedFont>
      <p:font typeface="Montserrat ExtraBold" panose="00000900000000000000" pitchFamily="2" charset="0"/>
      <p:bold r:id="rId50"/>
      <p:boldItalic r:id="rId51"/>
    </p:embeddedFont>
    <p:embeddedFont>
      <p:font typeface="Montserrat Light" panose="00000400000000000000" pitchFamily="2" charset="0"/>
      <p:regular r:id="rId52"/>
      <p:bold r:id="rId53"/>
      <p:italic r:id="rId54"/>
      <p:boldItalic r:id="rId55"/>
    </p:embeddedFont>
    <p:embeddedFont>
      <p:font typeface="Montserrat SemiBold" panose="00000700000000000000" pitchFamily="2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79BA626-16FB-B3B0-B7E3-46A848A84A71}" name="Andreia Correia" initials="AC" userId="S::andreia.correia@saude.gov.br::6d6fc222-8abf-477d-9b3c-921a7c419d0d" providerId="AD"/>
  <p188:author id="{349EBF37-8AB2-29B9-4F56-80247D7074FA}" name="Larissa Sheila Franca de Souza Araujo" initials="LA" userId="S::larissa.sheila@saude.gov.br::67e5da44-e869-45cf-a5a7-7470fe0bc9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A3DF"/>
    <a:srgbClr val="5FC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4BFEB3-BB8F-2582-62BB-24B23A48E825}" v="8" dt="2025-12-09T16:29:24.391"/>
    <p1510:client id="{66C5EE94-022E-7B4E-82AD-E0C392B76D34}" v="75" dt="2025-12-09T13:36:32.956"/>
    <p1510:client id="{670503B9-93CD-4EDD-CE6C-2A29442441AA}" v="105" dt="2025-12-09T14:34:10.367"/>
    <p1510:client id="{A55F5EC4-2F93-6116-2980-07545C782BBA}" v="2" dt="2025-12-10T12:36:27.798"/>
    <p1510:client id="{CBBE9AE1-33ED-D158-CECC-2C00EE9E7117}" v="21" dt="2025-12-09T14:06:19.7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0.fntdata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presProps" Target="presProps.xml"/><Relationship Id="rId65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omments/modernComment_130_8F1D910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2C29C1F-E4FD-484E-848B-FA64502C17E6}" authorId="{349EBF37-8AB2-29B9-4F56-80247D7074FA}" created="2025-12-09T14:27:41.76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01079559" sldId="304"/>
      <ac:picMk id="4" creationId="{00000000-0000-0000-0000-000000000000}"/>
    </ac:deMkLst>
    <p188:txBody>
      <a:bodyPr/>
      <a:lstStyle/>
      <a:p>
        <a:r>
          <a:rPr lang="pt-BR"/>
          <a:t>Acho que neste fluxo colocaria: 1. cadastramento de NT no SEAC...
2. Distribuição de NT aos Consultores para avaliação e elaboração de parecer;
3. Distribuição dos processo aos integrantes da CIRTES/CT (relatores), para revisão...
4. Discussão e validação do parecer técnico...
5. Edição final...
6. comunicação...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12-09T16:28:58.969" authorId="{279BA626-16FB-B3B0-B7E3-46A848A84A71}"/>
          </p223:rxn>
        </p223:reactions>
      </p:ext>
    </p188:extLst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ADD5B4-50E1-4884-AE3A-5DABD1D19152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858F27D2-B5B0-4907-B457-3E194D11595F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endParaRPr lang="en-US" sz="800" b="1" u="sng">
            <a:solidFill>
              <a:schemeClr val="tx1"/>
            </a:solidFill>
          </a:endParaRPr>
        </a:p>
        <a:p>
          <a:pPr algn="ctr"/>
          <a:r>
            <a:rPr lang="en-US" sz="900" b="1" u="sng">
              <a:solidFill>
                <a:schemeClr val="tx1"/>
              </a:solidFill>
            </a:rPr>
            <a:t>Coordenação:</a:t>
          </a:r>
        </a:p>
        <a:p>
          <a:pPr algn="ctr"/>
          <a:endParaRPr lang="en-US" sz="900" b="1" u="sng">
            <a:solidFill>
              <a:schemeClr val="tx1"/>
            </a:solidFill>
          </a:endParaRPr>
        </a:p>
        <a:p>
          <a:pPr algn="just"/>
          <a:r>
            <a:rPr lang="en-US" sz="900" u="none">
              <a:solidFill>
                <a:schemeClr val="tx1"/>
              </a:solidFill>
            </a:rPr>
            <a:t>a) </a:t>
          </a:r>
          <a:r>
            <a:rPr lang="pt-BR" sz="900" u="none">
              <a:solidFill>
                <a:schemeClr val="tx1"/>
              </a:solidFill>
            </a:rPr>
            <a:t>Sugerir indicação de uma segunda pessoa avaliadora/revisora, da área específica do curso avaliado, caso surjam dúvidas quanto ao parecer mais adequado para o processo sob análise;</a:t>
          </a:r>
        </a:p>
        <a:p>
          <a:pPr algn="just"/>
          <a:r>
            <a:rPr lang="pt-BR" sz="900" u="none">
              <a:solidFill>
                <a:schemeClr val="tx1"/>
              </a:solidFill>
            </a:rPr>
            <a:t>b) Prestar informações à Mesa Diretora e ao Pleno do CNS sobre os processos avaliados e seus </a:t>
          </a:r>
          <a:r>
            <a:rPr lang="en-US" sz="900" u="none">
              <a:solidFill>
                <a:schemeClr val="tx1"/>
              </a:solidFill>
            </a:rPr>
            <a:t>respectivos pareceres.</a:t>
          </a:r>
          <a:endParaRPr lang="pt-BR" sz="900" u="none">
            <a:solidFill>
              <a:schemeClr val="tx1"/>
            </a:solidFill>
          </a:endParaRPr>
        </a:p>
        <a:p>
          <a:pPr algn="ctr"/>
          <a:endParaRPr lang="en-US" sz="500" u="none"/>
        </a:p>
      </dgm:t>
    </dgm:pt>
    <dgm:pt modelId="{9BB3AF25-84D4-4E19-8392-9DAE699EC068}" type="parTrans" cxnId="{F7A5E0BB-DC38-4CFE-8080-A23E7EA87ECF}">
      <dgm:prSet/>
      <dgm:spPr/>
      <dgm:t>
        <a:bodyPr/>
        <a:lstStyle/>
        <a:p>
          <a:endParaRPr lang="en-US"/>
        </a:p>
      </dgm:t>
    </dgm:pt>
    <dgm:pt modelId="{2CCCCCBC-8E50-46D8-BD14-8C5015CA69AE}" type="sibTrans" cxnId="{F7A5E0BB-DC38-4CFE-8080-A23E7EA87ECF}">
      <dgm:prSet/>
      <dgm:spPr/>
      <dgm:t>
        <a:bodyPr/>
        <a:lstStyle/>
        <a:p>
          <a:endParaRPr lang="en-US"/>
        </a:p>
      </dgm:t>
    </dgm:pt>
    <dgm:pt modelId="{70860ACB-D583-47DF-97EB-704CA374E7F4}">
      <dgm:prSet phldrT="[Texto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endParaRPr lang="en-US" sz="800" b="1" u="sng">
            <a:solidFill>
              <a:schemeClr val="tx1"/>
            </a:solidFill>
          </a:endParaRPr>
        </a:p>
        <a:p>
          <a:pPr algn="ctr"/>
          <a:endParaRPr lang="en-US" sz="800" b="1" u="sng">
            <a:solidFill>
              <a:schemeClr val="tx1"/>
            </a:solidFill>
          </a:endParaRPr>
        </a:p>
        <a:p>
          <a:pPr algn="ctr"/>
          <a:endParaRPr lang="en-US" sz="800" b="1" u="sng">
            <a:solidFill>
              <a:schemeClr val="tx1"/>
            </a:solidFill>
          </a:endParaRPr>
        </a:p>
        <a:p>
          <a:pPr algn="ctr"/>
          <a:endParaRPr lang="en-US" sz="800" b="1" u="sng">
            <a:solidFill>
              <a:schemeClr val="tx1"/>
            </a:solidFill>
          </a:endParaRPr>
        </a:p>
        <a:p>
          <a:pPr algn="ctr"/>
          <a:r>
            <a:rPr lang="en-US" sz="900" b="1" u="sng">
              <a:solidFill>
                <a:schemeClr val="tx1"/>
              </a:solidFill>
            </a:rPr>
            <a:t>Assessoria técnica da </a:t>
          </a:r>
          <a:r>
            <a:rPr lang="en-US" sz="900" b="1" u="sng">
              <a:solidFill>
                <a:schemeClr val="tx1"/>
              </a:solidFill>
              <a:latin typeface="Arial"/>
            </a:rPr>
            <a:t>CIRTES</a:t>
          </a:r>
          <a:r>
            <a:rPr lang="en-US" sz="900" b="1" u="sng">
              <a:solidFill>
                <a:schemeClr val="tx1"/>
              </a:solidFill>
            </a:rPr>
            <a:t>:</a:t>
          </a:r>
        </a:p>
        <a:p>
          <a:pPr algn="ctr"/>
          <a:endParaRPr lang="en-US" sz="900" b="1" u="sng">
            <a:solidFill>
              <a:schemeClr val="tx1"/>
            </a:solidFill>
          </a:endParaRPr>
        </a:p>
        <a:p>
          <a:pPr algn="just"/>
          <a:r>
            <a:rPr lang="en-US" sz="900" u="none">
              <a:solidFill>
                <a:schemeClr val="tx1"/>
              </a:solidFill>
            </a:rPr>
            <a:t>a) </a:t>
          </a:r>
          <a:r>
            <a:rPr lang="pt-BR" sz="900" u="none">
              <a:solidFill>
                <a:schemeClr val="tx1"/>
              </a:solidFill>
            </a:rPr>
            <a:t>Instruir os processos enviados pelo MEC, devendo-se elaborar uma nota técnica, anexando a </a:t>
          </a:r>
          <a:r>
            <a:rPr lang="en-US" sz="900" u="none">
              <a:solidFill>
                <a:schemeClr val="tx1"/>
              </a:solidFill>
            </a:rPr>
            <a:t>documentação obrigatória;</a:t>
          </a:r>
        </a:p>
        <a:p>
          <a:pPr algn="just"/>
          <a:r>
            <a:rPr lang="pt-BR" sz="900" u="none">
              <a:solidFill>
                <a:schemeClr val="tx1"/>
              </a:solidFill>
            </a:rPr>
            <a:t>b) Reunir dados e indicadores do contexto social, sanitário e educacional para o embasamento do parecer técnico do controle social;</a:t>
          </a:r>
        </a:p>
        <a:p>
          <a:pPr algn="just"/>
          <a:r>
            <a:rPr lang="pt-BR" sz="900" u="none">
              <a:solidFill>
                <a:schemeClr val="tx1"/>
              </a:solidFill>
            </a:rPr>
            <a:t>c) Atribuir o processo para uma pessoa avaliadora/revisora da </a:t>
          </a:r>
          <a:r>
            <a:rPr lang="pt-BR" sz="900" u="none">
              <a:solidFill>
                <a:schemeClr val="tx1"/>
              </a:solidFill>
              <a:latin typeface="Arial"/>
            </a:rPr>
            <a:t>CIRTES</a:t>
          </a:r>
          <a:r>
            <a:rPr lang="pt-BR" sz="900" u="none">
              <a:solidFill>
                <a:schemeClr val="tx1"/>
              </a:solidFill>
            </a:rPr>
            <a:t> ou de sua Câmara Técnica, para análise e validação do parecer.</a:t>
          </a:r>
          <a:endParaRPr lang="en-US" sz="900" u="none">
            <a:solidFill>
              <a:schemeClr val="tx1"/>
            </a:solidFill>
          </a:endParaRPr>
        </a:p>
        <a:p>
          <a:pPr algn="ctr"/>
          <a:endParaRPr lang="en-US" sz="500"/>
        </a:p>
      </dgm:t>
    </dgm:pt>
    <dgm:pt modelId="{12E81789-9F64-48A0-B269-710941B47599}" type="parTrans" cxnId="{0A686FCB-F951-4992-890F-E84D86F16BEB}">
      <dgm:prSet/>
      <dgm:spPr/>
      <dgm:t>
        <a:bodyPr/>
        <a:lstStyle/>
        <a:p>
          <a:endParaRPr lang="en-US"/>
        </a:p>
      </dgm:t>
    </dgm:pt>
    <dgm:pt modelId="{DD92AA6E-88C0-420F-A3F8-FA0CB9F63F5A}" type="sibTrans" cxnId="{0A686FCB-F951-4992-890F-E84D86F16BEB}">
      <dgm:prSet/>
      <dgm:spPr/>
      <dgm:t>
        <a:bodyPr/>
        <a:lstStyle/>
        <a:p>
          <a:endParaRPr lang="en-US"/>
        </a:p>
      </dgm:t>
    </dgm:pt>
    <dgm:pt modelId="{454330A3-8ADA-4D8C-8C03-C873EFB11D8C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/>
          <a:endParaRPr lang="en-US" sz="700" b="1" u="sng">
            <a:solidFill>
              <a:schemeClr val="tx1"/>
            </a:solidFill>
          </a:endParaRPr>
        </a:p>
        <a:p>
          <a:pPr algn="ctr"/>
          <a:endParaRPr lang="en-US" sz="700" b="1" u="sng">
            <a:solidFill>
              <a:schemeClr val="tx1"/>
            </a:solidFill>
          </a:endParaRPr>
        </a:p>
        <a:p>
          <a:pPr algn="ctr"/>
          <a:endParaRPr lang="en-US" sz="900" b="1" u="sng">
            <a:solidFill>
              <a:schemeClr val="tx1"/>
            </a:solidFill>
          </a:endParaRPr>
        </a:p>
        <a:p>
          <a:pPr algn="ctr" rtl="0"/>
          <a:r>
            <a:rPr lang="en-US" sz="900" b="1" u="sng">
              <a:solidFill>
                <a:schemeClr val="tx1"/>
              </a:solidFill>
              <a:latin typeface="Arial"/>
            </a:rPr>
            <a:t>Avaliadores</a:t>
          </a:r>
          <a:r>
            <a:rPr lang="en-US" sz="900" b="1" u="sng">
              <a:solidFill>
                <a:schemeClr val="tx1"/>
              </a:solidFill>
            </a:rPr>
            <a:t>/</a:t>
          </a:r>
          <a:r>
            <a:rPr lang="en-US" sz="900" b="1" u="sng">
              <a:solidFill>
                <a:schemeClr val="tx1"/>
              </a:solidFill>
              <a:latin typeface="Arial"/>
            </a:rPr>
            <a:t>revisores</a:t>
          </a:r>
          <a:r>
            <a:rPr lang="en-US" sz="900" b="1" u="sng">
              <a:solidFill>
                <a:schemeClr val="tx1"/>
              </a:solidFill>
            </a:rPr>
            <a:t> da </a:t>
          </a:r>
          <a:r>
            <a:rPr lang="en-US" sz="900" b="1" u="sng">
              <a:solidFill>
                <a:schemeClr val="tx1"/>
              </a:solidFill>
              <a:latin typeface="Arial"/>
            </a:rPr>
            <a:t>CIRTES</a:t>
          </a:r>
          <a:r>
            <a:rPr lang="en-US" sz="900" b="1" u="sng">
              <a:solidFill>
                <a:schemeClr val="tx1"/>
              </a:solidFill>
            </a:rPr>
            <a:t>:</a:t>
          </a:r>
          <a:endParaRPr lang="en-US"/>
        </a:p>
        <a:p>
          <a:pPr algn="just"/>
          <a:r>
            <a:rPr lang="en-US" sz="900" u="none">
              <a:solidFill>
                <a:schemeClr val="tx1"/>
              </a:solidFill>
              <a:latin typeface="+mj-lt"/>
            </a:rPr>
            <a:t>a) </a:t>
          </a:r>
          <a:r>
            <a:rPr lang="pt-BR" sz="900" u="none">
              <a:solidFill>
                <a:schemeClr val="tx1"/>
              </a:solidFill>
              <a:latin typeface="+mj-lt"/>
            </a:rPr>
            <a:t>Analisar, validar e relatar pareceres para os atos autorizativos, com base nos critérios descritos nas resoluções do CNS</a:t>
          </a:r>
          <a:endParaRPr lang="en-US" sz="900" u="none">
            <a:solidFill>
              <a:schemeClr val="tx1"/>
            </a:solidFill>
            <a:latin typeface="+mj-lt"/>
          </a:endParaRPr>
        </a:p>
        <a:p>
          <a:pPr algn="just"/>
          <a:r>
            <a:rPr lang="pt-BR" sz="900" u="none">
              <a:solidFill>
                <a:schemeClr val="tx1"/>
              </a:solidFill>
              <a:latin typeface="+mj-lt"/>
            </a:rPr>
            <a:t>b) Buscar informações adicionais relacionadas ao processo em fontes confiáveis tais como: site da instituição de ensino, Sistema e-Mec, Cadastro Nacional de Estabelecimentos de Saúde (CNES), legislações do Ministério da Educação e do Ministério da Saúde, Plataforma Lattes, entre outras;</a:t>
          </a:r>
        </a:p>
        <a:p>
          <a:pPr algn="just"/>
          <a:r>
            <a:rPr lang="pt-BR" sz="900" u="none">
              <a:solidFill>
                <a:schemeClr val="tx1"/>
              </a:solidFill>
              <a:latin typeface="+mj-lt"/>
            </a:rPr>
            <a:t>c) Manter sigilo sobre as informações contidas nos processos sob sua análise, mediante assinatura de Termo de Conduta Ética e/ou Termo de Ciência e Compromisso, bem como sobre a senha de acesso ao Seac/CIRTES, que é de uso pessoal e intransferível.</a:t>
          </a:r>
          <a:endParaRPr lang="en-US" sz="900">
            <a:latin typeface="+mj-lt"/>
          </a:endParaRPr>
        </a:p>
      </dgm:t>
    </dgm:pt>
    <dgm:pt modelId="{3603788C-698A-47CF-BA50-07AAAB2ECFE3}" type="parTrans" cxnId="{305DF060-B1A3-4E5B-A9E2-F530DCBD7507}">
      <dgm:prSet/>
      <dgm:spPr/>
      <dgm:t>
        <a:bodyPr/>
        <a:lstStyle/>
        <a:p>
          <a:endParaRPr lang="en-US"/>
        </a:p>
      </dgm:t>
    </dgm:pt>
    <dgm:pt modelId="{6F16116F-527C-4527-944D-71C44D25BA9F}" type="sibTrans" cxnId="{305DF060-B1A3-4E5B-A9E2-F530DCBD7507}">
      <dgm:prSet/>
      <dgm:spPr/>
      <dgm:t>
        <a:bodyPr/>
        <a:lstStyle/>
        <a:p>
          <a:endParaRPr lang="en-US"/>
        </a:p>
      </dgm:t>
    </dgm:pt>
    <dgm:pt modelId="{A0C19169-E446-45B7-8E6F-0245F327C2AD}" type="pres">
      <dgm:prSet presAssocID="{FAADD5B4-50E1-4884-AE3A-5DABD1D19152}" presName="Name0" presStyleCnt="0">
        <dgm:presLayoutVars>
          <dgm:dir/>
          <dgm:resizeHandles val="exact"/>
        </dgm:presLayoutVars>
      </dgm:prSet>
      <dgm:spPr/>
    </dgm:pt>
    <dgm:pt modelId="{101B0D84-5D3D-4FF1-B8AE-F8BAC7B2C2A9}" type="pres">
      <dgm:prSet presAssocID="{FAADD5B4-50E1-4884-AE3A-5DABD1D19152}" presName="fgShape" presStyleLbl="fgShp" presStyleIdx="0" presStyleCnt="1" custScaleY="55807" custLinFactY="-282202" custLinFactNeighborX="-446" custLinFactNeighborY="-300000"/>
      <dgm:spPr/>
    </dgm:pt>
    <dgm:pt modelId="{5D953AF8-464A-4528-B1D7-D23CD37310E9}" type="pres">
      <dgm:prSet presAssocID="{FAADD5B4-50E1-4884-AE3A-5DABD1D19152}" presName="linComp" presStyleCnt="0"/>
      <dgm:spPr/>
    </dgm:pt>
    <dgm:pt modelId="{2381A5A6-9F39-4635-86FE-F2E9CF1FD1E2}" type="pres">
      <dgm:prSet presAssocID="{858F27D2-B5B0-4907-B457-3E194D11595F}" presName="compNode" presStyleCnt="0"/>
      <dgm:spPr/>
    </dgm:pt>
    <dgm:pt modelId="{5F3D8FFA-D186-404F-BC6C-E01D20FB1474}" type="pres">
      <dgm:prSet presAssocID="{858F27D2-B5B0-4907-B457-3E194D11595F}" presName="bkgdShape" presStyleLbl="node1" presStyleIdx="0" presStyleCnt="3"/>
      <dgm:spPr/>
    </dgm:pt>
    <dgm:pt modelId="{6506D819-7ABE-4D59-A12B-10210C7A72B2}" type="pres">
      <dgm:prSet presAssocID="{858F27D2-B5B0-4907-B457-3E194D11595F}" presName="nodeTx" presStyleLbl="node1" presStyleIdx="0" presStyleCnt="3">
        <dgm:presLayoutVars>
          <dgm:bulletEnabled val="1"/>
        </dgm:presLayoutVars>
      </dgm:prSet>
      <dgm:spPr/>
    </dgm:pt>
    <dgm:pt modelId="{FCA5B6BB-014D-40B7-8ED3-F2E831BCD57D}" type="pres">
      <dgm:prSet presAssocID="{858F27D2-B5B0-4907-B457-3E194D11595F}" presName="invisiNode" presStyleLbl="node1" presStyleIdx="0" presStyleCnt="3"/>
      <dgm:spPr/>
    </dgm:pt>
    <dgm:pt modelId="{3AD73D76-9771-4DB9-AC9D-DFE56AA74395}" type="pres">
      <dgm:prSet presAssocID="{858F27D2-B5B0-4907-B457-3E194D11595F}" presName="imagNode" presStyleLbl="fgImgPlace1" presStyleIdx="0" presStyleCnt="3" custLinFactNeighborX="0" custLinFactNeighborY="-587"/>
      <dgm:spPr>
        <a:blipFill dpi="0" rotWithShape="1">
          <a:blip xmlns:r="http://schemas.openxmlformats.org/officeDocument/2006/relationships" r:embed="rId1"/>
          <a:srcRect/>
          <a:stretch>
            <a:fillRect l="-32276" t="-588" r="-1724" b="588"/>
          </a:stretch>
        </a:blipFill>
      </dgm:spPr>
    </dgm:pt>
    <dgm:pt modelId="{FA4F1283-9ECD-4E0C-9B2A-DEBB1B534182}" type="pres">
      <dgm:prSet presAssocID="{2CCCCCBC-8E50-46D8-BD14-8C5015CA69AE}" presName="sibTrans" presStyleLbl="sibTrans2D1" presStyleIdx="0" presStyleCnt="0"/>
      <dgm:spPr/>
    </dgm:pt>
    <dgm:pt modelId="{4D71187C-0D1F-4E79-83B6-A33A149AE040}" type="pres">
      <dgm:prSet presAssocID="{70860ACB-D583-47DF-97EB-704CA374E7F4}" presName="compNode" presStyleCnt="0"/>
      <dgm:spPr/>
    </dgm:pt>
    <dgm:pt modelId="{1B5B7E0D-9FB8-4BAE-AAA7-131308184BEB}" type="pres">
      <dgm:prSet presAssocID="{70860ACB-D583-47DF-97EB-704CA374E7F4}" presName="bkgdShape" presStyleLbl="node1" presStyleIdx="1" presStyleCnt="3"/>
      <dgm:spPr/>
    </dgm:pt>
    <dgm:pt modelId="{52D1F402-2DA8-42F1-9EA8-400894CA393A}" type="pres">
      <dgm:prSet presAssocID="{70860ACB-D583-47DF-97EB-704CA374E7F4}" presName="nodeTx" presStyleLbl="node1" presStyleIdx="1" presStyleCnt="3">
        <dgm:presLayoutVars>
          <dgm:bulletEnabled val="1"/>
        </dgm:presLayoutVars>
      </dgm:prSet>
      <dgm:spPr/>
    </dgm:pt>
    <dgm:pt modelId="{5A574460-FF7E-445E-9FD3-A3375D081CFE}" type="pres">
      <dgm:prSet presAssocID="{70860ACB-D583-47DF-97EB-704CA374E7F4}" presName="invisiNode" presStyleLbl="node1" presStyleIdx="1" presStyleCnt="3"/>
      <dgm:spPr/>
    </dgm:pt>
    <dgm:pt modelId="{C44E6D4C-18F1-4F9B-8757-A08C79866444}" type="pres">
      <dgm:prSet presAssocID="{70860ACB-D583-47DF-97EB-704CA374E7F4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D7CADB49-817A-4C36-8AF6-1E48EAA753ED}" type="pres">
      <dgm:prSet presAssocID="{DD92AA6E-88C0-420F-A3F8-FA0CB9F63F5A}" presName="sibTrans" presStyleLbl="sibTrans2D1" presStyleIdx="0" presStyleCnt="0"/>
      <dgm:spPr/>
    </dgm:pt>
    <dgm:pt modelId="{725A4F12-432C-49BE-8B25-BC32CC5632D6}" type="pres">
      <dgm:prSet presAssocID="{454330A3-8ADA-4D8C-8C03-C873EFB11D8C}" presName="compNode" presStyleCnt="0"/>
      <dgm:spPr/>
    </dgm:pt>
    <dgm:pt modelId="{6F2D4C43-DBF3-4B2F-9EB3-7CD8704F97D9}" type="pres">
      <dgm:prSet presAssocID="{454330A3-8ADA-4D8C-8C03-C873EFB11D8C}" presName="bkgdShape" presStyleLbl="node1" presStyleIdx="2" presStyleCnt="3" custScaleY="100000" custLinFactNeighborX="64" custLinFactNeighborY="-4016"/>
      <dgm:spPr/>
    </dgm:pt>
    <dgm:pt modelId="{B438CB3F-A771-4898-8CCA-2A81469F4800}" type="pres">
      <dgm:prSet presAssocID="{454330A3-8ADA-4D8C-8C03-C873EFB11D8C}" presName="nodeTx" presStyleLbl="node1" presStyleIdx="2" presStyleCnt="3">
        <dgm:presLayoutVars>
          <dgm:bulletEnabled val="1"/>
        </dgm:presLayoutVars>
      </dgm:prSet>
      <dgm:spPr/>
    </dgm:pt>
    <dgm:pt modelId="{CF90AE01-555E-426D-8C0B-B447E0CC6F82}" type="pres">
      <dgm:prSet presAssocID="{454330A3-8ADA-4D8C-8C03-C873EFB11D8C}" presName="invisiNode" presStyleLbl="node1" presStyleIdx="2" presStyleCnt="3"/>
      <dgm:spPr/>
    </dgm:pt>
    <dgm:pt modelId="{0F9A174C-D291-4B24-9ED3-166CD281EF15}" type="pres">
      <dgm:prSet presAssocID="{454330A3-8ADA-4D8C-8C03-C873EFB11D8C}" presName="imagNode" presStyleLbl="fgImgPlace1" presStyleIdx="2" presStyleCnt="3" custScaleX="97206" custScaleY="77599" custLinFactNeighborX="-980" custLinFactNeighborY="-98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</dgm:pt>
  </dgm:ptLst>
  <dgm:cxnLst>
    <dgm:cxn modelId="{5DAF390D-6C77-4DD8-B02C-F83F43C9E1D6}" type="presOf" srcId="{70860ACB-D583-47DF-97EB-704CA374E7F4}" destId="{52D1F402-2DA8-42F1-9EA8-400894CA393A}" srcOrd="1" destOrd="0" presId="urn:microsoft.com/office/officeart/2005/8/layout/hList7"/>
    <dgm:cxn modelId="{3B97D91B-67FC-49FC-8E46-D50D0DEC575E}" type="presOf" srcId="{454330A3-8ADA-4D8C-8C03-C873EFB11D8C}" destId="{6F2D4C43-DBF3-4B2F-9EB3-7CD8704F97D9}" srcOrd="0" destOrd="0" presId="urn:microsoft.com/office/officeart/2005/8/layout/hList7"/>
    <dgm:cxn modelId="{305DF060-B1A3-4E5B-A9E2-F530DCBD7507}" srcId="{FAADD5B4-50E1-4884-AE3A-5DABD1D19152}" destId="{454330A3-8ADA-4D8C-8C03-C873EFB11D8C}" srcOrd="2" destOrd="0" parTransId="{3603788C-698A-47CF-BA50-07AAAB2ECFE3}" sibTransId="{6F16116F-527C-4527-944D-71C44D25BA9F}"/>
    <dgm:cxn modelId="{53375367-4FAB-4470-BE27-B61BEB93F119}" type="presOf" srcId="{70860ACB-D583-47DF-97EB-704CA374E7F4}" destId="{1B5B7E0D-9FB8-4BAE-AAA7-131308184BEB}" srcOrd="0" destOrd="0" presId="urn:microsoft.com/office/officeart/2005/8/layout/hList7"/>
    <dgm:cxn modelId="{1DCA2D53-990B-43C5-A3F6-FA3063E63113}" type="presOf" srcId="{DD92AA6E-88C0-420F-A3F8-FA0CB9F63F5A}" destId="{D7CADB49-817A-4C36-8AF6-1E48EAA753ED}" srcOrd="0" destOrd="0" presId="urn:microsoft.com/office/officeart/2005/8/layout/hList7"/>
    <dgm:cxn modelId="{34E25F87-F154-4318-BC35-0920607ED4A6}" type="presOf" srcId="{858F27D2-B5B0-4907-B457-3E194D11595F}" destId="{6506D819-7ABE-4D59-A12B-10210C7A72B2}" srcOrd="1" destOrd="0" presId="urn:microsoft.com/office/officeart/2005/8/layout/hList7"/>
    <dgm:cxn modelId="{DC58E794-5351-4872-A560-21D78CECB37D}" type="presOf" srcId="{858F27D2-B5B0-4907-B457-3E194D11595F}" destId="{5F3D8FFA-D186-404F-BC6C-E01D20FB1474}" srcOrd="0" destOrd="0" presId="urn:microsoft.com/office/officeart/2005/8/layout/hList7"/>
    <dgm:cxn modelId="{1011B4A2-373C-4A1D-90F7-80EB0747B40F}" type="presOf" srcId="{454330A3-8ADA-4D8C-8C03-C873EFB11D8C}" destId="{B438CB3F-A771-4898-8CCA-2A81469F4800}" srcOrd="1" destOrd="0" presId="urn:microsoft.com/office/officeart/2005/8/layout/hList7"/>
    <dgm:cxn modelId="{EFBF49B7-7AC0-421F-B1E4-F236678929E0}" type="presOf" srcId="{2CCCCCBC-8E50-46D8-BD14-8C5015CA69AE}" destId="{FA4F1283-9ECD-4E0C-9B2A-DEBB1B534182}" srcOrd="0" destOrd="0" presId="urn:microsoft.com/office/officeart/2005/8/layout/hList7"/>
    <dgm:cxn modelId="{F7A5E0BB-DC38-4CFE-8080-A23E7EA87ECF}" srcId="{FAADD5B4-50E1-4884-AE3A-5DABD1D19152}" destId="{858F27D2-B5B0-4907-B457-3E194D11595F}" srcOrd="0" destOrd="0" parTransId="{9BB3AF25-84D4-4E19-8392-9DAE699EC068}" sibTransId="{2CCCCCBC-8E50-46D8-BD14-8C5015CA69AE}"/>
    <dgm:cxn modelId="{0A686FCB-F951-4992-890F-E84D86F16BEB}" srcId="{FAADD5B4-50E1-4884-AE3A-5DABD1D19152}" destId="{70860ACB-D583-47DF-97EB-704CA374E7F4}" srcOrd="1" destOrd="0" parTransId="{12E81789-9F64-48A0-B269-710941B47599}" sibTransId="{DD92AA6E-88C0-420F-A3F8-FA0CB9F63F5A}"/>
    <dgm:cxn modelId="{73B6FBD3-6E6D-46CC-9763-05C1EF5BEFD3}" type="presOf" srcId="{FAADD5B4-50E1-4884-AE3A-5DABD1D19152}" destId="{A0C19169-E446-45B7-8E6F-0245F327C2AD}" srcOrd="0" destOrd="0" presId="urn:microsoft.com/office/officeart/2005/8/layout/hList7"/>
    <dgm:cxn modelId="{D9C063D4-1374-4B16-983B-4412A177598D}" type="presParOf" srcId="{A0C19169-E446-45B7-8E6F-0245F327C2AD}" destId="{101B0D84-5D3D-4FF1-B8AE-F8BAC7B2C2A9}" srcOrd="0" destOrd="0" presId="urn:microsoft.com/office/officeart/2005/8/layout/hList7"/>
    <dgm:cxn modelId="{683A5D35-F1FE-4A55-9A42-731CC95FE9AB}" type="presParOf" srcId="{A0C19169-E446-45B7-8E6F-0245F327C2AD}" destId="{5D953AF8-464A-4528-B1D7-D23CD37310E9}" srcOrd="1" destOrd="0" presId="urn:microsoft.com/office/officeart/2005/8/layout/hList7"/>
    <dgm:cxn modelId="{91FF8788-FF56-4D7E-AB27-7E354B0A1FF3}" type="presParOf" srcId="{5D953AF8-464A-4528-B1D7-D23CD37310E9}" destId="{2381A5A6-9F39-4635-86FE-F2E9CF1FD1E2}" srcOrd="0" destOrd="0" presId="urn:microsoft.com/office/officeart/2005/8/layout/hList7"/>
    <dgm:cxn modelId="{7640E09A-827B-4A41-87E3-6E327CA8143D}" type="presParOf" srcId="{2381A5A6-9F39-4635-86FE-F2E9CF1FD1E2}" destId="{5F3D8FFA-D186-404F-BC6C-E01D20FB1474}" srcOrd="0" destOrd="0" presId="urn:microsoft.com/office/officeart/2005/8/layout/hList7"/>
    <dgm:cxn modelId="{629AAFC0-EEC0-441A-8211-EA54442E82F2}" type="presParOf" srcId="{2381A5A6-9F39-4635-86FE-F2E9CF1FD1E2}" destId="{6506D819-7ABE-4D59-A12B-10210C7A72B2}" srcOrd="1" destOrd="0" presId="urn:microsoft.com/office/officeart/2005/8/layout/hList7"/>
    <dgm:cxn modelId="{2B7AA31C-60D1-4D2E-AD14-70AA4273DDC2}" type="presParOf" srcId="{2381A5A6-9F39-4635-86FE-F2E9CF1FD1E2}" destId="{FCA5B6BB-014D-40B7-8ED3-F2E831BCD57D}" srcOrd="2" destOrd="0" presId="urn:microsoft.com/office/officeart/2005/8/layout/hList7"/>
    <dgm:cxn modelId="{62629DD9-9ED4-4E9F-B10B-1CCA4AA1E25F}" type="presParOf" srcId="{2381A5A6-9F39-4635-86FE-F2E9CF1FD1E2}" destId="{3AD73D76-9771-4DB9-AC9D-DFE56AA74395}" srcOrd="3" destOrd="0" presId="urn:microsoft.com/office/officeart/2005/8/layout/hList7"/>
    <dgm:cxn modelId="{C0D14F7D-9D1D-4FE1-B564-9C220B36CF52}" type="presParOf" srcId="{5D953AF8-464A-4528-B1D7-D23CD37310E9}" destId="{FA4F1283-9ECD-4E0C-9B2A-DEBB1B534182}" srcOrd="1" destOrd="0" presId="urn:microsoft.com/office/officeart/2005/8/layout/hList7"/>
    <dgm:cxn modelId="{25FB9526-4B0B-4B29-BD27-42C36569A8BC}" type="presParOf" srcId="{5D953AF8-464A-4528-B1D7-D23CD37310E9}" destId="{4D71187C-0D1F-4E79-83B6-A33A149AE040}" srcOrd="2" destOrd="0" presId="urn:microsoft.com/office/officeart/2005/8/layout/hList7"/>
    <dgm:cxn modelId="{B1C642A1-8E02-4D3A-A9B5-AE0A5FE7127C}" type="presParOf" srcId="{4D71187C-0D1F-4E79-83B6-A33A149AE040}" destId="{1B5B7E0D-9FB8-4BAE-AAA7-131308184BEB}" srcOrd="0" destOrd="0" presId="urn:microsoft.com/office/officeart/2005/8/layout/hList7"/>
    <dgm:cxn modelId="{D0F0612E-B992-4048-92E4-B0EF6739A135}" type="presParOf" srcId="{4D71187C-0D1F-4E79-83B6-A33A149AE040}" destId="{52D1F402-2DA8-42F1-9EA8-400894CA393A}" srcOrd="1" destOrd="0" presId="urn:microsoft.com/office/officeart/2005/8/layout/hList7"/>
    <dgm:cxn modelId="{2B28111D-ABD8-4E19-AEC7-E67454D6B8FF}" type="presParOf" srcId="{4D71187C-0D1F-4E79-83B6-A33A149AE040}" destId="{5A574460-FF7E-445E-9FD3-A3375D081CFE}" srcOrd="2" destOrd="0" presId="urn:microsoft.com/office/officeart/2005/8/layout/hList7"/>
    <dgm:cxn modelId="{10621206-5CA0-4AAC-8684-549ACCF0F4C5}" type="presParOf" srcId="{4D71187C-0D1F-4E79-83B6-A33A149AE040}" destId="{C44E6D4C-18F1-4F9B-8757-A08C79866444}" srcOrd="3" destOrd="0" presId="urn:microsoft.com/office/officeart/2005/8/layout/hList7"/>
    <dgm:cxn modelId="{C8C63B20-62CA-4D50-87F9-9FCE0FDEA984}" type="presParOf" srcId="{5D953AF8-464A-4528-B1D7-D23CD37310E9}" destId="{D7CADB49-817A-4C36-8AF6-1E48EAA753ED}" srcOrd="3" destOrd="0" presId="urn:microsoft.com/office/officeart/2005/8/layout/hList7"/>
    <dgm:cxn modelId="{3DC73478-B05F-46BA-AC80-D146E84AE20D}" type="presParOf" srcId="{5D953AF8-464A-4528-B1D7-D23CD37310E9}" destId="{725A4F12-432C-49BE-8B25-BC32CC5632D6}" srcOrd="4" destOrd="0" presId="urn:microsoft.com/office/officeart/2005/8/layout/hList7"/>
    <dgm:cxn modelId="{57A7E552-FF7E-4EFE-BE08-84E8C4462224}" type="presParOf" srcId="{725A4F12-432C-49BE-8B25-BC32CC5632D6}" destId="{6F2D4C43-DBF3-4B2F-9EB3-7CD8704F97D9}" srcOrd="0" destOrd="0" presId="urn:microsoft.com/office/officeart/2005/8/layout/hList7"/>
    <dgm:cxn modelId="{31FEE1C5-BC26-4AB5-AF33-125A9FA070A9}" type="presParOf" srcId="{725A4F12-432C-49BE-8B25-BC32CC5632D6}" destId="{B438CB3F-A771-4898-8CCA-2A81469F4800}" srcOrd="1" destOrd="0" presId="urn:microsoft.com/office/officeart/2005/8/layout/hList7"/>
    <dgm:cxn modelId="{702EFA06-35B5-46A7-ACA8-C87CD32D42A4}" type="presParOf" srcId="{725A4F12-432C-49BE-8B25-BC32CC5632D6}" destId="{CF90AE01-555E-426D-8C0B-B447E0CC6F82}" srcOrd="2" destOrd="0" presId="urn:microsoft.com/office/officeart/2005/8/layout/hList7"/>
    <dgm:cxn modelId="{B32284EB-C2AC-4315-8833-C0E74618F417}" type="presParOf" srcId="{725A4F12-432C-49BE-8B25-BC32CC5632D6}" destId="{0F9A174C-D291-4B24-9ED3-166CD281EF1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D8FFA-D186-404F-BC6C-E01D20FB1474}">
      <dsp:nvSpPr>
        <dsp:cNvPr id="0" name=""/>
        <dsp:cNvSpPr/>
      </dsp:nvSpPr>
      <dsp:spPr>
        <a:xfrm>
          <a:off x="1580" y="0"/>
          <a:ext cx="2458203" cy="378656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b="1" u="sng" kern="120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u="sng" kern="1200">
              <a:solidFill>
                <a:schemeClr val="tx1"/>
              </a:solidFill>
            </a:rPr>
            <a:t>Coordenação: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b="1" u="sng" kern="1200">
            <a:solidFill>
              <a:schemeClr val="tx1"/>
            </a:solidFill>
          </a:endParaRPr>
        </a:p>
        <a:p>
          <a:pPr marL="0" lvl="0" indent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u="none" kern="1200">
              <a:solidFill>
                <a:schemeClr val="tx1"/>
              </a:solidFill>
            </a:rPr>
            <a:t>a) </a:t>
          </a:r>
          <a:r>
            <a:rPr lang="pt-BR" sz="900" u="none" kern="1200">
              <a:solidFill>
                <a:schemeClr val="tx1"/>
              </a:solidFill>
            </a:rPr>
            <a:t>Sugerir indicação de uma segunda pessoa avaliadora/revisora, da área específica do curso avaliado, caso surjam dúvidas quanto ao parecer mais adequado para o processo sob análise;</a:t>
          </a:r>
        </a:p>
        <a:p>
          <a:pPr marL="0" lvl="0" indent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u="none" kern="1200">
              <a:solidFill>
                <a:schemeClr val="tx1"/>
              </a:solidFill>
            </a:rPr>
            <a:t>b) Prestar informações à Mesa Diretora e ao Pleno do CNS sobre os processos avaliados e seus </a:t>
          </a:r>
          <a:r>
            <a:rPr lang="en-US" sz="900" u="none" kern="1200">
              <a:solidFill>
                <a:schemeClr val="tx1"/>
              </a:solidFill>
            </a:rPr>
            <a:t>respectivos pareceres.</a:t>
          </a:r>
          <a:endParaRPr lang="pt-BR" sz="900" u="none" kern="120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u="none" kern="1200"/>
        </a:p>
      </dsp:txBody>
      <dsp:txXfrm>
        <a:off x="1580" y="1514625"/>
        <a:ext cx="2458203" cy="1514625"/>
      </dsp:txXfrm>
    </dsp:sp>
    <dsp:sp modelId="{3AD73D76-9771-4DB9-AC9D-DFE56AA74395}">
      <dsp:nvSpPr>
        <dsp:cNvPr id="0" name=""/>
        <dsp:cNvSpPr/>
      </dsp:nvSpPr>
      <dsp:spPr>
        <a:xfrm>
          <a:off x="600219" y="219792"/>
          <a:ext cx="1260925" cy="1260925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l="-32276" t="-588" r="-1724" b="588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B7E0D-9FB8-4BAE-AAA7-131308184BEB}">
      <dsp:nvSpPr>
        <dsp:cNvPr id="0" name=""/>
        <dsp:cNvSpPr/>
      </dsp:nvSpPr>
      <dsp:spPr>
        <a:xfrm>
          <a:off x="2533530" y="0"/>
          <a:ext cx="2458203" cy="3786564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b="1" u="sng" kern="120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b="1" u="sng" kern="120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b="1" u="sng" kern="120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b="1" u="sng" kern="120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u="sng" kern="1200">
              <a:solidFill>
                <a:schemeClr val="tx1"/>
              </a:solidFill>
            </a:rPr>
            <a:t>Assessoria técnica da </a:t>
          </a:r>
          <a:r>
            <a:rPr lang="en-US" sz="900" b="1" u="sng" kern="1200">
              <a:solidFill>
                <a:schemeClr val="tx1"/>
              </a:solidFill>
              <a:latin typeface="Arial"/>
            </a:rPr>
            <a:t>CIRTES</a:t>
          </a:r>
          <a:r>
            <a:rPr lang="en-US" sz="900" b="1" u="sng" kern="1200">
              <a:solidFill>
                <a:schemeClr val="tx1"/>
              </a:solidFill>
            </a:rPr>
            <a:t>: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b="1" u="sng" kern="1200">
            <a:solidFill>
              <a:schemeClr val="tx1"/>
            </a:solidFill>
          </a:endParaRPr>
        </a:p>
        <a:p>
          <a:pPr marL="0" lvl="0" indent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u="none" kern="1200">
              <a:solidFill>
                <a:schemeClr val="tx1"/>
              </a:solidFill>
            </a:rPr>
            <a:t>a) </a:t>
          </a:r>
          <a:r>
            <a:rPr lang="pt-BR" sz="900" u="none" kern="1200">
              <a:solidFill>
                <a:schemeClr val="tx1"/>
              </a:solidFill>
            </a:rPr>
            <a:t>Instruir os processos enviados pelo MEC, devendo-se elaborar uma nota técnica, anexando a </a:t>
          </a:r>
          <a:r>
            <a:rPr lang="en-US" sz="900" u="none" kern="1200">
              <a:solidFill>
                <a:schemeClr val="tx1"/>
              </a:solidFill>
            </a:rPr>
            <a:t>documentação obrigatória;</a:t>
          </a:r>
        </a:p>
        <a:p>
          <a:pPr marL="0" lvl="0" indent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u="none" kern="1200">
              <a:solidFill>
                <a:schemeClr val="tx1"/>
              </a:solidFill>
            </a:rPr>
            <a:t>b) Reunir dados e indicadores do contexto social, sanitário e educacional para o embasamento do parecer técnico do controle social;</a:t>
          </a:r>
        </a:p>
        <a:p>
          <a:pPr marL="0" lvl="0" indent="0" algn="just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u="none" kern="1200">
              <a:solidFill>
                <a:schemeClr val="tx1"/>
              </a:solidFill>
            </a:rPr>
            <a:t>c) Atribuir o processo para uma pessoa avaliadora/revisora da </a:t>
          </a:r>
          <a:r>
            <a:rPr lang="pt-BR" sz="900" u="none" kern="1200">
              <a:solidFill>
                <a:schemeClr val="tx1"/>
              </a:solidFill>
              <a:latin typeface="Arial"/>
            </a:rPr>
            <a:t>CIRTES</a:t>
          </a:r>
          <a:r>
            <a:rPr lang="pt-BR" sz="900" u="none" kern="1200">
              <a:solidFill>
                <a:schemeClr val="tx1"/>
              </a:solidFill>
            </a:rPr>
            <a:t> ou de sua Câmara Técnica, para análise e validação do parecer.</a:t>
          </a:r>
          <a:endParaRPr lang="en-US" sz="900" u="none" kern="1200">
            <a:solidFill>
              <a:schemeClr val="tx1"/>
            </a:solidFill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33530" y="1514625"/>
        <a:ext cx="2458203" cy="1514625"/>
      </dsp:txXfrm>
    </dsp:sp>
    <dsp:sp modelId="{C44E6D4C-18F1-4F9B-8757-A08C79866444}">
      <dsp:nvSpPr>
        <dsp:cNvPr id="0" name=""/>
        <dsp:cNvSpPr/>
      </dsp:nvSpPr>
      <dsp:spPr>
        <a:xfrm>
          <a:off x="3132169" y="227193"/>
          <a:ext cx="1260925" cy="126092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2D4C43-DBF3-4B2F-9EB3-7CD8704F97D9}">
      <dsp:nvSpPr>
        <dsp:cNvPr id="0" name=""/>
        <dsp:cNvSpPr/>
      </dsp:nvSpPr>
      <dsp:spPr>
        <a:xfrm>
          <a:off x="5067053" y="0"/>
          <a:ext cx="2458203" cy="3786564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u="sng" kern="1200">
            <a:solidFill>
              <a:schemeClr val="tx1"/>
            </a:solidFill>
          </a:endParaRP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b="1" u="sng" kern="1200">
            <a:solidFill>
              <a:schemeClr val="tx1"/>
            </a:solidFill>
          </a:endParaRP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b="1" u="sng" kern="1200">
            <a:solidFill>
              <a:schemeClr val="tx1"/>
            </a:solidFill>
          </a:endParaRPr>
        </a:p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u="sng" kern="1200">
              <a:solidFill>
                <a:schemeClr val="tx1"/>
              </a:solidFill>
              <a:latin typeface="Arial"/>
            </a:rPr>
            <a:t>Avaliadores</a:t>
          </a:r>
          <a:r>
            <a:rPr lang="en-US" sz="900" b="1" u="sng" kern="1200">
              <a:solidFill>
                <a:schemeClr val="tx1"/>
              </a:solidFill>
            </a:rPr>
            <a:t>/</a:t>
          </a:r>
          <a:r>
            <a:rPr lang="en-US" sz="900" b="1" u="sng" kern="1200">
              <a:solidFill>
                <a:schemeClr val="tx1"/>
              </a:solidFill>
              <a:latin typeface="Arial"/>
            </a:rPr>
            <a:t>revisores</a:t>
          </a:r>
          <a:r>
            <a:rPr lang="en-US" sz="900" b="1" u="sng" kern="1200">
              <a:solidFill>
                <a:schemeClr val="tx1"/>
              </a:solidFill>
            </a:rPr>
            <a:t> da </a:t>
          </a:r>
          <a:r>
            <a:rPr lang="en-US" sz="900" b="1" u="sng" kern="1200">
              <a:solidFill>
                <a:schemeClr val="tx1"/>
              </a:solidFill>
              <a:latin typeface="Arial"/>
            </a:rPr>
            <a:t>CIRTES</a:t>
          </a:r>
          <a:r>
            <a:rPr lang="en-US" sz="900" b="1" u="sng" kern="1200">
              <a:solidFill>
                <a:schemeClr val="tx1"/>
              </a:solidFill>
            </a:rPr>
            <a:t>:</a:t>
          </a:r>
          <a:endParaRPr lang="en-US" kern="1200"/>
        </a:p>
        <a:p>
          <a:pPr marL="0" lvl="0" indent="0" algn="just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u="none" kern="1200">
              <a:solidFill>
                <a:schemeClr val="tx1"/>
              </a:solidFill>
              <a:latin typeface="+mj-lt"/>
            </a:rPr>
            <a:t>a) </a:t>
          </a:r>
          <a:r>
            <a:rPr lang="pt-BR" sz="900" u="none" kern="1200">
              <a:solidFill>
                <a:schemeClr val="tx1"/>
              </a:solidFill>
              <a:latin typeface="+mj-lt"/>
            </a:rPr>
            <a:t>Analisar, validar e relatar pareceres para os atos autorizativos, com base nos critérios descritos nas resoluções do CNS</a:t>
          </a:r>
          <a:endParaRPr lang="en-US" sz="900" u="none" kern="1200">
            <a:solidFill>
              <a:schemeClr val="tx1"/>
            </a:solidFill>
            <a:latin typeface="+mj-lt"/>
          </a:endParaRPr>
        </a:p>
        <a:p>
          <a:pPr marL="0" lvl="0" indent="0" algn="just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u="none" kern="1200">
              <a:solidFill>
                <a:schemeClr val="tx1"/>
              </a:solidFill>
              <a:latin typeface="+mj-lt"/>
            </a:rPr>
            <a:t>b) Buscar informações adicionais relacionadas ao processo em fontes confiáveis tais como: site da instituição de ensino, Sistema e-Mec, Cadastro Nacional de Estabelecimentos de Saúde (CNES), legislações do Ministério da Educação e do Ministério da Saúde, Plataforma Lattes, entre outras;</a:t>
          </a:r>
        </a:p>
        <a:p>
          <a:pPr marL="0" lvl="0" indent="0" algn="just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u="none" kern="1200">
              <a:solidFill>
                <a:schemeClr val="tx1"/>
              </a:solidFill>
              <a:latin typeface="+mj-lt"/>
            </a:rPr>
            <a:t>c) Manter sigilo sobre as informações contidas nos processos sob sua análise, mediante assinatura de Termo de Conduta Ética e/ou Termo de Ciência e Compromisso, bem como sobre a senha de acesso ao Seac/CIRTES, que é de uso pessoal e intransferível.</a:t>
          </a:r>
          <a:endParaRPr lang="en-US" sz="900" kern="1200">
            <a:latin typeface="+mj-lt"/>
          </a:endParaRPr>
        </a:p>
      </dsp:txBody>
      <dsp:txXfrm>
        <a:off x="5067053" y="1514625"/>
        <a:ext cx="2458203" cy="1514625"/>
      </dsp:txXfrm>
    </dsp:sp>
    <dsp:sp modelId="{0F9A174C-D291-4B24-9ED3-166CD281EF15}">
      <dsp:nvSpPr>
        <dsp:cNvPr id="0" name=""/>
        <dsp:cNvSpPr/>
      </dsp:nvSpPr>
      <dsp:spPr>
        <a:xfrm>
          <a:off x="5669377" y="244853"/>
          <a:ext cx="1225695" cy="97846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1B0D84-5D3D-4FF1-B8AE-F8BAC7B2C2A9}">
      <dsp:nvSpPr>
        <dsp:cNvPr id="0" name=""/>
        <dsp:cNvSpPr/>
      </dsp:nvSpPr>
      <dsp:spPr>
        <a:xfrm>
          <a:off x="270132" y="0"/>
          <a:ext cx="6923242" cy="316975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27b7a5913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27b7a5913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27b7a5913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27b7a5913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8773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2794c3969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2794c3969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192C4A46-9257-6DA6-79B6-363C85998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2794c3969b_0_12:notes">
            <a:extLst>
              <a:ext uri="{FF2B5EF4-FFF2-40B4-BE49-F238E27FC236}">
                <a16:creationId xmlns:a16="http://schemas.microsoft.com/office/drawing/2014/main" id="{539C2000-BB1A-86FF-B25D-A07024FBA3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2794c3969b_0_12:notes">
            <a:extLst>
              <a:ext uri="{FF2B5EF4-FFF2-40B4-BE49-F238E27FC236}">
                <a16:creationId xmlns:a16="http://schemas.microsoft.com/office/drawing/2014/main" id="{BA152A7E-868F-C505-C733-68EFC83CED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1794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794c3969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794c3969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C0190821-D7CC-408F-AA1F-EDA4189A8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794c3969b_0_22:notes">
            <a:extLst>
              <a:ext uri="{FF2B5EF4-FFF2-40B4-BE49-F238E27FC236}">
                <a16:creationId xmlns:a16="http://schemas.microsoft.com/office/drawing/2014/main" id="{F22CDDA8-951B-521F-75E7-9D15BB4884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794c3969b_0_22:notes">
            <a:extLst>
              <a:ext uri="{FF2B5EF4-FFF2-40B4-BE49-F238E27FC236}">
                <a16:creationId xmlns:a16="http://schemas.microsoft.com/office/drawing/2014/main" id="{63BC694C-C6D9-1659-DAF3-8C090C416C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3920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C0190821-D7CC-408F-AA1F-EDA4189A8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794c3969b_0_22:notes">
            <a:extLst>
              <a:ext uri="{FF2B5EF4-FFF2-40B4-BE49-F238E27FC236}">
                <a16:creationId xmlns:a16="http://schemas.microsoft.com/office/drawing/2014/main" id="{F22CDDA8-951B-521F-75E7-9D15BB4884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794c3969b_0_22:notes">
            <a:extLst>
              <a:ext uri="{FF2B5EF4-FFF2-40B4-BE49-F238E27FC236}">
                <a16:creationId xmlns:a16="http://schemas.microsoft.com/office/drawing/2014/main" id="{63BC694C-C6D9-1659-DAF3-8C090C416C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9096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C0190821-D7CC-408F-AA1F-EDA4189A8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794c3969b_0_22:notes">
            <a:extLst>
              <a:ext uri="{FF2B5EF4-FFF2-40B4-BE49-F238E27FC236}">
                <a16:creationId xmlns:a16="http://schemas.microsoft.com/office/drawing/2014/main" id="{F22CDDA8-951B-521F-75E7-9D15BB4884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794c3969b_0_22:notes">
            <a:extLst>
              <a:ext uri="{FF2B5EF4-FFF2-40B4-BE49-F238E27FC236}">
                <a16:creationId xmlns:a16="http://schemas.microsoft.com/office/drawing/2014/main" id="{63BC694C-C6D9-1659-DAF3-8C090C416C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6286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C0190821-D7CC-408F-AA1F-EDA4189A8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794c3969b_0_22:notes">
            <a:extLst>
              <a:ext uri="{FF2B5EF4-FFF2-40B4-BE49-F238E27FC236}">
                <a16:creationId xmlns:a16="http://schemas.microsoft.com/office/drawing/2014/main" id="{F22CDDA8-951B-521F-75E7-9D15BB4884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794c3969b_0_22:notes">
            <a:extLst>
              <a:ext uri="{FF2B5EF4-FFF2-40B4-BE49-F238E27FC236}">
                <a16:creationId xmlns:a16="http://schemas.microsoft.com/office/drawing/2014/main" id="{63BC694C-C6D9-1659-DAF3-8C090C416C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2879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C0190821-D7CC-408F-AA1F-EDA4189A8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794c3969b_0_22:notes">
            <a:extLst>
              <a:ext uri="{FF2B5EF4-FFF2-40B4-BE49-F238E27FC236}">
                <a16:creationId xmlns:a16="http://schemas.microsoft.com/office/drawing/2014/main" id="{F22CDDA8-951B-521F-75E7-9D15BB4884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794c3969b_0_22:notes">
            <a:extLst>
              <a:ext uri="{FF2B5EF4-FFF2-40B4-BE49-F238E27FC236}">
                <a16:creationId xmlns:a16="http://schemas.microsoft.com/office/drawing/2014/main" id="{63BC694C-C6D9-1659-DAF3-8C090C416C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3965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27a047463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27a047463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47296F66-EA48-A766-2326-689092EA5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27a047463b_0_33:notes">
            <a:extLst>
              <a:ext uri="{FF2B5EF4-FFF2-40B4-BE49-F238E27FC236}">
                <a16:creationId xmlns:a16="http://schemas.microsoft.com/office/drawing/2014/main" id="{193CE993-0B64-A307-F0D6-6F52699373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27a047463b_0_33:notes">
            <a:extLst>
              <a:ext uri="{FF2B5EF4-FFF2-40B4-BE49-F238E27FC236}">
                <a16:creationId xmlns:a16="http://schemas.microsoft.com/office/drawing/2014/main" id="{3D0E198B-8577-5513-6D9A-C66BD38E60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355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DDDB2256-2DD1-E26E-EDFE-2FDE57137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27a047463b_0_33:notes">
            <a:extLst>
              <a:ext uri="{FF2B5EF4-FFF2-40B4-BE49-F238E27FC236}">
                <a16:creationId xmlns:a16="http://schemas.microsoft.com/office/drawing/2014/main" id="{5216838C-8209-5C87-3BC3-1E4349B180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27a047463b_0_33:notes">
            <a:extLst>
              <a:ext uri="{FF2B5EF4-FFF2-40B4-BE49-F238E27FC236}">
                <a16:creationId xmlns:a16="http://schemas.microsoft.com/office/drawing/2014/main" id="{8D6418FA-9F4C-757E-A627-2D5FBA69BA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1972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B43A8225-7FC5-1ABC-C0B3-1903B8AA7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27a047463b_0_33:notes">
            <a:extLst>
              <a:ext uri="{FF2B5EF4-FFF2-40B4-BE49-F238E27FC236}">
                <a16:creationId xmlns:a16="http://schemas.microsoft.com/office/drawing/2014/main" id="{987C37BF-7F5B-29B1-6640-A92F933E63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27a047463b_0_33:notes">
            <a:extLst>
              <a:ext uri="{FF2B5EF4-FFF2-40B4-BE49-F238E27FC236}">
                <a16:creationId xmlns:a16="http://schemas.microsoft.com/office/drawing/2014/main" id="{F094DBAE-B055-6E37-4802-B951A30B85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3773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EADA5CEA-392B-4529-7A48-5B983FFB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C3D7F438-4391-61B0-5397-09D9CDF1EC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A6BF49CA-5232-725D-4EA3-F75BF25FBE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8982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EADA5CEA-392B-4529-7A48-5B983FFB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C3D7F438-4391-61B0-5397-09D9CDF1EC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A6BF49CA-5232-725D-4EA3-F75BF25FBE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6839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EADA5CEA-392B-4529-7A48-5B983FFB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C3D7F438-4391-61B0-5397-09D9CDF1EC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A6BF49CA-5232-725D-4EA3-F75BF25FBE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6393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EADA5CEA-392B-4529-7A48-5B983FFB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C3D7F438-4391-61B0-5397-09D9CDF1EC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A6BF49CA-5232-725D-4EA3-F75BF25FBE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9071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0A210B4B-4C71-9C6A-A179-4A0A9BED5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AC6A5A69-61FE-C952-1949-3ADC71522C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98A0E773-14D8-1AE0-505C-1D5A255C45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8546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480FDE09-6967-62E1-AC4B-1D971438B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CDC15A72-7053-0602-1C7F-D782657E71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C23A0BDA-B14E-DEC3-5EC5-592CC5A3E1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5455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27a047463b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27a047463b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ADF170BB-73E3-009D-B35F-B41D0C5C2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27a047463b_0_58:notes">
            <a:extLst>
              <a:ext uri="{FF2B5EF4-FFF2-40B4-BE49-F238E27FC236}">
                <a16:creationId xmlns:a16="http://schemas.microsoft.com/office/drawing/2014/main" id="{1B70BFD0-B285-2155-387E-BAD60E82E3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27a047463b_0_58:notes">
            <a:extLst>
              <a:ext uri="{FF2B5EF4-FFF2-40B4-BE49-F238E27FC236}">
                <a16:creationId xmlns:a16="http://schemas.microsoft.com/office/drawing/2014/main" id="{C80EABCE-619A-0D8A-0EDA-013933817B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9786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ADF170BB-73E3-009D-B35F-B41D0C5C2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27a047463b_0_58:notes">
            <a:extLst>
              <a:ext uri="{FF2B5EF4-FFF2-40B4-BE49-F238E27FC236}">
                <a16:creationId xmlns:a16="http://schemas.microsoft.com/office/drawing/2014/main" id="{1B70BFD0-B285-2155-387E-BAD60E82E3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27a047463b_0_58:notes">
            <a:extLst>
              <a:ext uri="{FF2B5EF4-FFF2-40B4-BE49-F238E27FC236}">
                <a16:creationId xmlns:a16="http://schemas.microsoft.com/office/drawing/2014/main" id="{C80EABCE-619A-0D8A-0EDA-013933817B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53469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ADF170BB-73E3-009D-B35F-B41D0C5C2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27a047463b_0_58:notes">
            <a:extLst>
              <a:ext uri="{FF2B5EF4-FFF2-40B4-BE49-F238E27FC236}">
                <a16:creationId xmlns:a16="http://schemas.microsoft.com/office/drawing/2014/main" id="{1B70BFD0-B285-2155-387E-BAD60E82E3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27a047463b_0_58:notes">
            <a:extLst>
              <a:ext uri="{FF2B5EF4-FFF2-40B4-BE49-F238E27FC236}">
                <a16:creationId xmlns:a16="http://schemas.microsoft.com/office/drawing/2014/main" id="{C80EABCE-619A-0D8A-0EDA-013933817B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14570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92C1B1CB-CA16-C3DA-4CC0-BCFBE1ED8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27a047463b_0_58:notes">
            <a:extLst>
              <a:ext uri="{FF2B5EF4-FFF2-40B4-BE49-F238E27FC236}">
                <a16:creationId xmlns:a16="http://schemas.microsoft.com/office/drawing/2014/main" id="{FE5EEE8C-22CC-D36F-4E7A-D7B9BF253E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27a047463b_0_58:notes">
            <a:extLst>
              <a:ext uri="{FF2B5EF4-FFF2-40B4-BE49-F238E27FC236}">
                <a16:creationId xmlns:a16="http://schemas.microsoft.com/office/drawing/2014/main" id="{00657270-7A0E-9A6C-27F2-8C5A53A024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35487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C56609F9-ABE8-D80A-2E93-D5CE6FCB2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27a047463b_0_58:notes">
            <a:extLst>
              <a:ext uri="{FF2B5EF4-FFF2-40B4-BE49-F238E27FC236}">
                <a16:creationId xmlns:a16="http://schemas.microsoft.com/office/drawing/2014/main" id="{EE2960CE-22A3-AD5D-F55E-8618E9E6C8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27a047463b_0_58:notes">
            <a:extLst>
              <a:ext uri="{FF2B5EF4-FFF2-40B4-BE49-F238E27FC236}">
                <a16:creationId xmlns:a16="http://schemas.microsoft.com/office/drawing/2014/main" id="{91BD64A7-7B98-7111-D8E5-3031540383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93789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D5A6083C-12D3-3301-6864-3FAA48ECA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2794c3969b_0_12:notes">
            <a:extLst>
              <a:ext uri="{FF2B5EF4-FFF2-40B4-BE49-F238E27FC236}">
                <a16:creationId xmlns:a16="http://schemas.microsoft.com/office/drawing/2014/main" id="{98AEEF46-DEEC-8FFF-E96E-CADBE18E35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2794c3969b_0_12:notes">
            <a:extLst>
              <a:ext uri="{FF2B5EF4-FFF2-40B4-BE49-F238E27FC236}">
                <a16:creationId xmlns:a16="http://schemas.microsoft.com/office/drawing/2014/main" id="{56CBE0E7-2542-2582-2C5C-02F01035C2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44168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6FCA6D93-3B84-FACE-153D-784E6157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BDF99153-7B2B-1281-E6BE-1686CDC74A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1577C1BB-C173-E61E-573F-D1B8F55D28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49554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10D4A9A8-6836-4774-30E5-D9C5B0BD8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27a047463b_0_58:notes">
            <a:extLst>
              <a:ext uri="{FF2B5EF4-FFF2-40B4-BE49-F238E27FC236}">
                <a16:creationId xmlns:a16="http://schemas.microsoft.com/office/drawing/2014/main" id="{43D546B9-DED3-68E6-3983-D64A7EB11B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27a047463b_0_58:notes">
            <a:extLst>
              <a:ext uri="{FF2B5EF4-FFF2-40B4-BE49-F238E27FC236}">
                <a16:creationId xmlns:a16="http://schemas.microsoft.com/office/drawing/2014/main" id="{E0F96608-5C71-626C-BE0B-1FA4117A43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32029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81970BD7-3D64-65AB-0D5E-844D92299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7280F5B9-BB32-E90E-9143-5560933837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14B5E186-C69B-8BB6-73DA-7A934740C5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43207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79A05E1D-ED54-71BE-A68E-628F2700E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759694F0-E5A9-8B1F-1A09-81A4559379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0D6FEDAD-44FC-306E-2DC1-6F74B3DD8B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71989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38A5697A-F662-4B44-66E3-7EE5EA577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C1C092F4-03CD-2C4D-C877-909EE2F216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B18D761D-BC58-9E3B-26A6-4BF01E9616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31362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A37D9ADE-DB81-AB9E-0D73-F7C7B2DE6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2A91875C-C764-A0C4-B41A-BA4504CDDD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F8BD619C-EF53-A16D-043A-CCDBEC1DEE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69956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D91470CB-FFD9-F49F-B1C4-FC7D28FEC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4FA65DEF-D930-768E-D397-69580DD563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F6A359C7-A657-6B87-0FFC-CAF1F3CFE1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04005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BA7C19C1-5734-67D3-57CC-FAB679DEE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665838EB-A7D3-E6FC-6418-80446F15E8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E6387AEC-F10D-DCE9-94D9-4F6C0FE9CF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04019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BA7C19C1-5734-67D3-57CC-FAB679DEE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665838EB-A7D3-E6FC-6418-80446F15E8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E6387AEC-F10D-DCE9-94D9-4F6C0FE9CF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52629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6FCA6D93-3B84-FACE-153D-784E6157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7a047463b_0_11:notes">
            <a:extLst>
              <a:ext uri="{FF2B5EF4-FFF2-40B4-BE49-F238E27FC236}">
                <a16:creationId xmlns:a16="http://schemas.microsoft.com/office/drawing/2014/main" id="{BDF99153-7B2B-1281-E6BE-1686CDC74A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7a047463b_0_11:notes">
            <a:extLst>
              <a:ext uri="{FF2B5EF4-FFF2-40B4-BE49-F238E27FC236}">
                <a16:creationId xmlns:a16="http://schemas.microsoft.com/office/drawing/2014/main" id="{1577C1BB-C173-E61E-573F-D1B8F55D28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5183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27a047463b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27a047463b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onselho.saude.gov.b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nes.datasus.gov.br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0_8F1D910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ctrTitle"/>
          </p:nvPr>
        </p:nvSpPr>
        <p:spPr>
          <a:xfrm>
            <a:off x="988049" y="995423"/>
            <a:ext cx="6280851" cy="13292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373ª Reunião Ordinária do Conselho Nacional de Saúde (CNS)</a:t>
            </a:r>
            <a:endParaRPr sz="30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subTitle" idx="1"/>
          </p:nvPr>
        </p:nvSpPr>
        <p:spPr>
          <a:xfrm>
            <a:off x="1181550" y="2598601"/>
            <a:ext cx="5829900" cy="7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lt1"/>
                </a:solidFill>
                <a:latin typeface="Montserrat SemiBold"/>
                <a:ea typeface="Montserrat"/>
                <a:cs typeface="Montserrat"/>
                <a:sym typeface="Montserrat SemiBold"/>
              </a:rPr>
              <a:t>Marco Regulatório e fluxo de avaliação dos processos de atos autorizativos de cursos de graduação da área da saúde no âmbito do Conselho Nacional de Saúde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2651100" y="3707725"/>
            <a:ext cx="2861700" cy="41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10 e 11 de dezembro de 2025</a:t>
            </a:r>
            <a:endParaRPr sz="1200" i="1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9313" y="444375"/>
            <a:ext cx="1354320" cy="4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91776" y="4528849"/>
            <a:ext cx="2609556" cy="34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9" name="Google Shape;69;p15"/>
          <p:cNvSpPr txBox="1">
            <a:spLocks noGrp="1"/>
          </p:cNvSpPr>
          <p:nvPr>
            <p:ph type="ctrTitle"/>
          </p:nvPr>
        </p:nvSpPr>
        <p:spPr>
          <a:xfrm>
            <a:off x="517613" y="1081137"/>
            <a:ext cx="6023400" cy="115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lvl="0"/>
            <a:r>
              <a:rPr lang="pt-BR" sz="32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Comissão Intersetorial de Relações de Trabalho e Educação na Saúde (CIRTES)</a:t>
            </a:r>
            <a:endParaRPr sz="30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subTitle" idx="1"/>
          </p:nvPr>
        </p:nvSpPr>
        <p:spPr>
          <a:xfrm>
            <a:off x="614363" y="2636961"/>
            <a:ext cx="5829900" cy="11016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>
              <a:lnSpc>
                <a:spcPct val="90000"/>
              </a:lnSpc>
            </a:pPr>
            <a:r>
              <a:rPr lang="pt-BR" sz="1400" b="1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Coordenação CIRTES: </a:t>
            </a:r>
          </a:p>
          <a:p>
            <a:pPr marL="0" lvl="0" indent="0">
              <a:lnSpc>
                <a:spcPct val="90000"/>
              </a:lnSpc>
            </a:pPr>
            <a:r>
              <a:rPr lang="pt-BR"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Francisca Valda da Silva;</a:t>
            </a:r>
          </a:p>
          <a:p>
            <a:pPr marL="0" lvl="0" indent="0">
              <a:lnSpc>
                <a:spcPct val="90000"/>
              </a:lnSpc>
            </a:pPr>
            <a:r>
              <a:rPr lang="pt-BR" sz="1600">
                <a:solidFill>
                  <a:schemeClr val="lt1"/>
                </a:solidFill>
                <a:latin typeface="Montserrat SemiBold"/>
                <a:ea typeface="Montserrat"/>
                <a:cs typeface="Montserrat"/>
                <a:sym typeface="Montserrat SemiBold"/>
              </a:rPr>
              <a:t>João Pedro Santos da Silva</a:t>
            </a:r>
          </a:p>
          <a:p>
            <a:pPr marL="0" lvl="0" indent="0">
              <a:lnSpc>
                <a:spcPct val="90000"/>
              </a:lnSpc>
            </a:pPr>
            <a:r>
              <a:rPr lang="pt-BR" sz="1600" err="1">
                <a:solidFill>
                  <a:schemeClr val="lt1"/>
                </a:solidFill>
                <a:latin typeface="Montserrat SemiBold"/>
                <a:ea typeface="Montserrat"/>
                <a:cs typeface="Montserrat"/>
                <a:sym typeface="Montserrat SemiBold"/>
              </a:rPr>
              <a:t>Doté</a:t>
            </a:r>
            <a:r>
              <a:rPr lang="pt-BR" sz="1600">
                <a:solidFill>
                  <a:schemeClr val="lt1"/>
                </a:solidFill>
                <a:latin typeface="Montserrat SemiBold"/>
                <a:ea typeface="Montserrat"/>
                <a:cs typeface="Montserrat"/>
                <a:sym typeface="Montserrat SemiBold"/>
              </a:rPr>
              <a:t> Thiago Leitão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2014492" y="3826330"/>
            <a:ext cx="2861700" cy="41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10 e 11 de dezembro de 2025</a:t>
            </a:r>
            <a:endParaRPr sz="1200" i="1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3403681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535500" y="93708"/>
            <a:ext cx="8073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515FA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Fundamentos legais – breve histórico</a:t>
            </a:r>
            <a:endParaRPr sz="2400">
              <a:solidFill>
                <a:srgbClr val="515FA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222983" y="666408"/>
            <a:ext cx="8385517" cy="37101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 algn="just">
              <a:buClr>
                <a:srgbClr val="002060"/>
              </a:buClr>
              <a:buFont typeface="Wingdings" panose="05000000000000000000" pitchFamily="2" charset="2"/>
              <a:buChar char="q"/>
            </a:pP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Considerando que o </a:t>
            </a:r>
            <a:r>
              <a:rPr lang="pt-BR" sz="1500" b="1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art. 200 da Constituição Federal de 1988 </a:t>
            </a: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atribui ao Sistema Único de Saúde (SUS) a competência para ordenar a formação de recursos humanos na área da saúde;</a:t>
            </a:r>
          </a:p>
          <a:p>
            <a:pPr marL="285750" indent="-285750" algn="just">
              <a:buClr>
                <a:srgbClr val="002060"/>
              </a:buClr>
              <a:buFont typeface="Wingdings" panose="05000000000000000000" pitchFamily="2" charset="2"/>
              <a:buChar char="q"/>
            </a:pP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E considerando que a </a:t>
            </a:r>
            <a:r>
              <a:rPr lang="pt-BR" sz="1500" b="1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Resolução CNS nº 17/1991 </a:t>
            </a: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conferiu ao Conselho Nacional de Saúde a responsabilidade de regular e avaliar, em articulação com o Ministério da Educação, os processos de autorização de novos cursos da área da saúde;</a:t>
            </a:r>
          </a:p>
          <a:p>
            <a:pPr marL="285750" indent="-285750" algn="just">
              <a:buClr>
                <a:srgbClr val="002060"/>
              </a:buClr>
              <a:buFont typeface="Wingdings" panose="05000000000000000000" pitchFamily="2" charset="2"/>
              <a:buChar char="q"/>
            </a:pP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O </a:t>
            </a:r>
            <a:r>
              <a:rPr lang="pt-BR" sz="1500" b="1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CNS oficiou </a:t>
            </a: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ao Ministro de Estado da Educação sobre a necessidade de instituir mecanismos técnicos e administrativos aptos a assegurar o cumprimento das disposições constitucionais e dos demais atos normativos que regem a matéria;</a:t>
            </a:r>
          </a:p>
          <a:p>
            <a:pPr marL="285750" indent="-285750" algn="just">
              <a:buClr>
                <a:srgbClr val="002060"/>
              </a:buClr>
              <a:buFont typeface="Wingdings" panose="05000000000000000000" pitchFamily="2" charset="2"/>
              <a:buChar char="q"/>
            </a:pP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Incluindo-se, para fins de análise e acompanhamento, os cursos de</a:t>
            </a:r>
          </a:p>
        </p:txBody>
      </p:sp>
      <p:sp>
        <p:nvSpPr>
          <p:cNvPr id="3" name="Retângulo Arredondado 2"/>
          <p:cNvSpPr/>
          <p:nvPr/>
        </p:nvSpPr>
        <p:spPr>
          <a:xfrm>
            <a:off x="763929" y="3657600"/>
            <a:ext cx="7535119" cy="1064871"/>
          </a:xfrm>
          <a:prstGeom prst="roundRect">
            <a:avLst/>
          </a:prstGeom>
          <a:solidFill>
            <a:srgbClr val="5FC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2060"/>
              </a:buClr>
            </a:pPr>
            <a:r>
              <a:rPr lang="pt-BR" b="1">
                <a:solidFill>
                  <a:schemeClr val="tx1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rPr>
              <a:t>Medicina, Odontologia, Enfermagem, Psicologia, Fonoaudiologia, Farmácia, Fisioterapia, Terapia Ocupacional, Nutrição e Educação Física.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>
          <a:extLst>
            <a:ext uri="{FF2B5EF4-FFF2-40B4-BE49-F238E27FC236}">
              <a16:creationId xmlns:a16="http://schemas.microsoft.com/office/drawing/2014/main" id="{3AE0A84E-2B31-0561-A93F-C6FA8597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>
            <a:extLst>
              <a:ext uri="{FF2B5EF4-FFF2-40B4-BE49-F238E27FC236}">
                <a16:creationId xmlns:a16="http://schemas.microsoft.com/office/drawing/2014/main" id="{86038980-7532-B9F1-5BF9-FB27B8E39AB4}"/>
              </a:ext>
            </a:extLst>
          </p:cNvPr>
          <p:cNvSpPr/>
          <p:nvPr/>
        </p:nvSpPr>
        <p:spPr>
          <a:xfrm>
            <a:off x="8686458" y="41266"/>
            <a:ext cx="444900" cy="444900"/>
          </a:xfrm>
          <a:prstGeom prst="ellipse">
            <a:avLst/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6">
            <a:extLst>
              <a:ext uri="{FF2B5EF4-FFF2-40B4-BE49-F238E27FC236}">
                <a16:creationId xmlns:a16="http://schemas.microsoft.com/office/drawing/2014/main" id="{39930318-D236-8E4A-01E7-348C80526569}"/>
              </a:ext>
            </a:extLst>
          </p:cNvPr>
          <p:cNvSpPr/>
          <p:nvPr/>
        </p:nvSpPr>
        <p:spPr>
          <a:xfrm flipH="1">
            <a:off x="6742458" y="13816"/>
            <a:ext cx="1944000" cy="4998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6">
            <a:extLst>
              <a:ext uri="{FF2B5EF4-FFF2-40B4-BE49-F238E27FC236}">
                <a16:creationId xmlns:a16="http://schemas.microsoft.com/office/drawing/2014/main" id="{CE201D85-1315-2851-CC98-5120625EAD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8896" y="571536"/>
            <a:ext cx="8469604" cy="41147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 algn="just">
              <a:buClr>
                <a:srgbClr val="002060"/>
              </a:buClr>
              <a:buFont typeface="Wingdings" panose="05000000000000000000" pitchFamily="2" charset="2"/>
              <a:buChar char="q"/>
            </a:pPr>
            <a:r>
              <a:rPr lang="pt-BR">
                <a:solidFill>
                  <a:srgbClr val="000000"/>
                </a:solidFill>
                <a:latin typeface="Montserrat" panose="00000500000000000000" pitchFamily="2" charset="0"/>
              </a:rPr>
              <a:t>Histórico de o</a:t>
            </a:r>
            <a:r>
              <a:rPr lang="pt-BR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utras </a:t>
            </a:r>
            <a:r>
              <a:rPr lang="pt-BR">
                <a:solidFill>
                  <a:srgbClr val="000000"/>
                </a:solidFill>
                <a:latin typeface="Montserrat" panose="00000500000000000000" pitchFamily="2" charset="0"/>
              </a:rPr>
              <a:t>r</a:t>
            </a:r>
            <a:r>
              <a:rPr lang="pt-BR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esoluções do CNS que se manifestaram quanto a qualidade dos cursos de graduação da área da saúde, cumprindo os requisitos constitucionais e legais (</a:t>
            </a:r>
            <a:r>
              <a:rPr lang="pt-BR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  <a:hlinkClick r:id="rId4"/>
              </a:rPr>
              <a:t>https://conselho.saude.gov.br/</a:t>
            </a:r>
            <a:r>
              <a:rPr lang="pt-BR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)</a:t>
            </a:r>
          </a:p>
          <a:p>
            <a:pPr marL="0" indent="0" algn="just">
              <a:buClr>
                <a:srgbClr val="002060"/>
              </a:buClr>
              <a:buNone/>
            </a:pPr>
            <a:endParaRPr lang="pt-BR" sz="1400" b="0" i="0" u="none" strike="noStrike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4" name="Google Shape;79;p16">
            <a:extLst>
              <a:ext uri="{FF2B5EF4-FFF2-40B4-BE49-F238E27FC236}">
                <a16:creationId xmlns:a16="http://schemas.microsoft.com/office/drawing/2014/main" id="{4A055AD4-F061-3201-F9B3-699D31ADDD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054" y="71736"/>
            <a:ext cx="8073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515FA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Fundamentos legais – breve histórico</a:t>
            </a:r>
            <a:endParaRPr sz="2400">
              <a:solidFill>
                <a:srgbClr val="515FA5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" name="Retângulo com Canto Diagonal Aparado 1"/>
          <p:cNvSpPr/>
          <p:nvPr/>
        </p:nvSpPr>
        <p:spPr>
          <a:xfrm>
            <a:off x="329054" y="1805652"/>
            <a:ext cx="2726662" cy="605074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com Canto Diagonal Aparado 6"/>
          <p:cNvSpPr/>
          <p:nvPr/>
        </p:nvSpPr>
        <p:spPr>
          <a:xfrm>
            <a:off x="2571478" y="2468646"/>
            <a:ext cx="2776026" cy="719989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b="1">
                <a:solidFill>
                  <a:srgbClr val="000000"/>
                </a:solidFill>
                <a:latin typeface="Montserrat"/>
              </a:rPr>
              <a:t>Resolução nº 131 , de 4 de agosto de 1994;</a:t>
            </a:r>
            <a:endParaRPr lang="pt-BR" b="1"/>
          </a:p>
        </p:txBody>
      </p:sp>
      <p:sp>
        <p:nvSpPr>
          <p:cNvPr id="8" name="Retângulo com Canto Diagonal Aparado 7"/>
          <p:cNvSpPr/>
          <p:nvPr/>
        </p:nvSpPr>
        <p:spPr>
          <a:xfrm>
            <a:off x="4288079" y="3328472"/>
            <a:ext cx="2622007" cy="617799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buClr>
                <a:srgbClr val="002060"/>
              </a:buClr>
            </a:pPr>
            <a:r>
              <a:rPr lang="pt-BR" b="1">
                <a:solidFill>
                  <a:srgbClr val="000000"/>
                </a:solidFill>
                <a:latin typeface="Montserrat"/>
              </a:rPr>
              <a:t>Resolução nº 203, de 7 de novembro de 1996;​</a:t>
            </a:r>
          </a:p>
        </p:txBody>
      </p:sp>
      <p:sp>
        <p:nvSpPr>
          <p:cNvPr id="9" name="Retângulo com Canto Diagonal Aparado 8"/>
          <p:cNvSpPr/>
          <p:nvPr/>
        </p:nvSpPr>
        <p:spPr>
          <a:xfrm>
            <a:off x="5937813" y="4086108"/>
            <a:ext cx="2581153" cy="658112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>
              <a:buClr>
                <a:srgbClr val="002060"/>
              </a:buClr>
            </a:pPr>
            <a:r>
              <a:rPr lang="pt-BR" b="1">
                <a:solidFill>
                  <a:srgbClr val="000000"/>
                </a:solidFill>
                <a:latin typeface="Montserrat"/>
              </a:rPr>
              <a:t>Resolução nº 204, de 7 de novembro de 1996.​</a:t>
            </a:r>
            <a:endParaRPr lang="en-US" b="1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84429" y="1846579"/>
            <a:ext cx="2415911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b="1">
                <a:latin typeface="Montserrat"/>
              </a:rPr>
              <a:t>Resolução nº 100 , de 3 de fevereiro de 1994; </a:t>
            </a:r>
          </a:p>
        </p:txBody>
      </p:sp>
    </p:spTree>
    <p:extLst>
      <p:ext uri="{BB962C8B-B14F-4D97-AF65-F5344CB8AC3E}">
        <p14:creationId xmlns:p14="http://schemas.microsoft.com/office/powerpoint/2010/main" val="643956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446334" y="82033"/>
            <a:ext cx="8431448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990"/>
            </a:pPr>
            <a:r>
              <a:rPr lang="pt-BR" sz="24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Comissão Intersetorial de Relações de Trabalho e Educação na Saúde (CIRTES)</a:t>
            </a:r>
            <a:endParaRPr sz="2400">
              <a:solidFill>
                <a:srgbClr val="00206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330220" y="1023363"/>
            <a:ext cx="8073000" cy="27913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indent="0" algn="just">
              <a:buClr>
                <a:srgbClr val="FFC000"/>
              </a:buClr>
              <a:buNone/>
            </a:pPr>
            <a:r>
              <a:rPr lang="en-US" sz="1700" b="0" i="0" u="none" strike="noStrike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Criada</a:t>
            </a:r>
            <a:r>
              <a:rPr lang="en-US" sz="17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</a:t>
            </a:r>
            <a:r>
              <a:rPr lang="en-US" sz="1700" b="0" i="0" u="none" strike="noStrike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por</a:t>
            </a:r>
            <a:r>
              <a:rPr lang="en-US" sz="17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</a:t>
            </a:r>
            <a:r>
              <a:rPr lang="en-US" sz="1700" b="0" i="0" u="none" strike="noStrike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meio</a:t>
            </a:r>
            <a:r>
              <a:rPr lang="en-US" sz="17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da </a:t>
            </a:r>
            <a:r>
              <a:rPr lang="en-US" sz="1700" b="1" i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Resolução</a:t>
            </a:r>
            <a:r>
              <a:rPr lang="en-US" sz="1700" b="1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CNS nº 11, de 31 de </a:t>
            </a:r>
            <a:r>
              <a:rPr lang="en-US" sz="1700" b="1" i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outubro</a:t>
            </a:r>
            <a:r>
              <a:rPr lang="en-US" sz="1700" b="1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de 1991: </a:t>
            </a:r>
            <a:r>
              <a:rPr lang="pt-BR" sz="1700" b="0" i="0">
                <a:solidFill>
                  <a:srgbClr val="555555"/>
                </a:solidFill>
                <a:effectLst/>
                <a:latin typeface="Montserrat" panose="00000500000000000000" pitchFamily="2" charset="0"/>
              </a:rPr>
              <a:t> </a:t>
            </a:r>
            <a:r>
              <a:rPr lang="pt-BR" sz="1700">
                <a:solidFill>
                  <a:srgbClr val="000000"/>
                </a:solidFill>
                <a:latin typeface="Montserrat" panose="00000500000000000000" pitchFamily="2" charset="0"/>
              </a:rPr>
              <a:t>Institui e normatiza o funcionamento das Comissões Intersetoriais de Alimentação e Nutrição, Saneamento e Meio Ambiente, Recursos Humanos para a Saúde, Ciência e Tecnologia em Saúde, Vigilância Sanitária e Farmacoepidemiologia, Saúde do Trabalhador, Saúde do Índio</a:t>
            </a:r>
            <a:r>
              <a:rPr lang="en-US" sz="1700">
                <a:solidFill>
                  <a:srgbClr val="000000"/>
                </a:solidFill>
                <a:latin typeface="Montserrat" panose="00000500000000000000" pitchFamily="2" charset="0"/>
              </a:rPr>
              <a:t>; </a:t>
            </a:r>
          </a:p>
          <a:p>
            <a:pPr marL="0" indent="0" algn="just">
              <a:buClr>
                <a:schemeClr val="accent1">
                  <a:lumMod val="50000"/>
                </a:schemeClr>
              </a:buClr>
              <a:buNone/>
            </a:pPr>
            <a:endParaRPr lang="en-US" sz="1700">
              <a:solidFill>
                <a:srgbClr val="000000"/>
              </a:solidFill>
              <a:latin typeface="Montserrat" panose="00000500000000000000" pitchFamily="2" charset="0"/>
              <a:sym typeface="Montserrat"/>
            </a:endParaRPr>
          </a:p>
          <a:p>
            <a:pPr marL="0" indent="0" algn="just">
              <a:buClr>
                <a:srgbClr val="FFC000"/>
              </a:buClr>
              <a:buNone/>
            </a:pPr>
            <a:r>
              <a:rPr lang="en-US" sz="1700" b="1" i="0" err="1">
                <a:solidFill>
                  <a:srgbClr val="000000"/>
                </a:solidFill>
                <a:effectLst/>
                <a:latin typeface="Montserrat"/>
              </a:rPr>
              <a:t>Resolução</a:t>
            </a:r>
            <a:r>
              <a:rPr lang="en-US" sz="1700" b="1" i="0">
                <a:solidFill>
                  <a:srgbClr val="000000"/>
                </a:solidFill>
                <a:effectLst/>
                <a:latin typeface="Montserrat"/>
              </a:rPr>
              <a:t> CNS nº 513, de </a:t>
            </a:r>
            <a:r>
              <a:rPr lang="en-US" sz="1700" b="1">
                <a:solidFill>
                  <a:srgbClr val="000000"/>
                </a:solidFill>
                <a:latin typeface="Montserrat"/>
              </a:rPr>
              <a:t>6</a:t>
            </a:r>
            <a:r>
              <a:rPr lang="en-US" sz="1700" b="1" i="0">
                <a:solidFill>
                  <a:srgbClr val="000000"/>
                </a:solidFill>
                <a:effectLst/>
                <a:latin typeface="Montserrat"/>
              </a:rPr>
              <a:t> de </a:t>
            </a:r>
            <a:r>
              <a:rPr lang="en-US" sz="1700" b="1" i="0" err="1">
                <a:solidFill>
                  <a:srgbClr val="000000"/>
                </a:solidFill>
                <a:effectLst/>
                <a:latin typeface="Montserrat"/>
              </a:rPr>
              <a:t>maio</a:t>
            </a:r>
            <a:r>
              <a:rPr lang="en-US" sz="1700" b="1" i="0">
                <a:solidFill>
                  <a:srgbClr val="000000"/>
                </a:solidFill>
                <a:effectLst/>
                <a:latin typeface="Montserrat"/>
              </a:rPr>
              <a:t> de 2016</a:t>
            </a:r>
            <a:r>
              <a:rPr lang="en-US" sz="1700" b="0" i="0" u="none" strike="noStrike">
                <a:solidFill>
                  <a:srgbClr val="000000"/>
                </a:solidFill>
                <a:effectLst/>
                <a:latin typeface="Montserrat"/>
              </a:rPr>
              <a:t>: altera a </a:t>
            </a:r>
            <a:r>
              <a:rPr lang="en-US" sz="1700" b="0" i="0" u="none" strike="noStrike" err="1">
                <a:solidFill>
                  <a:srgbClr val="000000"/>
                </a:solidFill>
                <a:effectLst/>
                <a:latin typeface="Montserrat"/>
              </a:rPr>
              <a:t>denominação</a:t>
            </a:r>
            <a:r>
              <a:rPr lang="en-US" sz="1700" b="0" i="0" u="none" strike="noStrike">
                <a:solidFill>
                  <a:srgbClr val="000000"/>
                </a:solidFill>
                <a:effectLst/>
                <a:latin typeface="Montserrat"/>
              </a:rPr>
              <a:t> para </a:t>
            </a:r>
            <a:r>
              <a:rPr lang="en-US" sz="1700" b="1" i="1" err="1">
                <a:solidFill>
                  <a:srgbClr val="000000"/>
                </a:solidFill>
                <a:effectLst/>
                <a:latin typeface="Montserrat"/>
              </a:rPr>
              <a:t>Comissão</a:t>
            </a:r>
            <a:r>
              <a:rPr lang="en-US" sz="1700" b="1" i="1">
                <a:solidFill>
                  <a:srgbClr val="000000"/>
                </a:solidFill>
                <a:effectLst/>
                <a:latin typeface="Montserrat"/>
              </a:rPr>
              <a:t> </a:t>
            </a:r>
            <a:r>
              <a:rPr lang="en-US" sz="1700" b="1" i="1" err="1">
                <a:solidFill>
                  <a:srgbClr val="000000"/>
                </a:solidFill>
                <a:effectLst/>
                <a:latin typeface="Montserrat"/>
              </a:rPr>
              <a:t>Intersetorial</a:t>
            </a:r>
            <a:r>
              <a:rPr lang="en-US" sz="1700" b="1" i="1">
                <a:solidFill>
                  <a:srgbClr val="000000"/>
                </a:solidFill>
                <a:effectLst/>
                <a:latin typeface="Montserrat"/>
              </a:rPr>
              <a:t> de </a:t>
            </a:r>
            <a:r>
              <a:rPr lang="en-US" sz="1700" b="1" i="1" err="1">
                <a:solidFill>
                  <a:srgbClr val="000000"/>
                </a:solidFill>
                <a:effectLst/>
                <a:latin typeface="Montserrat"/>
              </a:rPr>
              <a:t>Recursos</a:t>
            </a:r>
            <a:r>
              <a:rPr lang="en-US" sz="1700" b="1" i="1">
                <a:solidFill>
                  <a:srgbClr val="000000"/>
                </a:solidFill>
                <a:effectLst/>
                <a:latin typeface="Montserrat"/>
              </a:rPr>
              <a:t> Humanos e </a:t>
            </a:r>
            <a:r>
              <a:rPr lang="en-US" sz="1700" b="1" i="1" err="1">
                <a:solidFill>
                  <a:srgbClr val="000000"/>
                </a:solidFill>
                <a:effectLst/>
                <a:latin typeface="Montserrat"/>
              </a:rPr>
              <a:t>Relações</a:t>
            </a:r>
            <a:r>
              <a:rPr lang="en-US" sz="1700" b="1" i="1">
                <a:solidFill>
                  <a:srgbClr val="000000"/>
                </a:solidFill>
                <a:effectLst/>
                <a:latin typeface="Montserrat"/>
              </a:rPr>
              <a:t> de </a:t>
            </a:r>
            <a:r>
              <a:rPr lang="en-US" sz="1700" b="1" i="1" err="1">
                <a:solidFill>
                  <a:srgbClr val="000000"/>
                </a:solidFill>
                <a:effectLst/>
                <a:latin typeface="Montserrat"/>
              </a:rPr>
              <a:t>Trabalho</a:t>
            </a:r>
            <a:r>
              <a:rPr lang="en-US" sz="1700" b="1" i="1">
                <a:solidFill>
                  <a:srgbClr val="000000"/>
                </a:solidFill>
                <a:effectLst/>
                <a:latin typeface="Montserrat"/>
              </a:rPr>
              <a:t> (CIRHRT).</a:t>
            </a:r>
            <a:r>
              <a:rPr lang="en-US" sz="1700" b="0" i="0">
                <a:solidFill>
                  <a:srgbClr val="000000"/>
                </a:solidFill>
                <a:effectLst/>
                <a:latin typeface="Montserrat"/>
              </a:rPr>
              <a:t>​</a:t>
            </a:r>
          </a:p>
          <a:p>
            <a:pPr marL="285750" indent="-285750" algn="just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n-US" sz="1600" b="0" i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4" name="Retângulo com Canto Diagonal Aparado 3"/>
          <p:cNvSpPr/>
          <p:nvPr/>
        </p:nvSpPr>
        <p:spPr>
          <a:xfrm>
            <a:off x="2465408" y="3541853"/>
            <a:ext cx="5937812" cy="1215342"/>
          </a:xfrm>
          <a:prstGeom prst="snip2Diag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solidFill>
                  <a:schemeClr val="tx1"/>
                </a:solidFill>
              </a:rPr>
              <a:t>A Comissão Intersetorial de Recursos Humanos e Relações do Trabalho (CIRHRT) passou a denominar-se </a:t>
            </a:r>
            <a:r>
              <a:rPr lang="pt-BR" b="1">
                <a:solidFill>
                  <a:schemeClr val="tx1"/>
                </a:solidFill>
              </a:rPr>
              <a:t>Comissão Intersetorial de Relações de Trabalho e Educação na Saúde (CIRTES)</a:t>
            </a:r>
            <a:r>
              <a:rPr lang="pt-BR">
                <a:solidFill>
                  <a:schemeClr val="tx1"/>
                </a:solidFill>
              </a:rPr>
              <a:t>. A alteração da nomenclatura e a reestruturação da Comissão foram instituídas pela </a:t>
            </a:r>
            <a:r>
              <a:rPr lang="pt-BR" b="1">
                <a:solidFill>
                  <a:schemeClr val="tx1"/>
                </a:solidFill>
              </a:rPr>
              <a:t>Resolução nº 787, de 7 de agosto de 2025</a:t>
            </a:r>
            <a:r>
              <a:rPr lang="pt-BR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F44D1647-D96C-569B-443B-0C72D04A9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>
            <a:extLst>
              <a:ext uri="{FF2B5EF4-FFF2-40B4-BE49-F238E27FC236}">
                <a16:creationId xmlns:a16="http://schemas.microsoft.com/office/drawing/2014/main" id="{4413F123-F89F-3C4B-840A-ACC33554A1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5500" y="169769"/>
            <a:ext cx="8073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Regimento Interno CNS</a:t>
            </a:r>
            <a:endParaRPr sz="2400">
              <a:solidFill>
                <a:srgbClr val="00206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1" name="Google Shape;91;p17">
            <a:extLst>
              <a:ext uri="{FF2B5EF4-FFF2-40B4-BE49-F238E27FC236}">
                <a16:creationId xmlns:a16="http://schemas.microsoft.com/office/drawing/2014/main" id="{891C90A1-259A-B329-8D60-93B318CE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5500" y="742469"/>
            <a:ext cx="8073000" cy="3763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 algn="just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pt-BR" sz="1600">
                <a:solidFill>
                  <a:srgbClr val="000000"/>
                </a:solidFill>
                <a:latin typeface="Montserrat"/>
              </a:rPr>
              <a:t>A </a:t>
            </a:r>
            <a:r>
              <a:rPr lang="pt-BR" sz="1600" b="1">
                <a:solidFill>
                  <a:srgbClr val="000000"/>
                </a:solidFill>
                <a:latin typeface="Montserrat"/>
              </a:rPr>
              <a:t>Resolução CNS nº 407/2008 </a:t>
            </a:r>
            <a:r>
              <a:rPr lang="pt-BR" sz="1600">
                <a:solidFill>
                  <a:srgbClr val="000000"/>
                </a:solidFill>
                <a:latin typeface="Montserrat"/>
              </a:rPr>
              <a:t>aprovou o Regimento Interno do Conselho Nacional de Saúde e definiu que as Comissões, hoje em número de 19, têm a finalidade de articular políticas e programas de interesse para a saúde que envolvam áreas externas ao SUS. O art. 53-A instituiu as Câmaras Técnicas como instâncias de suporte ao CNS e às Comissões Intersetoriais.</a:t>
            </a:r>
          </a:p>
          <a:p>
            <a:pPr marL="285750" indent="-285750" algn="just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pt-BR" sz="1600">
              <a:solidFill>
                <a:srgbClr val="000000"/>
              </a:solidFill>
              <a:latin typeface="Montserrat" panose="00000500000000000000" pitchFamily="2" charset="0"/>
            </a:endParaRPr>
          </a:p>
          <a:p>
            <a:pPr marL="285750" indent="-285750" algn="just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pt-BR" sz="1600">
                <a:solidFill>
                  <a:srgbClr val="000000"/>
                </a:solidFill>
                <a:latin typeface="Montserrat" panose="00000500000000000000" pitchFamily="2" charset="0"/>
              </a:rPr>
              <a:t>A </a:t>
            </a:r>
            <a:r>
              <a:rPr lang="pt-BR" sz="1600" b="1">
                <a:solidFill>
                  <a:srgbClr val="000000"/>
                </a:solidFill>
                <a:latin typeface="Montserrat" panose="00000500000000000000" pitchFamily="2" charset="0"/>
              </a:rPr>
              <a:t>Resolução nº 765/2024</a:t>
            </a:r>
            <a:r>
              <a:rPr lang="pt-BR" sz="1600">
                <a:solidFill>
                  <a:srgbClr val="000000"/>
                </a:solidFill>
                <a:latin typeface="Montserrat" panose="00000500000000000000" pitchFamily="2" charset="0"/>
              </a:rPr>
              <a:t>, que atualiza o Regimento Interno, reafirma no Art. 53 que as </a:t>
            </a:r>
            <a:r>
              <a:rPr lang="pt-BR" sz="1600" b="1" i="1">
                <a:solidFill>
                  <a:srgbClr val="000000"/>
                </a:solidFill>
                <a:latin typeface="Montserrat" panose="00000500000000000000" pitchFamily="2" charset="0"/>
              </a:rPr>
              <a:t>Câmaras Técnicas são instâncias de apoio </a:t>
            </a:r>
            <a:r>
              <a:rPr lang="pt-BR" sz="1600">
                <a:solidFill>
                  <a:srgbClr val="000000"/>
                </a:solidFill>
                <a:latin typeface="Montserrat" panose="00000500000000000000" pitchFamily="2" charset="0"/>
              </a:rPr>
              <a:t>criadas por resolução do Pleno, com prazo e finalidade definidos, destinadas a contribuir para a efetivação das atribuições do CNS.</a:t>
            </a:r>
          </a:p>
          <a:p>
            <a:pPr marL="285750" indent="-285750" algn="just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n-US" sz="1600" b="0" i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615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F44D1647-D96C-569B-443B-0C72D04A9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>
            <a:extLst>
              <a:ext uri="{FF2B5EF4-FFF2-40B4-BE49-F238E27FC236}">
                <a16:creationId xmlns:a16="http://schemas.microsoft.com/office/drawing/2014/main" id="{891C90A1-259A-B329-8D60-93B318CE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49054" y="729665"/>
            <a:ext cx="8238892" cy="38670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pt-BR" b="1">
                <a:solidFill>
                  <a:schemeClr val="tx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Resolução CNS nº 549, de 9 de junho de 2017 -</a:t>
            </a:r>
            <a:r>
              <a:rPr lang="pt-BR">
                <a:solidFill>
                  <a:schemeClr val="tx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 criou a Câmara Técnica (CT) da CIRTES/CNS, com 15 entidades, com o objetivo de apoiar e fortalecer os processos de trabalhos da comissão no âmbito da formação, qualificação e desenvolvimento dos trabalhadores da área da saúde, entre outros;​</a:t>
            </a:r>
          </a:p>
          <a:p>
            <a:pPr marL="285750" lvl="0" indent="-28575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endParaRPr lang="pt-BR" b="1">
              <a:solidFill>
                <a:schemeClr val="tx1"/>
              </a:solidFill>
              <a:latin typeface="Montserrat" panose="020B0604020202020204" charset="0"/>
              <a:ea typeface="Montserrat"/>
              <a:cs typeface="Montserrat"/>
              <a:sym typeface="Montserrat"/>
            </a:endParaRP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pt-BR" b="1">
                <a:solidFill>
                  <a:schemeClr val="tx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Resolução CNS nº 596, de 13 de setembro de 2018 - </a:t>
            </a:r>
            <a:r>
              <a:rPr lang="pt-BR">
                <a:solidFill>
                  <a:schemeClr val="tx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ampliou a Câmara Técnica da CIRHRT de 15 para 30 entidades, sendo 21 titulares e 9 do coletivo suplente;</a:t>
            </a:r>
          </a:p>
          <a:p>
            <a:pPr marL="0" indent="0" algn="just">
              <a:buClr>
                <a:schemeClr val="bg1"/>
              </a:buClr>
              <a:buNone/>
            </a:pPr>
            <a:endParaRPr lang="pt-BR" sz="120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endParaRPr lang="pt-BR" sz="120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indent="-285750" algn="just">
              <a:buClr>
                <a:schemeClr val="bg1"/>
              </a:buClr>
              <a:buFont typeface="Wingdings" panose="05000000000000000000" pitchFamily="2" charset="2"/>
              <a:buChar char="q"/>
            </a:pPr>
            <a:endParaRPr lang="pt-BR" sz="120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112;p19"/>
          <p:cNvSpPr txBox="1">
            <a:spLocks noGrp="1"/>
          </p:cNvSpPr>
          <p:nvPr>
            <p:ph type="title"/>
          </p:nvPr>
        </p:nvSpPr>
        <p:spPr>
          <a:xfrm>
            <a:off x="349054" y="33895"/>
            <a:ext cx="8073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8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HISTÓRICO DA CÂMARA TÉCNICA DA CIRTES/CNS</a:t>
            </a:r>
          </a:p>
        </p:txBody>
      </p:sp>
    </p:spTree>
    <p:extLst>
      <p:ext uri="{BB962C8B-B14F-4D97-AF65-F5344CB8AC3E}">
        <p14:creationId xmlns:p14="http://schemas.microsoft.com/office/powerpoint/2010/main" val="70551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F44D1647-D96C-569B-443B-0C72D04A9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>
            <a:extLst>
              <a:ext uri="{FF2B5EF4-FFF2-40B4-BE49-F238E27FC236}">
                <a16:creationId xmlns:a16="http://schemas.microsoft.com/office/drawing/2014/main" id="{891C90A1-259A-B329-8D60-93B318CE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49054" y="606595"/>
            <a:ext cx="8238892" cy="38670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>
              <a:buClr>
                <a:schemeClr val="bg1"/>
              </a:buClr>
              <a:buNone/>
            </a:pPr>
            <a:r>
              <a:rPr lang="pt-BR" sz="1600" b="1">
                <a:solidFill>
                  <a:schemeClr val="tx1"/>
                </a:solidFill>
              </a:rPr>
              <a:t>Edital de Chamamento nº 002/2023 </a:t>
            </a:r>
            <a:r>
              <a:rPr lang="pt-BR" sz="1600">
                <a:solidFill>
                  <a:schemeClr val="tx1"/>
                </a:solidFill>
              </a:rPr>
              <a:t>- convocação de “entidades” para reestruturação da CT/CIRHRT. Selecionou 30 entidades TITULARES e 28 entidades SUPLENTES, em 3 EIXOS de atuação:​</a:t>
            </a:r>
            <a:endParaRPr lang="pt-BR" sz="160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112;p19"/>
          <p:cNvSpPr txBox="1">
            <a:spLocks noGrp="1"/>
          </p:cNvSpPr>
          <p:nvPr>
            <p:ph type="title"/>
          </p:nvPr>
        </p:nvSpPr>
        <p:spPr>
          <a:xfrm>
            <a:off x="349054" y="33895"/>
            <a:ext cx="8073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0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HISTÓRICO DA CÂMARA TÉCNICA DA CIRTES/CNS</a:t>
            </a:r>
          </a:p>
        </p:txBody>
      </p:sp>
      <p:sp>
        <p:nvSpPr>
          <p:cNvPr id="4" name="Pentágono 3"/>
          <p:cNvSpPr/>
          <p:nvPr/>
        </p:nvSpPr>
        <p:spPr>
          <a:xfrm>
            <a:off x="664493" y="1810914"/>
            <a:ext cx="2453833" cy="486137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>
                <a:solidFill>
                  <a:schemeClr val="tx1"/>
                </a:solidFill>
              </a:rPr>
              <a:t>EIXO 1 - Formação Técnica de Nível Médio:</a:t>
            </a:r>
          </a:p>
        </p:txBody>
      </p:sp>
      <p:sp>
        <p:nvSpPr>
          <p:cNvPr id="5" name="Retângulo Arredondado 4"/>
          <p:cNvSpPr/>
          <p:nvPr/>
        </p:nvSpPr>
        <p:spPr>
          <a:xfrm>
            <a:off x="3432514" y="1855781"/>
            <a:ext cx="4525701" cy="35881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05 entidades titulares e 05 entidades suplentes;​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01" y="2718538"/>
            <a:ext cx="2055543" cy="2055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208" y="2680353"/>
            <a:ext cx="2131912" cy="2131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979" y="2772627"/>
            <a:ext cx="2039638" cy="2039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8889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F44D1647-D96C-569B-443B-0C72D04A9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>
            <a:extLst>
              <a:ext uri="{FF2B5EF4-FFF2-40B4-BE49-F238E27FC236}">
                <a16:creationId xmlns:a16="http://schemas.microsoft.com/office/drawing/2014/main" id="{891C90A1-259A-B329-8D60-93B318CE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6108" y="444549"/>
            <a:ext cx="8238892" cy="38670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>
              <a:lnSpc>
                <a:spcPct val="114999"/>
              </a:lnSpc>
              <a:buNone/>
            </a:pPr>
            <a:r>
              <a:rPr lang="pt-BR" sz="1000" b="1">
                <a:solidFill>
                  <a:schemeClr val="tx1"/>
                </a:solidFill>
              </a:rPr>
              <a:t>Edital de Chamamento nº 002/2023 </a:t>
            </a:r>
            <a:endParaRPr lang="pt-BR" sz="1000">
              <a:solidFill>
                <a:schemeClr val="tx1"/>
              </a:solidFill>
            </a:endParaRPr>
          </a:p>
        </p:txBody>
      </p:sp>
      <p:sp>
        <p:nvSpPr>
          <p:cNvPr id="8" name="Google Shape;112;p19"/>
          <p:cNvSpPr txBox="1">
            <a:spLocks noGrp="1"/>
          </p:cNvSpPr>
          <p:nvPr>
            <p:ph type="title"/>
          </p:nvPr>
        </p:nvSpPr>
        <p:spPr>
          <a:xfrm>
            <a:off x="349054" y="33895"/>
            <a:ext cx="8073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0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HISTÓRICO DA CÂMARA TÉCNICA DA CIRTES/CNS</a:t>
            </a:r>
          </a:p>
        </p:txBody>
      </p:sp>
      <p:sp>
        <p:nvSpPr>
          <p:cNvPr id="7" name="Pentágono 6"/>
          <p:cNvSpPr/>
          <p:nvPr/>
        </p:nvSpPr>
        <p:spPr>
          <a:xfrm>
            <a:off x="635587" y="877490"/>
            <a:ext cx="2606233" cy="491924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>
                <a:solidFill>
                  <a:schemeClr val="tx1"/>
                </a:solidFill>
              </a:rPr>
              <a:t>EIXO 2 - Formação de Graduação: </a:t>
            </a:r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tângulo Arredondado 9"/>
          <p:cNvSpPr/>
          <p:nvPr/>
        </p:nvSpPr>
        <p:spPr>
          <a:xfrm>
            <a:off x="3596645" y="1009987"/>
            <a:ext cx="4421530" cy="35881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just">
              <a:buClr>
                <a:schemeClr val="bg1"/>
              </a:buClr>
              <a:buNone/>
            </a:pPr>
            <a:r>
              <a:rPr lang="pt-BR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20 entidades titulares e 18 entidades suplentes;​</a:t>
            </a:r>
            <a:endParaRPr lang="pt-BR" sz="1050">
              <a:solidFill>
                <a:sysClr val="windowText" lastClr="000000"/>
              </a:solidFill>
              <a:latin typeface="Arial Rounded MT Bold" panose="020F0704030504030204" pitchFamily="34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83" y="1548830"/>
            <a:ext cx="1908227" cy="2048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294" y="1760143"/>
            <a:ext cx="1840602" cy="1840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1602" y="1548299"/>
            <a:ext cx="2106934" cy="2265073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183" y="1688041"/>
            <a:ext cx="1764320" cy="1764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0661" y="3814395"/>
            <a:ext cx="2169305" cy="9284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578660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F44D1647-D96C-569B-443B-0C72D04A9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>
            <a:extLst>
              <a:ext uri="{FF2B5EF4-FFF2-40B4-BE49-F238E27FC236}">
                <a16:creationId xmlns:a16="http://schemas.microsoft.com/office/drawing/2014/main" id="{891C90A1-259A-B329-8D60-93B318CE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49054" y="606595"/>
            <a:ext cx="8238892" cy="38670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>
              <a:buClr>
                <a:schemeClr val="bg1"/>
              </a:buClr>
              <a:buNone/>
            </a:pPr>
            <a:r>
              <a:rPr lang="pt-BR" sz="1000" b="1">
                <a:solidFill>
                  <a:schemeClr val="tx1"/>
                </a:solidFill>
                <a:ea typeface="Montserrat"/>
              </a:rPr>
              <a:t>Edital de Chamamento nº 002/2023 </a:t>
            </a:r>
            <a:endParaRPr lang="pt-BR" sz="1000">
              <a:solidFill>
                <a:schemeClr val="tx1"/>
              </a:solidFill>
              <a:ea typeface="Montserrat"/>
            </a:endParaRPr>
          </a:p>
        </p:txBody>
      </p:sp>
      <p:sp>
        <p:nvSpPr>
          <p:cNvPr id="8" name="Google Shape;112;p19"/>
          <p:cNvSpPr txBox="1">
            <a:spLocks noGrp="1"/>
          </p:cNvSpPr>
          <p:nvPr>
            <p:ph type="title"/>
          </p:nvPr>
        </p:nvSpPr>
        <p:spPr>
          <a:xfrm>
            <a:off x="349054" y="33895"/>
            <a:ext cx="80730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0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HISTÓRICO DA CÂMARA TÉCNICA DA CIRTES/CNS</a:t>
            </a:r>
          </a:p>
        </p:txBody>
      </p:sp>
      <p:sp>
        <p:nvSpPr>
          <p:cNvPr id="9" name="Pentágono 8"/>
          <p:cNvSpPr/>
          <p:nvPr/>
        </p:nvSpPr>
        <p:spPr>
          <a:xfrm>
            <a:off x="546881" y="931968"/>
            <a:ext cx="3217761" cy="703904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>
                <a:solidFill>
                  <a:schemeClr val="tx1"/>
                </a:solidFill>
              </a:rPr>
              <a:t>EIXO 3 - Formação de Pós-graduação/Residência em Área Profissional da Saúde</a:t>
            </a:r>
            <a:r>
              <a:rPr lang="pt-BR">
                <a:solidFill>
                  <a:schemeClr val="tx1"/>
                </a:solidFill>
              </a:rPr>
              <a:t>: </a:t>
            </a:r>
          </a:p>
        </p:txBody>
      </p:sp>
      <p:sp>
        <p:nvSpPr>
          <p:cNvPr id="11" name="Retângulo Arredondado 10"/>
          <p:cNvSpPr/>
          <p:nvPr/>
        </p:nvSpPr>
        <p:spPr>
          <a:xfrm>
            <a:off x="4015702" y="1104512"/>
            <a:ext cx="4401781" cy="35881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05 entidades titulares e 05 entidades suplentes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566" y="1634224"/>
            <a:ext cx="3132424" cy="2745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35" y="1983273"/>
            <a:ext cx="2326293" cy="2326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0848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234754" y="191300"/>
            <a:ext cx="8468375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HISTÓRICO DOS DECRETOS DE​ REGULAÇÃO, SUPERVISÃO E AVALIAÇÃO</a:t>
            </a:r>
            <a:br>
              <a:rPr lang="pt-BR" sz="2400">
                <a:solidFill>
                  <a:srgbClr val="ADC75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br>
              <a:rPr lang="pt-BR" sz="2400">
                <a:solidFill>
                  <a:srgbClr val="ADC75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endParaRPr lang="pt-BR" sz="2400">
              <a:solidFill>
                <a:srgbClr val="ADC75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7021450" y="33650"/>
            <a:ext cx="1314600" cy="315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SEÇÃO</a:t>
            </a:r>
            <a:endParaRPr sz="11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9C42F8B-D3EE-0DFD-FDAC-5373F8AD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4754" y="1011220"/>
            <a:ext cx="8520600" cy="3670387"/>
          </a:xfrm>
        </p:spPr>
        <p:txBody>
          <a:bodyPr>
            <a:normAutofit fontScale="85000" lnSpcReduction="20000"/>
          </a:bodyPr>
          <a:lstStyle/>
          <a:p>
            <a:r>
              <a:rPr lang="pt-BR" b="1">
                <a:solidFill>
                  <a:srgbClr val="00206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Decreto nº 1.845, de 28 de março de 1996 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- Delega competência ao Ministro de Estado da Educação e do Desporto, para a prática dos atos que menciona​;</a:t>
            </a:r>
          </a:p>
          <a:p>
            <a:r>
              <a:rPr lang="pt-BR" b="1">
                <a:solidFill>
                  <a:srgbClr val="00206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Decreto nº 3.860, de 9 de julho de 2001 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- Dispõe sobre a organização do ensino superior, a avaliação de cursos e instituições, e dá outras providências;</a:t>
            </a:r>
          </a:p>
          <a:p>
            <a:r>
              <a:rPr lang="pt-BR" b="1">
                <a:solidFill>
                  <a:srgbClr val="00206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Decreto nº 3.864, de 11 de julho de 2001 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- Acresce dispositivo ao Decreto nº 3.860, de 9 de julho de 2001, que dispõe sobre a organização do ensino superior e a avaliação de cursos e instituições​;</a:t>
            </a:r>
          </a:p>
          <a:p>
            <a:r>
              <a:rPr lang="pt-BR" b="1">
                <a:solidFill>
                  <a:srgbClr val="00206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Decreto nº 3.908, de 4 de setembro de 2001 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- Dá nova redação ao §3o do art. 10 do Decreto no 3.860, de 9 de julho de 2001, que dispõe sobre a organização do ensino superior, a avaliação de cursos e instituições ;</a:t>
            </a:r>
          </a:p>
          <a:p>
            <a:r>
              <a:rPr lang="pt-BR" b="1">
                <a:solidFill>
                  <a:srgbClr val="00206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Decreto nº 5.225, de 1º de outubro de 2004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* - ​Altera dispositivos do Decreto no 3.860, de 9 de julho de 2001, que dispõe sobre a organização do ensino superior e a avaliação de cursos e instituições, e dá outras providências</a:t>
            </a:r>
          </a:p>
          <a:p>
            <a:pPr marL="114300" indent="0">
              <a:buNone/>
            </a:pPr>
            <a:endParaRPr lang="pt-BR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US" sz="1400" b="1" i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400" b="1" i="0" err="1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Não</a:t>
            </a:r>
            <a:r>
              <a:rPr lang="en-US" sz="1400" b="1" i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i="0" err="1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mencionavam</a:t>
            </a:r>
            <a:r>
              <a:rPr lang="en-US" sz="1400" b="1">
                <a:solidFill>
                  <a:srgbClr val="00000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i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400" b="1" i="0" err="1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Saúde</a:t>
            </a:r>
            <a:r>
              <a:rPr lang="en-US" sz="1400" b="1" i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400" b="1" i="0" err="1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ainda</a:t>
            </a:r>
            <a:r>
              <a:rPr lang="en-US" sz="1400" b="1" i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) e </a:t>
            </a:r>
            <a:r>
              <a:rPr lang="en-US" sz="1400" b="1" i="0" err="1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todos</a:t>
            </a:r>
            <a:r>
              <a:rPr lang="en-US" sz="1400" b="1" i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i="0" err="1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foram</a:t>
            </a:r>
            <a:r>
              <a:rPr lang="en-US" sz="1400" b="1" i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i="0" err="1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revogados</a:t>
            </a:r>
            <a:r>
              <a:rPr lang="en-US" sz="1400" b="1" i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i="0" err="1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pelo</a:t>
            </a:r>
            <a:r>
              <a:rPr lang="en-US" sz="1400" b="1" i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400" b="1" i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Decreto nº 5.773, de 09 de junho de 2006.</a:t>
            </a:r>
            <a:endParaRPr lang="en-US" sz="1400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>
          <a:extLst>
            <a:ext uri="{FF2B5EF4-FFF2-40B4-BE49-F238E27FC236}">
              <a16:creationId xmlns:a16="http://schemas.microsoft.com/office/drawing/2014/main" id="{CA4E0E56-7B9A-72D6-E637-6DE90A0E8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>
            <a:extLst>
              <a:ext uri="{FF2B5EF4-FFF2-40B4-BE49-F238E27FC236}">
                <a16:creationId xmlns:a16="http://schemas.microsoft.com/office/drawing/2014/main" id="{E592A445-9BF6-A176-26D0-5E77BDC21F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4754" y="191300"/>
            <a:ext cx="8468375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HISTÓRICO DOS DECRETOS DE​ REGULAÇÃO, SUPERVISÃO E AVALIAÇÃO</a:t>
            </a:r>
            <a:br>
              <a:rPr lang="pt-BR" sz="3020">
                <a:solidFill>
                  <a:srgbClr val="ADC75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br>
              <a:rPr lang="pt-BR" sz="3020">
                <a:solidFill>
                  <a:srgbClr val="ADC75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endParaRPr lang="pt-BR" sz="3020">
              <a:solidFill>
                <a:srgbClr val="ADC75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8" name="Google Shape;128;p20">
            <a:extLst>
              <a:ext uri="{FF2B5EF4-FFF2-40B4-BE49-F238E27FC236}">
                <a16:creationId xmlns:a16="http://schemas.microsoft.com/office/drawing/2014/main" id="{15B36235-2A25-CBD6-5760-022817E93B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21450" y="33650"/>
            <a:ext cx="1314600" cy="315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SEÇÃO</a:t>
            </a:r>
            <a:endParaRPr sz="11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E7A1D49-E782-C197-1562-39BAB2BAF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4754" y="1042813"/>
            <a:ext cx="8520600" cy="2928315"/>
          </a:xfrm>
        </p:spPr>
        <p:txBody>
          <a:bodyPr>
            <a:noAutofit/>
          </a:bodyPr>
          <a:lstStyle/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pt-BR" sz="1600" b="1">
                <a:solidFill>
                  <a:srgbClr val="00206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Decreto nº 5.773, de 09 de junho de 2006* </a:t>
            </a:r>
            <a:r>
              <a:rPr lang="pt-BR" sz="16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- § 2º - A criação de cursos de graduação em direito e em medicina, odontologia e psicologia, inclusive em universidades e centros universitários, deverá ser submetida, respectivamente, à manifestação do Conselho Federal da Ordem dos Advogados do Brasil ou do Conselho Nacional de Saúde, previamente à autorização pelo Ministério da Educação.​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endParaRPr lang="pt-BR" sz="1600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pt-BR" sz="16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§3º O prazo para a manifestação prevista no §2o é de </a:t>
            </a:r>
            <a:r>
              <a:rPr lang="pt-BR" sz="1600" b="1" i="1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sessenta dias</a:t>
            </a:r>
            <a:r>
              <a:rPr lang="pt-BR" sz="16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prorrogável por igual período, a requerimento do Conselho interessado.​</a:t>
            </a:r>
          </a:p>
          <a:p>
            <a:pPr marL="114300" indent="0" algn="just">
              <a:buNone/>
            </a:pPr>
            <a:endParaRPr lang="pt-BR" sz="1600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just">
              <a:buNone/>
            </a:pP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pt-BR" b="1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Revogado pelo Decreto nº 9.235/2017</a:t>
            </a:r>
            <a:endParaRPr lang="en-US" b="1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184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>
          <a:extLst>
            <a:ext uri="{FF2B5EF4-FFF2-40B4-BE49-F238E27FC236}">
              <a16:creationId xmlns:a16="http://schemas.microsoft.com/office/drawing/2014/main" id="{895FE1A5-F377-82E1-B71C-D21E4954D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>
            <a:extLst>
              <a:ext uri="{FF2B5EF4-FFF2-40B4-BE49-F238E27FC236}">
                <a16:creationId xmlns:a16="http://schemas.microsoft.com/office/drawing/2014/main" id="{1D992642-49D6-3979-9F1F-5DCB65D0CD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4754" y="191300"/>
            <a:ext cx="8468375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HISTÓRICO DOS DECRETOS DE​ REGULAÇÃO, SUPERVISÃO E AVALIAÇÃO</a:t>
            </a:r>
            <a:br>
              <a:rPr lang="pt-BR" sz="2400">
                <a:solidFill>
                  <a:srgbClr val="ADC75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br>
              <a:rPr lang="pt-BR" sz="2400">
                <a:solidFill>
                  <a:srgbClr val="ADC75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endParaRPr lang="pt-BR" sz="2400">
              <a:solidFill>
                <a:srgbClr val="ADC75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8" name="Google Shape;128;p20">
            <a:extLst>
              <a:ext uri="{FF2B5EF4-FFF2-40B4-BE49-F238E27FC236}">
                <a16:creationId xmlns:a16="http://schemas.microsoft.com/office/drawing/2014/main" id="{98A874CE-002A-9A03-4659-A441E106CE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21450" y="33650"/>
            <a:ext cx="1314600" cy="315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SEÇÃO</a:t>
            </a:r>
            <a:endParaRPr sz="11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CB386F7-A74E-EF62-7D61-C279B7DC2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529" y="1145420"/>
            <a:ext cx="8520600" cy="2928315"/>
          </a:xfrm>
        </p:spPr>
        <p:txBody>
          <a:bodyPr>
            <a:normAutofit fontScale="85000" lnSpcReduction="10000"/>
          </a:bodyPr>
          <a:lstStyle/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pt-BR" b="1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Decreto nº 8.754, de 10 de maio de 2016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* - § 2º A oferta de cursos de graduação em Direito, Medicina, Odontologia, Psicologia e Enfermagem, inclusive em universidades e centros universitários, depende de autorização do Ministério da Educação, após prévia manifestação do Conselho Federal da Ordem dos Advogados do Brasil e do </a:t>
            </a:r>
            <a:r>
              <a:rPr lang="pt-BR" b="1" u="sng">
                <a:solidFill>
                  <a:srgbClr val="00206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Conselho Nacional de Saúde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respectivamente.​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endParaRPr lang="pt-BR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§ 4º </a:t>
            </a:r>
            <a:r>
              <a:rPr lang="pt-BR" u="sng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O prazo para a manifestação dos Conselhos 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prevista no § </a:t>
            </a:r>
            <a:r>
              <a:rPr lang="pt-BR" u="sng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2º </a:t>
            </a:r>
            <a:r>
              <a:rPr lang="pt-BR" u="sng">
                <a:solidFill>
                  <a:srgbClr val="00206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 de sessenta dias</a:t>
            </a:r>
            <a:r>
              <a:rPr lang="pt-BR" u="sng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prorrogável por igual período, a requerimento do Conselho interessado, e terá caráter opinativo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.​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endParaRPr lang="pt-BR" sz="1900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just">
              <a:buClr>
                <a:srgbClr val="92D050"/>
              </a:buClr>
              <a:buNone/>
            </a:pPr>
            <a:r>
              <a:rPr lang="pt-BR" sz="1900" b="1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* Revogado pelo Decreto nº 9.235/2017</a:t>
            </a:r>
            <a:endParaRPr lang="en-US" sz="1900" b="1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004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>
          <a:extLst>
            <a:ext uri="{FF2B5EF4-FFF2-40B4-BE49-F238E27FC236}">
              <a16:creationId xmlns:a16="http://schemas.microsoft.com/office/drawing/2014/main" id="{B0626C65-7F62-6F41-7F5F-28A3D061D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>
            <a:extLst>
              <a:ext uri="{FF2B5EF4-FFF2-40B4-BE49-F238E27FC236}">
                <a16:creationId xmlns:a16="http://schemas.microsoft.com/office/drawing/2014/main" id="{E02FD879-71F3-D330-2C24-D5C767EF15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4754" y="191300"/>
            <a:ext cx="8468375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HISTÓRICO DOS DECRETOS DE​ REGULAÇÃO, SUPERVISÃO E AVALIAÇÃO</a:t>
            </a:r>
            <a:br>
              <a:rPr lang="pt-BR" sz="2400">
                <a:solidFill>
                  <a:srgbClr val="ADC75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br>
              <a:rPr lang="pt-BR" sz="2400">
                <a:solidFill>
                  <a:srgbClr val="ADC75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endParaRPr lang="pt-BR" sz="2400">
              <a:solidFill>
                <a:srgbClr val="ADC75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8" name="Google Shape;128;p20">
            <a:extLst>
              <a:ext uri="{FF2B5EF4-FFF2-40B4-BE49-F238E27FC236}">
                <a16:creationId xmlns:a16="http://schemas.microsoft.com/office/drawing/2014/main" id="{6E11C8B4-1365-37F1-D3EF-78CE435A88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21450" y="33650"/>
            <a:ext cx="1314600" cy="315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SEÇÃO</a:t>
            </a:r>
            <a:endParaRPr sz="11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E35490-F1AF-8CA5-8B63-E7C40EBEF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529" y="1092252"/>
            <a:ext cx="8520600" cy="4051248"/>
          </a:xfrm>
        </p:spPr>
        <p:txBody>
          <a:bodyPr>
            <a:noAutofit/>
          </a:bodyPr>
          <a:lstStyle/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pt-BR" sz="1500" b="1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Decreto 9.235, de 15 de dezembro de 2017 </a:t>
            </a:r>
            <a:r>
              <a:rPr lang="pt-BR" sz="150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- Dispõe sobre o exercício das funções de regulação, supervisão e avaliação das instituições de educação superior e dos cursos superiores de graduação e de pós-graduação no sistema federal de ensino.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pt-BR" sz="150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Art. 41. A oferta de cursos de graduação em Direito, </a:t>
            </a:r>
            <a:r>
              <a:rPr lang="pt-BR" sz="1500" b="1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Medicina, Odontologia, Psicologia e Enfermagem</a:t>
            </a:r>
            <a:r>
              <a:rPr lang="pt-BR" sz="1500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, inclusive em universidades e centros universitários, depende de autorização do Ministério da Educação, após prévia manifestação do Conselho Federal da Ordem dos Advogados do Brasil e do Conselho Nacional de Saúde. ​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§ 3º </a:t>
            </a:r>
            <a:r>
              <a:rPr lang="pt-BR" sz="1500" u="sng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A manifestação dos Conselhos de que trata o caput terá caráter opinativo e se dará no prazo </a:t>
            </a:r>
            <a:r>
              <a:rPr lang="pt-BR" sz="1500" b="1" u="sng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 trinta dias</a:t>
            </a:r>
            <a:r>
              <a:rPr lang="pt-BR" sz="1500" u="sng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contado da data de solicitação do Ministério da Educação. </a:t>
            </a: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§ 4º O prazo previsto no §3º poderá ser prorrogado</a:t>
            </a:r>
            <a:r>
              <a:rPr lang="pt-BR" sz="1500">
                <a:solidFill>
                  <a:srgbClr val="00206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BR" sz="1500" u="sng">
                <a:solidFill>
                  <a:srgbClr val="002060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uma única vez, por igual período,</a:t>
            </a:r>
            <a:r>
              <a:rPr lang="pt-BR" sz="15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a requerimento do Conselho interessado.​</a:t>
            </a:r>
            <a:endParaRPr lang="en-US" sz="1500" b="1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907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85"/>
            <a:ext cx="9144000" cy="5143500"/>
          </a:xfrm>
          <a:prstGeom prst="rect">
            <a:avLst/>
          </a:prstGeom>
        </p:spPr>
      </p:pic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329567" y="122477"/>
            <a:ext cx="7769404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515FA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CRITÉRIOS DE AVALIAÇÃO DE CURSOS PELO CNS</a:t>
            </a:r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479417" y="1015017"/>
            <a:ext cx="7769404" cy="39505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b="1">
                <a:solidFill>
                  <a:schemeClr val="tx1"/>
                </a:solidFill>
                <a:latin typeface="Montserrat" panose="020B0604020202020204" charset="0"/>
              </a:rPr>
              <a:t>Resolução CNS nº 350/2005 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  <a:latin typeface="Montserrat" panose="020B0604020202020204" charset="0"/>
              </a:rPr>
              <a:t>Estabelece</a:t>
            </a:r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 que a abertura de novos cursos na área da saúde pelo MEC </a:t>
            </a:r>
            <a:r>
              <a:rPr lang="pt-BR" b="1">
                <a:solidFill>
                  <a:schemeClr val="tx1"/>
                </a:solidFill>
                <a:latin typeface="Montserrat" panose="020B0604020202020204" charset="0"/>
              </a:rPr>
              <a:t>depende da não objeção</a:t>
            </a:r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 do Ministério da Saúde e do CNS, em consonância com a Constituição de 1988.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  <a:latin typeface="Montserrat" panose="020B0604020202020204" charset="0"/>
              </a:rPr>
              <a:t>Reafirma</a:t>
            </a:r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 que a autorização e o reconhecimento de cursos devem considerar:</a:t>
            </a:r>
          </a:p>
          <a:p>
            <a:pPr lvl="1"/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a </a:t>
            </a:r>
            <a:r>
              <a:rPr lang="pt-BR" b="1">
                <a:solidFill>
                  <a:schemeClr val="tx1"/>
                </a:solidFill>
                <a:latin typeface="Montserrat" panose="020B0604020202020204" charset="0"/>
              </a:rPr>
              <a:t>regulação estatal</a:t>
            </a:r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 sobre formação em saúde;</a:t>
            </a:r>
          </a:p>
          <a:p>
            <a:pPr lvl="1"/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a </a:t>
            </a:r>
            <a:r>
              <a:rPr lang="pt-BR" b="1">
                <a:solidFill>
                  <a:schemeClr val="tx1"/>
                </a:solidFill>
                <a:latin typeface="Montserrat" panose="020B0604020202020204" charset="0"/>
              </a:rPr>
              <a:t>democratização do acesso</a:t>
            </a:r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 ao ensino superior;</a:t>
            </a:r>
          </a:p>
          <a:p>
            <a:pPr lvl="1"/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a </a:t>
            </a:r>
            <a:r>
              <a:rPr lang="pt-BR" b="1">
                <a:solidFill>
                  <a:schemeClr val="tx1"/>
                </a:solidFill>
                <a:latin typeface="Montserrat" panose="020B0604020202020204" charset="0"/>
              </a:rPr>
              <a:t>adequação do perfil, número e distribuição</a:t>
            </a:r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 de profissionais às necessidades do SUS;</a:t>
            </a:r>
          </a:p>
          <a:p>
            <a:pPr lvl="1"/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a formulação de </a:t>
            </a:r>
            <a:r>
              <a:rPr lang="pt-BR" b="1">
                <a:solidFill>
                  <a:schemeClr val="tx1"/>
                </a:solidFill>
                <a:latin typeface="Montserrat" panose="020B0604020202020204" charset="0"/>
              </a:rPr>
              <a:t>Projetos Pedagógicos</a:t>
            </a:r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 alinhados às </a:t>
            </a:r>
            <a:r>
              <a:rPr lang="pt-BR" b="1">
                <a:solidFill>
                  <a:schemeClr val="tx1"/>
                </a:solidFill>
                <a:latin typeface="Montserrat" panose="020B0604020202020204" charset="0"/>
              </a:rPr>
              <a:t>Diretrizes Curriculares Nacionais (DCN)</a:t>
            </a:r>
            <a:r>
              <a:rPr lang="pt-BR">
                <a:solidFill>
                  <a:schemeClr val="tx1"/>
                </a:solidFill>
                <a:latin typeface="Montserrat" panose="020B0604020202020204" charset="0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3E69CDA3-B905-83EF-02BB-712AC1E55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4" name="Google Shape;134;p21">
            <a:extLst>
              <a:ext uri="{FF2B5EF4-FFF2-40B4-BE49-F238E27FC236}">
                <a16:creationId xmlns:a16="http://schemas.microsoft.com/office/drawing/2014/main" id="{3065EE31-8063-A479-D084-CB699F4C03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238" y="104403"/>
            <a:ext cx="7769404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515FA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CRITÉRIOS DE AVALIAÇÃO DE CURSOS PELO CNS</a:t>
            </a:r>
          </a:p>
        </p:txBody>
      </p:sp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3D8F317A-F7D3-426E-F402-635DC71327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94261" y="1075939"/>
            <a:ext cx="7769404" cy="38433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pt-BR" sz="1600" b="1">
                <a:solidFill>
                  <a:schemeClr val="tx1"/>
                </a:solidFill>
                <a:latin typeface="Montserrat" panose="020B0604020202020204" charset="0"/>
              </a:rPr>
              <a:t>Diretrizes e Critérios para Abertura de Cursos na Saúde (Res. CNS nº 350/2005)</a:t>
            </a:r>
          </a:p>
          <a:p>
            <a:pPr marL="114300" indent="0">
              <a:buNone/>
            </a:pPr>
            <a:r>
              <a:rPr lang="pt-BR" sz="1600" b="1">
                <a:solidFill>
                  <a:schemeClr val="tx1"/>
                </a:solidFill>
                <a:latin typeface="Montserrat" panose="020B0604020202020204" charset="0"/>
              </a:rPr>
              <a:t>Aprova</a:t>
            </a:r>
            <a:r>
              <a:rPr lang="pt-BR" sz="1600">
                <a:solidFill>
                  <a:schemeClr val="tx1"/>
                </a:solidFill>
                <a:latin typeface="Montserrat" panose="020B0604020202020204" charset="0"/>
              </a:rPr>
              <a:t> o parecer da Comissão Intersetorial de Recursos Humanos sobre as diretrizes para abertura e reconhecimento de cursos de graduação na área da saúde.</a:t>
            </a:r>
          </a:p>
          <a:p>
            <a:pPr marL="114300" indent="0">
              <a:buNone/>
            </a:pPr>
            <a:r>
              <a:rPr lang="pt-BR" sz="1600" b="1">
                <a:solidFill>
                  <a:schemeClr val="tx1"/>
                </a:solidFill>
                <a:latin typeface="Montserrat" panose="020B0604020202020204" charset="0"/>
              </a:rPr>
              <a:t>Ratifica</a:t>
            </a:r>
            <a:r>
              <a:rPr lang="pt-BR" sz="1600">
                <a:solidFill>
                  <a:schemeClr val="tx1"/>
                </a:solidFill>
                <a:latin typeface="Montserrat" panose="020B0604020202020204" charset="0"/>
              </a:rPr>
              <a:t> os critérios de regulação para novos cursos, considerando:</a:t>
            </a:r>
          </a:p>
          <a:p>
            <a:pPr lvl="1"/>
            <a:r>
              <a:rPr lang="pt-BR" sz="1800" b="1">
                <a:solidFill>
                  <a:schemeClr val="tx1"/>
                </a:solidFill>
                <a:latin typeface="Montserrat" panose="020B0604020202020204" charset="0"/>
              </a:rPr>
              <a:t>Necessidades sociais</a:t>
            </a:r>
            <a:r>
              <a:rPr lang="pt-BR" sz="1800">
                <a:solidFill>
                  <a:schemeClr val="tx1"/>
                </a:solidFill>
                <a:latin typeface="Montserrat" panose="020B0604020202020204" charset="0"/>
              </a:rPr>
              <a:t> e compromissos com o SUS ;</a:t>
            </a:r>
          </a:p>
          <a:p>
            <a:pPr lvl="1"/>
            <a:r>
              <a:rPr lang="pt-BR" sz="1600" b="1">
                <a:solidFill>
                  <a:schemeClr val="tx1"/>
                </a:solidFill>
                <a:latin typeface="Montserrat"/>
              </a:rPr>
              <a:t>Projeto Pedagógico do Curso (PPC)</a:t>
            </a:r>
            <a:r>
              <a:rPr lang="pt-BR" sz="1800">
                <a:solidFill>
                  <a:schemeClr val="tx1"/>
                </a:solidFill>
                <a:latin typeface="Montserrat"/>
              </a:rPr>
              <a:t>coerente com as necessidades sociais ;</a:t>
            </a:r>
          </a:p>
          <a:p>
            <a:pPr lvl="1"/>
            <a:r>
              <a:rPr lang="pt-BR" sz="1800" b="1">
                <a:solidFill>
                  <a:schemeClr val="tx1"/>
                </a:solidFill>
                <a:latin typeface="Montserrat"/>
              </a:rPr>
              <a:t>Relevância social do curso.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None/>
            </a:pPr>
            <a:endParaRPr lang="pt-BR" sz="1600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63285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3E69CDA3-B905-83EF-02BB-712AC1E55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4" name="Google Shape;134;p21">
            <a:extLst>
              <a:ext uri="{FF2B5EF4-FFF2-40B4-BE49-F238E27FC236}">
                <a16:creationId xmlns:a16="http://schemas.microsoft.com/office/drawing/2014/main" id="{3065EE31-8063-A479-D084-CB699F4C03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238" y="104403"/>
            <a:ext cx="7769404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515FA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CRITÉRIOS DE AVALIAÇÃO DE CURSOS PELO CNS</a:t>
            </a:r>
          </a:p>
        </p:txBody>
      </p:sp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3D8F317A-F7D3-426E-F402-635DC71327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8043" y="1156962"/>
            <a:ext cx="8541395" cy="38433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6900" lvl="1" indent="0" algn="just">
              <a:buNone/>
            </a:pPr>
            <a:r>
              <a:rPr lang="pt-BR" sz="1800" b="1">
                <a:solidFill>
                  <a:schemeClr val="tx1"/>
                </a:solidFill>
              </a:rPr>
              <a:t>1)Necessidades sociais e compromissos com o SUS;</a:t>
            </a:r>
          </a:p>
          <a:p>
            <a:pPr marL="596900" lvl="1" indent="0" algn="just">
              <a:lnSpc>
                <a:spcPct val="114999"/>
              </a:lnSpc>
              <a:buNone/>
            </a:pPr>
            <a:br>
              <a:rPr lang="pt-BR" sz="2000">
                <a:latin typeface="Montserrat" panose="020B0604020202020204" charset="0"/>
              </a:rPr>
            </a:br>
            <a:r>
              <a:rPr lang="pt-BR" sz="2000">
                <a:solidFill>
                  <a:schemeClr val="tx1"/>
                </a:solidFill>
                <a:latin typeface="Montserrat"/>
              </a:rPr>
              <a:t>A formação em saúde deve responder às necessidades sociais, fortalecendo vínculos, pertencimento e integração com a realidade do SUS. Isso envolve articular ensino, serviço, gestão e comunidade; garantir cenários de prática desde o início da formação; considerar a capacidade da rede; e manter diálogo permanente com a gestão local. Ao avaliar esses aspectos, o CNS reafirma a defesa da vida e do SUS, orientando a formação “no e para o SUS”.</a:t>
            </a:r>
            <a:endParaRPr lang="pt-BR">
              <a:solidFill>
                <a:schemeClr val="tx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88272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3E69CDA3-B905-83EF-02BB-712AC1E55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4" name="Google Shape;134;p21">
            <a:extLst>
              <a:ext uri="{FF2B5EF4-FFF2-40B4-BE49-F238E27FC236}">
                <a16:creationId xmlns:a16="http://schemas.microsoft.com/office/drawing/2014/main" id="{3065EE31-8063-A479-D084-CB699F4C03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238" y="104403"/>
            <a:ext cx="7769404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515FA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CRITÉRIOS DE AVALIAÇÃO DE CURSOS PELO CNS</a:t>
            </a:r>
          </a:p>
        </p:txBody>
      </p:sp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3D8F317A-F7D3-426E-F402-635DC71327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238" y="907627"/>
            <a:ext cx="8286752" cy="38433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6900" lvl="1" indent="0" algn="just">
              <a:buNone/>
            </a:pPr>
            <a:r>
              <a:rPr lang="pt-BR" sz="1800" b="1" dirty="0">
                <a:solidFill>
                  <a:schemeClr val="tx1"/>
                </a:solidFill>
                <a:latin typeface="Montserrat"/>
              </a:rPr>
              <a:t>2) </a:t>
            </a:r>
            <a:r>
              <a:rPr lang="pt-BR" sz="1800" b="1" dirty="0">
                <a:solidFill>
                  <a:schemeClr val="tx1"/>
                </a:solidFill>
              </a:rPr>
              <a:t>Projeto Pedagógico do Curso (PPC)</a:t>
            </a:r>
            <a:r>
              <a:rPr lang="pt-BR" sz="1800" dirty="0">
                <a:solidFill>
                  <a:schemeClr val="tx1"/>
                </a:solidFill>
                <a:latin typeface="Montserrat"/>
              </a:rPr>
              <a:t> </a:t>
            </a:r>
            <a:r>
              <a:rPr lang="pt-BR" sz="1800" b="1" dirty="0">
                <a:solidFill>
                  <a:schemeClr val="tx1"/>
                </a:solidFill>
                <a:latin typeface="Montserrat"/>
              </a:rPr>
              <a:t>coerente com as necessidades sociais </a:t>
            </a:r>
          </a:p>
          <a:p>
            <a:pPr marL="596900" lvl="1" indent="0" algn="just">
              <a:buNone/>
            </a:pPr>
            <a:br>
              <a:rPr lang="pt-BR" sz="1800" dirty="0">
                <a:latin typeface="Montserrat" panose="020B0604020202020204" charset="0"/>
              </a:rPr>
            </a:br>
            <a:r>
              <a:rPr lang="pt-BR" sz="1800" dirty="0">
                <a:solidFill>
                  <a:schemeClr val="tx1"/>
                </a:solidFill>
                <a:latin typeface="Montserrat"/>
              </a:rPr>
              <a:t>A integração entre teoria e prática garante aprendizagens significativas e alinhadas às realidades do SUS, exigindo diversificação dos cenários de prática e trabalho interprofissional. O curso deve contar com corpo docente adequado, currículo em conformidade com as DCN e carga horária compatível para práticas, extensão, estágios e </a:t>
            </a:r>
            <a:r>
              <a:rPr lang="pt-BR" sz="1800" dirty="0" err="1">
                <a:solidFill>
                  <a:schemeClr val="tx1"/>
                </a:solidFill>
                <a:latin typeface="Montserrat"/>
              </a:rPr>
              <a:t>EaD</a:t>
            </a:r>
            <a:r>
              <a:rPr lang="pt-BR" sz="1800" dirty="0">
                <a:solidFill>
                  <a:schemeClr val="tx1"/>
                </a:solidFill>
                <a:latin typeface="Montserrat"/>
              </a:rPr>
              <a:t>. A proposta formativa deve demonstrar pertencimento ao território, articulando necessidades sociais, práticas diversificadas e vínculo com a rede de serviços.</a:t>
            </a:r>
          </a:p>
        </p:txBody>
      </p:sp>
    </p:spTree>
    <p:extLst>
      <p:ext uri="{BB962C8B-B14F-4D97-AF65-F5344CB8AC3E}">
        <p14:creationId xmlns:p14="http://schemas.microsoft.com/office/powerpoint/2010/main" val="2932346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3E69CDA3-B905-83EF-02BB-712AC1E55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4" name="Google Shape;134;p21">
            <a:extLst>
              <a:ext uri="{FF2B5EF4-FFF2-40B4-BE49-F238E27FC236}">
                <a16:creationId xmlns:a16="http://schemas.microsoft.com/office/drawing/2014/main" id="{3065EE31-8063-A479-D084-CB699F4C03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238" y="104403"/>
            <a:ext cx="7769404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515FA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CRITÉRIOS DE AVALIAÇÃO DE CURSOS PELO CNS</a:t>
            </a:r>
          </a:p>
        </p:txBody>
      </p:sp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3D8F317A-F7D3-426E-F402-635DC71327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94261" y="1075939"/>
            <a:ext cx="7769404" cy="38433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6900" lvl="1" indent="0" algn="just">
              <a:buNone/>
            </a:pPr>
            <a:r>
              <a:rPr lang="pt-BR" sz="1800" b="1">
                <a:solidFill>
                  <a:schemeClr val="tx1"/>
                </a:solidFill>
              </a:rPr>
              <a:t>3)Relevância social do curso</a:t>
            </a:r>
          </a:p>
          <a:p>
            <a:pPr marL="596900" lvl="1" indent="0" algn="just">
              <a:buNone/>
            </a:pPr>
            <a:br>
              <a:rPr lang="pt-BR" sz="1800">
                <a:solidFill>
                  <a:schemeClr val="tx1"/>
                </a:solidFill>
                <a:latin typeface="Montserrat" panose="020B0604020202020204" charset="0"/>
              </a:rPr>
            </a:br>
            <a:r>
              <a:rPr lang="pt-BR" sz="1800">
                <a:solidFill>
                  <a:schemeClr val="tx1"/>
                </a:solidFill>
                <a:latin typeface="Montserrat" panose="020B0604020202020204" charset="0"/>
              </a:rPr>
              <a:t>Os cursos da área da saúde devem formar profissionais comprometidos com a redução das iniquidades e atentos aos determinantes sociais do processo saúde-doença. A relevância social do curso está vinculada a estratégias que promovam inclusão, equidade, melhoria das condições de vida e fortalecimento da seguridade social. A interiorização, a fixação profissional e a oferta de pós-graduação e residências contribuem para vínculos duradouros com as realidades locais e regionais.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None/>
            </a:pPr>
            <a:endParaRPr lang="pt-BR" sz="1600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23269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79477AD9-089B-5DDB-B940-26B9CD232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4" name="Google Shape;134;p21">
            <a:extLst>
              <a:ext uri="{FF2B5EF4-FFF2-40B4-BE49-F238E27FC236}">
                <a16:creationId xmlns:a16="http://schemas.microsoft.com/office/drawing/2014/main" id="{AB5F24A0-0DA0-950E-5E7A-0493A84B53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238" y="228516"/>
            <a:ext cx="7769404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000">
                <a:solidFill>
                  <a:srgbClr val="515FA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CRITÉRIOS DE AVALIAÇÃO DE CURSOS PELO CNS</a:t>
            </a:r>
          </a:p>
        </p:txBody>
      </p:sp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8E0A4AE9-09EA-1BCC-78C6-672C1F574D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91031" y="1029732"/>
            <a:ext cx="7769404" cy="40168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b="1">
                <a:solidFill>
                  <a:schemeClr val="tx1"/>
                </a:solidFill>
              </a:rPr>
              <a:t>Resolução CNS nº 515/2016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</a:rPr>
              <a:t>Manifesta posição contrária</a:t>
            </a:r>
            <a:r>
              <a:rPr lang="pt-BR">
                <a:solidFill>
                  <a:schemeClr val="tx1"/>
                </a:solidFill>
              </a:rPr>
              <a:t> do CNS à </a:t>
            </a:r>
            <a:r>
              <a:rPr lang="pt-BR" b="1">
                <a:solidFill>
                  <a:schemeClr val="tx1"/>
                </a:solidFill>
              </a:rPr>
              <a:t>autorização de cursos de graduação em saúde na modalidade EaD</a:t>
            </a:r>
            <a:r>
              <a:rPr lang="pt-BR">
                <a:solidFill>
                  <a:schemeClr val="tx1"/>
                </a:solidFill>
              </a:rPr>
              <a:t>.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</a:rPr>
              <a:t>Recomenda</a:t>
            </a:r>
            <a:r>
              <a:rPr lang="pt-BR">
                <a:solidFill>
                  <a:schemeClr val="tx1"/>
                </a:solidFill>
              </a:rPr>
              <a:t> que as </a:t>
            </a:r>
            <a:r>
              <a:rPr lang="pt-BR" b="1">
                <a:solidFill>
                  <a:schemeClr val="tx1"/>
                </a:solidFill>
              </a:rPr>
              <a:t>Diretrizes Curriculares Nacionais (</a:t>
            </a:r>
            <a:r>
              <a:rPr lang="pt-BR" b="1" err="1">
                <a:solidFill>
                  <a:schemeClr val="tx1"/>
                </a:solidFill>
              </a:rPr>
              <a:t>DCNs</a:t>
            </a:r>
            <a:r>
              <a:rPr lang="pt-BR" b="1">
                <a:solidFill>
                  <a:schemeClr val="tx1"/>
                </a:solidFill>
              </a:rPr>
              <a:t>)</a:t>
            </a:r>
            <a:r>
              <a:rPr lang="pt-BR">
                <a:solidFill>
                  <a:schemeClr val="tx1"/>
                </a:solidFill>
              </a:rPr>
              <a:t> das graduações da saúde sejam debatidas e deliberadas pelo CNS </a:t>
            </a:r>
            <a:r>
              <a:rPr lang="pt-BR" b="1">
                <a:solidFill>
                  <a:schemeClr val="tx1"/>
                </a:solidFill>
              </a:rPr>
              <a:t>de forma sistematizada</a:t>
            </a:r>
            <a:r>
              <a:rPr lang="pt-BR">
                <a:solidFill>
                  <a:schemeClr val="tx1"/>
                </a:solidFill>
              </a:rPr>
              <a:t>, garantindo:</a:t>
            </a:r>
          </a:p>
          <a:p>
            <a:pPr marL="939800" lvl="1" indent="-342900">
              <a:buFont typeface="+mj-lt"/>
              <a:buAutoNum type="arabicPeriod"/>
            </a:pPr>
            <a:r>
              <a:rPr lang="pt-BR" sz="1800">
                <a:solidFill>
                  <a:schemeClr val="tx1"/>
                </a:solidFill>
              </a:rPr>
              <a:t>participação das </a:t>
            </a:r>
            <a:r>
              <a:rPr lang="pt-BR" sz="1800" b="1">
                <a:solidFill>
                  <a:schemeClr val="tx1"/>
                </a:solidFill>
              </a:rPr>
              <a:t>profissões regulamentadas</a:t>
            </a:r>
            <a:r>
              <a:rPr lang="pt-BR" sz="1800">
                <a:solidFill>
                  <a:schemeClr val="tx1"/>
                </a:solidFill>
              </a:rPr>
              <a:t>;</a:t>
            </a:r>
          </a:p>
          <a:p>
            <a:pPr marL="939800" lvl="1" indent="-342900">
              <a:buFont typeface="+mj-lt"/>
              <a:buAutoNum type="arabicPeriod"/>
            </a:pPr>
            <a:r>
              <a:rPr lang="pt-BR" sz="1800">
                <a:solidFill>
                  <a:schemeClr val="tx1"/>
                </a:solidFill>
              </a:rPr>
              <a:t>envolvimento das </a:t>
            </a:r>
            <a:r>
              <a:rPr lang="pt-BR" sz="1800" b="1">
                <a:solidFill>
                  <a:schemeClr val="tx1"/>
                </a:solidFill>
              </a:rPr>
              <a:t>entidades e movimentos sociais</a:t>
            </a:r>
            <a:r>
              <a:rPr lang="pt-BR" sz="1800">
                <a:solidFill>
                  <a:schemeClr val="tx1"/>
                </a:solidFill>
              </a:rPr>
              <a:t> do controle social;</a:t>
            </a:r>
          </a:p>
          <a:p>
            <a:pPr marL="939800" lvl="1" indent="-342900">
              <a:buFont typeface="+mj-lt"/>
              <a:buAutoNum type="arabicPeriod"/>
            </a:pPr>
            <a:r>
              <a:rPr lang="pt-BR" sz="1800" b="1">
                <a:solidFill>
                  <a:schemeClr val="tx1"/>
                </a:solidFill>
              </a:rPr>
              <a:t>tempo adequado</a:t>
            </a:r>
            <a:r>
              <a:rPr lang="pt-BR" sz="1800">
                <a:solidFill>
                  <a:schemeClr val="tx1"/>
                </a:solidFill>
              </a:rPr>
              <a:t> para ampla discussão.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None/>
            </a:pPr>
            <a:endParaRPr lang="pt-BR" sz="1700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43697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12276A17-AAD4-B8CE-41CB-ED15500D4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4" name="Google Shape;134;p21">
            <a:extLst>
              <a:ext uri="{FF2B5EF4-FFF2-40B4-BE49-F238E27FC236}">
                <a16:creationId xmlns:a16="http://schemas.microsoft.com/office/drawing/2014/main" id="{4157D081-284A-8B5F-57FE-24DDB82E9B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2077" y="0"/>
            <a:ext cx="7769404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515FA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CRITÉRIOS DE AVALIAÇÃO DE CURSOS PELO CNS</a:t>
            </a:r>
          </a:p>
        </p:txBody>
      </p:sp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1E1D7857-1B14-EAE8-ED24-DCD1C9BFEF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2532" y="1120235"/>
            <a:ext cx="8378936" cy="38453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pt-BR" b="1">
                <a:solidFill>
                  <a:schemeClr val="tx1"/>
                </a:solidFill>
              </a:rPr>
              <a:t>Resolução CNS nº 569/2017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</a:rPr>
              <a:t>Reafirma</a:t>
            </a:r>
            <a:r>
              <a:rPr lang="pt-BR">
                <a:solidFill>
                  <a:schemeClr val="tx1"/>
                </a:solidFill>
              </a:rPr>
              <a:t> a prerrogativa constitucional do SUS de </a:t>
            </a:r>
            <a:r>
              <a:rPr lang="pt-BR" b="1">
                <a:solidFill>
                  <a:schemeClr val="tx1"/>
                </a:solidFill>
              </a:rPr>
              <a:t>ordenar a formação dos profissionais da saúde</a:t>
            </a:r>
            <a:r>
              <a:rPr lang="pt-BR">
                <a:solidFill>
                  <a:schemeClr val="tx1"/>
                </a:solidFill>
              </a:rPr>
              <a:t>.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</a:rPr>
              <a:t>Aprova</a:t>
            </a:r>
            <a:r>
              <a:rPr lang="pt-BR">
                <a:solidFill>
                  <a:schemeClr val="tx1"/>
                </a:solidFill>
              </a:rPr>
              <a:t> o Parecer Técnico nº 300/2017, que define </a:t>
            </a:r>
            <a:r>
              <a:rPr lang="pt-BR" b="1">
                <a:solidFill>
                  <a:schemeClr val="tx1"/>
                </a:solidFill>
              </a:rPr>
              <a:t>princípios gerais</a:t>
            </a:r>
            <a:r>
              <a:rPr lang="pt-BR">
                <a:solidFill>
                  <a:schemeClr val="tx1"/>
                </a:solidFill>
              </a:rPr>
              <a:t> para orientar as DCN e os currículos de todos os cursos da área da saúde.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</a:rPr>
              <a:t>Estabelece</a:t>
            </a:r>
            <a:r>
              <a:rPr lang="pt-BR">
                <a:solidFill>
                  <a:schemeClr val="tx1"/>
                </a:solidFill>
              </a:rPr>
              <a:t> pressupostos, princípios e diretrizes comuns para a graduação em saúde, com destaque para:</a:t>
            </a:r>
          </a:p>
          <a:p>
            <a:pPr lvl="1"/>
            <a:r>
              <a:rPr lang="pt-BR" sz="1800" b="1">
                <a:solidFill>
                  <a:schemeClr val="tx1"/>
                </a:solidFill>
              </a:rPr>
              <a:t>Defesa da vida e do SUS</a:t>
            </a:r>
            <a:r>
              <a:rPr lang="pt-BR" sz="1800">
                <a:solidFill>
                  <a:schemeClr val="tx1"/>
                </a:solidFill>
              </a:rPr>
              <a:t> como eixos formativos;</a:t>
            </a:r>
          </a:p>
          <a:p>
            <a:pPr lvl="1"/>
            <a:r>
              <a:rPr lang="pt-BR" sz="1800" b="1">
                <a:solidFill>
                  <a:schemeClr val="tx1"/>
                </a:solidFill>
              </a:rPr>
              <a:t>Atendimento às necessidades sociais em saúde</a:t>
            </a:r>
            <a:r>
              <a:rPr lang="pt-BR" sz="1800">
                <a:solidFill>
                  <a:schemeClr val="tx1"/>
                </a:solidFill>
              </a:rPr>
              <a:t>;</a:t>
            </a:r>
          </a:p>
          <a:p>
            <a:pPr lvl="1"/>
            <a:r>
              <a:rPr lang="pt-BR" sz="1800" b="1">
                <a:solidFill>
                  <a:schemeClr val="tx1"/>
                </a:solidFill>
              </a:rPr>
              <a:t>Integração ensino–serviço–gestão–comunidade</a:t>
            </a:r>
            <a:r>
              <a:rPr lang="pt-BR" sz="1800">
                <a:solidFill>
                  <a:schemeClr val="tx1"/>
                </a:solidFill>
              </a:rPr>
              <a:t> como base da formação.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pt-BR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05547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>
            <a:spLocks noGrp="1"/>
          </p:cNvSpPr>
          <p:nvPr>
            <p:ph type="title"/>
          </p:nvPr>
        </p:nvSpPr>
        <p:spPr>
          <a:xfrm>
            <a:off x="247925" y="107781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4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AVALIAÇÃO DE CURSOS PELO CNS -  Disposições Gerais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1B4B877F-B901-C3DD-B511-E4037B378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7925" y="788263"/>
            <a:ext cx="8520600" cy="4256384"/>
          </a:xfrm>
        </p:spPr>
        <p:txBody>
          <a:bodyPr>
            <a:normAutofit lnSpcReduction="10000"/>
          </a:bodyPr>
          <a:lstStyle/>
          <a:p>
            <a:r>
              <a:rPr lang="pt-BR" b="1">
                <a:solidFill>
                  <a:schemeClr val="tx1"/>
                </a:solidFill>
              </a:rPr>
              <a:t>Resolução CNS nº 720/2023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</a:rPr>
              <a:t>Define o fluxo</a:t>
            </a:r>
            <a:r>
              <a:rPr lang="pt-BR">
                <a:solidFill>
                  <a:schemeClr val="tx1"/>
                </a:solidFill>
              </a:rPr>
              <a:t> dos processos de atos autorizativos dos cursos de graduação da área da saúde no âmbito do CNS.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</a:rPr>
              <a:t>Estabelece</a:t>
            </a:r>
            <a:r>
              <a:rPr lang="pt-BR">
                <a:solidFill>
                  <a:schemeClr val="tx1"/>
                </a:solidFill>
              </a:rPr>
              <a:t> a </a:t>
            </a:r>
            <a:r>
              <a:rPr lang="pt-BR" b="1">
                <a:solidFill>
                  <a:schemeClr val="tx1"/>
                </a:solidFill>
              </a:rPr>
              <a:t>CIRTES/CNS</a:t>
            </a:r>
            <a:r>
              <a:rPr lang="pt-BR">
                <a:solidFill>
                  <a:schemeClr val="tx1"/>
                </a:solidFill>
              </a:rPr>
              <a:t> como comissão responsável pela avaliação dos cursos, seguindo critérios legais e o fluxo previsto na resolução.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</a:rPr>
              <a:t>Determina</a:t>
            </a:r>
            <a:r>
              <a:rPr lang="pt-BR">
                <a:solidFill>
                  <a:schemeClr val="tx1"/>
                </a:solidFill>
              </a:rPr>
              <a:t> que as avaliações sejam fundamentadas nas Resoluções </a:t>
            </a:r>
            <a:r>
              <a:rPr lang="pt-BR" b="1">
                <a:solidFill>
                  <a:schemeClr val="tx1"/>
                </a:solidFill>
              </a:rPr>
              <a:t>CNS nº 350/2005</a:t>
            </a:r>
            <a:r>
              <a:rPr lang="pt-BR">
                <a:solidFill>
                  <a:schemeClr val="tx1"/>
                </a:solidFill>
              </a:rPr>
              <a:t>, </a:t>
            </a:r>
            <a:r>
              <a:rPr lang="pt-BR" b="1">
                <a:solidFill>
                  <a:schemeClr val="tx1"/>
                </a:solidFill>
              </a:rPr>
              <a:t>515/2016</a:t>
            </a:r>
            <a:r>
              <a:rPr lang="pt-BR">
                <a:solidFill>
                  <a:schemeClr val="tx1"/>
                </a:solidFill>
              </a:rPr>
              <a:t> e </a:t>
            </a:r>
            <a:r>
              <a:rPr lang="pt-BR" b="1">
                <a:solidFill>
                  <a:schemeClr val="tx1"/>
                </a:solidFill>
              </a:rPr>
              <a:t>569/2017</a:t>
            </a:r>
            <a:r>
              <a:rPr lang="pt-BR">
                <a:solidFill>
                  <a:schemeClr val="tx1"/>
                </a:solidFill>
              </a:rPr>
              <a:t>, podendo utilizar indicadores complementares.</a:t>
            </a:r>
          </a:p>
          <a:p>
            <a:pPr marL="114300" indent="0">
              <a:buNone/>
            </a:pPr>
            <a:r>
              <a:rPr lang="pt-BR" b="1">
                <a:solidFill>
                  <a:schemeClr val="tx1"/>
                </a:solidFill>
              </a:rPr>
              <a:t>Prevê</a:t>
            </a:r>
            <a:r>
              <a:rPr lang="pt-BR">
                <a:solidFill>
                  <a:schemeClr val="tx1"/>
                </a:solidFill>
              </a:rPr>
              <a:t> a elaboração de </a:t>
            </a:r>
            <a:r>
              <a:rPr lang="pt-BR" b="1">
                <a:solidFill>
                  <a:schemeClr val="tx1"/>
                </a:solidFill>
              </a:rPr>
              <a:t>Parecer Técnico fundamentado e consubstanciado</a:t>
            </a:r>
            <a:r>
              <a:rPr lang="pt-BR">
                <a:solidFill>
                  <a:schemeClr val="tx1"/>
                </a:solidFill>
              </a:rPr>
              <a:t> pela CIRTES/CNS e sua Câmara Técnica (Eixo 2), considerando o projeto pedagógico único e a articulação entre critérios e indicadores.</a:t>
            </a:r>
          </a:p>
          <a:p>
            <a:r>
              <a:rPr lang="pt-BR" b="1">
                <a:solidFill>
                  <a:schemeClr val="tx1"/>
                </a:solidFill>
              </a:rPr>
              <a:t>Reforça</a:t>
            </a:r>
            <a:r>
              <a:rPr lang="pt-BR">
                <a:solidFill>
                  <a:schemeClr val="tx1"/>
                </a:solidFill>
              </a:rPr>
              <a:t> que a avaliação deve priorizar:</a:t>
            </a:r>
          </a:p>
          <a:p>
            <a:pPr lvl="1"/>
            <a:r>
              <a:rPr lang="pt-BR" sz="1600">
                <a:solidFill>
                  <a:schemeClr val="tx1"/>
                </a:solidFill>
              </a:rPr>
              <a:t>a </a:t>
            </a:r>
            <a:r>
              <a:rPr lang="pt-BR" sz="1600" b="1">
                <a:solidFill>
                  <a:schemeClr val="tx1"/>
                </a:solidFill>
              </a:rPr>
              <a:t>coerência do PPC</a:t>
            </a:r>
            <a:r>
              <a:rPr lang="pt-BR" sz="1600">
                <a:solidFill>
                  <a:schemeClr val="tx1"/>
                </a:solidFill>
              </a:rPr>
              <a:t> com as necessidades sociais em saúde;</a:t>
            </a:r>
          </a:p>
          <a:p>
            <a:pPr lvl="1"/>
            <a:r>
              <a:rPr lang="pt-BR" sz="1600">
                <a:solidFill>
                  <a:schemeClr val="tx1"/>
                </a:solidFill>
              </a:rPr>
              <a:t>a </a:t>
            </a:r>
            <a:r>
              <a:rPr lang="pt-BR" sz="1600" b="1">
                <a:solidFill>
                  <a:schemeClr val="tx1"/>
                </a:solidFill>
              </a:rPr>
              <a:t>relevância social</a:t>
            </a:r>
            <a:r>
              <a:rPr lang="pt-BR" sz="1600">
                <a:solidFill>
                  <a:schemeClr val="tx1"/>
                </a:solidFill>
              </a:rPr>
              <a:t> do curso;</a:t>
            </a:r>
          </a:p>
          <a:p>
            <a:pPr lvl="1"/>
            <a:r>
              <a:rPr lang="pt-BR" sz="1600">
                <a:solidFill>
                  <a:schemeClr val="tx1"/>
                </a:solidFill>
              </a:rPr>
              <a:t>a defesa da </a:t>
            </a:r>
            <a:r>
              <a:rPr lang="pt-BR" sz="1600" b="1">
                <a:solidFill>
                  <a:schemeClr val="tx1"/>
                </a:solidFill>
              </a:rPr>
              <a:t>formação de qualidade “no” e “para” o SUS</a:t>
            </a:r>
            <a:r>
              <a:rPr lang="pt-BR" sz="1600">
                <a:solidFill>
                  <a:schemeClr val="tx1"/>
                </a:solidFill>
              </a:rPr>
              <a:t>.</a:t>
            </a:r>
          </a:p>
          <a:p>
            <a:endParaRPr lang="en-US" sz="16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>
          <a:extLst>
            <a:ext uri="{FF2B5EF4-FFF2-40B4-BE49-F238E27FC236}">
              <a16:creationId xmlns:a16="http://schemas.microsoft.com/office/drawing/2014/main" id="{A515CDEE-D63D-91AE-8580-E88195374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75DE421D-0363-0DE0-BD1F-1FD3797D9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636361"/>
            <a:ext cx="8153888" cy="457080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sz="2000">
                <a:solidFill>
                  <a:schemeClr val="tx1"/>
                </a:solidFill>
                <a:latin typeface="Montserrat" panose="00000500000000000000" pitchFamily="2" charset="0"/>
              </a:rPr>
              <a:t>Os atos autorizativos, considerados para fins da avaliação realizada pela CIRHRT/CNS são</a:t>
            </a:r>
            <a:r>
              <a:rPr lang="pt-BR" sz="1300">
                <a:solidFill>
                  <a:schemeClr val="tx1"/>
                </a:solidFill>
                <a:latin typeface="Montserrat" panose="00000500000000000000" pitchFamily="2" charset="0"/>
              </a:rPr>
              <a:t>:</a:t>
            </a:r>
          </a:p>
          <a:p>
            <a:pPr algn="just">
              <a:buFont typeface="+mj-lt"/>
              <a:buAutoNum type="arabicPeriod"/>
            </a:pPr>
            <a:endParaRPr lang="pt-BR" sz="140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939800" lvl="1" indent="-342900" algn="just">
              <a:buFont typeface="+mj-lt"/>
              <a:buAutoNum type="arabicPeriod"/>
            </a:pP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 Ato de </a:t>
            </a:r>
            <a:r>
              <a:rPr lang="pt-BR" sz="1800" b="1">
                <a:solidFill>
                  <a:srgbClr val="C00000"/>
                </a:solidFill>
                <a:latin typeface="Montserrat" panose="00000500000000000000" pitchFamily="2" charset="0"/>
              </a:rPr>
              <a:t>Autorização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: ato administrativo expedido pela Secretaria competente no MEC, ou órgão equivalente nos Sistemas Estaduais ou Militar, que </a:t>
            </a:r>
            <a:r>
              <a:rPr lang="pt-BR" sz="1800" b="1">
                <a:solidFill>
                  <a:schemeClr val="tx1"/>
                </a:solidFill>
                <a:latin typeface="Montserrat" panose="00000500000000000000" pitchFamily="2" charset="0"/>
              </a:rPr>
              <a:t>autoriza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 o funcionamento de cursos de graduação:</a:t>
            </a:r>
          </a:p>
          <a:p>
            <a:pPr marL="939800" lvl="1" indent="-342900" algn="just">
              <a:buFont typeface="+mj-lt"/>
              <a:buAutoNum type="arabicPeriod"/>
            </a:pP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Ato de </a:t>
            </a:r>
            <a:r>
              <a:rPr lang="pt-BR" sz="1800" b="1">
                <a:solidFill>
                  <a:srgbClr val="C00000"/>
                </a:solidFill>
                <a:latin typeface="Montserrat" panose="00000500000000000000" pitchFamily="2" charset="0"/>
              </a:rPr>
              <a:t>Reconhecimento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: ato administrativo expedido pela Secretaria competente do MEC, ou órgão equivalente no Sistema Estadual ou Militar, que </a:t>
            </a:r>
            <a:r>
              <a:rPr lang="pt-BR" sz="1800" b="1">
                <a:solidFill>
                  <a:schemeClr val="tx1"/>
                </a:solidFill>
                <a:latin typeface="Montserrat" panose="00000500000000000000" pitchFamily="2" charset="0"/>
              </a:rPr>
              <a:t>reconhece a regularidade de um curso superior para emissão do respectivo diploma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;</a:t>
            </a:r>
          </a:p>
          <a:p>
            <a:pPr marL="939800" lvl="1" indent="-342900" algn="just">
              <a:buFont typeface="+mj-lt"/>
              <a:buAutoNum type="arabicPeriod"/>
            </a:pP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Ato de </a:t>
            </a:r>
            <a:r>
              <a:rPr lang="pt-BR" sz="1800" b="1">
                <a:solidFill>
                  <a:srgbClr val="C00000"/>
                </a:solidFill>
                <a:latin typeface="Montserrat" panose="00000500000000000000" pitchFamily="2" charset="0"/>
              </a:rPr>
              <a:t>Renovação de Reconhecimento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: ato administrativo expedido pelo MEC ou órgão equivalente nos Sistemas Estaduais ou Militar, para </a:t>
            </a:r>
            <a:r>
              <a:rPr lang="pt-BR" sz="1800" b="1">
                <a:solidFill>
                  <a:schemeClr val="tx1"/>
                </a:solidFill>
                <a:latin typeface="Montserrat" panose="00000500000000000000" pitchFamily="2" charset="0"/>
              </a:rPr>
              <a:t>reconhecer periodicamente 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a regularidade de um curso para emissão do respectivo diploma.</a:t>
            </a:r>
          </a:p>
          <a:p>
            <a:pPr algn="just">
              <a:buFont typeface="+mj-lt"/>
              <a:buAutoNum type="arabicPeriod"/>
            </a:pPr>
            <a:endParaRPr lang="pt-BR" sz="13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Google Shape;166;p24">
            <a:extLst>
              <a:ext uri="{FF2B5EF4-FFF2-40B4-BE49-F238E27FC236}">
                <a16:creationId xmlns:a16="http://schemas.microsoft.com/office/drawing/2014/main" id="{494B084E-7875-8002-DEC3-AD8D3782473A}"/>
              </a:ext>
            </a:extLst>
          </p:cNvPr>
          <p:cNvSpPr txBox="1">
            <a:spLocks/>
          </p:cNvSpPr>
          <p:nvPr/>
        </p:nvSpPr>
        <p:spPr>
          <a:xfrm>
            <a:off x="196452" y="127321"/>
            <a:ext cx="85017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pt-BR" sz="20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AVALIAÇÃO DE CURSOS PELO CNS -  Disposições Gerais</a:t>
            </a:r>
          </a:p>
        </p:txBody>
      </p:sp>
    </p:spTree>
    <p:extLst>
      <p:ext uri="{BB962C8B-B14F-4D97-AF65-F5344CB8AC3E}">
        <p14:creationId xmlns:p14="http://schemas.microsoft.com/office/powerpoint/2010/main" val="1973011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>
          <a:extLst>
            <a:ext uri="{FF2B5EF4-FFF2-40B4-BE49-F238E27FC236}">
              <a16:creationId xmlns:a16="http://schemas.microsoft.com/office/drawing/2014/main" id="{A515CDEE-D63D-91AE-8580-E88195374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75DE421D-0363-0DE0-BD1F-1FD3797D9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636361"/>
            <a:ext cx="8153888" cy="4570800"/>
          </a:xfrm>
        </p:spPr>
        <p:txBody>
          <a:bodyPr>
            <a:normAutofit/>
          </a:bodyPr>
          <a:lstStyle/>
          <a:p>
            <a:pPr marL="939800" lvl="1" indent="-342900" algn="just">
              <a:buFont typeface="+mj-lt"/>
              <a:buAutoNum type="arabicPeriod" startAt="4"/>
            </a:pP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Ato de </a:t>
            </a:r>
            <a:r>
              <a:rPr lang="pt-BR" sz="1800" b="1">
                <a:solidFill>
                  <a:srgbClr val="C00000"/>
                </a:solidFill>
                <a:latin typeface="Montserrat" panose="00000500000000000000" pitchFamily="2" charset="0"/>
              </a:rPr>
              <a:t>Autorização Vinculada ao Credenciamento </a:t>
            </a:r>
            <a:r>
              <a:rPr lang="pt-BR" sz="1800" b="1">
                <a:solidFill>
                  <a:schemeClr val="tx1"/>
                </a:solidFill>
                <a:latin typeface="Montserrat" panose="00000500000000000000" pitchFamily="2" charset="0"/>
              </a:rPr>
              <a:t>: 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Processo em que a IES, ao pedir </a:t>
            </a:r>
            <a:r>
              <a:rPr lang="pt-BR" sz="1800" b="1">
                <a:solidFill>
                  <a:schemeClr val="tx1"/>
                </a:solidFill>
                <a:latin typeface="Montserrat" panose="00000500000000000000" pitchFamily="2" charset="0"/>
              </a:rPr>
              <a:t>seu credenciamento no </a:t>
            </a:r>
            <a:r>
              <a:rPr lang="pt-BR" sz="1800" b="1" err="1">
                <a:solidFill>
                  <a:schemeClr val="tx1"/>
                </a:solidFill>
                <a:latin typeface="Montserrat" panose="00000500000000000000" pitchFamily="2" charset="0"/>
              </a:rPr>
              <a:t>e-MEC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, </a:t>
            </a:r>
            <a:r>
              <a:rPr lang="pt-BR" sz="1800" b="1">
                <a:solidFill>
                  <a:schemeClr val="tx1"/>
                </a:solidFill>
                <a:latin typeface="Montserrat" panose="00000500000000000000" pitchFamily="2" charset="0"/>
              </a:rPr>
              <a:t>deve solicitar simultaneamente a autorização do primeiro curso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. Ambos são avaliados juntos para verificar se a instituição tem condições acadêmicas, estruturais e pedagógicas de iniciar suas atividades.</a:t>
            </a:r>
          </a:p>
          <a:p>
            <a:pPr marL="939800" lvl="1" indent="-342900" algn="just">
              <a:buFont typeface="+mj-lt"/>
              <a:buAutoNum type="arabicPeriod" startAt="4"/>
            </a:pP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Ato de  </a:t>
            </a:r>
            <a:r>
              <a:rPr lang="pt-BR" sz="1800" b="1">
                <a:solidFill>
                  <a:srgbClr val="C00000"/>
                </a:solidFill>
                <a:latin typeface="Montserrat" panose="00000500000000000000" pitchFamily="2" charset="0"/>
              </a:rPr>
              <a:t>Autorização Vinculada ao Credenciamento Campus Fora de Sede</a:t>
            </a:r>
            <a:r>
              <a:rPr lang="pt-BR" sz="1800" b="1">
                <a:solidFill>
                  <a:schemeClr val="tx1"/>
                </a:solidFill>
                <a:latin typeface="Montserrat" panose="00000500000000000000" pitchFamily="2" charset="0"/>
              </a:rPr>
              <a:t>: 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Processo em que uma IES </a:t>
            </a:r>
            <a:r>
              <a:rPr lang="pt-BR" sz="1800" b="1">
                <a:solidFill>
                  <a:schemeClr val="tx1"/>
                </a:solidFill>
                <a:latin typeface="Montserrat" panose="00000500000000000000" pitchFamily="2" charset="0"/>
              </a:rPr>
              <a:t>já credenciada 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solicita </a:t>
            </a:r>
            <a:r>
              <a:rPr lang="pt-BR" sz="1800" b="1">
                <a:solidFill>
                  <a:schemeClr val="tx1"/>
                </a:solidFill>
                <a:latin typeface="Montserrat" panose="00000500000000000000" pitchFamily="2" charset="0"/>
              </a:rPr>
              <a:t>abrir um novo campus fora de sede</a:t>
            </a:r>
            <a:r>
              <a:rPr lang="pt-BR" sz="1800">
                <a:solidFill>
                  <a:schemeClr val="tx1"/>
                </a:solidFill>
                <a:latin typeface="Montserrat" panose="00000500000000000000" pitchFamily="2" charset="0"/>
              </a:rPr>
              <a:t>, obrigatoriamente acompanhado da autorização de pelo menos um curso. O MEC avalia se o novo campus possui infraestrutura, equipe e cenários de prática adequados para ofertar o curso.</a:t>
            </a:r>
          </a:p>
          <a:p>
            <a:pPr algn="just">
              <a:buFont typeface="+mj-lt"/>
              <a:buAutoNum type="arabicPeriod"/>
            </a:pPr>
            <a:endParaRPr lang="pt-BR" sz="13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Google Shape;166;p24">
            <a:extLst>
              <a:ext uri="{FF2B5EF4-FFF2-40B4-BE49-F238E27FC236}">
                <a16:creationId xmlns:a16="http://schemas.microsoft.com/office/drawing/2014/main" id="{494B084E-7875-8002-DEC3-AD8D3782473A}"/>
              </a:ext>
            </a:extLst>
          </p:cNvPr>
          <p:cNvSpPr txBox="1">
            <a:spLocks/>
          </p:cNvSpPr>
          <p:nvPr/>
        </p:nvSpPr>
        <p:spPr>
          <a:xfrm>
            <a:off x="196452" y="127321"/>
            <a:ext cx="85017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pt-BR" sz="20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AVALIAÇÃO DE CURSOS PELO CNS -  Disposições Gerais</a:t>
            </a:r>
          </a:p>
        </p:txBody>
      </p:sp>
    </p:spTree>
    <p:extLst>
      <p:ext uri="{BB962C8B-B14F-4D97-AF65-F5344CB8AC3E}">
        <p14:creationId xmlns:p14="http://schemas.microsoft.com/office/powerpoint/2010/main" val="4114775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A515CDEE-D63D-91AE-8580-E88195374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75DE421D-0363-0DE0-BD1F-1FD3797D9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87" y="913723"/>
            <a:ext cx="8784864" cy="400735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sz="1300" b="1">
                <a:solidFill>
                  <a:schemeClr val="tx1"/>
                </a:solidFill>
                <a:latin typeface="Montserrat" panose="00000500000000000000" pitchFamily="2" charset="0"/>
              </a:rPr>
              <a:t>Demais</a:t>
            </a:r>
            <a:r>
              <a:rPr lang="pt-BR" sz="1300">
                <a:solidFill>
                  <a:schemeClr val="tx1"/>
                </a:solidFill>
                <a:latin typeface="Montserrat" panose="00000500000000000000" pitchFamily="2" charset="0"/>
              </a:rPr>
              <a:t> atos autorizativos </a:t>
            </a:r>
            <a:r>
              <a:rPr lang="pt-BR" sz="1300" b="1">
                <a:solidFill>
                  <a:schemeClr val="tx1"/>
                </a:solidFill>
                <a:latin typeface="Montserrat" panose="00000500000000000000" pitchFamily="2" charset="0"/>
              </a:rPr>
              <a:t>atualmente em vigor </a:t>
            </a:r>
            <a:r>
              <a:rPr lang="pt-BR" sz="1300">
                <a:solidFill>
                  <a:schemeClr val="tx1"/>
                </a:solidFill>
                <a:latin typeface="Montserrat" panose="00000500000000000000" pitchFamily="2" charset="0"/>
              </a:rPr>
              <a:t>são: Autorização na Modalidade Educação a Distância (EaD); Autorização EaD Vinculada ao Credenciamento; Autorização Vinculada ao Credenciamento; Autorização Vinculada ao Credenciamento Campus Fora de Sede, Reconhecimento EaD e Aditamento.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1300">
                <a:solidFill>
                  <a:schemeClr val="tx1"/>
                </a:solidFill>
                <a:latin typeface="Montserrat" panose="00000500000000000000" pitchFamily="2" charset="0"/>
              </a:rPr>
              <a:t>Art. 4º Para fins de manifestação junto ao MEC e seus órgãos vinculados, de acordo com o marco constitucional e legal vigente, o CNS emitirá um </a:t>
            </a:r>
            <a:r>
              <a:rPr lang="pt-BR" sz="1300" b="1">
                <a:solidFill>
                  <a:schemeClr val="tx1"/>
                </a:solidFill>
                <a:latin typeface="Montserrat" panose="00000500000000000000" pitchFamily="2" charset="0"/>
              </a:rPr>
              <a:t>Parecer Técnico fundamentado e consubstanciado para cada processo avaliado.</a:t>
            </a:r>
          </a:p>
          <a:p>
            <a:pPr marL="114300" indent="0" algn="just">
              <a:buNone/>
            </a:pPr>
            <a:endParaRPr lang="en-US" sz="1300" b="1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13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Google Shape;166;p24">
            <a:extLst>
              <a:ext uri="{FF2B5EF4-FFF2-40B4-BE49-F238E27FC236}">
                <a16:creationId xmlns:a16="http://schemas.microsoft.com/office/drawing/2014/main" id="{494B084E-7875-8002-DEC3-AD8D3782473A}"/>
              </a:ext>
            </a:extLst>
          </p:cNvPr>
          <p:cNvSpPr txBox="1">
            <a:spLocks/>
          </p:cNvSpPr>
          <p:nvPr/>
        </p:nvSpPr>
        <p:spPr>
          <a:xfrm>
            <a:off x="370389" y="231493"/>
            <a:ext cx="85017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pt-BR" sz="20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AVALIAÇÃO DE CURSOS PELO CNS -  Disposições Gerais</a:t>
            </a:r>
          </a:p>
        </p:txBody>
      </p:sp>
      <p:sp>
        <p:nvSpPr>
          <p:cNvPr id="2" name="Retângulo com Canto Diagonal Aparado 1"/>
          <p:cNvSpPr/>
          <p:nvPr/>
        </p:nvSpPr>
        <p:spPr>
          <a:xfrm>
            <a:off x="1388962" y="3159889"/>
            <a:ext cx="6250329" cy="1250065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14300" indent="0" algn="just">
              <a:buNone/>
            </a:pPr>
            <a:r>
              <a:rPr lang="en-US" b="1">
                <a:solidFill>
                  <a:schemeClr val="tx1"/>
                </a:solidFill>
                <a:latin typeface="Montserrat" panose="00000500000000000000" pitchFamily="2" charset="0"/>
              </a:rPr>
              <a:t>IMPORTANTE!</a:t>
            </a:r>
            <a:r>
              <a:rPr lang="en-US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</a:rPr>
              <a:t>Os processos que se referem à modalidade EaD não serão avaliados e deverão ser imediatamente devolvidos ao e-Mec, com parecer Insatisfatório, de acordo com a Resolução nº 515/2016.</a:t>
            </a:r>
          </a:p>
        </p:txBody>
      </p:sp>
    </p:spTree>
    <p:extLst>
      <p:ext uri="{BB962C8B-B14F-4D97-AF65-F5344CB8AC3E}">
        <p14:creationId xmlns:p14="http://schemas.microsoft.com/office/powerpoint/2010/main" val="30032008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1448D3EC-CEDB-60ED-44C9-DAE36A203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5AF61226-9E51-244C-D960-7E0052E69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238" y="817738"/>
            <a:ext cx="8819053" cy="4325762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pt-BR" sz="1600" b="1">
                <a:solidFill>
                  <a:schemeClr val="tx1"/>
                </a:solidFill>
                <a:latin typeface="Montserrat" panose="020B0604020202020204" charset="0"/>
              </a:rPr>
              <a:t>Tramitação dos Atos Autorizativos no CNS </a:t>
            </a:r>
          </a:p>
          <a:p>
            <a:pPr marL="114300" indent="0">
              <a:buNone/>
            </a:pPr>
            <a:r>
              <a:rPr lang="pt-BR" sz="1600">
                <a:solidFill>
                  <a:schemeClr val="tx1"/>
                </a:solidFill>
                <a:latin typeface="Montserrat" panose="020B0604020202020204" charset="0"/>
              </a:rPr>
              <a:t>Os processos enviados pelo MEC tramitam no </a:t>
            </a:r>
            <a:r>
              <a:rPr lang="pt-BR" sz="16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Sistema Eletrônico de Avaliação de Cursos-</a:t>
            </a:r>
            <a:r>
              <a:rPr lang="pt-BR" sz="1600" b="1">
                <a:solidFill>
                  <a:schemeClr val="tx1"/>
                </a:solidFill>
                <a:latin typeface="Montserrat" panose="020B0604020202020204" charset="0"/>
              </a:rPr>
              <a:t>SEAC/CIRHRT</a:t>
            </a:r>
            <a:r>
              <a:rPr lang="pt-BR" sz="1600">
                <a:solidFill>
                  <a:schemeClr val="tx1"/>
                </a:solidFill>
                <a:latin typeface="Montserrat" panose="020B0604020202020204" charset="0"/>
              </a:rPr>
              <a:t>, sistema criado especificamente para avaliação de cursos da saúde.</a:t>
            </a:r>
          </a:p>
          <a:p>
            <a:pPr marL="114300" indent="0">
              <a:buNone/>
            </a:pPr>
            <a:r>
              <a:rPr lang="pt-BR" sz="1600">
                <a:solidFill>
                  <a:schemeClr val="tx1"/>
                </a:solidFill>
                <a:latin typeface="Montserrat" panose="020B0604020202020204" charset="0"/>
              </a:rPr>
              <a:t>A análise segue </a:t>
            </a:r>
            <a:r>
              <a:rPr lang="pt-BR" sz="1600" b="1">
                <a:solidFill>
                  <a:schemeClr val="tx1"/>
                </a:solidFill>
                <a:latin typeface="Montserrat" panose="020B0604020202020204" charset="0"/>
              </a:rPr>
              <a:t>fluxo definido na Resolução</a:t>
            </a:r>
            <a:r>
              <a:rPr lang="pt-BR" sz="1600">
                <a:solidFill>
                  <a:schemeClr val="tx1"/>
                </a:solidFill>
                <a:latin typeface="Montserrat" panose="020B0604020202020204" charset="0"/>
              </a:rPr>
              <a:t> e são </a:t>
            </a:r>
            <a:r>
              <a:rPr lang="pt-BR" sz="1600" b="1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analisados/avaliados </a:t>
            </a:r>
            <a:r>
              <a:rPr lang="pt-BR" sz="1600" b="1" u="sng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rigorosamente</a:t>
            </a:r>
            <a:r>
              <a:rPr lang="pt-BR" sz="1600" b="1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segundo a ordem de chegada</a:t>
            </a:r>
            <a:r>
              <a:rPr lang="pt-BR" sz="1600">
                <a:solidFill>
                  <a:schemeClr val="tx1"/>
                </a:solidFill>
                <a:latin typeface="Montserrat" panose="020B0604020202020204" charset="0"/>
              </a:rPr>
              <a:t>, conforme registro no Sistema </a:t>
            </a:r>
            <a:r>
              <a:rPr lang="pt-BR" sz="1600" err="1">
                <a:solidFill>
                  <a:schemeClr val="tx1"/>
                </a:solidFill>
                <a:latin typeface="Montserrat" panose="020B0604020202020204" charset="0"/>
              </a:rPr>
              <a:t>e-MEC</a:t>
            </a:r>
            <a:r>
              <a:rPr lang="pt-BR" sz="1600">
                <a:solidFill>
                  <a:schemeClr val="tx1"/>
                </a:solidFill>
                <a:latin typeface="Montserrat" panose="020B0604020202020204" charset="0"/>
              </a:rPr>
              <a:t>.</a:t>
            </a:r>
          </a:p>
          <a:p>
            <a:pPr marL="114300" indent="0">
              <a:buNone/>
            </a:pPr>
            <a:r>
              <a:rPr lang="pt-BR" sz="1600" b="1">
                <a:solidFill>
                  <a:schemeClr val="tx1"/>
                </a:solidFill>
                <a:latin typeface="Montserrat" panose="020B0604020202020204" charset="0"/>
              </a:rPr>
              <a:t>Vedado</a:t>
            </a:r>
            <a:r>
              <a:rPr lang="pt-BR" sz="1600">
                <a:solidFill>
                  <a:schemeClr val="tx1"/>
                </a:solidFill>
                <a:latin typeface="Montserrat" panose="020B0604020202020204" charset="0"/>
              </a:rPr>
              <a:t> o recebimento de documentos externos aos anexados no </a:t>
            </a:r>
            <a:r>
              <a:rPr lang="pt-BR" sz="1600" err="1">
                <a:solidFill>
                  <a:schemeClr val="tx1"/>
                </a:solidFill>
                <a:latin typeface="Montserrat" panose="020B0604020202020204" charset="0"/>
              </a:rPr>
              <a:t>e-MEC</a:t>
            </a:r>
            <a:r>
              <a:rPr lang="pt-BR" sz="1600">
                <a:solidFill>
                  <a:schemeClr val="tx1"/>
                </a:solidFill>
                <a:latin typeface="Montserrat" panose="020B0604020202020204" charset="0"/>
              </a:rPr>
              <a:t>.</a:t>
            </a:r>
          </a:p>
          <a:p>
            <a:pPr marL="114300" indent="0" algn="just">
              <a:buNone/>
            </a:pPr>
            <a:endParaRPr lang="pt-BR" sz="1600" b="1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66;p24">
            <a:extLst>
              <a:ext uri="{FF2B5EF4-FFF2-40B4-BE49-F238E27FC236}">
                <a16:creationId xmlns:a16="http://schemas.microsoft.com/office/drawing/2014/main" id="{3A92AC32-3167-BA6F-6A63-A5C26CC6FB5E}"/>
              </a:ext>
            </a:extLst>
          </p:cNvPr>
          <p:cNvSpPr txBox="1">
            <a:spLocks/>
          </p:cNvSpPr>
          <p:nvPr/>
        </p:nvSpPr>
        <p:spPr>
          <a:xfrm>
            <a:off x="370389" y="0"/>
            <a:ext cx="8034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pt-BR" sz="24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AVALIAÇÃO DE CURSOS PELO CNS -  Fluxo dos Processos*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39" y="3699923"/>
            <a:ext cx="1828884" cy="7827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Seta para a Direita 1"/>
          <p:cNvSpPr/>
          <p:nvPr/>
        </p:nvSpPr>
        <p:spPr>
          <a:xfrm>
            <a:off x="2051396" y="4008921"/>
            <a:ext cx="1226917" cy="2063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4440" y="3317435"/>
            <a:ext cx="2364648" cy="1589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405" y="3159889"/>
            <a:ext cx="1718095" cy="1983611"/>
          </a:xfrm>
          <a:prstGeom prst="rect">
            <a:avLst/>
          </a:prstGeom>
        </p:spPr>
      </p:pic>
      <p:sp>
        <p:nvSpPr>
          <p:cNvPr id="10" name="Seta para a Direita 9"/>
          <p:cNvSpPr/>
          <p:nvPr/>
        </p:nvSpPr>
        <p:spPr>
          <a:xfrm>
            <a:off x="5804788" y="4008921"/>
            <a:ext cx="1226917" cy="2063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0749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FBC85B15-5F76-06C2-CA82-5DE47BC89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FC18A18F-5BF4-FA8C-58B0-9D2BEC3DE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559" y="926741"/>
            <a:ext cx="8520600" cy="4325762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sz="17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Os pareceres técnicos emitidos pela CIRHRT/CT serão enviados para os Conselheiros Nacionais de Saúde, </a:t>
            </a:r>
            <a:r>
              <a:rPr lang="pt-BR" sz="1700" b="1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 antecedência mínima de 7 (sete) dias das reuniões ordinárias do Pleno do CNS, </a:t>
            </a:r>
            <a:r>
              <a:rPr lang="pt-BR" sz="1700" b="1" i="1" u="sng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para conhecimento.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17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Os pareceres técnicos fundamentados e consubstanciados do CNS serão emitidos com parecer final de acordo com uma das seguintes opções a serem comunicadas ao MEC: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1700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17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- Satisfatório (S);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17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II - Satisfatório com Recomendações (SR);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17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III - Insatisfatório (I); ou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17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IV - Arquivamento por insuficiência de dados para análise</a:t>
            </a:r>
            <a:r>
              <a:rPr lang="pt-BR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1400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 algn="just"/>
            <a:endParaRPr lang="pt-BR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96900" lvl="1" indent="0" algn="just">
              <a:buNone/>
            </a:pPr>
            <a:r>
              <a:rPr lang="pt-BR" b="1">
                <a:solidFill>
                  <a:schemeClr val="tx1"/>
                </a:solidFill>
                <a:latin typeface="Montserrat"/>
                <a:ea typeface="Calibri"/>
                <a:cs typeface="Calibri"/>
              </a:rPr>
              <a:t>*Conforme Resolução CNS nº 720/2024</a:t>
            </a:r>
            <a:endParaRPr lang="pt-BR" b="1">
              <a:solidFill>
                <a:schemeClr val="tx1"/>
              </a:solidFill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66;p24">
            <a:extLst>
              <a:ext uri="{FF2B5EF4-FFF2-40B4-BE49-F238E27FC236}">
                <a16:creationId xmlns:a16="http://schemas.microsoft.com/office/drawing/2014/main" id="{8C11EC20-F703-1815-166A-1D0606026178}"/>
              </a:ext>
            </a:extLst>
          </p:cNvPr>
          <p:cNvSpPr txBox="1">
            <a:spLocks/>
          </p:cNvSpPr>
          <p:nvPr/>
        </p:nvSpPr>
        <p:spPr>
          <a:xfrm>
            <a:off x="370389" y="0"/>
            <a:ext cx="8034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pt-BR" sz="24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AVALIAÇÃO DE CURSOS PELO CNS -  Fluxo dos Processos*</a:t>
            </a:r>
          </a:p>
        </p:txBody>
      </p:sp>
    </p:spTree>
    <p:extLst>
      <p:ext uri="{BB962C8B-B14F-4D97-AF65-F5344CB8AC3E}">
        <p14:creationId xmlns:p14="http://schemas.microsoft.com/office/powerpoint/2010/main" val="1145515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>
          <a:extLst>
            <a:ext uri="{FF2B5EF4-FFF2-40B4-BE49-F238E27FC236}">
              <a16:creationId xmlns:a16="http://schemas.microsoft.com/office/drawing/2014/main" id="{DD4A436C-D8D4-2C8D-F0CC-228624156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>
            <a:extLst>
              <a:ext uri="{FF2B5EF4-FFF2-40B4-BE49-F238E27FC236}">
                <a16:creationId xmlns:a16="http://schemas.microsoft.com/office/drawing/2014/main" id="{67180BEC-C4FC-3353-91B2-DA2257166C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8142" y="160777"/>
            <a:ext cx="878108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000">
                <a:solidFill>
                  <a:srgbClr val="002060"/>
                </a:solidFill>
                <a:latin typeface="Montserrat ExtraBold"/>
                <a:sym typeface="Montserrat ExtraBold"/>
              </a:rPr>
              <a:t>DOCUMENTOS QUE COMPÕEM OS PROCESSOS QUE SÃO AVALIADOS NA CIRHRT</a:t>
            </a:r>
          </a:p>
        </p:txBody>
      </p:sp>
      <p:sp>
        <p:nvSpPr>
          <p:cNvPr id="83" name="Google Shape;83;p16">
            <a:extLst>
              <a:ext uri="{FF2B5EF4-FFF2-40B4-BE49-F238E27FC236}">
                <a16:creationId xmlns:a16="http://schemas.microsoft.com/office/drawing/2014/main" id="{93E9CE6C-2BE7-8446-4751-AEE363E325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82802" y="1200206"/>
            <a:ext cx="8471759" cy="37306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r>
              <a:rPr lang="pt-BR" sz="1400" b="1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Projeto Pedagógico do Curso (PPC);</a:t>
            </a:r>
            <a:r>
              <a:rPr lang="pt-BR" sz="14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endParaRPr lang="pt-BR" sz="1400" b="0" i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r>
              <a:rPr lang="pt-BR" sz="1400" b="1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Plano de Desenvolvimento Institucional (PDI)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da Instituição Mantenedora do Curso objeto da análise;</a:t>
            </a:r>
            <a:r>
              <a:rPr lang="en-US" sz="14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endParaRPr lang="en-US" sz="1400" b="0" i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r>
              <a:rPr lang="pt-BR" sz="1400" b="1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Relatório de Avaliação</a:t>
            </a:r>
            <a:r>
              <a:rPr lang="pt-BR" sz="1400" b="1" i="1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in loco</a:t>
            </a:r>
            <a:r>
              <a:rPr lang="pt-BR" sz="1400" b="0" i="1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do INEP;</a:t>
            </a:r>
            <a:r>
              <a:rPr lang="en-US" sz="14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endParaRPr lang="en-US" sz="1400" b="0" i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r>
              <a:rPr lang="pt-BR" sz="1400" b="1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Histórico de cobertura dos serviços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no município onde se situa o Curso objeto da análise, referenciado no CNES (</a:t>
            </a:r>
            <a:r>
              <a:rPr lang="pt-BR" sz="1400" b="0" i="0" u="sng" strike="noStrike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0"/>
                <a:hlinkClick r:id="rId4"/>
              </a:rPr>
              <a:t>Cadastro Nacional de Estabelecimentos de Saúde (datasus.gov.br)</a:t>
            </a:r>
            <a:r>
              <a:rPr lang="pt-BR" sz="1400" b="0" i="0" u="none" strike="noStrike">
                <a:solidFill>
                  <a:srgbClr val="002060"/>
                </a:solidFill>
                <a:effectLst/>
                <a:latin typeface="Montserrat" panose="00000500000000000000" pitchFamily="2" charset="0"/>
              </a:rPr>
              <a:t> 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(arquivo Excel);</a:t>
            </a:r>
            <a:r>
              <a:rPr lang="en-US" sz="14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endParaRPr lang="en-US" sz="1400" b="0" i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r>
              <a:rPr lang="pt-BR" sz="1400" b="1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Tipo/Número de estabelecimentos de saúde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no município do Curso objeto da análise (Fonte CNES);</a:t>
            </a:r>
            <a:r>
              <a:rPr lang="en-US" sz="14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endParaRPr lang="en-US" sz="1400" b="0" i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algn="just" rtl="0" fontAlgn="base">
              <a:lnSpc>
                <a:spcPts val="1800"/>
              </a:lnSpc>
              <a:buFont typeface="+mj-lt"/>
              <a:buAutoNum type="arabicPeriod"/>
            </a:pPr>
            <a:r>
              <a:rPr lang="pt-BR" sz="1400" b="1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Número de Leitos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no município do Curso objeto da análise (Fonte CNES).</a:t>
            </a:r>
            <a:r>
              <a:rPr lang="pt-BR" sz="14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61201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A757F751-9CB2-87BE-446F-DA7B6BD72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Diagrama&#10;&#10;O conteúdo gerado por IA pode estar incorreto.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" y="0"/>
            <a:ext cx="91439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955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7E72CB5A-921E-CCAF-ADBB-9332BA2C4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E5BF4303-07FB-D13F-01F4-4D80A614D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572700"/>
            <a:ext cx="8520600" cy="432576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sz="14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Conforme </a:t>
            </a:r>
            <a:r>
              <a:rPr lang="pt-BR" sz="1400" b="1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Resolução CNS 720/2024</a:t>
            </a:r>
            <a:r>
              <a:rPr lang="pt-BR" sz="1400">
                <a:solidFill>
                  <a:schemeClr val="tx1"/>
                </a:solidFill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citamos algumas das atribuições da Coordenação/Assessoria/Avaliadores/Revisores: </a:t>
            </a:r>
          </a:p>
        </p:txBody>
      </p:sp>
      <p:sp>
        <p:nvSpPr>
          <p:cNvPr id="3" name="Google Shape;166;p24">
            <a:extLst>
              <a:ext uri="{FF2B5EF4-FFF2-40B4-BE49-F238E27FC236}">
                <a16:creationId xmlns:a16="http://schemas.microsoft.com/office/drawing/2014/main" id="{26EDDF0C-D5EE-25A3-E82D-21AB678E13DB}"/>
              </a:ext>
            </a:extLst>
          </p:cNvPr>
          <p:cNvSpPr txBox="1">
            <a:spLocks/>
          </p:cNvSpPr>
          <p:nvPr/>
        </p:nvSpPr>
        <p:spPr>
          <a:xfrm>
            <a:off x="311700" y="0"/>
            <a:ext cx="840468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990"/>
            </a:pPr>
            <a:r>
              <a:rPr lang="pt-BR" sz="2400">
                <a:solidFill>
                  <a:srgbClr val="00206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AVALIAÇÃO DE CURSOS PELO CNS -  Atribuições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31CD07-0EAE-D84F-4D53-6FFDFDB4FF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1101529"/>
              </p:ext>
            </p:extLst>
          </p:nvPr>
        </p:nvGraphicFramePr>
        <p:xfrm>
          <a:off x="809368" y="1260389"/>
          <a:ext cx="7525264" cy="3786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000132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6C9F63CB-E8CF-DF53-44E7-E37DEE48A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>
            <a:extLst>
              <a:ext uri="{FF2B5EF4-FFF2-40B4-BE49-F238E27FC236}">
                <a16:creationId xmlns:a16="http://schemas.microsoft.com/office/drawing/2014/main" id="{F52DC538-FCB9-24A3-A224-1A1CB15679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4693" y="21230"/>
            <a:ext cx="7769404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800">
                <a:solidFill>
                  <a:srgbClr val="515FA5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AÇÕES IMPLEMETADAS PELO CNS PARA O APERFEIÇOAMENTO DO PROCESSO DE AVALIAÇÃO A PARTIR DE 2023: </a:t>
            </a:r>
          </a:p>
        </p:txBody>
      </p:sp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8A2B5CC3-DED5-7216-DC71-433B685DBC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83590" y="903988"/>
            <a:ext cx="7769404" cy="33043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 rtl="0" fontAlgn="base">
              <a:lnSpc>
                <a:spcPts val="1350"/>
              </a:lnSpc>
              <a:buFont typeface="Wingdings" panose="05000000000000000000" pitchFamily="2" charset="2"/>
              <a:buChar char="q"/>
            </a:pPr>
            <a:endParaRPr lang="pt-BR" sz="1400" b="0" i="0" u="none" strike="noStrike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marL="114300" indent="0" algn="just" rtl="0" fontAlgn="base">
              <a:lnSpc>
                <a:spcPts val="1350"/>
              </a:lnSpc>
              <a:buNone/>
            </a:pPr>
            <a:r>
              <a:rPr lang="pt-BR" sz="1400" b="1" i="0" u="none" strike="noStrike">
                <a:solidFill>
                  <a:srgbClr val="000000"/>
                </a:solidFill>
                <a:effectLst/>
                <a:latin typeface="Montserrat"/>
              </a:rPr>
              <a:t>1. Edital de Chamamento Público nº 002/2023 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/>
              </a:rPr>
              <a:t>com convocação de “entidades” para reestruturação da CT/</a:t>
            </a:r>
            <a:r>
              <a:rPr lang="pt-BR" sz="1400">
                <a:solidFill>
                  <a:srgbClr val="000000"/>
                </a:solidFill>
                <a:latin typeface="Montserrat"/>
              </a:rPr>
              <a:t>CIRTES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/>
              </a:rPr>
              <a:t> em 3 EIXOS de atuação:</a:t>
            </a:r>
            <a:r>
              <a:rPr lang="pt-BR" sz="1400" b="0" i="0">
                <a:solidFill>
                  <a:srgbClr val="000000"/>
                </a:solidFill>
                <a:effectLst/>
                <a:latin typeface="Montserrat"/>
              </a:rPr>
              <a:t>​</a:t>
            </a:r>
          </a:p>
          <a:p>
            <a:pPr algn="just" rtl="0" fontAlgn="base">
              <a:lnSpc>
                <a:spcPts val="1350"/>
              </a:lnSpc>
              <a:buFont typeface="Wingdings" panose="05000000000000000000" pitchFamily="2" charset="2"/>
              <a:buChar char="q"/>
            </a:pPr>
            <a:endParaRPr lang="pt-BR" sz="1400" b="0" i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algn="just" rtl="0" fontAlgn="base">
              <a:lnSpc>
                <a:spcPts val="1350"/>
              </a:lnSpc>
              <a:buFont typeface="Wingdings" panose="05000000000000000000" pitchFamily="2" charset="2"/>
              <a:buChar char="§"/>
            </a:pP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Eixo 1 - Formação Técnica de Nível Médio: 5 entidades titulares e 5 entidades suplentes; </a:t>
            </a:r>
            <a:r>
              <a:rPr lang="pt-BR" sz="14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  <a:p>
            <a:pPr algn="just" rtl="0" fontAlgn="base">
              <a:lnSpc>
                <a:spcPts val="1350"/>
              </a:lnSpc>
              <a:buFont typeface="Wingdings" panose="05000000000000000000" pitchFamily="2" charset="2"/>
              <a:buChar char="§"/>
            </a:pP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Eixo 2 – Graduação: 20 entidades titulares e 18 entidades suplentes; </a:t>
            </a:r>
            <a:r>
              <a:rPr lang="pt-BR" sz="14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  <a:p>
            <a:pPr algn="just" rtl="0" fontAlgn="base">
              <a:lnSpc>
                <a:spcPts val="1350"/>
              </a:lnSpc>
              <a:buFont typeface="Wingdings" panose="05000000000000000000" pitchFamily="2" charset="2"/>
              <a:buChar char="§"/>
            </a:pP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Eixo 3 - Pós-graduação/Residência em Área Profissional da Saúde: 5 entidades titulares e 5 entidades suplentes.</a:t>
            </a:r>
            <a:endParaRPr lang="pt-BR" sz="1400" b="0" i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t-BR" sz="1400">
              <a:solidFill>
                <a:schemeClr val="dk1"/>
              </a:solidFill>
              <a:latin typeface="Montserrat" panose="00000500000000000000" pitchFamily="2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174AAC3-63E2-E117-FC83-A0C5E5F6B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88" y="2699377"/>
            <a:ext cx="6574014" cy="2316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260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3211062D-74A5-1375-35FA-8294D47E7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A180827F-F814-7D51-AAA0-5452C65F66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66120" y="190087"/>
            <a:ext cx="7769404" cy="33043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 algn="just" rtl="0" fontAlgn="base">
              <a:lnSpc>
                <a:spcPts val="1350"/>
              </a:lnSpc>
              <a:buNone/>
            </a:pPr>
            <a:endParaRPr lang="pt-BR" sz="1600" b="0" i="0" u="none" strike="noStrike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marL="114300" indent="0" algn="just" rtl="0" fontAlgn="base">
              <a:lnSpc>
                <a:spcPct val="100000"/>
              </a:lnSpc>
              <a:buNone/>
            </a:pPr>
            <a:r>
              <a:rPr lang="pt-BR" sz="1600" b="1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2. Aprovação da Resolução </a:t>
            </a:r>
            <a:r>
              <a:rPr lang="pt-BR" sz="1600" b="1">
                <a:solidFill>
                  <a:srgbClr val="000000"/>
                </a:solidFill>
                <a:latin typeface="Montserrat" panose="00000500000000000000" pitchFamily="2" charset="0"/>
              </a:rPr>
              <a:t>CNS </a:t>
            </a:r>
            <a:r>
              <a:rPr lang="pt-BR" sz="1600" b="1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nº 720, de 13 de setembro de 2023</a:t>
            </a: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, que dispõe sobre o fluxo dos processos de atos autorizativos de cursos de graduação da área da saúde no âmbito do CNS, entre outras disposições.</a:t>
            </a:r>
            <a:r>
              <a:rPr lang="pt-BR" sz="16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  <a:endParaRPr lang="pt-BR" sz="1600">
              <a:solidFill>
                <a:schemeClr val="dk1"/>
              </a:solidFill>
              <a:latin typeface="Montserrat" panose="00000500000000000000" pitchFamily="2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08D9012-467C-E1A1-C7E7-6A3BD9631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102" y="1783202"/>
            <a:ext cx="7033440" cy="2845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2219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D3296077-6AC3-BAB5-9933-880761BF0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01A2CA11-3158-FD19-E17E-3B8BF7675E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4063" y="446397"/>
            <a:ext cx="7769404" cy="33043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 algn="just" rtl="0" fontAlgn="base">
              <a:lnSpc>
                <a:spcPct val="100000"/>
              </a:lnSpc>
              <a:buNone/>
            </a:pPr>
            <a:r>
              <a:rPr lang="pt-BR" sz="1600" b="1" i="0" u="none" strike="noStrike">
                <a:solidFill>
                  <a:srgbClr val="000000"/>
                </a:solidFill>
                <a:effectLst/>
                <a:latin typeface="Montserrat"/>
              </a:rPr>
              <a:t>3.</a:t>
            </a: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/>
              </a:rPr>
              <a:t> </a:t>
            </a:r>
            <a:r>
              <a:rPr lang="pt-BR" sz="1600" b="1" i="0" u="none" strike="noStrike">
                <a:solidFill>
                  <a:srgbClr val="000000"/>
                </a:solidFill>
                <a:effectLst/>
                <a:latin typeface="Montserrat"/>
              </a:rPr>
              <a:t>Aprovação pelo Plenário/CNS da Resolução nº 737, de 1º de fevereiro de 2024</a:t>
            </a: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/>
              </a:rPr>
              <a:t>, a qual dispõe sobre a recomposição e o funcionamento da CT/</a:t>
            </a:r>
            <a:r>
              <a:rPr lang="pt-BR" sz="1600">
                <a:solidFill>
                  <a:srgbClr val="000000"/>
                </a:solidFill>
                <a:latin typeface="Montserrat"/>
              </a:rPr>
              <a:t>CIRTES</a:t>
            </a: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/>
              </a:rPr>
              <a:t>, e as atribuições dos seus membros.</a:t>
            </a:r>
            <a:r>
              <a:rPr lang="pt-BR" sz="1600" b="0" i="0">
                <a:solidFill>
                  <a:srgbClr val="000000"/>
                </a:solidFill>
                <a:effectLst/>
                <a:latin typeface="Montserrat"/>
              </a:rPr>
              <a:t>​</a:t>
            </a:r>
            <a:endParaRPr lang="pt-BR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DEBA64F-A3FD-4675-6CF8-289F6C2DF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39" y="1842900"/>
            <a:ext cx="7314852" cy="272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3464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8BD76DCB-9ED7-65E0-0B5E-69A27BC27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8DF6CEFE-7B79-AB51-14DE-49AE848DC8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2650" y="711816"/>
            <a:ext cx="7769404" cy="39078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114300" indent="0" algn="just" fontAlgn="base">
              <a:lnSpc>
                <a:spcPts val="1350"/>
              </a:lnSpc>
              <a:buNone/>
            </a:pPr>
            <a:r>
              <a:rPr lang="pt-BR" sz="1800" b="1" i="0" u="none" strike="noStrike">
                <a:solidFill>
                  <a:srgbClr val="000000"/>
                </a:solidFill>
                <a:effectLst/>
                <a:latin typeface="Montserrat"/>
              </a:rPr>
              <a:t>4. Realização de 3 (três) oficinas com a finalidade de capacitação/formação </a:t>
            </a:r>
            <a:r>
              <a:rPr lang="pt-BR" sz="1800" b="0" i="0" u="none" strike="noStrike">
                <a:solidFill>
                  <a:srgbClr val="000000"/>
                </a:solidFill>
                <a:effectLst/>
                <a:latin typeface="Montserrat"/>
              </a:rPr>
              <a:t>dos avaliadores/revisores e novos membros da CT/</a:t>
            </a:r>
            <a:r>
              <a:rPr lang="pt-BR">
                <a:solidFill>
                  <a:srgbClr val="000000"/>
                </a:solidFill>
                <a:latin typeface="Montserrat"/>
              </a:rPr>
              <a:t>CIRTES</a:t>
            </a:r>
            <a:r>
              <a:rPr lang="pt-BR" sz="1800" b="0" i="0" u="none" strike="noStrike">
                <a:solidFill>
                  <a:srgbClr val="000000"/>
                </a:solidFill>
                <a:effectLst/>
                <a:latin typeface="Montserrat"/>
              </a:rPr>
              <a:t>. </a:t>
            </a:r>
          </a:p>
          <a:p>
            <a:pPr marL="114300" indent="0" algn="just" fontAlgn="base">
              <a:lnSpc>
                <a:spcPts val="1350"/>
              </a:lnSpc>
              <a:buNone/>
            </a:pPr>
            <a:endParaRPr lang="pt-BR" sz="1800" b="0" i="0" u="none" strike="noStrike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algn="just" fontAlgn="base">
              <a:lnSpc>
                <a:spcPts val="1350"/>
              </a:lnSpc>
              <a:buFont typeface="Wingdings" panose="05000000000000000000" pitchFamily="2" charset="2"/>
              <a:buChar char="q"/>
            </a:pPr>
            <a:r>
              <a:rPr lang="pt-BR" sz="1800" b="0" i="0" u="none" strike="noStrike">
                <a:solidFill>
                  <a:srgbClr val="000000"/>
                </a:solidFill>
                <a:effectLst/>
                <a:latin typeface="Montserrat"/>
              </a:rPr>
              <a:t>A Resolução nº 737/2024 prevê em seu Art. 9º - Letra “c” que os membros da CT/</a:t>
            </a:r>
            <a:r>
              <a:rPr lang="pt-BR">
                <a:solidFill>
                  <a:srgbClr val="000000"/>
                </a:solidFill>
                <a:latin typeface="Montserrat"/>
              </a:rPr>
              <a:t>CIRTES</a:t>
            </a:r>
            <a:r>
              <a:rPr lang="pt-BR" sz="1800" b="0" i="0" u="none" strike="noStrike">
                <a:solidFill>
                  <a:srgbClr val="000000"/>
                </a:solidFill>
                <a:effectLst/>
                <a:latin typeface="Montserrat"/>
              </a:rPr>
              <a:t>, titulares e suplentes, terão como atribuições específicas, dentre outras:</a:t>
            </a:r>
          </a:p>
          <a:p>
            <a:pPr marL="285750" indent="-285750" algn="just">
              <a:buClr>
                <a:srgbClr val="002060"/>
              </a:buClr>
              <a:buFont typeface="Wingdings" panose="05000000000000000000" pitchFamily="2" charset="2"/>
              <a:buChar char="q"/>
            </a:pPr>
            <a:endParaRPr lang="pt-BR" sz="1800" b="0" i="0" u="none" strike="noStrike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marL="914400" lvl="2" indent="0" algn="just">
              <a:buClr>
                <a:srgbClr val="002060"/>
              </a:buClr>
              <a:buNone/>
            </a:pPr>
            <a:r>
              <a:rPr lang="pt-BR" b="1" i="0" u="none" strike="noStrike">
                <a:solidFill>
                  <a:schemeClr val="tx1"/>
                </a:solidFill>
                <a:effectLst/>
                <a:latin typeface="Montserrat"/>
              </a:rPr>
              <a:t>[...] Participar de capacitação prévia sobre as atividades desenvolvidas pela </a:t>
            </a:r>
            <a:r>
              <a:rPr lang="pt-BR" b="1">
                <a:solidFill>
                  <a:schemeClr val="tx1"/>
                </a:solidFill>
                <a:latin typeface="Montserrat"/>
              </a:rPr>
              <a:t>CIRTES</a:t>
            </a:r>
            <a:r>
              <a:rPr lang="pt-BR" b="1" i="0" u="none" strike="noStrike">
                <a:solidFill>
                  <a:schemeClr val="tx1"/>
                </a:solidFill>
                <a:effectLst/>
                <a:latin typeface="Montserrat"/>
              </a:rPr>
              <a:t>/CNS, nos níveis de formação técnica de nível médio, graduação e pós-graduação/residência em área profissional da Saúde (grifo nosso)</a:t>
            </a:r>
          </a:p>
          <a:p>
            <a:pPr marL="0" indent="0" algn="just">
              <a:buClr>
                <a:srgbClr val="002060"/>
              </a:buClr>
              <a:buNone/>
            </a:pPr>
            <a:endParaRPr lang="pt-BR">
              <a:solidFill>
                <a:srgbClr val="000000"/>
              </a:solidFill>
              <a:latin typeface="Montserrat" panose="00000500000000000000" pitchFamily="2" charset="0"/>
              <a:sym typeface="Montserrat"/>
            </a:endParaRPr>
          </a:p>
          <a:p>
            <a:pPr marL="0" indent="0" algn="just">
              <a:buClr>
                <a:srgbClr val="002060"/>
              </a:buClr>
              <a:buNone/>
            </a:pPr>
            <a:r>
              <a:rPr lang="pt-BR" b="1">
                <a:solidFill>
                  <a:srgbClr val="000000"/>
                </a:solidFill>
                <a:latin typeface="Montserrat"/>
                <a:sym typeface="Montserrat"/>
              </a:rPr>
              <a:t>Objetivo: </a:t>
            </a:r>
            <a:r>
              <a:rPr lang="pt-BR">
                <a:solidFill>
                  <a:srgbClr val="000000"/>
                </a:solidFill>
                <a:latin typeface="Montserrat"/>
                <a:sym typeface="Montserrat"/>
              </a:rPr>
              <a:t>Capacitar os novos membros, titulares e suplentes, da CT/CIRTES, Eixo 2 - Graduação, para atuarem como avaliadores de cursos de graduação da área da saúde, conforme disposto na Resolução nº 720/2023, a qual dispõe sobre o fluxo dos processos de atos autorizativos de cursos de graduação da área da saúde no âmbito do Conselho Nacional de Saúde, entre outras disposições.</a:t>
            </a:r>
            <a:endParaRPr lang="pt-BR">
              <a:solidFill>
                <a:srgbClr val="000000"/>
              </a:solidFill>
              <a:latin typeface="Montserrat"/>
            </a:endParaRPr>
          </a:p>
          <a:p>
            <a:pPr marL="114300" indent="0" algn="just" rtl="0" fontAlgn="base">
              <a:lnSpc>
                <a:spcPts val="1350"/>
              </a:lnSpc>
              <a:buNone/>
            </a:pPr>
            <a:endParaRPr lang="pt-BR" sz="1800" b="0" i="0" u="none" strike="noStrike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marL="114300" indent="0" algn="just" rtl="0" fontAlgn="base">
              <a:lnSpc>
                <a:spcPts val="1350"/>
              </a:lnSpc>
              <a:buNone/>
            </a:pPr>
            <a:endParaRPr lang="pt-BR" sz="1800" b="0" i="0" u="none" strike="noStrike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</p:txBody>
      </p:sp>
      <p:sp>
        <p:nvSpPr>
          <p:cNvPr id="136" name="Google Shape;136;p21">
            <a:extLst>
              <a:ext uri="{FF2B5EF4-FFF2-40B4-BE49-F238E27FC236}">
                <a16:creationId xmlns:a16="http://schemas.microsoft.com/office/drawing/2014/main" id="{DEC88EC4-AC2F-F079-1C65-AB66360A4E0A}"/>
              </a:ext>
            </a:extLst>
          </p:cNvPr>
          <p:cNvSpPr/>
          <p:nvPr/>
        </p:nvSpPr>
        <p:spPr>
          <a:xfrm>
            <a:off x="-204575" y="-11800"/>
            <a:ext cx="406200" cy="406200"/>
          </a:xfrm>
          <a:prstGeom prst="ellipse">
            <a:avLst/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>
            <a:extLst>
              <a:ext uri="{FF2B5EF4-FFF2-40B4-BE49-F238E27FC236}">
                <a16:creationId xmlns:a16="http://schemas.microsoft.com/office/drawing/2014/main" id="{379D76CE-6023-7409-5BD2-F750D360EEEB}"/>
              </a:ext>
            </a:extLst>
          </p:cNvPr>
          <p:cNvSpPr/>
          <p:nvPr/>
        </p:nvSpPr>
        <p:spPr>
          <a:xfrm>
            <a:off x="252650" y="-102475"/>
            <a:ext cx="1944000" cy="4968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46557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FBB29B59-803F-97B7-A220-1BE9246F7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>
            <a:extLst>
              <a:ext uri="{FF2B5EF4-FFF2-40B4-BE49-F238E27FC236}">
                <a16:creationId xmlns:a16="http://schemas.microsoft.com/office/drawing/2014/main" id="{34C7A40D-5183-D33C-1A79-A30C1EC88EEC}"/>
              </a:ext>
            </a:extLst>
          </p:cNvPr>
          <p:cNvSpPr/>
          <p:nvPr/>
        </p:nvSpPr>
        <p:spPr>
          <a:xfrm>
            <a:off x="28959" y="-11876"/>
            <a:ext cx="406200" cy="406200"/>
          </a:xfrm>
          <a:prstGeom prst="ellipse">
            <a:avLst/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>
            <a:extLst>
              <a:ext uri="{FF2B5EF4-FFF2-40B4-BE49-F238E27FC236}">
                <a16:creationId xmlns:a16="http://schemas.microsoft.com/office/drawing/2014/main" id="{5AED6379-AE81-E833-4BB3-26F7BC7747FE}"/>
              </a:ext>
            </a:extLst>
          </p:cNvPr>
          <p:cNvSpPr/>
          <p:nvPr/>
        </p:nvSpPr>
        <p:spPr>
          <a:xfrm>
            <a:off x="252650" y="5369"/>
            <a:ext cx="1944000" cy="388955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8358B1-9E59-5C15-C62E-9FD1144FE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89257" y="473366"/>
            <a:ext cx="8520600" cy="3416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t-BR" sz="1400">
                <a:solidFill>
                  <a:srgbClr val="000000"/>
                </a:solidFill>
                <a:latin typeface="Montserrat"/>
              </a:rPr>
              <a:t>As oficinas ocorreram em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/>
              </a:rPr>
              <a:t> março, </a:t>
            </a:r>
            <a:r>
              <a:rPr lang="pt-BR" sz="1400" b="1" i="0" u="none" strike="noStrike">
                <a:solidFill>
                  <a:schemeClr val="accent1">
                    <a:lumMod val="50000"/>
                  </a:schemeClr>
                </a:solidFill>
                <a:effectLst/>
                <a:latin typeface="Montserrat"/>
              </a:rPr>
              <a:t>218ª RO/</a:t>
            </a:r>
            <a:r>
              <a:rPr lang="pt-BR" sz="1400" b="1">
                <a:solidFill>
                  <a:schemeClr val="accent1">
                    <a:lumMod val="50000"/>
                  </a:schemeClr>
                </a:solidFill>
                <a:latin typeface="Montserrat"/>
              </a:rPr>
              <a:t>CIRTES</a:t>
            </a:r>
            <a:r>
              <a:rPr lang="pt-BR" sz="1400" b="1" i="0" u="none" strike="noStrike">
                <a:solidFill>
                  <a:schemeClr val="accent1">
                    <a:lumMod val="50000"/>
                  </a:schemeClr>
                </a:solidFill>
                <a:effectLst/>
                <a:latin typeface="Montserrat"/>
              </a:rPr>
              <a:t> e Oficina de Formação (EIXO 2 – GRADUAÇÃO); 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/>
              </a:rPr>
              <a:t>julho, </a:t>
            </a:r>
            <a:r>
              <a:rPr lang="pt-BR" sz="1400" b="1" i="0" u="none" strike="noStrike">
                <a:solidFill>
                  <a:schemeClr val="accent1">
                    <a:lumMod val="50000"/>
                  </a:schemeClr>
                </a:solidFill>
                <a:effectLst/>
                <a:latin typeface="Montserrat"/>
              </a:rPr>
              <a:t>220ª REUNIÃO ORDINARIA  E OFICINA DE FORMAÇÃO (EIXO 2 – GRADUAÇÃO)</a:t>
            </a:r>
            <a:r>
              <a:rPr lang="pt-BR" sz="1400" b="1" i="0" u="none" strike="noStrike">
                <a:solidFill>
                  <a:srgbClr val="000000"/>
                </a:solidFill>
                <a:effectLst/>
                <a:latin typeface="Montserrat"/>
              </a:rPr>
              <a:t>;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/>
              </a:rPr>
              <a:t> e em outubro de 2024, </a:t>
            </a:r>
            <a:r>
              <a:rPr lang="pt-BR" sz="1400" b="1" i="0" u="none" strike="noStrike">
                <a:solidFill>
                  <a:schemeClr val="accent1">
                    <a:lumMod val="50000"/>
                  </a:schemeClr>
                </a:solidFill>
                <a:effectLst/>
                <a:latin typeface="Montserrat"/>
              </a:rPr>
              <a:t>222ª REUNIÃO ORDINARIA  E OFICINA DE FORMAÇÃO (EIXO 2 – GRADUAÇÃO)</a:t>
            </a:r>
            <a:r>
              <a:rPr lang="pt-BR" sz="1400" b="0" i="0" u="none" strike="noStrike">
                <a:solidFill>
                  <a:srgbClr val="000000"/>
                </a:solidFill>
                <a:effectLst/>
                <a:latin typeface="Montserrat"/>
              </a:rPr>
              <a:t>.</a:t>
            </a:r>
            <a:r>
              <a:rPr lang="pt-BR" sz="1400" b="0" i="0">
                <a:solidFill>
                  <a:srgbClr val="000000"/>
                </a:solidFill>
                <a:effectLst/>
                <a:latin typeface="Montserrat"/>
              </a:rPr>
              <a:t>​</a:t>
            </a:r>
            <a:endParaRPr lang="pt-BR"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endParaRPr lang="en-US" sz="1400">
              <a:latin typeface="Montserrat" panose="00000500000000000000" pitchFamily="2" charset="0"/>
            </a:endParaRPr>
          </a:p>
        </p:txBody>
      </p:sp>
      <p:pic>
        <p:nvPicPr>
          <p:cNvPr id="6151" name="Picture 7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800A2737-05D7-EC6F-3A8E-23F9CE3F9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59" y="2223311"/>
            <a:ext cx="2845934" cy="21344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DBD9502F-2CAE-A34E-F1CF-0828181E4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216" y="2755200"/>
            <a:ext cx="2576168" cy="14490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Grupo de pessoas em uma quadra&#10;&#10;Descrição gerada automaticamente">
            <a:extLst>
              <a:ext uri="{FF2B5EF4-FFF2-40B4-BE49-F238E27FC236}">
                <a16:creationId xmlns:a16="http://schemas.microsoft.com/office/drawing/2014/main" id="{9A998981-4E56-F90E-7CB7-F08981281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712" y="2220845"/>
            <a:ext cx="2845935" cy="21344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173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840F9407-D7AC-AB33-C1BE-70DD0308C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AE2A638D-05BF-98F1-F920-94CB59755C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0064" y="919598"/>
            <a:ext cx="7769404" cy="33043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 algn="just" fontAlgn="base">
              <a:lnSpc>
                <a:spcPct val="100000"/>
              </a:lnSpc>
              <a:buNone/>
            </a:pP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/>
              </a:rPr>
              <a:t>5. </a:t>
            </a:r>
            <a:r>
              <a:rPr lang="pt-BR" sz="1600" b="1" i="0" u="none" strike="noStrike">
                <a:solidFill>
                  <a:srgbClr val="000000"/>
                </a:solidFill>
                <a:effectLst/>
                <a:latin typeface="Montserrat"/>
              </a:rPr>
              <a:t>Aperfeiçoamento do Sistema Eletrônico de Avaliação de Cursos (Seac/</a:t>
            </a:r>
            <a:r>
              <a:rPr lang="pt-BR" sz="1600" b="1">
                <a:solidFill>
                  <a:srgbClr val="000000"/>
                </a:solidFill>
                <a:latin typeface="Montserrat"/>
              </a:rPr>
              <a:t>CIRTES</a:t>
            </a:r>
            <a:r>
              <a:rPr lang="pt-BR" sz="1600" b="1" i="0" u="none" strike="noStrike">
                <a:solidFill>
                  <a:srgbClr val="000000"/>
                </a:solidFill>
                <a:effectLst/>
                <a:latin typeface="Montserrat"/>
              </a:rPr>
              <a:t>)</a:t>
            </a: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/>
              </a:rPr>
              <a:t>: início de uso em Julho/2023</a:t>
            </a:r>
            <a:r>
              <a:rPr lang="pt-BR" sz="1600" b="0" i="0">
                <a:solidFill>
                  <a:srgbClr val="000000"/>
                </a:solidFill>
                <a:effectLst/>
                <a:latin typeface="Montserrat"/>
              </a:rPr>
              <a:t>​</a:t>
            </a:r>
            <a:r>
              <a:rPr lang="pt-BR" sz="1600">
                <a:solidFill>
                  <a:srgbClr val="000000"/>
                </a:solidFill>
                <a:latin typeface="Montserrat"/>
              </a:rPr>
              <a:t> </a:t>
            </a:r>
            <a:endParaRPr lang="pt-BR"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21">
            <a:extLst>
              <a:ext uri="{FF2B5EF4-FFF2-40B4-BE49-F238E27FC236}">
                <a16:creationId xmlns:a16="http://schemas.microsoft.com/office/drawing/2014/main" id="{F378082D-7C5C-7105-2851-706B29B6BF73}"/>
              </a:ext>
            </a:extLst>
          </p:cNvPr>
          <p:cNvSpPr/>
          <p:nvPr/>
        </p:nvSpPr>
        <p:spPr>
          <a:xfrm>
            <a:off x="-204575" y="-11800"/>
            <a:ext cx="406200" cy="406200"/>
          </a:xfrm>
          <a:prstGeom prst="ellipse">
            <a:avLst/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>
            <a:extLst>
              <a:ext uri="{FF2B5EF4-FFF2-40B4-BE49-F238E27FC236}">
                <a16:creationId xmlns:a16="http://schemas.microsoft.com/office/drawing/2014/main" id="{EE614F0B-C739-E0F2-0249-AAAD064A6D2B}"/>
              </a:ext>
            </a:extLst>
          </p:cNvPr>
          <p:cNvSpPr/>
          <p:nvPr/>
        </p:nvSpPr>
        <p:spPr>
          <a:xfrm>
            <a:off x="252650" y="-102475"/>
            <a:ext cx="1944000" cy="4968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6F546AE-CFED-7CDC-F881-587B12A90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143" y="1736325"/>
            <a:ext cx="5883545" cy="3085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78609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840F9407-D7AC-AB33-C1BE-70DD0308C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AE2A638D-05BF-98F1-F920-94CB59755C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2650" y="394325"/>
            <a:ext cx="7769404" cy="33043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indent="0" algn="just" fontAlgn="base">
              <a:lnSpc>
                <a:spcPct val="100000"/>
              </a:lnSpc>
              <a:buNone/>
            </a:pP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/>
              </a:rPr>
              <a:t>5. </a:t>
            </a:r>
            <a:r>
              <a:rPr lang="pt-BR" sz="1600">
                <a:solidFill>
                  <a:srgbClr val="000000"/>
                </a:solidFill>
                <a:latin typeface="Montserrat"/>
              </a:rPr>
              <a:t>SEAC 2.0 - O sistema encontra-se nas etapas finais de aprimoramento, com previsão de disponibilização para uso operacional a partir do início de 2026.</a:t>
            </a:r>
            <a:endParaRPr lang="pt-BR" sz="1600">
              <a:solidFill>
                <a:srgbClr val="000000"/>
              </a:solidFill>
              <a:latin typeface="Montserrat"/>
              <a:sym typeface="Montserrat"/>
            </a:endParaRPr>
          </a:p>
        </p:txBody>
      </p:sp>
      <p:sp>
        <p:nvSpPr>
          <p:cNvPr id="136" name="Google Shape;136;p21">
            <a:extLst>
              <a:ext uri="{FF2B5EF4-FFF2-40B4-BE49-F238E27FC236}">
                <a16:creationId xmlns:a16="http://schemas.microsoft.com/office/drawing/2014/main" id="{F378082D-7C5C-7105-2851-706B29B6BF73}"/>
              </a:ext>
            </a:extLst>
          </p:cNvPr>
          <p:cNvSpPr/>
          <p:nvPr/>
        </p:nvSpPr>
        <p:spPr>
          <a:xfrm>
            <a:off x="-204575" y="-11800"/>
            <a:ext cx="406200" cy="406200"/>
          </a:xfrm>
          <a:prstGeom prst="ellipse">
            <a:avLst/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>
            <a:extLst>
              <a:ext uri="{FF2B5EF4-FFF2-40B4-BE49-F238E27FC236}">
                <a16:creationId xmlns:a16="http://schemas.microsoft.com/office/drawing/2014/main" id="{EE614F0B-C739-E0F2-0249-AAAD064A6D2B}"/>
              </a:ext>
            </a:extLst>
          </p:cNvPr>
          <p:cNvSpPr/>
          <p:nvPr/>
        </p:nvSpPr>
        <p:spPr>
          <a:xfrm>
            <a:off x="252650" y="-102475"/>
            <a:ext cx="1944000" cy="4968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762" y="1156530"/>
            <a:ext cx="5932123" cy="3986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802180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A757F751-9CB2-87BE-446F-DA7B6BD72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>
            <a:extLst>
              <a:ext uri="{FF2B5EF4-FFF2-40B4-BE49-F238E27FC236}">
                <a16:creationId xmlns:a16="http://schemas.microsoft.com/office/drawing/2014/main" id="{0DBCCF65-A259-6BDC-9F4A-5A9BC2A9C4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6200" y="413780"/>
            <a:ext cx="7769404" cy="33043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 rtl="0" fontAlgn="base">
              <a:lnSpc>
                <a:spcPts val="1800"/>
              </a:lnSpc>
              <a:buFont typeface="Wingdings" panose="05000000000000000000" pitchFamily="2" charset="2"/>
              <a:buChar char="q"/>
            </a:pPr>
            <a:endParaRPr lang="pt-BR" sz="1800" b="0" i="0" u="none" strike="noStrike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marL="114300" indent="0" algn="just" rtl="0" fontAlgn="base">
              <a:lnSpc>
                <a:spcPts val="1800"/>
              </a:lnSpc>
              <a:buNone/>
            </a:pPr>
            <a:r>
              <a:rPr lang="pt-BR" sz="18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6. Elaboração de documentos formadores/orientadores para o Sistema de Avaliação do CNS: </a:t>
            </a:r>
            <a:r>
              <a:rPr lang="pt-BR" sz="1800" b="1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“Guia de Referência para o Sistema de Avaliação de Cursos do CNS*”</a:t>
            </a:r>
            <a:r>
              <a:rPr lang="pt-BR" sz="18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, contendo:</a:t>
            </a:r>
          </a:p>
          <a:p>
            <a:pPr marL="114300" indent="0" algn="just" rtl="0" fontAlgn="base">
              <a:lnSpc>
                <a:spcPts val="1800"/>
              </a:lnSpc>
              <a:buNone/>
            </a:pPr>
            <a:r>
              <a:rPr lang="pt-BR" sz="18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  <a:endParaRPr lang="pt-BR" b="0" i="0">
              <a:solidFill>
                <a:srgbClr val="000000"/>
              </a:solidFill>
              <a:effectLst/>
              <a:latin typeface="Montserrat" panose="00000500000000000000" pitchFamily="2" charset="0"/>
            </a:endParaRPr>
          </a:p>
          <a:p>
            <a:pPr lvl="1" algn="just" fontAlgn="base">
              <a:lnSpc>
                <a:spcPts val="1800"/>
              </a:lnSpc>
              <a:buFont typeface="+mj-lt"/>
              <a:buAutoNum type="arabicPeriod"/>
            </a:pP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Fluxograma;</a:t>
            </a:r>
            <a:r>
              <a:rPr lang="pt-BR" sz="16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  <a:p>
            <a:pPr lvl="1" algn="just" fontAlgn="base">
              <a:lnSpc>
                <a:spcPts val="1800"/>
              </a:lnSpc>
              <a:buFont typeface="+mj-lt"/>
              <a:buAutoNum type="arabicPeriod"/>
            </a:pP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Matriz de Avaliação;</a:t>
            </a:r>
            <a:r>
              <a:rPr lang="pt-BR" sz="16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  <a:p>
            <a:pPr lvl="1" algn="just" fontAlgn="base">
              <a:lnSpc>
                <a:spcPts val="1800"/>
              </a:lnSpc>
              <a:buFont typeface="+mj-lt"/>
              <a:buAutoNum type="arabicPeriod"/>
            </a:pP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Glossário;</a:t>
            </a:r>
            <a:r>
              <a:rPr lang="pt-BR" sz="16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 e</a:t>
            </a:r>
          </a:p>
          <a:p>
            <a:pPr lvl="1" algn="just" fontAlgn="base">
              <a:lnSpc>
                <a:spcPts val="1800"/>
              </a:lnSpc>
              <a:buFont typeface="+mj-lt"/>
              <a:buAutoNum type="arabicPeriod"/>
            </a:pPr>
            <a:r>
              <a:rPr lang="pt-BR" sz="1600" b="0" i="0" u="none" strike="noStrike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Matriz de Redação.</a:t>
            </a:r>
            <a:r>
              <a:rPr lang="pt-BR" sz="1600" b="0" i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​</a:t>
            </a:r>
          </a:p>
        </p:txBody>
      </p:sp>
      <p:sp>
        <p:nvSpPr>
          <p:cNvPr id="136" name="Google Shape;136;p21">
            <a:extLst>
              <a:ext uri="{FF2B5EF4-FFF2-40B4-BE49-F238E27FC236}">
                <a16:creationId xmlns:a16="http://schemas.microsoft.com/office/drawing/2014/main" id="{938FEAFC-E369-761D-4BD5-BD323C33D252}"/>
              </a:ext>
            </a:extLst>
          </p:cNvPr>
          <p:cNvSpPr/>
          <p:nvPr/>
        </p:nvSpPr>
        <p:spPr>
          <a:xfrm>
            <a:off x="0" y="7580"/>
            <a:ext cx="406200" cy="406200"/>
          </a:xfrm>
          <a:prstGeom prst="ellipse">
            <a:avLst/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>
            <a:extLst>
              <a:ext uri="{FF2B5EF4-FFF2-40B4-BE49-F238E27FC236}">
                <a16:creationId xmlns:a16="http://schemas.microsoft.com/office/drawing/2014/main" id="{B5A6459B-1F4A-2289-60B7-F2CC7904D589}"/>
              </a:ext>
            </a:extLst>
          </p:cNvPr>
          <p:cNvSpPr/>
          <p:nvPr/>
        </p:nvSpPr>
        <p:spPr>
          <a:xfrm>
            <a:off x="380666" y="0"/>
            <a:ext cx="1944000" cy="4968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515F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8666" y="4494253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>
              <a:lnSpc>
                <a:spcPts val="1800"/>
              </a:lnSpc>
              <a:buFont typeface="+mj-lt"/>
              <a:buAutoNum type="arabicPeriod"/>
            </a:pPr>
            <a:endParaRPr lang="pt-BR" b="1">
              <a:latin typeface="Montserrat" panose="00000500000000000000" pitchFamily="2" charset="0"/>
            </a:endParaRPr>
          </a:p>
          <a:p>
            <a:pPr marL="114300" indent="0" algn="just" fontAlgn="base">
              <a:lnSpc>
                <a:spcPts val="1800"/>
              </a:lnSpc>
              <a:buNone/>
            </a:pPr>
            <a:r>
              <a:rPr lang="pt-BR" sz="1200" b="1">
                <a:latin typeface="Montserrat" panose="00000500000000000000" pitchFamily="2" charset="0"/>
              </a:rPr>
              <a:t>*Documento em fase de finalização e ajustes. </a:t>
            </a:r>
          </a:p>
        </p:txBody>
      </p:sp>
    </p:spTree>
    <p:extLst>
      <p:ext uri="{BB962C8B-B14F-4D97-AF65-F5344CB8AC3E}">
        <p14:creationId xmlns:p14="http://schemas.microsoft.com/office/powerpoint/2010/main" val="42597270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0904" y="1400337"/>
            <a:ext cx="2662001" cy="234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8A6C64D209D5C4A94E5083BDE38C450" ma:contentTypeVersion="12" ma:contentTypeDescription="Crie um novo documento." ma:contentTypeScope="" ma:versionID="f82ab2bae26a420500d1f97be9918b9e">
  <xsd:schema xmlns:xsd="http://www.w3.org/2001/XMLSchema" xmlns:xs="http://www.w3.org/2001/XMLSchema" xmlns:p="http://schemas.microsoft.com/office/2006/metadata/properties" xmlns:ns2="9d33c717-07ec-4132-8a5a-a324064ba192" xmlns:ns3="a4691f49-a5a5-4d88-8ce5-085fc6f759b6" targetNamespace="http://schemas.microsoft.com/office/2006/metadata/properties" ma:root="true" ma:fieldsID="23ae5490e01eee75f5117368d624b9e1" ns2:_="" ns3:_="">
    <xsd:import namespace="9d33c717-07ec-4132-8a5a-a324064ba192"/>
    <xsd:import namespace="a4691f49-a5a5-4d88-8ce5-085fc6f759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33c717-07ec-4132-8a5a-a324064ba1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08562b07-c12b-440e-8652-dcaac954a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691f49-a5a5-4d88-8ce5-085fc6f759b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4d1af7-3d8e-41b9-afe0-728b9699988c}" ma:internalName="TaxCatchAll" ma:showField="CatchAllData" ma:web="a4691f49-a5a5-4d88-8ce5-085fc6f759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4691f49-a5a5-4d88-8ce5-085fc6f759b6" xsi:nil="true"/>
    <lcf76f155ced4ddcb4097134ff3c332f xmlns="9d33c717-07ec-4132-8a5a-a324064ba19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66744B-6A48-4524-801A-3DB917490185}">
  <ds:schemaRefs>
    <ds:schemaRef ds:uri="9d33c717-07ec-4132-8a5a-a324064ba192"/>
    <ds:schemaRef ds:uri="a4691f49-a5a5-4d88-8ce5-085fc6f759b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922A1CB-3960-4070-AFA2-F7909B22F29C}">
  <ds:schemaRefs>
    <ds:schemaRef ds:uri="97897446-e069-4adf-9678-5befbdcdc881"/>
    <ds:schemaRef ds:uri="9d33c717-07ec-4132-8a5a-a324064ba192"/>
    <ds:schemaRef ds:uri="a4691f49-a5a5-4d88-8ce5-085fc6f759b6"/>
    <ds:schemaRef ds:uri="b4dcf775-f5c7-4645-ac3e-780569b7e58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9ED1569-6593-48B7-9629-DBB0F8D2B0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Apresentação na tela (16:9)</PresentationFormat>
  <Slides>39</Slides>
  <Notes>39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0" baseType="lpstr">
      <vt:lpstr>Simple Light</vt:lpstr>
      <vt:lpstr>373ª Reunião Ordinária do Conselho Nacional de Saúde (CNS)</vt:lpstr>
      <vt:lpstr>Comissão Intersetorial de Relações de Trabalho e Educação na Saúde (CIRTES)</vt:lpstr>
      <vt:lpstr>Fundamentos legais – breve histórico</vt:lpstr>
      <vt:lpstr>Fundamentos legais – breve histórico</vt:lpstr>
      <vt:lpstr>Comissão Intersetorial de Relações de Trabalho e Educação na Saúde (CIRTES)</vt:lpstr>
      <vt:lpstr>Regimento Interno CNS</vt:lpstr>
      <vt:lpstr>HISTÓRICO DA CÂMARA TÉCNICA DA CIRTES/CNS</vt:lpstr>
      <vt:lpstr>HISTÓRICO DA CÂMARA TÉCNICA DA CIRTES/CNS</vt:lpstr>
      <vt:lpstr>HISTÓRICO DA CÂMARA TÉCNICA DA CIRTES/CNS</vt:lpstr>
      <vt:lpstr>HISTÓRICO DA CÂMARA TÉCNICA DA CIRTES/CNS</vt:lpstr>
      <vt:lpstr>HISTÓRICO DOS DECRETOS DE​ REGULAÇÃO, SUPERVISÃO E AVALIAÇÃO  </vt:lpstr>
      <vt:lpstr>HISTÓRICO DOS DECRETOS DE​ REGULAÇÃO, SUPERVISÃO E AVALIAÇÃO  </vt:lpstr>
      <vt:lpstr>HISTÓRICO DOS DECRETOS DE​ REGULAÇÃO, SUPERVISÃO E AVALIAÇÃO  </vt:lpstr>
      <vt:lpstr>HISTÓRICO DOS DECRETOS DE​ REGULAÇÃO, SUPERVISÃO E AVALIAÇÃO  </vt:lpstr>
      <vt:lpstr>CRITÉRIOS DE AVALIAÇÃO DE CURSOS PELO CNS</vt:lpstr>
      <vt:lpstr>CRITÉRIOS DE AVALIAÇÃO DE CURSOS PELO CNS</vt:lpstr>
      <vt:lpstr>CRITÉRIOS DE AVALIAÇÃO DE CURSOS PELO CNS</vt:lpstr>
      <vt:lpstr>CRITÉRIOS DE AVALIAÇÃO DE CURSOS PELO CNS</vt:lpstr>
      <vt:lpstr>CRITÉRIOS DE AVALIAÇÃO DE CURSOS PELO CNS</vt:lpstr>
      <vt:lpstr>CRITÉRIOS DE AVALIAÇÃO DE CURSOS PELO CNS</vt:lpstr>
      <vt:lpstr>CRITÉRIOS DE AVALIAÇÃO DE CURSOS PELO CNS</vt:lpstr>
      <vt:lpstr>AVALIAÇÃO DE CURSOS PELO CNS -  Disposições Gerais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DOCUMENTOS QUE COMPÕEM OS PROCESSOS QUE SÃO AVALIADOS NA CIRHRT</vt:lpstr>
      <vt:lpstr>Apresentação do PowerPoint</vt:lpstr>
      <vt:lpstr>Apresentação do PowerPoint</vt:lpstr>
      <vt:lpstr>AÇÕES IMPLEMETADAS PELO CNS PARA O APERFEIÇOAMENTO DO PROCESSO DE AVALIAÇÃO A PARTIR DE 2023: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CONFERÊNCIAS LIVRES NACINAIS</dc:title>
  <dc:creator>Larissa França</dc:creator>
  <cp:revision>9</cp:revision>
  <dcterms:modified xsi:type="dcterms:W3CDTF">2025-12-10T13:19:10Z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0x01010098A6C64D209D5C4A94E5083BDE38C450</vt:lpwstr>
  </property>
  <property fmtid="{D5CDD505-2E9C-101B-9397-08002B2CF9AE}" pid="3" name="MediaServiceImageTags">
    <vt:lpwstr/>
  </property>
</Properties>
</file>