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7" r:id="rId2"/>
    <p:sldId id="259" r:id="rId3"/>
    <p:sldId id="260" r:id="rId4"/>
    <p:sldId id="261" r:id="rId5"/>
    <p:sldId id="263" r:id="rId6"/>
    <p:sldId id="273" r:id="rId7"/>
    <p:sldId id="274" r:id="rId8"/>
    <p:sldId id="278" r:id="rId9"/>
    <p:sldId id="279" r:id="rId10"/>
    <p:sldId id="280" r:id="rId11"/>
    <p:sldId id="276" r:id="rId12"/>
    <p:sldId id="277" r:id="rId13"/>
    <p:sldId id="269" r:id="rId14"/>
    <p:sldId id="270" r:id="rId15"/>
  </p:sldIdLst>
  <p:sldSz cx="9144000" cy="5143500" type="screen16x9"/>
  <p:notesSz cx="6858000" cy="9144000"/>
  <p:embeddedFontLst>
    <p:embeddedFont>
      <p:font typeface="Montserrat Light" panose="020B0604020202020204" charset="0"/>
      <p:regular r:id="rId17"/>
      <p:bold r:id="rId18"/>
      <p:italic r:id="rId19"/>
      <p:boldItalic r:id="rId20"/>
    </p:embeddedFont>
    <p:embeddedFont>
      <p:font typeface="Montserrat SemiBold" panose="020B0604020202020204" charset="0"/>
      <p:regular r:id="rId21"/>
      <p:bold r:id="rId22"/>
      <p:italic r:id="rId23"/>
      <p:boldItalic r:id="rId24"/>
    </p:embeddedFont>
    <p:embeddedFont>
      <p:font typeface="Montserrat ExtraBold" panose="020B0604020202020204" charset="0"/>
      <p:bold r:id="rId25"/>
      <p:boldItalic r:id="rId26"/>
    </p:embeddedFont>
    <p:embeddedFont>
      <p:font typeface="Montserrat Medium" panose="020B0604020202020204" charset="0"/>
      <p:regular r:id="rId27"/>
      <p:bold r:id="rId28"/>
      <p:italic r:id="rId29"/>
      <p:boldItalic r:id="rId30"/>
    </p:embeddedFont>
    <p:embeddedFont>
      <p:font typeface="Montserrat" panose="020B060402020202020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15FA5"/>
    <a:srgbClr val="F2CD51"/>
    <a:srgbClr val="49AFE8"/>
    <a:srgbClr val="ADC7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27b7a5913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27b7a5913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27a047463b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27a047463b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322252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27a047463b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27a047463b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24015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27a047463b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27a047463b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45774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27a047463b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27a047463b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27fa8e6e0b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327fa8e6e0b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2794c3969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2794c3969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2794c3969b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2794c3969b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27a047463b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27a047463b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27a047463b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327a047463b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27a047463b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327a047463b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63487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27a047463b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327a047463b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66869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27a047463b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27a047463b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87438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27a047463b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27a047463b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59771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ctrTitle"/>
          </p:nvPr>
        </p:nvSpPr>
        <p:spPr>
          <a:xfrm>
            <a:off x="291975" y="1183400"/>
            <a:ext cx="6023400" cy="8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dirty="0" smtClean="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Comenda </a:t>
            </a:r>
            <a:r>
              <a:rPr lang="pt-BR" sz="3000" dirty="0" smtClean="0">
                <a:solidFill>
                  <a:schemeClr val="bg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Zilda Arns</a:t>
            </a:r>
            <a:endParaRPr sz="3000" dirty="0">
              <a:solidFill>
                <a:schemeClr val="bg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62" name="Google Shape;62;p14"/>
          <p:cNvSpPr txBox="1">
            <a:spLocks noGrp="1"/>
          </p:cNvSpPr>
          <p:nvPr>
            <p:ph type="subTitle" idx="1"/>
          </p:nvPr>
        </p:nvSpPr>
        <p:spPr>
          <a:xfrm>
            <a:off x="291825" y="2139425"/>
            <a:ext cx="6023400" cy="34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 smtClean="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Edição 2025</a:t>
            </a:r>
            <a:endParaRPr dirty="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"/>
          </p:nvPr>
        </p:nvSpPr>
        <p:spPr>
          <a:xfrm>
            <a:off x="1858225" y="3832475"/>
            <a:ext cx="2861700" cy="41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i="1" dirty="0" smtClean="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06 </a:t>
            </a:r>
            <a:r>
              <a:rPr lang="pt-BR" sz="1200" i="1" dirty="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de </a:t>
            </a:r>
            <a:r>
              <a:rPr lang="pt-BR" sz="1200" i="1" dirty="0" smtClean="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novembro de </a:t>
            </a:r>
            <a:r>
              <a:rPr lang="pt-BR" sz="1200" i="1" dirty="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2025</a:t>
            </a:r>
            <a:endParaRPr sz="1200" i="1" dirty="0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>
            <a:spLocks noGrp="1"/>
          </p:cNvSpPr>
          <p:nvPr>
            <p:ph type="title"/>
          </p:nvPr>
        </p:nvSpPr>
        <p:spPr>
          <a:xfrm>
            <a:off x="533675" y="389688"/>
            <a:ext cx="80730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3020" dirty="0" smtClean="0">
                <a:solidFill>
                  <a:srgbClr val="ADC75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Edi</a:t>
            </a:r>
            <a:r>
              <a:rPr lang="pt-BR" sz="3020" dirty="0" smtClean="0">
                <a:solidFill>
                  <a:srgbClr val="ADC75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ção 2025</a:t>
            </a:r>
            <a:endParaRPr sz="3020" dirty="0">
              <a:solidFill>
                <a:srgbClr val="ADC75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02" name="Google Shape;102;p18"/>
          <p:cNvSpPr txBox="1">
            <a:spLocks noGrp="1"/>
          </p:cNvSpPr>
          <p:nvPr>
            <p:ph type="body" idx="1"/>
          </p:nvPr>
        </p:nvSpPr>
        <p:spPr>
          <a:xfrm>
            <a:off x="533675" y="1205419"/>
            <a:ext cx="5926760" cy="35765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just">
              <a:buNone/>
            </a:pPr>
            <a:r>
              <a:rPr lang="pt-BR" sz="1500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Indicações </a:t>
            </a:r>
            <a:r>
              <a:rPr lang="pt-BR" sz="1500" b="1" dirty="0" smtClean="0">
                <a:solidFill>
                  <a:srgbClr val="ADC75F"/>
                </a:solidFill>
                <a:latin typeface="Montserrat"/>
                <a:ea typeface="Montserrat"/>
                <a:cs typeface="Montserrat"/>
                <a:sym typeface="Montserrat"/>
              </a:rPr>
              <a:t>USUÁRIOS</a:t>
            </a:r>
          </a:p>
          <a:p>
            <a:pPr marL="0" lvl="0" indent="0" algn="just">
              <a:buNone/>
            </a:pPr>
            <a:endParaRPr lang="pt-BR" sz="1500" b="1" dirty="0">
              <a:solidFill>
                <a:srgbClr val="ADC75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>
              <a:buNone/>
            </a:pPr>
            <a:endParaRPr lang="pt-BR" sz="1500" b="1" dirty="0" smtClean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>
              <a:buNone/>
            </a:pPr>
            <a:r>
              <a:rPr lang="pt-BR" sz="1500" b="1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Deputada Federal Daiana Santos</a:t>
            </a:r>
          </a:p>
          <a:p>
            <a:pPr marL="0" lvl="0" indent="0" algn="just">
              <a:buNone/>
            </a:pPr>
            <a:r>
              <a:rPr lang="pt-BR" sz="15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Sanitarista formada pela UFRGS, educadora social e promotora da saúde da população negra. Atua junto a grupos em situação de vulnerabilidade, especialmente mulheres e pessoas em situação de rua. Idealizou o Fundo das Mulheres de Porto Alegre, voltado à autonomia e fortalecimento de mulheres em vulnerabilidade socioeconômica. No Congresso Nacional, tem ampliado essa luta como primeira parlamentar negra e lésbica eleita pelo Rio Grande do Sul. Presidiu as Comissões de Direitos Humanos e de Ciência, Tecnologia e Inovação, e coordena ações de enfrentamento à violência política contra as mulheres. Sua trajetória une compromisso com o SUS, justiça social e o combate às desigualdades de gênero, raça e classe.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9368" y="2305878"/>
            <a:ext cx="2107307" cy="17037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3440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>
            <a:spLocks noGrp="1"/>
          </p:cNvSpPr>
          <p:nvPr>
            <p:ph type="title"/>
          </p:nvPr>
        </p:nvSpPr>
        <p:spPr>
          <a:xfrm>
            <a:off x="533675" y="389688"/>
            <a:ext cx="80730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3020" dirty="0" smtClean="0">
                <a:solidFill>
                  <a:srgbClr val="ADC75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Edi</a:t>
            </a:r>
            <a:r>
              <a:rPr lang="pt-BR" sz="3020" dirty="0" smtClean="0">
                <a:solidFill>
                  <a:srgbClr val="ADC75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ção 2025</a:t>
            </a:r>
            <a:endParaRPr sz="3020" dirty="0">
              <a:solidFill>
                <a:srgbClr val="ADC75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02" name="Google Shape;102;p18"/>
          <p:cNvSpPr txBox="1">
            <a:spLocks noGrp="1"/>
          </p:cNvSpPr>
          <p:nvPr>
            <p:ph type="body" idx="1"/>
          </p:nvPr>
        </p:nvSpPr>
        <p:spPr>
          <a:xfrm>
            <a:off x="533675" y="1205419"/>
            <a:ext cx="6264690" cy="35765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just">
              <a:buNone/>
            </a:pPr>
            <a:r>
              <a:rPr lang="pt-BR" sz="1500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Indicações </a:t>
            </a:r>
            <a:r>
              <a:rPr lang="pt-BR" sz="1500" b="1" dirty="0" smtClean="0">
                <a:solidFill>
                  <a:srgbClr val="ADC75F"/>
                </a:solidFill>
                <a:latin typeface="Montserrat"/>
                <a:ea typeface="Montserrat"/>
                <a:cs typeface="Montserrat"/>
                <a:sym typeface="Montserrat"/>
              </a:rPr>
              <a:t>Trabalhadoras(es)</a:t>
            </a:r>
          </a:p>
          <a:p>
            <a:pPr marL="0" lvl="0" indent="0" algn="just">
              <a:buNone/>
            </a:pPr>
            <a:endParaRPr lang="pt-BR" sz="1500" b="1" dirty="0">
              <a:solidFill>
                <a:srgbClr val="ADC75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>
              <a:buNone/>
            </a:pPr>
            <a:r>
              <a:rPr lang="pt-BR" sz="15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Gastão Wagner de Sousa Campos </a:t>
            </a:r>
            <a:endParaRPr lang="pt-BR" sz="15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>
              <a:buNone/>
            </a:pPr>
            <a:r>
              <a:rPr lang="pt-BR" sz="1500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Médico </a:t>
            </a:r>
            <a:r>
              <a:rPr lang="pt-BR" sz="15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sanitarista, mestre e doutor em Saúde Coletiva. Professor colaborador da Unicamp, foi um dos protagonistas da Reforma Sanitária Brasileira, com papel decisivo na construção do SUS e na consolidação de seus princípios de universalidade, integralidade e equidade. Sua trajetória acadêmica e militante formou e inspirou gerações de profissionais comprometidos com a saúde pública.</a:t>
            </a:r>
          </a:p>
          <a:p>
            <a:pPr marL="0" lvl="0" indent="0" algn="just">
              <a:buNone/>
            </a:pPr>
            <a:endParaRPr lang="pt-BR" sz="15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194" name="Picture 2" descr="SUS: o que e como fazer? - Gastão Wagner de Sousa Campos (Ciênc. saúde  colet. 23 (6) • Jun 2018) - Rede Humaniza SUSRede Humaniza SUS - O SUS QUE  DÁ CERT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801" y="2075622"/>
            <a:ext cx="1524000" cy="1676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36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>
            <a:spLocks noGrp="1"/>
          </p:cNvSpPr>
          <p:nvPr>
            <p:ph type="title"/>
          </p:nvPr>
        </p:nvSpPr>
        <p:spPr>
          <a:xfrm>
            <a:off x="533675" y="389688"/>
            <a:ext cx="80730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3020" dirty="0" smtClean="0">
                <a:solidFill>
                  <a:srgbClr val="ADC75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Edi</a:t>
            </a:r>
            <a:r>
              <a:rPr lang="pt-BR" sz="3020" dirty="0" smtClean="0">
                <a:solidFill>
                  <a:srgbClr val="ADC75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ção 2025</a:t>
            </a:r>
            <a:endParaRPr sz="3020" dirty="0">
              <a:solidFill>
                <a:srgbClr val="ADC75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02" name="Google Shape;102;p18"/>
          <p:cNvSpPr txBox="1">
            <a:spLocks noGrp="1"/>
          </p:cNvSpPr>
          <p:nvPr>
            <p:ph type="body" idx="1"/>
          </p:nvPr>
        </p:nvSpPr>
        <p:spPr>
          <a:xfrm>
            <a:off x="533675" y="1205419"/>
            <a:ext cx="6264690" cy="35765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just">
              <a:buNone/>
            </a:pPr>
            <a:r>
              <a:rPr lang="pt-BR" sz="1500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Indicações </a:t>
            </a:r>
            <a:r>
              <a:rPr lang="pt-BR" sz="1500" b="1" dirty="0">
                <a:solidFill>
                  <a:srgbClr val="ADC75F"/>
                </a:solidFill>
                <a:latin typeface="Montserrat"/>
                <a:ea typeface="Montserrat"/>
                <a:cs typeface="Montserrat"/>
                <a:sym typeface="Montserrat"/>
              </a:rPr>
              <a:t>Trabalhadoras(es</a:t>
            </a:r>
            <a:r>
              <a:rPr lang="pt-BR" sz="1500" b="1" dirty="0" smtClean="0">
                <a:solidFill>
                  <a:srgbClr val="ADC75F"/>
                </a:solidFill>
                <a:latin typeface="Montserrat"/>
                <a:ea typeface="Montserrat"/>
                <a:cs typeface="Montserrat"/>
                <a:sym typeface="Montserrat"/>
              </a:rPr>
              <a:t>)</a:t>
            </a:r>
          </a:p>
          <a:p>
            <a:pPr marL="0" lvl="0" indent="0" algn="just">
              <a:buNone/>
            </a:pPr>
            <a:endParaRPr lang="pt-BR" sz="1500" b="1" dirty="0">
              <a:solidFill>
                <a:srgbClr val="ADC75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>
              <a:buNone/>
            </a:pPr>
            <a:r>
              <a:rPr lang="pt-BR" sz="15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Stella Maria Pereira Fernandes de </a:t>
            </a:r>
            <a:r>
              <a:rPr lang="pt-BR" sz="1500" b="1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Barros</a:t>
            </a:r>
          </a:p>
          <a:p>
            <a:pPr marL="0" lvl="0" indent="0" algn="just">
              <a:buNone/>
            </a:pPr>
            <a:r>
              <a:rPr lang="pt-BR" sz="15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Enfermeira graduada pela UFBA, com trajetória marcada pela inovação e pelo compromisso </a:t>
            </a:r>
            <a:r>
              <a:rPr lang="pt-BR" sz="1500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social. Pioneira </a:t>
            </a:r>
            <a:r>
              <a:rPr lang="pt-BR" sz="15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em experiências </a:t>
            </a:r>
            <a:r>
              <a:rPr lang="pt-BR" sz="1500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comunitárias, criou </a:t>
            </a:r>
            <a:r>
              <a:rPr lang="pt-BR" sz="15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iniciativas que deram origem ao controle social na saúde e ao programa de Agentes Comunitários de Saúde. Foi professora da Escola de Enfermagem da UFBA, </a:t>
            </a:r>
            <a:r>
              <a:rPr lang="pt-BR" sz="15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vice-presidenta</a:t>
            </a:r>
            <a:r>
              <a:rPr lang="pt-BR" sz="15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e presidenta da </a:t>
            </a:r>
            <a:r>
              <a:rPr lang="pt-BR" sz="15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ABEn</a:t>
            </a:r>
            <a:r>
              <a:rPr lang="pt-BR" sz="15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Nacional, conselheira do CNS e participante ativa da 8ª Conferência Nacional de Saúde. Sua atuação uniu prática, ensino e militância, contribuindo para a construção do SUS e para a valorização da enfermagem brasileira.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0737" y="2183957"/>
            <a:ext cx="1838582" cy="1619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6138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6"/>
          <p:cNvSpPr txBox="1">
            <a:spLocks noGrp="1"/>
          </p:cNvSpPr>
          <p:nvPr>
            <p:ph type="title"/>
          </p:nvPr>
        </p:nvSpPr>
        <p:spPr>
          <a:xfrm>
            <a:off x="1355475" y="1298375"/>
            <a:ext cx="3838200" cy="1908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2920" dirty="0" smtClean="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Fala dos </a:t>
            </a:r>
            <a:r>
              <a:rPr lang="pt-BR" sz="2920" dirty="0" smtClean="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segmentos!</a:t>
            </a:r>
            <a:endParaRPr sz="2920" dirty="0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pic>
        <p:nvPicPr>
          <p:cNvPr id="185" name="Google Shape;185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8962" y="4202450"/>
            <a:ext cx="1342858" cy="412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34385" y="4258807"/>
            <a:ext cx="3115802" cy="4122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81675" y="1285387"/>
            <a:ext cx="2662001" cy="2342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xfrm>
            <a:off x="533675" y="389688"/>
            <a:ext cx="80730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3020" dirty="0" smtClean="0">
                <a:solidFill>
                  <a:srgbClr val="515FA5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A Comenda</a:t>
            </a:r>
            <a:endParaRPr sz="3020" dirty="0">
              <a:solidFill>
                <a:srgbClr val="515FA5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83" name="Google Shape;83;p16"/>
          <p:cNvSpPr txBox="1">
            <a:spLocks noGrp="1"/>
          </p:cNvSpPr>
          <p:nvPr>
            <p:ph type="body" idx="1"/>
          </p:nvPr>
        </p:nvSpPr>
        <p:spPr>
          <a:xfrm>
            <a:off x="533675" y="1205420"/>
            <a:ext cx="8073000" cy="36382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Criada pela </a:t>
            </a:r>
            <a:r>
              <a:rPr lang="pt-BR" sz="1500" b="1" dirty="0" smtClean="0">
                <a:solidFill>
                  <a:srgbClr val="515FA5"/>
                </a:solidFill>
                <a:latin typeface="Montserrat"/>
                <a:ea typeface="Montserrat"/>
                <a:cs typeface="Montserrat"/>
                <a:sym typeface="Montserrat"/>
              </a:rPr>
              <a:t>Resolução CNS nº 601</a:t>
            </a:r>
            <a:r>
              <a:rPr lang="pt-BR" sz="1500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de 08 de novembro de 2018, 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aprovada da 311ª Reunião Ordinária do CNS.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pt-BR" sz="1500" dirty="0" smtClean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pt-BR" sz="15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indent="0" algn="just">
              <a:buNone/>
            </a:pPr>
            <a:r>
              <a:rPr lang="pt-BR" sz="1500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Inspirada </a:t>
            </a:r>
            <a:r>
              <a:rPr lang="pt-BR" sz="15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no legado da </a:t>
            </a:r>
            <a:r>
              <a:rPr lang="pt-BR" sz="1500" b="1" dirty="0">
                <a:solidFill>
                  <a:srgbClr val="515FA5"/>
                </a:solidFill>
                <a:latin typeface="Montserrat"/>
                <a:ea typeface="Montserrat"/>
                <a:cs typeface="Montserrat"/>
                <a:sym typeface="Montserrat"/>
              </a:rPr>
              <a:t>Dra. Zilda Arns Neumann (</a:t>
            </a:r>
            <a:r>
              <a:rPr lang="pt-BR" sz="1500" b="1" dirty="0" smtClean="0">
                <a:solidFill>
                  <a:srgbClr val="515FA5"/>
                </a:solidFill>
                <a:latin typeface="Montserrat"/>
                <a:ea typeface="Montserrat"/>
                <a:cs typeface="Montserrat"/>
                <a:sym typeface="Montserrat"/>
              </a:rPr>
              <a:t>1934–2010)</a:t>
            </a:r>
          </a:p>
          <a:p>
            <a:pPr marL="0" indent="0" algn="just">
              <a:buNone/>
            </a:pPr>
            <a:r>
              <a:rPr lang="pt-BR" sz="1500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Médica</a:t>
            </a:r>
            <a:r>
              <a:rPr lang="pt-BR" sz="15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sanitarista e fundadora da Pastoral da Criança e da </a:t>
            </a:r>
            <a:endParaRPr lang="pt-BR" sz="1500" dirty="0" smtClean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indent="0" algn="just">
              <a:buNone/>
            </a:pPr>
            <a:r>
              <a:rPr lang="pt-BR" sz="1500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Pastoral </a:t>
            </a:r>
            <a:r>
              <a:rPr lang="pt-BR" sz="15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da Pessoa Idosa</a:t>
            </a:r>
            <a:r>
              <a:rPr lang="pt-BR" sz="1500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  <a:p>
            <a:pPr marL="0" indent="0" algn="just">
              <a:buNone/>
            </a:pPr>
            <a:endParaRPr lang="pt-BR" sz="1500" dirty="0" smtClean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indent="0" algn="just">
              <a:buNone/>
            </a:pPr>
            <a:endParaRPr lang="pt-BR" sz="15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indent="0" algn="just">
              <a:buNone/>
            </a:pPr>
            <a:r>
              <a:rPr lang="pt-BR" sz="15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Reconhece a contribuição de pessoas na defesa do </a:t>
            </a:r>
            <a:r>
              <a:rPr lang="pt-BR" sz="1500" b="1" dirty="0">
                <a:solidFill>
                  <a:srgbClr val="515FA5"/>
                </a:solidFill>
                <a:latin typeface="Montserrat"/>
                <a:ea typeface="Montserrat"/>
                <a:cs typeface="Montserrat"/>
                <a:sym typeface="Montserrat"/>
              </a:rPr>
              <a:t>direito </a:t>
            </a:r>
            <a:endParaRPr lang="pt-BR" sz="1500" b="1" dirty="0" smtClean="0">
              <a:solidFill>
                <a:srgbClr val="515FA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indent="0" algn="just">
              <a:buNone/>
            </a:pPr>
            <a:r>
              <a:rPr lang="pt-BR" sz="1500" b="1" dirty="0" smtClean="0">
                <a:solidFill>
                  <a:srgbClr val="515FA5"/>
                </a:solidFill>
                <a:latin typeface="Montserrat"/>
                <a:ea typeface="Montserrat"/>
                <a:cs typeface="Montserrat"/>
                <a:sym typeface="Montserrat"/>
              </a:rPr>
              <a:t>humano </a:t>
            </a:r>
            <a:r>
              <a:rPr lang="pt-BR" sz="1500" b="1" dirty="0">
                <a:solidFill>
                  <a:srgbClr val="515FA5"/>
                </a:solidFill>
                <a:latin typeface="Montserrat"/>
                <a:ea typeface="Montserrat"/>
                <a:cs typeface="Montserrat"/>
                <a:sym typeface="Montserrat"/>
              </a:rPr>
              <a:t>à saúde</a:t>
            </a:r>
            <a:r>
              <a:rPr lang="pt-BR" sz="15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e na consolidação do </a:t>
            </a:r>
            <a:r>
              <a:rPr lang="pt-BR" sz="1500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SUS.</a:t>
            </a:r>
            <a:endParaRPr sz="15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" name="AutoShape 2" descr="Interface gráfica do usuário, Texto, Aplicativo&#10;&#10;Descrição gerada automaticamente"/>
          <p:cNvSpPr>
            <a:spLocks noChangeAspect="1" noChangeArrowheads="1"/>
          </p:cNvSpPr>
          <p:nvPr/>
        </p:nvSpPr>
        <p:spPr bwMode="auto">
          <a:xfrm>
            <a:off x="3070371" y="1335665"/>
            <a:ext cx="2379880" cy="237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36" name="Picture 12" descr="Zilda Arns – Wikipédia, a enciclopédia liv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842" y="1571514"/>
            <a:ext cx="2143824" cy="26708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>
            <a:spLocks noGrp="1"/>
          </p:cNvSpPr>
          <p:nvPr>
            <p:ph type="title"/>
          </p:nvPr>
        </p:nvSpPr>
        <p:spPr>
          <a:xfrm>
            <a:off x="533675" y="389688"/>
            <a:ext cx="80730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3020" dirty="0" smtClean="0">
                <a:solidFill>
                  <a:srgbClr val="F2CD5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Objetivos</a:t>
            </a:r>
            <a:endParaRPr sz="3020" dirty="0">
              <a:solidFill>
                <a:srgbClr val="F2CD5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91" name="Google Shape;91;p17"/>
          <p:cNvSpPr txBox="1">
            <a:spLocks noGrp="1"/>
          </p:cNvSpPr>
          <p:nvPr>
            <p:ph type="body" idx="1"/>
          </p:nvPr>
        </p:nvSpPr>
        <p:spPr>
          <a:xfrm>
            <a:off x="533675" y="1205419"/>
            <a:ext cx="8073000" cy="37458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>
              <a:buNone/>
            </a:pPr>
            <a:r>
              <a:rPr lang="pt-BR" sz="1500" b="1" dirty="0">
                <a:solidFill>
                  <a:srgbClr val="F2CD51"/>
                </a:solidFill>
                <a:latin typeface="Montserrat"/>
                <a:ea typeface="Montserrat"/>
                <a:cs typeface="Montserrat"/>
                <a:sym typeface="Montserrat"/>
              </a:rPr>
              <a:t>Reconhecer</a:t>
            </a:r>
            <a:r>
              <a:rPr lang="pt-BR" sz="15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o </a:t>
            </a:r>
            <a:r>
              <a:rPr lang="pt-BR" sz="1500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mérito</a:t>
            </a:r>
            <a:r>
              <a:rPr lang="pt-BR" sz="15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de pessoas dedicadas ao desenvolvimento do SUS e à garantia do direito à </a:t>
            </a:r>
            <a:r>
              <a:rPr lang="pt-BR" sz="1500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saúde</a:t>
            </a:r>
            <a:r>
              <a:rPr lang="pt-BR" sz="15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endParaRPr lang="pt-BR" sz="1500" dirty="0" smtClean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>
              <a:buNone/>
            </a:pPr>
            <a:endParaRPr lang="pt-BR" sz="15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>
              <a:buNone/>
            </a:pPr>
            <a:r>
              <a:rPr lang="pt-BR" sz="1500" b="1" dirty="0" smtClean="0">
                <a:solidFill>
                  <a:srgbClr val="F2CD51"/>
                </a:solidFill>
                <a:latin typeface="Montserrat"/>
                <a:ea typeface="Montserrat"/>
                <a:cs typeface="Montserrat"/>
                <a:sym typeface="Montserrat"/>
              </a:rPr>
              <a:t>Valorizar</a:t>
            </a:r>
            <a:r>
              <a:rPr lang="pt-BR" sz="1500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t-BR" sz="15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lutadoras e lutadores sociais, profissionais, acadêmicos e integrantes do controle social</a:t>
            </a:r>
            <a:r>
              <a:rPr lang="pt-BR" sz="1500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  <a:p>
            <a:pPr marL="0" lvl="0" indent="0">
              <a:buNone/>
            </a:pPr>
            <a:endParaRPr lang="pt-BR" sz="15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>
              <a:buNone/>
            </a:pPr>
            <a:r>
              <a:rPr lang="pt-BR" sz="1500" b="1" dirty="0">
                <a:solidFill>
                  <a:srgbClr val="F2CD51"/>
                </a:solidFill>
                <a:latin typeface="Montserrat"/>
                <a:ea typeface="Montserrat"/>
                <a:cs typeface="Montserrat"/>
                <a:sym typeface="Montserrat"/>
              </a:rPr>
              <a:t>Dar</a:t>
            </a:r>
            <a:r>
              <a:rPr lang="pt-BR" sz="15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visibilidade às práticas transformadoras em defesa </a:t>
            </a:r>
            <a:endParaRPr lang="pt-BR" sz="1500" dirty="0" smtClean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>
              <a:buNone/>
            </a:pPr>
            <a:r>
              <a:rPr lang="pt-BR" sz="1500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da </a:t>
            </a:r>
            <a:r>
              <a:rPr lang="pt-BR" sz="15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saúde pública</a:t>
            </a:r>
            <a:r>
              <a:rPr lang="pt-BR" sz="1500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  <a:p>
            <a:pPr marL="0" lvl="0" indent="0">
              <a:buNone/>
            </a:pPr>
            <a:endParaRPr lang="pt-BR" sz="15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>
              <a:buNone/>
            </a:pPr>
            <a:r>
              <a:rPr lang="pt-BR" sz="1500" b="1" dirty="0">
                <a:solidFill>
                  <a:srgbClr val="F2CD51"/>
                </a:solidFill>
                <a:latin typeface="Montserrat"/>
                <a:ea typeface="Montserrat"/>
                <a:cs typeface="Montserrat"/>
                <a:sym typeface="Montserrat"/>
              </a:rPr>
              <a:t>Estimular</a:t>
            </a:r>
            <a:r>
              <a:rPr lang="pt-BR" sz="15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a participação social e o fortalecimento do </a:t>
            </a:r>
            <a:endParaRPr lang="pt-BR" sz="1500" dirty="0" smtClean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>
              <a:buNone/>
            </a:pPr>
            <a:r>
              <a:rPr lang="pt-BR" sz="1500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SUS </a:t>
            </a:r>
            <a:r>
              <a:rPr lang="pt-BR" sz="15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como política pública de Estado.</a:t>
            </a:r>
            <a:endParaRPr sz="15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spcBef>
                <a:spcPts val="1200"/>
              </a:spcBef>
              <a:spcAft>
                <a:spcPts val="1200"/>
              </a:spcAft>
              <a:buNone/>
            </a:pPr>
            <a:endParaRPr sz="15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052" name="Picture 4" descr="https://www.gov.br/saude/pt-br/assuntos/noticias/2024/julho/zilda-arns-luta-incansavel-pela-qualidade-de-vida-de-criancas-e-idosos/zilda-arns.jpg/@@images/5059aceb-0ffb-4489-ad1a-bdca1b80e1b7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981" y="3151196"/>
            <a:ext cx="2744446" cy="12650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>
            <a:spLocks noGrp="1"/>
          </p:cNvSpPr>
          <p:nvPr>
            <p:ph type="title"/>
          </p:nvPr>
        </p:nvSpPr>
        <p:spPr>
          <a:xfrm>
            <a:off x="533675" y="389688"/>
            <a:ext cx="80730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3020" dirty="0" smtClean="0">
                <a:solidFill>
                  <a:srgbClr val="ADC75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Pessoas agraciadas</a:t>
            </a:r>
            <a:endParaRPr sz="3020" dirty="0">
              <a:solidFill>
                <a:srgbClr val="ADC75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02" name="Google Shape;102;p18"/>
          <p:cNvSpPr txBox="1">
            <a:spLocks noGrp="1"/>
          </p:cNvSpPr>
          <p:nvPr>
            <p:ph type="body" idx="1"/>
          </p:nvPr>
        </p:nvSpPr>
        <p:spPr>
          <a:xfrm>
            <a:off x="533675" y="1205419"/>
            <a:ext cx="8073000" cy="35765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just">
              <a:buNone/>
            </a:pPr>
            <a:r>
              <a:rPr lang="pt-BR" sz="1500" b="1" dirty="0" smtClean="0">
                <a:solidFill>
                  <a:srgbClr val="ADC75F"/>
                </a:solidFill>
                <a:latin typeface="Montserrat"/>
                <a:ea typeface="Montserrat"/>
                <a:cs typeface="Montserrat"/>
                <a:sym typeface="Montserrat"/>
              </a:rPr>
              <a:t>Art</a:t>
            </a:r>
            <a:r>
              <a:rPr lang="pt-BR" sz="1500" b="1" dirty="0">
                <a:solidFill>
                  <a:srgbClr val="ADC75F"/>
                </a:solidFill>
                <a:latin typeface="Montserrat"/>
                <a:ea typeface="Montserrat"/>
                <a:cs typeface="Montserrat"/>
                <a:sym typeface="Montserrat"/>
              </a:rPr>
              <a:t>. 9º </a:t>
            </a:r>
            <a:r>
              <a:rPr lang="pt-BR" sz="15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da </a:t>
            </a:r>
            <a:r>
              <a:rPr lang="pt-BR" sz="1500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Resolução </a:t>
            </a:r>
            <a:r>
              <a:rPr lang="pt-BR" sz="15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CNS nº </a:t>
            </a:r>
            <a:r>
              <a:rPr lang="pt-BR" sz="1500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601/2018:</a:t>
            </a:r>
          </a:p>
          <a:p>
            <a:pPr marL="0" lvl="0" indent="0" algn="just">
              <a:buNone/>
            </a:pPr>
            <a:endParaRPr lang="pt-BR" sz="15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>
              <a:buNone/>
            </a:pPr>
            <a:r>
              <a:rPr lang="pt-BR" sz="1500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Pode </a:t>
            </a:r>
            <a:r>
              <a:rPr lang="pt-BR" sz="15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ser concedida a </a:t>
            </a:r>
            <a:r>
              <a:rPr lang="pt-BR" sz="1500" b="1" dirty="0">
                <a:solidFill>
                  <a:srgbClr val="ADC75F"/>
                </a:solidFill>
                <a:latin typeface="Montserrat"/>
                <a:ea typeface="Montserrat"/>
                <a:cs typeface="Montserrat"/>
                <a:sym typeface="Montserrat"/>
              </a:rPr>
              <a:t>pessoa nacional ou estrangeira </a:t>
            </a:r>
            <a:r>
              <a:rPr lang="pt-BR" sz="15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com atuação pública em defesa</a:t>
            </a:r>
            <a:r>
              <a:rPr lang="pt-BR" sz="1500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</a:p>
          <a:p>
            <a:pPr marL="0" lvl="0" indent="0" algn="just">
              <a:buNone/>
            </a:pPr>
            <a:endParaRPr lang="pt-BR" sz="15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85750" indent="-285750" algn="just"/>
            <a:r>
              <a:rPr lang="pt-BR" sz="1500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Do </a:t>
            </a:r>
            <a:r>
              <a:rPr lang="pt-BR" sz="1500" b="1" dirty="0">
                <a:solidFill>
                  <a:srgbClr val="ADC75F"/>
                </a:solidFill>
                <a:latin typeface="Montserrat"/>
                <a:ea typeface="Montserrat"/>
                <a:cs typeface="Montserrat"/>
                <a:sym typeface="Montserrat"/>
              </a:rPr>
              <a:t>Estado Democrático de </a:t>
            </a:r>
            <a:r>
              <a:rPr lang="pt-BR" sz="1500" b="1" dirty="0" smtClean="0">
                <a:solidFill>
                  <a:srgbClr val="ADC75F"/>
                </a:solidFill>
                <a:latin typeface="Montserrat"/>
                <a:ea typeface="Montserrat"/>
                <a:cs typeface="Montserrat"/>
                <a:sym typeface="Montserrat"/>
              </a:rPr>
              <a:t>Direito</a:t>
            </a:r>
          </a:p>
          <a:p>
            <a:pPr marL="285750" indent="-285750" algn="just"/>
            <a:r>
              <a:rPr lang="pt-BR" sz="1500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Dos </a:t>
            </a:r>
            <a:r>
              <a:rPr lang="pt-BR" sz="1500" b="1" dirty="0">
                <a:solidFill>
                  <a:srgbClr val="ADC75F"/>
                </a:solidFill>
                <a:latin typeface="Montserrat"/>
                <a:ea typeface="Montserrat"/>
                <a:cs typeface="Montserrat"/>
                <a:sym typeface="Montserrat"/>
              </a:rPr>
              <a:t>Direitos </a:t>
            </a:r>
            <a:r>
              <a:rPr lang="pt-BR" sz="1500" b="1" dirty="0" smtClean="0">
                <a:solidFill>
                  <a:srgbClr val="ADC75F"/>
                </a:solidFill>
                <a:latin typeface="Montserrat"/>
                <a:ea typeface="Montserrat"/>
                <a:cs typeface="Montserrat"/>
                <a:sym typeface="Montserrat"/>
              </a:rPr>
              <a:t>Humanos</a:t>
            </a:r>
          </a:p>
          <a:p>
            <a:pPr marL="285750" indent="-285750" algn="just"/>
            <a:r>
              <a:rPr lang="pt-BR" sz="1500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Da </a:t>
            </a:r>
            <a:r>
              <a:rPr lang="pt-BR" sz="1500" b="1" dirty="0" smtClean="0">
                <a:solidFill>
                  <a:srgbClr val="ADC75F"/>
                </a:solidFill>
                <a:latin typeface="Montserrat"/>
                <a:ea typeface="Montserrat"/>
                <a:cs typeface="Montserrat"/>
                <a:sym typeface="Montserrat"/>
              </a:rPr>
              <a:t>Saúde Pública</a:t>
            </a:r>
            <a:r>
              <a:rPr lang="pt-BR" sz="1500" dirty="0" smtClean="0">
                <a:solidFill>
                  <a:srgbClr val="ADC75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t-BR" sz="15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 do </a:t>
            </a:r>
            <a:r>
              <a:rPr lang="pt-BR" sz="1500" b="1" dirty="0" smtClean="0">
                <a:solidFill>
                  <a:srgbClr val="ADC75F"/>
                </a:solidFill>
                <a:latin typeface="Montserrat"/>
                <a:ea typeface="Montserrat"/>
                <a:cs typeface="Montserrat"/>
                <a:sym typeface="Montserrat"/>
              </a:rPr>
              <a:t>SUS</a:t>
            </a:r>
          </a:p>
          <a:p>
            <a:pPr marL="0" lvl="0" indent="0" algn="just">
              <a:buNone/>
            </a:pPr>
            <a:endParaRPr lang="pt-BR" sz="15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>
              <a:buNone/>
            </a:pPr>
            <a:r>
              <a:rPr lang="pt-BR" sz="1500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Pode </a:t>
            </a:r>
            <a:r>
              <a:rPr lang="pt-BR" sz="15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ser atribuída </a:t>
            </a:r>
            <a:r>
              <a:rPr lang="pt-BR" sz="1500" b="1" dirty="0">
                <a:solidFill>
                  <a:srgbClr val="ADC75F"/>
                </a:solidFill>
                <a:latin typeface="Montserrat"/>
                <a:ea typeface="Montserrat"/>
                <a:cs typeface="Montserrat"/>
                <a:sym typeface="Montserrat"/>
              </a:rPr>
              <a:t>post</a:t>
            </a:r>
            <a:r>
              <a:rPr lang="pt-BR" sz="1500" b="1" i="1" dirty="0">
                <a:solidFill>
                  <a:srgbClr val="ADC75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t-BR" sz="1500" b="1" dirty="0">
                <a:solidFill>
                  <a:srgbClr val="ADC75F"/>
                </a:solidFill>
                <a:latin typeface="Montserrat"/>
                <a:ea typeface="Montserrat"/>
                <a:cs typeface="Montserrat"/>
                <a:sym typeface="Montserrat"/>
              </a:rPr>
              <a:t>mortem</a:t>
            </a:r>
            <a:r>
              <a:rPr lang="pt-BR" sz="15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em homenagem a pessoas falecidas que tenham contribuído inequivocamente com a luta pelo direito à saúde.</a:t>
            </a:r>
            <a:endParaRPr sz="15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0"/>
          <p:cNvSpPr txBox="1">
            <a:spLocks noGrp="1"/>
          </p:cNvSpPr>
          <p:nvPr>
            <p:ph type="title"/>
          </p:nvPr>
        </p:nvSpPr>
        <p:spPr>
          <a:xfrm>
            <a:off x="533675" y="389688"/>
            <a:ext cx="80730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3020" dirty="0" smtClean="0">
                <a:solidFill>
                  <a:srgbClr val="49AFE8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Periodicidade e Forma de Concessão</a:t>
            </a:r>
            <a:endParaRPr sz="3020" dirty="0">
              <a:solidFill>
                <a:srgbClr val="49AFE8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24" name="Google Shape;124;p20"/>
          <p:cNvSpPr txBox="1">
            <a:spLocks noGrp="1"/>
          </p:cNvSpPr>
          <p:nvPr>
            <p:ph type="body" idx="1"/>
          </p:nvPr>
        </p:nvSpPr>
        <p:spPr>
          <a:xfrm>
            <a:off x="533675" y="1205425"/>
            <a:ext cx="7954342" cy="35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just">
              <a:buNone/>
            </a:pPr>
            <a:r>
              <a:rPr lang="pt-BR" sz="1500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Outorgada </a:t>
            </a:r>
            <a:r>
              <a:rPr lang="pt-BR" sz="1500" b="1" dirty="0" smtClean="0">
                <a:solidFill>
                  <a:srgbClr val="49AFE8"/>
                </a:solidFill>
                <a:latin typeface="Montserrat"/>
                <a:ea typeface="Montserrat"/>
                <a:cs typeface="Montserrat"/>
                <a:sym typeface="Montserrat"/>
              </a:rPr>
              <a:t>anualmente</a:t>
            </a:r>
            <a:r>
              <a:rPr lang="pt-BR" sz="1500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a uma personalidade por edição. </a:t>
            </a:r>
          </a:p>
          <a:p>
            <a:pPr marL="0" lvl="0" indent="0" algn="just">
              <a:buNone/>
            </a:pPr>
            <a:endParaRPr lang="pt-BR" sz="15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>
              <a:buNone/>
            </a:pPr>
            <a:r>
              <a:rPr lang="pt-BR" sz="15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Entregue na </a:t>
            </a:r>
            <a:r>
              <a:rPr lang="pt-BR" sz="1500" b="1" dirty="0">
                <a:solidFill>
                  <a:srgbClr val="49AFE8"/>
                </a:solidFill>
                <a:latin typeface="Montserrat"/>
                <a:ea typeface="Montserrat"/>
                <a:cs typeface="Montserrat"/>
                <a:sym typeface="Montserrat"/>
              </a:rPr>
              <a:t>última Reunião Ordinária do CNS</a:t>
            </a:r>
            <a:r>
              <a:rPr lang="pt-BR" sz="1500" dirty="0">
                <a:solidFill>
                  <a:srgbClr val="49AFE8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t-BR" sz="15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de cada ano</a:t>
            </a:r>
            <a:r>
              <a:rPr lang="pt-BR" sz="1500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  <a:p>
            <a:pPr marL="0" lvl="0" indent="0" algn="just">
              <a:buNone/>
            </a:pPr>
            <a:endParaRPr lang="pt-BR" sz="15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>
              <a:buNone/>
            </a:pPr>
            <a:r>
              <a:rPr lang="pt-BR" sz="15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 Comenda é composta por</a:t>
            </a:r>
            <a:r>
              <a:rPr lang="pt-BR" sz="1500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</a:p>
          <a:p>
            <a:pPr marL="0" lvl="0" indent="0" algn="just">
              <a:buNone/>
            </a:pPr>
            <a:endParaRPr lang="pt-BR" sz="1500" dirty="0" smtClean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85750" indent="-285750" algn="just"/>
            <a:r>
              <a:rPr lang="pt-BR" sz="1500" b="1" dirty="0" smtClean="0">
                <a:solidFill>
                  <a:srgbClr val="49AFE8"/>
                </a:solidFill>
                <a:latin typeface="Montserrat"/>
                <a:ea typeface="Montserrat"/>
                <a:cs typeface="Montserrat"/>
                <a:sym typeface="Montserrat"/>
              </a:rPr>
              <a:t>Placa</a:t>
            </a:r>
            <a:r>
              <a:rPr lang="pt-BR" sz="1500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t-BR" sz="15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metálica alusiva ao </a:t>
            </a:r>
            <a:r>
              <a:rPr lang="pt-BR" sz="1500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prêmio</a:t>
            </a:r>
          </a:p>
          <a:p>
            <a:pPr marL="285750" indent="-285750" algn="just"/>
            <a:r>
              <a:rPr lang="pt-BR" sz="1500" b="1" dirty="0" smtClean="0">
                <a:solidFill>
                  <a:srgbClr val="49AFE8"/>
                </a:solidFill>
                <a:latin typeface="Montserrat"/>
                <a:ea typeface="Montserrat"/>
                <a:cs typeface="Montserrat"/>
                <a:sym typeface="Montserrat"/>
              </a:rPr>
              <a:t>Certificado</a:t>
            </a:r>
            <a:r>
              <a:rPr lang="pt-BR" sz="1500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t-BR" sz="15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impresso de reconhecimento</a:t>
            </a:r>
            <a:endParaRPr sz="15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9" name="Google Shape;129;p20"/>
          <p:cNvSpPr txBox="1">
            <a:spLocks noGrp="1"/>
          </p:cNvSpPr>
          <p:nvPr>
            <p:ph type="body" idx="1"/>
          </p:nvPr>
        </p:nvSpPr>
        <p:spPr>
          <a:xfrm>
            <a:off x="6431325" y="4753825"/>
            <a:ext cx="26493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SzPts val="1018"/>
              <a:buNone/>
            </a:pPr>
            <a:r>
              <a:rPr lang="pt-BR" sz="917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Legenda/nome da imagem</a:t>
            </a:r>
            <a:r>
              <a:rPr lang="pt-BR" sz="917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t-BR" sz="917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(Autoria, ano)</a:t>
            </a:r>
            <a:endParaRPr sz="917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7949" y="2730116"/>
            <a:ext cx="2524044" cy="1914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0"/>
          <p:cNvSpPr txBox="1">
            <a:spLocks noGrp="1"/>
          </p:cNvSpPr>
          <p:nvPr>
            <p:ph type="title"/>
          </p:nvPr>
        </p:nvSpPr>
        <p:spPr>
          <a:xfrm>
            <a:off x="533675" y="389688"/>
            <a:ext cx="80730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3020" dirty="0" smtClean="0">
                <a:solidFill>
                  <a:srgbClr val="F2CD5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Critérios e Procedimentos</a:t>
            </a:r>
            <a:endParaRPr sz="3020" dirty="0">
              <a:solidFill>
                <a:srgbClr val="F2CD5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24" name="Google Shape;124;p20"/>
          <p:cNvSpPr txBox="1">
            <a:spLocks noGrp="1"/>
          </p:cNvSpPr>
          <p:nvPr>
            <p:ph type="body" idx="1"/>
          </p:nvPr>
        </p:nvSpPr>
        <p:spPr>
          <a:xfrm>
            <a:off x="533675" y="1205425"/>
            <a:ext cx="7954342" cy="35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just">
              <a:buNone/>
            </a:pPr>
            <a:r>
              <a:rPr lang="pt-BR" sz="15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 </a:t>
            </a:r>
            <a:r>
              <a:rPr lang="pt-BR" sz="1500" b="1" dirty="0">
                <a:solidFill>
                  <a:srgbClr val="F2CD51"/>
                </a:solidFill>
                <a:latin typeface="Montserrat"/>
                <a:ea typeface="Montserrat"/>
                <a:cs typeface="Montserrat"/>
                <a:sym typeface="Montserrat"/>
              </a:rPr>
              <a:t>Mesa Diretora </a:t>
            </a:r>
            <a:r>
              <a:rPr lang="pt-BR" sz="15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do CNS propõe até </a:t>
            </a:r>
            <a:r>
              <a:rPr lang="pt-BR" sz="1500" b="1" dirty="0">
                <a:solidFill>
                  <a:srgbClr val="F2CD51"/>
                </a:solidFill>
                <a:latin typeface="Montserrat"/>
                <a:ea typeface="Montserrat"/>
                <a:cs typeface="Montserrat"/>
                <a:sym typeface="Montserrat"/>
              </a:rPr>
              <a:t>cinco nomes </a:t>
            </a:r>
            <a:r>
              <a:rPr lang="pt-BR" sz="15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ao Plenário do Conselho, que delibera sobre a escolha final</a:t>
            </a:r>
            <a:r>
              <a:rPr lang="pt-BR" sz="1500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  <a:p>
            <a:pPr marL="0" lvl="0" indent="0" algn="just">
              <a:buNone/>
            </a:pPr>
            <a:endParaRPr lang="pt-BR" sz="1500" dirty="0" smtClean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>
              <a:buNone/>
            </a:pPr>
            <a:r>
              <a:rPr lang="pt-BR" sz="15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 </a:t>
            </a:r>
            <a:r>
              <a:rPr lang="pt-BR" sz="1500" b="1" dirty="0">
                <a:solidFill>
                  <a:srgbClr val="F2CD51"/>
                </a:solidFill>
                <a:latin typeface="Montserrat"/>
                <a:ea typeface="Montserrat"/>
                <a:cs typeface="Montserrat"/>
                <a:sym typeface="Montserrat"/>
              </a:rPr>
              <a:t>votação ocorre na penúltima</a:t>
            </a:r>
            <a:r>
              <a:rPr lang="pt-BR" sz="15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reunião ordinária do ano</a:t>
            </a:r>
            <a:r>
              <a:rPr lang="pt-BR" sz="1500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  <a:p>
            <a:pPr marL="0" lvl="0" indent="0" algn="just">
              <a:buNone/>
            </a:pPr>
            <a:endParaRPr lang="pt-BR" sz="1500" dirty="0" smtClean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>
              <a:buNone/>
            </a:pPr>
            <a:r>
              <a:rPr lang="pt-BR" sz="15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 </a:t>
            </a:r>
            <a:r>
              <a:rPr lang="pt-BR" sz="1500" b="1" dirty="0" err="1">
                <a:solidFill>
                  <a:srgbClr val="F2CD51"/>
                </a:solidFill>
                <a:latin typeface="Montserrat"/>
                <a:ea typeface="Montserrat"/>
                <a:cs typeface="Montserrat"/>
                <a:sym typeface="Montserrat"/>
              </a:rPr>
              <a:t>Secretaria-Executiva</a:t>
            </a:r>
            <a:r>
              <a:rPr lang="pt-BR" sz="1500" b="1" dirty="0">
                <a:solidFill>
                  <a:srgbClr val="F2CD51"/>
                </a:solidFill>
                <a:latin typeface="Montserrat"/>
                <a:ea typeface="Montserrat"/>
                <a:cs typeface="Montserrat"/>
                <a:sym typeface="Montserrat"/>
              </a:rPr>
              <a:t> do CNS</a:t>
            </a:r>
            <a:r>
              <a:rPr lang="pt-BR" sz="15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organiza o ato de entrega e mantém o Livro de Registro de Concessão da Comenda Zilda Arns</a:t>
            </a:r>
            <a:r>
              <a:rPr lang="pt-BR" sz="1500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</p:txBody>
      </p:sp>
      <p:sp>
        <p:nvSpPr>
          <p:cNvPr id="129" name="Google Shape;129;p20"/>
          <p:cNvSpPr txBox="1">
            <a:spLocks noGrp="1"/>
          </p:cNvSpPr>
          <p:nvPr>
            <p:ph type="body" idx="1"/>
          </p:nvPr>
        </p:nvSpPr>
        <p:spPr>
          <a:xfrm>
            <a:off x="6431325" y="4753825"/>
            <a:ext cx="26493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SzPts val="1018"/>
              <a:buNone/>
            </a:pPr>
            <a:r>
              <a:rPr lang="pt-BR" sz="917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Legenda/nome da imagem</a:t>
            </a:r>
            <a:r>
              <a:rPr lang="pt-BR" sz="917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t-BR" sz="917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(Autoria, ano)</a:t>
            </a:r>
            <a:endParaRPr sz="917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38887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0"/>
          <p:cNvSpPr txBox="1">
            <a:spLocks noGrp="1"/>
          </p:cNvSpPr>
          <p:nvPr>
            <p:ph type="title"/>
          </p:nvPr>
        </p:nvSpPr>
        <p:spPr>
          <a:xfrm>
            <a:off x="533675" y="389688"/>
            <a:ext cx="80730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990"/>
            </a:pPr>
            <a:r>
              <a:rPr lang="pt-BR" sz="3020" dirty="0">
                <a:solidFill>
                  <a:srgbClr val="515FA5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Edições </a:t>
            </a:r>
            <a:r>
              <a:rPr lang="pt-BR" sz="3020" dirty="0" smtClean="0">
                <a:solidFill>
                  <a:srgbClr val="515FA5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anteriores</a:t>
            </a:r>
            <a:endParaRPr sz="3020" dirty="0">
              <a:solidFill>
                <a:srgbClr val="515FA5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pic>
        <p:nvPicPr>
          <p:cNvPr id="7170" name="Picture 2" descr="Raoni 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19" y="1613065"/>
            <a:ext cx="2118625" cy="9765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1239078" y="1358348"/>
            <a:ext cx="8348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>
                <a:solidFill>
                  <a:srgbClr val="515FA5"/>
                </a:solidFill>
                <a:latin typeface="Montserrat" panose="020B0604020202020204" charset="0"/>
              </a:rPr>
              <a:t>2019</a:t>
            </a:r>
            <a:endParaRPr lang="pt-BR" sz="1200" b="1" dirty="0">
              <a:solidFill>
                <a:srgbClr val="515FA5"/>
              </a:solidFill>
              <a:latin typeface="Montserrat" panose="020B060402020202020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43219" y="2555830"/>
            <a:ext cx="26239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latin typeface="Montserrat" panose="020B0604020202020204" charset="0"/>
              </a:rPr>
              <a:t>Cacique </a:t>
            </a:r>
            <a:r>
              <a:rPr lang="pt-BR" sz="1200" dirty="0" err="1" smtClean="0">
                <a:latin typeface="Montserrat" panose="020B0604020202020204" charset="0"/>
              </a:rPr>
              <a:t>Raoni</a:t>
            </a:r>
            <a:r>
              <a:rPr lang="pt-BR" sz="1200" dirty="0" smtClean="0">
                <a:latin typeface="Montserrat" panose="020B0604020202020204" charset="0"/>
              </a:rPr>
              <a:t> </a:t>
            </a:r>
            <a:r>
              <a:rPr lang="pt-BR" sz="1200" dirty="0" err="1" smtClean="0">
                <a:latin typeface="Montserrat" panose="020B0604020202020204" charset="0"/>
              </a:rPr>
              <a:t>Metuktire</a:t>
            </a:r>
            <a:endParaRPr lang="pt-BR" sz="1200" dirty="0">
              <a:latin typeface="Montserrat" panose="020B060402020202020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618668" y="1358348"/>
            <a:ext cx="8348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>
                <a:solidFill>
                  <a:srgbClr val="515FA5"/>
                </a:solidFill>
                <a:latin typeface="Montserrat" panose="020B0604020202020204" charset="0"/>
              </a:rPr>
              <a:t>2020</a:t>
            </a:r>
            <a:endParaRPr lang="pt-BR" sz="1200" b="1" dirty="0">
              <a:solidFill>
                <a:srgbClr val="515FA5"/>
              </a:solidFill>
              <a:latin typeface="Montserrat" panose="020B0604020202020204" charset="0"/>
            </a:endParaRPr>
          </a:p>
        </p:txBody>
      </p:sp>
      <p:pic>
        <p:nvPicPr>
          <p:cNvPr id="7174" name="Picture 6" descr="CNS vai homenagear Jaqueline Góes de Jesus, cientista que mapeou o genoma  do coronavírus — Conselho Nacional de Saúd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194" y="1624206"/>
            <a:ext cx="1996981" cy="9204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ixaDeTexto 11"/>
          <p:cNvSpPr txBox="1"/>
          <p:nvPr/>
        </p:nvSpPr>
        <p:spPr>
          <a:xfrm>
            <a:off x="3042194" y="2579027"/>
            <a:ext cx="26239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latin typeface="Montserrat" panose="020B0604020202020204" charset="0"/>
              </a:rPr>
              <a:t>Jaqueline </a:t>
            </a:r>
            <a:r>
              <a:rPr lang="pt-BR" sz="1200" dirty="0" err="1">
                <a:latin typeface="Montserrat" panose="020B0604020202020204" charset="0"/>
              </a:rPr>
              <a:t>Goes</a:t>
            </a:r>
            <a:r>
              <a:rPr lang="pt-BR" sz="1200" dirty="0">
                <a:latin typeface="Montserrat" panose="020B0604020202020204" charset="0"/>
              </a:rPr>
              <a:t> de Jesus</a:t>
            </a:r>
            <a:endParaRPr lang="pt-BR" sz="1200" dirty="0">
              <a:latin typeface="Montserrat" panose="020B060402020202020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6510175" y="1879133"/>
            <a:ext cx="8348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>
                <a:solidFill>
                  <a:srgbClr val="515FA5"/>
                </a:solidFill>
                <a:latin typeface="Montserrat" panose="020B0604020202020204" charset="0"/>
              </a:rPr>
              <a:t>2021</a:t>
            </a:r>
            <a:endParaRPr lang="pt-BR" sz="1200" b="1" dirty="0">
              <a:solidFill>
                <a:srgbClr val="515FA5"/>
              </a:solidFill>
              <a:latin typeface="Montserrat" panose="020B0604020202020204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1239078" y="3206507"/>
            <a:ext cx="8348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>
                <a:solidFill>
                  <a:srgbClr val="515FA5"/>
                </a:solidFill>
                <a:latin typeface="Montserrat" panose="020B0604020202020204" charset="0"/>
              </a:rPr>
              <a:t>2022</a:t>
            </a:r>
            <a:endParaRPr lang="pt-BR" sz="1200" b="1" dirty="0">
              <a:solidFill>
                <a:srgbClr val="515FA5"/>
              </a:solidFill>
              <a:latin typeface="Montserrat" panose="020B0604020202020204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615497" y="4403989"/>
            <a:ext cx="19463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latin typeface="Montserrat" panose="020B0604020202020204" charset="0"/>
              </a:rPr>
              <a:t>Padre Júlio Lancellotti</a:t>
            </a:r>
            <a:endParaRPr lang="pt-BR" sz="1200" dirty="0">
              <a:latin typeface="Montserrat" panose="020B0604020202020204" charset="0"/>
            </a:endParaRPr>
          </a:p>
        </p:txBody>
      </p:sp>
      <p:pic>
        <p:nvPicPr>
          <p:cNvPr id="7178" name="Picture 10" descr="Padre Julio Lancellotti ganha prêmio Zilda Arns de Direitos Humanos -  19/08/2021 - Cotidiano - Folh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35" y="3404996"/>
            <a:ext cx="1717513" cy="10891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aixaDeTexto 20"/>
          <p:cNvSpPr txBox="1"/>
          <p:nvPr/>
        </p:nvSpPr>
        <p:spPr>
          <a:xfrm>
            <a:off x="3936720" y="3206507"/>
            <a:ext cx="8348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>
                <a:solidFill>
                  <a:srgbClr val="515FA5"/>
                </a:solidFill>
                <a:latin typeface="Montserrat" panose="020B0604020202020204" charset="0"/>
              </a:rPr>
              <a:t>2023</a:t>
            </a:r>
            <a:endParaRPr lang="pt-BR" sz="1200" b="1" dirty="0">
              <a:solidFill>
                <a:srgbClr val="515FA5"/>
              </a:solidFill>
              <a:latin typeface="Montserrat" panose="020B0604020202020204" charset="0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3583589" y="4401087"/>
            <a:ext cx="13135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Montserrat" panose="020B0604020202020204" charset="0"/>
              </a:rPr>
              <a:t>Marta </a:t>
            </a:r>
            <a:r>
              <a:rPr lang="pt-BR" sz="1200" dirty="0" smtClean="0">
                <a:latin typeface="Montserrat" panose="020B0604020202020204" charset="0"/>
              </a:rPr>
              <a:t>Almeida</a:t>
            </a:r>
            <a:endParaRPr lang="pt-BR" sz="1200" dirty="0">
              <a:latin typeface="Montserrat" panose="020B0604020202020204" charset="0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6510175" y="3139138"/>
            <a:ext cx="8348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>
                <a:solidFill>
                  <a:srgbClr val="515FA5"/>
                </a:solidFill>
                <a:latin typeface="Montserrat" panose="020B0604020202020204" charset="0"/>
              </a:rPr>
              <a:t>2024</a:t>
            </a:r>
            <a:endParaRPr lang="pt-BR" sz="1200" b="1" dirty="0">
              <a:solidFill>
                <a:srgbClr val="515FA5"/>
              </a:solidFill>
              <a:latin typeface="Montserrat" panose="020B0604020202020204" charset="0"/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5966223" y="4401087"/>
            <a:ext cx="26239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Montserrat" panose="020B0604020202020204" charset="0"/>
              </a:rPr>
              <a:t>Emerson Elias </a:t>
            </a:r>
            <a:r>
              <a:rPr lang="pt-BR" sz="1200" dirty="0" err="1">
                <a:latin typeface="Montserrat" panose="020B0604020202020204" charset="0"/>
              </a:rPr>
              <a:t>Merhy</a:t>
            </a:r>
            <a:endParaRPr lang="pt-BR" sz="1200" dirty="0">
              <a:latin typeface="Montserrat" panose="020B0604020202020204" charset="0"/>
            </a:endParaRPr>
          </a:p>
        </p:txBody>
      </p:sp>
      <p:pic>
        <p:nvPicPr>
          <p:cNvPr id="7180" name="Picture 12" descr="Emerson Merh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940" y="3396341"/>
            <a:ext cx="2137742" cy="9853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E kú Àfékú: CNS lamenta profundamente a partida de Marta Almeid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684" y="3412232"/>
            <a:ext cx="2145312" cy="9888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294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>
            <a:spLocks noGrp="1"/>
          </p:cNvSpPr>
          <p:nvPr>
            <p:ph type="title"/>
          </p:nvPr>
        </p:nvSpPr>
        <p:spPr>
          <a:xfrm>
            <a:off x="533675" y="389688"/>
            <a:ext cx="80730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3020" dirty="0" smtClean="0">
                <a:solidFill>
                  <a:srgbClr val="ADC75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Edi</a:t>
            </a:r>
            <a:r>
              <a:rPr lang="pt-BR" sz="3020" dirty="0" smtClean="0">
                <a:solidFill>
                  <a:srgbClr val="ADC75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ção 2025</a:t>
            </a:r>
            <a:endParaRPr sz="3020" dirty="0">
              <a:solidFill>
                <a:srgbClr val="ADC75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02" name="Google Shape;102;p18"/>
          <p:cNvSpPr txBox="1">
            <a:spLocks noGrp="1"/>
          </p:cNvSpPr>
          <p:nvPr>
            <p:ph type="body" idx="1"/>
          </p:nvPr>
        </p:nvSpPr>
        <p:spPr>
          <a:xfrm>
            <a:off x="533675" y="1205419"/>
            <a:ext cx="5628586" cy="35765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just">
              <a:buNone/>
            </a:pPr>
            <a:r>
              <a:rPr lang="pt-BR" sz="1500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Indicações </a:t>
            </a:r>
            <a:r>
              <a:rPr lang="pt-BR" sz="1500" b="1" dirty="0" smtClean="0">
                <a:solidFill>
                  <a:srgbClr val="ADC75F"/>
                </a:solidFill>
                <a:latin typeface="Montserrat"/>
                <a:ea typeface="Montserrat"/>
                <a:cs typeface="Montserrat"/>
                <a:sym typeface="Montserrat"/>
              </a:rPr>
              <a:t>USUÁRIOS</a:t>
            </a:r>
          </a:p>
          <a:p>
            <a:pPr marL="0" lvl="0" indent="0" algn="just">
              <a:buNone/>
            </a:pPr>
            <a:endParaRPr lang="pt-BR" sz="1500" b="1" dirty="0">
              <a:solidFill>
                <a:srgbClr val="ADC75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>
              <a:buNone/>
            </a:pPr>
            <a:endParaRPr lang="pt-BR" sz="1500" b="1" dirty="0" smtClean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>
              <a:buNone/>
            </a:pPr>
            <a:r>
              <a:rPr lang="pt-BR" sz="1500" b="1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Maria Lúcia Santos Pereira Silva (in memoriam)</a:t>
            </a:r>
          </a:p>
          <a:p>
            <a:pPr marL="0" lvl="0" indent="0" algn="just">
              <a:buNone/>
            </a:pPr>
            <a:r>
              <a:rPr lang="pt-BR" sz="1500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Primeira </a:t>
            </a:r>
            <a:r>
              <a:rPr lang="pt-BR" sz="15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conselheira nacional de saúde pelo Movimento Nacional da População em Situação de </a:t>
            </a:r>
            <a:r>
              <a:rPr lang="pt-BR" sz="1500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Rua (MNPR). Dedicou </a:t>
            </a:r>
            <a:r>
              <a:rPr lang="pt-BR" sz="15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sua vida em defesa do SUS, de Políticas Públicas e dos Direitos Humanos.</a:t>
            </a:r>
          </a:p>
        </p:txBody>
      </p:sp>
      <p:pic>
        <p:nvPicPr>
          <p:cNvPr id="11266" name="Picture 2" descr="Foto de Vânia Galvã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691" y="2130359"/>
            <a:ext cx="2265984" cy="14351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048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>
            <a:spLocks noGrp="1"/>
          </p:cNvSpPr>
          <p:nvPr>
            <p:ph type="title"/>
          </p:nvPr>
        </p:nvSpPr>
        <p:spPr>
          <a:xfrm>
            <a:off x="533675" y="389688"/>
            <a:ext cx="80730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3020" dirty="0" smtClean="0">
                <a:solidFill>
                  <a:srgbClr val="ADC75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Edi</a:t>
            </a:r>
            <a:r>
              <a:rPr lang="pt-BR" sz="3020" dirty="0" smtClean="0">
                <a:solidFill>
                  <a:srgbClr val="ADC75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ção 2025</a:t>
            </a:r>
            <a:endParaRPr sz="3020" dirty="0">
              <a:solidFill>
                <a:srgbClr val="ADC75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02" name="Google Shape;102;p18"/>
          <p:cNvSpPr txBox="1">
            <a:spLocks noGrp="1"/>
          </p:cNvSpPr>
          <p:nvPr>
            <p:ph type="body" idx="1"/>
          </p:nvPr>
        </p:nvSpPr>
        <p:spPr>
          <a:xfrm>
            <a:off x="533675" y="1205419"/>
            <a:ext cx="5926760" cy="35765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just">
              <a:buNone/>
            </a:pPr>
            <a:r>
              <a:rPr lang="pt-BR" sz="1500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Indicações </a:t>
            </a:r>
            <a:r>
              <a:rPr lang="pt-BR" sz="1500" b="1" dirty="0" smtClean="0">
                <a:solidFill>
                  <a:srgbClr val="ADC75F"/>
                </a:solidFill>
                <a:latin typeface="Montserrat"/>
                <a:ea typeface="Montserrat"/>
                <a:cs typeface="Montserrat"/>
                <a:sym typeface="Montserrat"/>
              </a:rPr>
              <a:t>USUÁRIOS</a:t>
            </a:r>
          </a:p>
          <a:p>
            <a:pPr marL="0" lvl="0" indent="0" algn="just">
              <a:buNone/>
            </a:pPr>
            <a:endParaRPr lang="pt-BR" sz="1500" b="1" dirty="0">
              <a:solidFill>
                <a:srgbClr val="ADC75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>
              <a:buNone/>
            </a:pPr>
            <a:endParaRPr lang="pt-BR" sz="1500" b="1" dirty="0" smtClean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>
              <a:buNone/>
            </a:pPr>
            <a:r>
              <a:rPr lang="pt-BR" sz="1500" b="1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Nair Brito</a:t>
            </a:r>
          </a:p>
          <a:p>
            <a:pPr marL="0" lvl="0" indent="0" algn="just">
              <a:buNone/>
            </a:pPr>
            <a:r>
              <a:rPr lang="pt-BR" sz="15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Militante histórica na luta contra o HIV/AIDS, foi a primeira pessoa no Brasil a conquistar judicialmente o direito ao coquetel </a:t>
            </a:r>
            <a:r>
              <a:rPr lang="pt-BR" sz="15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anti-HIV</a:t>
            </a:r>
            <a:r>
              <a:rPr lang="pt-BR" sz="15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para todas as pessoas, decisão que abriu caminho para a distribuição gratuita desses medicamentos pelo SUS. Sua atuação garantiu vidas, inspirou políticas públicas e fortaleceu o princípio da saúde como direito de todos e dever do Estado.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3104" y="2400715"/>
            <a:ext cx="1428750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2192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758</Words>
  <Application>Microsoft Office PowerPoint</Application>
  <PresentationFormat>Apresentação na tela (16:9)</PresentationFormat>
  <Paragraphs>93</Paragraphs>
  <Slides>14</Slides>
  <Notes>14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21" baseType="lpstr">
      <vt:lpstr>Montserrat Light</vt:lpstr>
      <vt:lpstr>Montserrat SemiBold</vt:lpstr>
      <vt:lpstr>Montserrat ExtraBold</vt:lpstr>
      <vt:lpstr>Montserrat Medium</vt:lpstr>
      <vt:lpstr>Montserrat</vt:lpstr>
      <vt:lpstr>Arial</vt:lpstr>
      <vt:lpstr>Simple Light</vt:lpstr>
      <vt:lpstr>Comenda Zilda Arns</vt:lpstr>
      <vt:lpstr>A Comenda</vt:lpstr>
      <vt:lpstr>Objetivos</vt:lpstr>
      <vt:lpstr>Pessoas agraciadas</vt:lpstr>
      <vt:lpstr>Periodicidade e Forma de Concessão</vt:lpstr>
      <vt:lpstr>Critérios e Procedimentos</vt:lpstr>
      <vt:lpstr>Edições anteriores</vt:lpstr>
      <vt:lpstr>Edição 2025</vt:lpstr>
      <vt:lpstr>Edição 2025</vt:lpstr>
      <vt:lpstr>Edição 2025</vt:lpstr>
      <vt:lpstr>Edição 2025</vt:lpstr>
      <vt:lpstr>Edição 2025</vt:lpstr>
      <vt:lpstr>Fala dos segmentos!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Comenda Zilda Arns</dc:title>
  <dc:creator>Gustavo Vasconcelos Bittencourt Cabral</dc:creator>
  <cp:lastModifiedBy>Gustavo Vasconcelos Bittencourt Cabral</cp:lastModifiedBy>
  <cp:revision>13</cp:revision>
  <dcterms:modified xsi:type="dcterms:W3CDTF">2025-11-05T22:18:16Z</dcterms:modified>
</cp:coreProperties>
</file>