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Light"/>
      <p:regular r:id="rId18"/>
      <p:bold r:id="rId19"/>
      <p:italic r:id="rId20"/>
      <p:boldItalic r:id="rId21"/>
    </p:embeddedFont>
    <p:embeddedFont>
      <p:font typeface="Montserrat ExtraBold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jqwT7JYsA+6M0Vha6ieVoFQn90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MontserratExtra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Light-boldItalic.fntdata"/><Relationship Id="rId13" Type="http://schemas.openxmlformats.org/officeDocument/2006/relationships/font" Target="fonts/MontserratSemiBold-boldItalic.fntdata"/><Relationship Id="rId24" Type="http://customschemas.google.com/relationships/presentationmetadata" Target="metadata"/><Relationship Id="rId12" Type="http://schemas.openxmlformats.org/officeDocument/2006/relationships/font" Target="fonts/MontserratSemiBold-italic.fntdata"/><Relationship Id="rId23" Type="http://schemas.openxmlformats.org/officeDocument/2006/relationships/font" Target="fonts/MontserratExtra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bold.fntdata"/><Relationship Id="rId6" Type="http://schemas.openxmlformats.org/officeDocument/2006/relationships/slide" Target="slides/slide1.xml"/><Relationship Id="rId18" Type="http://schemas.openxmlformats.org/officeDocument/2006/relationships/font" Target="fonts/Montserrat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701e18f1e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36701e18f1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817775" y="4044825"/>
            <a:ext cx="286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33333"/>
              <a:buNone/>
            </a:pPr>
            <a:r>
              <a:rPr b="1" i="1" lang="pt-BR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372ª Reunião Ordinária do CNS</a:t>
            </a:r>
            <a:br>
              <a:rPr i="1" lang="pt-BR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i="1" lang="pt-BR" sz="12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05 e 06 de novembro de 2025</a:t>
            </a:r>
            <a:endParaRPr i="1" sz="12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" name="Google Shape;61;p1"/>
          <p:cNvSpPr txBox="1"/>
          <p:nvPr>
            <p:ph idx="4294967295" type="title"/>
          </p:nvPr>
        </p:nvSpPr>
        <p:spPr>
          <a:xfrm>
            <a:off x="589825" y="3098700"/>
            <a:ext cx="5489700" cy="741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2160000" dist="19050">
              <a:schemeClr val="dk1">
                <a:alpha val="3059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Fortalecer a mobilização social e política em defesa do SUS, articulando Conselhos Estaduais, Municipais e o Conselho Nacional de Saúde.</a:t>
            </a:r>
            <a:endParaRPr sz="1400">
              <a:solidFill>
                <a:srgbClr val="F2CD5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2" name="Google Shape;62;p1"/>
          <p:cNvSpPr txBox="1"/>
          <p:nvPr>
            <p:ph idx="4294967295" type="title"/>
          </p:nvPr>
        </p:nvSpPr>
        <p:spPr>
          <a:xfrm>
            <a:off x="185325" y="1041125"/>
            <a:ext cx="6126600" cy="741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2160000" dist="19050">
              <a:schemeClr val="dk1">
                <a:alpha val="3059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9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Encontros Estaduais dos Conselhos de Saúde – Mobilização em Defesa do SUS </a:t>
            </a:r>
            <a:endParaRPr sz="29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15FA5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701e18f1e_1_2"/>
          <p:cNvSpPr/>
          <p:nvPr/>
        </p:nvSpPr>
        <p:spPr>
          <a:xfrm>
            <a:off x="-99250" y="-134775"/>
            <a:ext cx="943500" cy="9153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2CD51"/>
          </a:solidFill>
          <a:ln cap="flat" cmpd="sng" w="9525">
            <a:solidFill>
              <a:srgbClr val="F2C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36701e18f1e_1_2"/>
          <p:cNvSpPr/>
          <p:nvPr/>
        </p:nvSpPr>
        <p:spPr>
          <a:xfrm rot="10800000">
            <a:off x="8436797" y="4357553"/>
            <a:ext cx="943500" cy="9153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2CD51"/>
          </a:solidFill>
          <a:ln cap="flat" cmpd="sng" w="9525">
            <a:solidFill>
              <a:srgbClr val="F2C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36701e18f1e_1_2"/>
          <p:cNvSpPr txBox="1"/>
          <p:nvPr>
            <p:ph type="title"/>
          </p:nvPr>
        </p:nvSpPr>
        <p:spPr>
          <a:xfrm>
            <a:off x="124050" y="282575"/>
            <a:ext cx="8895900" cy="784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2160000" dist="19050">
              <a:schemeClr val="dk1">
                <a:alpha val="3059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Proposta de calendário para as mobilizações estaduais e Semana da Saúde</a:t>
            </a:r>
            <a:endParaRPr sz="2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00">
              <a:solidFill>
                <a:srgbClr val="F2CD5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" name="Google Shape;70;g36701e18f1e_1_2"/>
          <p:cNvSpPr/>
          <p:nvPr/>
        </p:nvSpPr>
        <p:spPr>
          <a:xfrm>
            <a:off x="5450225" y="3889525"/>
            <a:ext cx="3263100" cy="1183200"/>
          </a:xfrm>
          <a:prstGeom prst="horizontalScroll">
            <a:avLst>
              <a:gd fmla="val 12500" name="adj"/>
            </a:avLst>
          </a:prstGeom>
          <a:solidFill>
            <a:srgbClr val="49AFE8"/>
          </a:solidFill>
          <a:ln cap="flat" cmpd="sng" w="9525">
            <a:solidFill>
              <a:srgbClr val="515F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Observação:</a:t>
            </a:r>
            <a:r>
              <a:rPr lang="pt-BR" sz="1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As datas e orientações acima compõem uma proposta inicial de referência, em fase de alinhamento 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" name="Google Shape;71;g36701e18f1e_1_2"/>
          <p:cNvSpPr/>
          <p:nvPr/>
        </p:nvSpPr>
        <p:spPr>
          <a:xfrm>
            <a:off x="5395175" y="1140375"/>
            <a:ext cx="3263100" cy="2749200"/>
          </a:xfrm>
          <a:prstGeom prst="verticalScroll">
            <a:avLst>
              <a:gd fmla="val 9266" name="adj"/>
            </a:avLst>
          </a:prstGeom>
          <a:solidFill>
            <a:srgbClr val="F2CD51"/>
          </a:solidFill>
          <a:ln cap="flat" cmpd="sng" w="9525">
            <a:solidFill>
              <a:srgbClr val="515F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9999" marR="167944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Diretrizes: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9999" marR="167944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89999" marR="16794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Participação:</a:t>
            </a:r>
            <a:r>
              <a:rPr lang="pt-BR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8 a 10 conselheiros por estado.</a:t>
            </a:r>
            <a:br>
              <a:rPr lang="pt-BR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89999" marR="16794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Meta: </a:t>
            </a:r>
            <a:r>
              <a:rPr lang="pt-BR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500 participantes em cada encontro.</a:t>
            </a:r>
            <a:br>
              <a:rPr lang="pt-BR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3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89999" marR="16794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Objetivo:</a:t>
            </a:r>
            <a:r>
              <a:rPr lang="pt-BR" sz="13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Fortalecer a defesa do SUS e ampliar a mobilização social. </a:t>
            </a:r>
            <a:endParaRPr sz="1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g36701e18f1e_1_2"/>
          <p:cNvSpPr/>
          <p:nvPr/>
        </p:nvSpPr>
        <p:spPr>
          <a:xfrm>
            <a:off x="204475" y="1171825"/>
            <a:ext cx="4624500" cy="3846000"/>
          </a:xfrm>
          <a:prstGeom prst="bevel">
            <a:avLst>
              <a:gd fmla="val 1227" name="adj"/>
            </a:avLst>
          </a:prstGeom>
          <a:solidFill>
            <a:srgbClr val="F2CD51"/>
          </a:solidFill>
          <a:ln cap="flat" cmpd="sng" w="9525">
            <a:solidFill>
              <a:srgbClr val="F2CD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g36701e18f1e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5" y="1227025"/>
            <a:ext cx="4514400" cy="3735600"/>
          </a:xfrm>
          <a:prstGeom prst="rect">
            <a:avLst/>
          </a:prstGeom>
          <a:noFill/>
          <a:ln cap="flat" cmpd="sng" w="9525">
            <a:solidFill>
              <a:srgbClr val="F2CD5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" y="4"/>
            <a:ext cx="9132845" cy="513722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>
            <p:ph type="title"/>
          </p:nvPr>
        </p:nvSpPr>
        <p:spPr>
          <a:xfrm>
            <a:off x="442850" y="1503800"/>
            <a:ext cx="5762400" cy="16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2160000" dist="19050">
              <a:schemeClr val="dk1">
                <a:alpha val="3059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 defesa do SUS: participação, diálogo e compromisso com a vida.</a:t>
            </a:r>
            <a:endParaRPr sz="22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00">
              <a:solidFill>
                <a:srgbClr val="F2CD5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175700" y="2508803"/>
            <a:ext cx="629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None/>
            </a:pPr>
            <a:r>
              <a:rPr lang="pt-BR" sz="3200">
                <a:solidFill>
                  <a:schemeClr val="lt1"/>
                </a:solidFill>
              </a:rPr>
              <a:t>Obrigad@!! 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" y="4"/>
            <a:ext cx="9132845" cy="5137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1"/>
          <p:cNvGrpSpPr/>
          <p:nvPr/>
        </p:nvGrpSpPr>
        <p:grpSpPr>
          <a:xfrm>
            <a:off x="1824821" y="1609489"/>
            <a:ext cx="420603" cy="2160647"/>
            <a:chOff x="408431" y="2060447"/>
            <a:chExt cx="626363" cy="3217164"/>
          </a:xfrm>
        </p:grpSpPr>
        <p:pic>
          <p:nvPicPr>
            <p:cNvPr id="87" name="Google Shape;8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7387" y="4774692"/>
              <a:ext cx="569963" cy="50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8431" y="3829824"/>
              <a:ext cx="569975" cy="569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5863" y="2060447"/>
              <a:ext cx="571499" cy="57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8431" y="3011424"/>
              <a:ext cx="626363" cy="4419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1"/>
          <p:cNvSpPr txBox="1"/>
          <p:nvPr/>
        </p:nvSpPr>
        <p:spPr>
          <a:xfrm>
            <a:off x="2441330" y="1700639"/>
            <a:ext cx="2499000" cy="19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975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@conselhonacionaldesaude.cns</a:t>
            </a:r>
            <a:b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1406841" rtl="0" algn="l">
              <a:lnSpc>
                <a:spcPct val="100000"/>
              </a:lnSpc>
              <a:spcBef>
                <a:spcPts val="206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/comunicacns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1406841" rtl="0" algn="l">
              <a:lnSpc>
                <a:spcPct val="100000"/>
              </a:lnSpc>
              <a:spcBef>
                <a:spcPts val="206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Abrasus</a:t>
            </a:r>
            <a:endParaRPr b="0" i="0" sz="1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1406841" rtl="0" algn="l">
              <a:lnSpc>
                <a:spcPct val="100000"/>
              </a:lnSpc>
              <a:spcBef>
                <a:spcPts val="206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b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/comunicacns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Deise</dc:creator>
</cp:coreProperties>
</file>