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1" r:id="rId9"/>
    <p:sldId id="263" r:id="rId10"/>
    <p:sldId id="270" r:id="rId11"/>
    <p:sldId id="271" r:id="rId12"/>
    <p:sldId id="272" r:id="rId13"/>
    <p:sldId id="273" r:id="rId14"/>
    <p:sldId id="274" r:id="rId15"/>
    <p:sldId id="275" r:id="rId16"/>
    <p:sldId id="276" r:id="rId17"/>
    <p:sldId id="277" r:id="rId18"/>
    <p:sldId id="290" r:id="rId19"/>
    <p:sldId id="291" r:id="rId20"/>
    <p:sldId id="292" r:id="rId21"/>
    <p:sldId id="293" r:id="rId22"/>
    <p:sldId id="294" r:id="rId23"/>
    <p:sldId id="295" r:id="rId24"/>
    <p:sldId id="296" r:id="rId25"/>
    <p:sldId id="297" r:id="rId26"/>
    <p:sldId id="298" r:id="rId27"/>
    <p:sldId id="299" r:id="rId28"/>
    <p:sldId id="300"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32"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21EEB-8B2A-F25C-2885-DE29F11DE54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CB179A2-4E82-2430-EE4A-3E9358E262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E165A4F-BF21-D493-6F98-2BB549737FF3}"/>
              </a:ext>
            </a:extLst>
          </p:cNvPr>
          <p:cNvSpPr>
            <a:spLocks noGrp="1"/>
          </p:cNvSpPr>
          <p:nvPr>
            <p:ph type="dt" sz="half" idx="10"/>
          </p:nvPr>
        </p:nvSpPr>
        <p:spPr/>
        <p:txBody>
          <a:bodyPr/>
          <a:lstStyle/>
          <a:p>
            <a:fld id="{CDB9EC1C-AE57-4DBA-AFA4-A127E9F74706}" type="datetimeFigureOut">
              <a:rPr lang="pt-BR" smtClean="0"/>
              <a:t>08/02/2023</a:t>
            </a:fld>
            <a:endParaRPr lang="pt-BR"/>
          </a:p>
        </p:txBody>
      </p:sp>
      <p:sp>
        <p:nvSpPr>
          <p:cNvPr id="5" name="Espaço Reservado para Rodapé 4">
            <a:extLst>
              <a:ext uri="{FF2B5EF4-FFF2-40B4-BE49-F238E27FC236}">
                <a16:creationId xmlns:a16="http://schemas.microsoft.com/office/drawing/2014/main" id="{78DAC27A-E873-15C5-A153-4CDC07176A9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476AA76-34FA-DE2C-24E0-F28F7F33A4F0}"/>
              </a:ext>
            </a:extLst>
          </p:cNvPr>
          <p:cNvSpPr>
            <a:spLocks noGrp="1"/>
          </p:cNvSpPr>
          <p:nvPr>
            <p:ph type="sldNum" sz="quarter" idx="12"/>
          </p:nvPr>
        </p:nvSpPr>
        <p:spPr/>
        <p:txBody>
          <a:bodyPr/>
          <a:lstStyle/>
          <a:p>
            <a:fld id="{58E2A816-8F50-4630-82D1-EBB0A5B7A719}" type="slidenum">
              <a:rPr lang="pt-BR" smtClean="0"/>
              <a:t>‹nº›</a:t>
            </a:fld>
            <a:endParaRPr lang="pt-BR"/>
          </a:p>
        </p:txBody>
      </p:sp>
    </p:spTree>
    <p:extLst>
      <p:ext uri="{BB962C8B-B14F-4D97-AF65-F5344CB8AC3E}">
        <p14:creationId xmlns:p14="http://schemas.microsoft.com/office/powerpoint/2010/main" val="199808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ADDDB-2CDD-C35B-60C2-96E39CC15CE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60061D8-199E-96E5-85AB-5398FA6851D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FA9B294-8277-D4CA-1F96-A5AAFC4647CB}"/>
              </a:ext>
            </a:extLst>
          </p:cNvPr>
          <p:cNvSpPr>
            <a:spLocks noGrp="1"/>
          </p:cNvSpPr>
          <p:nvPr>
            <p:ph type="dt" sz="half" idx="10"/>
          </p:nvPr>
        </p:nvSpPr>
        <p:spPr/>
        <p:txBody>
          <a:bodyPr/>
          <a:lstStyle/>
          <a:p>
            <a:fld id="{CDB9EC1C-AE57-4DBA-AFA4-A127E9F74706}" type="datetimeFigureOut">
              <a:rPr lang="pt-BR" smtClean="0"/>
              <a:t>08/02/2023</a:t>
            </a:fld>
            <a:endParaRPr lang="pt-BR"/>
          </a:p>
        </p:txBody>
      </p:sp>
      <p:sp>
        <p:nvSpPr>
          <p:cNvPr id="5" name="Espaço Reservado para Rodapé 4">
            <a:extLst>
              <a:ext uri="{FF2B5EF4-FFF2-40B4-BE49-F238E27FC236}">
                <a16:creationId xmlns:a16="http://schemas.microsoft.com/office/drawing/2014/main" id="{C7A4E066-9EE4-BF85-03EC-5FBCBB19367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84599A0-2714-A982-E6CA-C07FBED588D4}"/>
              </a:ext>
            </a:extLst>
          </p:cNvPr>
          <p:cNvSpPr>
            <a:spLocks noGrp="1"/>
          </p:cNvSpPr>
          <p:nvPr>
            <p:ph type="sldNum" sz="quarter" idx="12"/>
          </p:nvPr>
        </p:nvSpPr>
        <p:spPr/>
        <p:txBody>
          <a:bodyPr/>
          <a:lstStyle/>
          <a:p>
            <a:fld id="{58E2A816-8F50-4630-82D1-EBB0A5B7A719}" type="slidenum">
              <a:rPr lang="pt-BR" smtClean="0"/>
              <a:t>‹nº›</a:t>
            </a:fld>
            <a:endParaRPr lang="pt-BR"/>
          </a:p>
        </p:txBody>
      </p:sp>
    </p:spTree>
    <p:extLst>
      <p:ext uri="{BB962C8B-B14F-4D97-AF65-F5344CB8AC3E}">
        <p14:creationId xmlns:p14="http://schemas.microsoft.com/office/powerpoint/2010/main" val="140730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BDC641-87B7-E6CB-6072-CA45486D020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BF1BBC4-EE78-8AEE-50C5-9D8A75868CB3}"/>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AB41891-0DA7-0386-361E-AD3956245EFD}"/>
              </a:ext>
            </a:extLst>
          </p:cNvPr>
          <p:cNvSpPr>
            <a:spLocks noGrp="1"/>
          </p:cNvSpPr>
          <p:nvPr>
            <p:ph type="dt" sz="half" idx="10"/>
          </p:nvPr>
        </p:nvSpPr>
        <p:spPr/>
        <p:txBody>
          <a:bodyPr/>
          <a:lstStyle/>
          <a:p>
            <a:fld id="{CDB9EC1C-AE57-4DBA-AFA4-A127E9F74706}" type="datetimeFigureOut">
              <a:rPr lang="pt-BR" smtClean="0"/>
              <a:t>08/02/2023</a:t>
            </a:fld>
            <a:endParaRPr lang="pt-BR"/>
          </a:p>
        </p:txBody>
      </p:sp>
      <p:sp>
        <p:nvSpPr>
          <p:cNvPr id="5" name="Espaço Reservado para Rodapé 4">
            <a:extLst>
              <a:ext uri="{FF2B5EF4-FFF2-40B4-BE49-F238E27FC236}">
                <a16:creationId xmlns:a16="http://schemas.microsoft.com/office/drawing/2014/main" id="{9F01DBE5-20AD-8026-0992-15BF2DB0A13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8AB9630-B1C6-3152-2CA9-17357E89169D}"/>
              </a:ext>
            </a:extLst>
          </p:cNvPr>
          <p:cNvSpPr>
            <a:spLocks noGrp="1"/>
          </p:cNvSpPr>
          <p:nvPr>
            <p:ph type="sldNum" sz="quarter" idx="12"/>
          </p:nvPr>
        </p:nvSpPr>
        <p:spPr/>
        <p:txBody>
          <a:bodyPr/>
          <a:lstStyle/>
          <a:p>
            <a:fld id="{58E2A816-8F50-4630-82D1-EBB0A5B7A719}" type="slidenum">
              <a:rPr lang="pt-BR" smtClean="0"/>
              <a:t>‹nº›</a:t>
            </a:fld>
            <a:endParaRPr lang="pt-BR"/>
          </a:p>
        </p:txBody>
      </p:sp>
    </p:spTree>
    <p:extLst>
      <p:ext uri="{BB962C8B-B14F-4D97-AF65-F5344CB8AC3E}">
        <p14:creationId xmlns:p14="http://schemas.microsoft.com/office/powerpoint/2010/main" val="304557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4900E-E352-6FB7-5718-35B1713ED93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EABF552-6C66-BBDA-FEC1-F08BC93DCCF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1291C59-F18E-7A88-D341-8B0E0DC7208F}"/>
              </a:ext>
            </a:extLst>
          </p:cNvPr>
          <p:cNvSpPr>
            <a:spLocks noGrp="1"/>
          </p:cNvSpPr>
          <p:nvPr>
            <p:ph type="dt" sz="half" idx="10"/>
          </p:nvPr>
        </p:nvSpPr>
        <p:spPr/>
        <p:txBody>
          <a:bodyPr/>
          <a:lstStyle/>
          <a:p>
            <a:fld id="{CDB9EC1C-AE57-4DBA-AFA4-A127E9F74706}" type="datetimeFigureOut">
              <a:rPr lang="pt-BR" smtClean="0"/>
              <a:t>08/02/2023</a:t>
            </a:fld>
            <a:endParaRPr lang="pt-BR"/>
          </a:p>
        </p:txBody>
      </p:sp>
      <p:sp>
        <p:nvSpPr>
          <p:cNvPr id="5" name="Espaço Reservado para Rodapé 4">
            <a:extLst>
              <a:ext uri="{FF2B5EF4-FFF2-40B4-BE49-F238E27FC236}">
                <a16:creationId xmlns:a16="http://schemas.microsoft.com/office/drawing/2014/main" id="{0142149B-4D00-9E0B-3CBE-63CEA562C79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25E9FB-ADF9-01CA-4CFC-56C58784F9C1}"/>
              </a:ext>
            </a:extLst>
          </p:cNvPr>
          <p:cNvSpPr>
            <a:spLocks noGrp="1"/>
          </p:cNvSpPr>
          <p:nvPr>
            <p:ph type="sldNum" sz="quarter" idx="12"/>
          </p:nvPr>
        </p:nvSpPr>
        <p:spPr/>
        <p:txBody>
          <a:bodyPr/>
          <a:lstStyle/>
          <a:p>
            <a:fld id="{58E2A816-8F50-4630-82D1-EBB0A5B7A719}" type="slidenum">
              <a:rPr lang="pt-BR" smtClean="0"/>
              <a:t>‹nº›</a:t>
            </a:fld>
            <a:endParaRPr lang="pt-BR"/>
          </a:p>
        </p:txBody>
      </p:sp>
    </p:spTree>
    <p:extLst>
      <p:ext uri="{BB962C8B-B14F-4D97-AF65-F5344CB8AC3E}">
        <p14:creationId xmlns:p14="http://schemas.microsoft.com/office/powerpoint/2010/main" val="425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0E7C6F-15DA-F0A8-D188-83668EED125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ADB40D1-9D84-A54C-6677-94CB7CAC9A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498716BE-4115-AB53-382B-6739906EAD0E}"/>
              </a:ext>
            </a:extLst>
          </p:cNvPr>
          <p:cNvSpPr>
            <a:spLocks noGrp="1"/>
          </p:cNvSpPr>
          <p:nvPr>
            <p:ph type="dt" sz="half" idx="10"/>
          </p:nvPr>
        </p:nvSpPr>
        <p:spPr/>
        <p:txBody>
          <a:bodyPr/>
          <a:lstStyle/>
          <a:p>
            <a:fld id="{CDB9EC1C-AE57-4DBA-AFA4-A127E9F74706}" type="datetimeFigureOut">
              <a:rPr lang="pt-BR" smtClean="0"/>
              <a:t>08/02/2023</a:t>
            </a:fld>
            <a:endParaRPr lang="pt-BR"/>
          </a:p>
        </p:txBody>
      </p:sp>
      <p:sp>
        <p:nvSpPr>
          <p:cNvPr id="5" name="Espaço Reservado para Rodapé 4">
            <a:extLst>
              <a:ext uri="{FF2B5EF4-FFF2-40B4-BE49-F238E27FC236}">
                <a16:creationId xmlns:a16="http://schemas.microsoft.com/office/drawing/2014/main" id="{36FFB4D1-FB9D-4BB0-754E-CFB88C96366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4326894-1D9E-43E2-BC11-1E576683098A}"/>
              </a:ext>
            </a:extLst>
          </p:cNvPr>
          <p:cNvSpPr>
            <a:spLocks noGrp="1"/>
          </p:cNvSpPr>
          <p:nvPr>
            <p:ph type="sldNum" sz="quarter" idx="12"/>
          </p:nvPr>
        </p:nvSpPr>
        <p:spPr/>
        <p:txBody>
          <a:bodyPr/>
          <a:lstStyle/>
          <a:p>
            <a:fld id="{58E2A816-8F50-4630-82D1-EBB0A5B7A719}" type="slidenum">
              <a:rPr lang="pt-BR" smtClean="0"/>
              <a:t>‹nº›</a:t>
            </a:fld>
            <a:endParaRPr lang="pt-BR"/>
          </a:p>
        </p:txBody>
      </p:sp>
    </p:spTree>
    <p:extLst>
      <p:ext uri="{BB962C8B-B14F-4D97-AF65-F5344CB8AC3E}">
        <p14:creationId xmlns:p14="http://schemas.microsoft.com/office/powerpoint/2010/main" val="305054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89AB58-FE28-93B4-A4BF-69147BB8691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03CA1BF-E760-7987-68DE-51F3A9642A6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BFC4B16-FC8C-EA55-BBAE-8E95252F040B}"/>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9C19907-CE40-5D95-A129-09A710B38FF7}"/>
              </a:ext>
            </a:extLst>
          </p:cNvPr>
          <p:cNvSpPr>
            <a:spLocks noGrp="1"/>
          </p:cNvSpPr>
          <p:nvPr>
            <p:ph type="dt" sz="half" idx="10"/>
          </p:nvPr>
        </p:nvSpPr>
        <p:spPr/>
        <p:txBody>
          <a:bodyPr/>
          <a:lstStyle/>
          <a:p>
            <a:fld id="{CDB9EC1C-AE57-4DBA-AFA4-A127E9F74706}" type="datetimeFigureOut">
              <a:rPr lang="pt-BR" smtClean="0"/>
              <a:t>08/02/2023</a:t>
            </a:fld>
            <a:endParaRPr lang="pt-BR"/>
          </a:p>
        </p:txBody>
      </p:sp>
      <p:sp>
        <p:nvSpPr>
          <p:cNvPr id="6" name="Espaço Reservado para Rodapé 5">
            <a:extLst>
              <a:ext uri="{FF2B5EF4-FFF2-40B4-BE49-F238E27FC236}">
                <a16:creationId xmlns:a16="http://schemas.microsoft.com/office/drawing/2014/main" id="{0BE16CC4-6B6E-DD84-2555-B733F282916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F79C64A-ECEE-7514-85BF-6935EA4516A6}"/>
              </a:ext>
            </a:extLst>
          </p:cNvPr>
          <p:cNvSpPr>
            <a:spLocks noGrp="1"/>
          </p:cNvSpPr>
          <p:nvPr>
            <p:ph type="sldNum" sz="quarter" idx="12"/>
          </p:nvPr>
        </p:nvSpPr>
        <p:spPr/>
        <p:txBody>
          <a:bodyPr/>
          <a:lstStyle/>
          <a:p>
            <a:fld id="{58E2A816-8F50-4630-82D1-EBB0A5B7A719}" type="slidenum">
              <a:rPr lang="pt-BR" smtClean="0"/>
              <a:t>‹nº›</a:t>
            </a:fld>
            <a:endParaRPr lang="pt-BR"/>
          </a:p>
        </p:txBody>
      </p:sp>
    </p:spTree>
    <p:extLst>
      <p:ext uri="{BB962C8B-B14F-4D97-AF65-F5344CB8AC3E}">
        <p14:creationId xmlns:p14="http://schemas.microsoft.com/office/powerpoint/2010/main" val="168263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7DFB1-D186-0AB6-0DB9-A1B6FE309B8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7C74342-CF6E-A56E-A92A-C6147DFE3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BC47482-EA40-7902-25EB-D02886FE2C4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6707282-2026-DD7B-7E84-26E2C1DF9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E44BC0B-3A78-A1FF-0189-916E0D59B97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53AED38-4B73-968B-0B1A-CBF418B3C91D}"/>
              </a:ext>
            </a:extLst>
          </p:cNvPr>
          <p:cNvSpPr>
            <a:spLocks noGrp="1"/>
          </p:cNvSpPr>
          <p:nvPr>
            <p:ph type="dt" sz="half" idx="10"/>
          </p:nvPr>
        </p:nvSpPr>
        <p:spPr/>
        <p:txBody>
          <a:bodyPr/>
          <a:lstStyle/>
          <a:p>
            <a:fld id="{CDB9EC1C-AE57-4DBA-AFA4-A127E9F74706}" type="datetimeFigureOut">
              <a:rPr lang="pt-BR" smtClean="0"/>
              <a:t>08/02/2023</a:t>
            </a:fld>
            <a:endParaRPr lang="pt-BR"/>
          </a:p>
        </p:txBody>
      </p:sp>
      <p:sp>
        <p:nvSpPr>
          <p:cNvPr id="8" name="Espaço Reservado para Rodapé 7">
            <a:extLst>
              <a:ext uri="{FF2B5EF4-FFF2-40B4-BE49-F238E27FC236}">
                <a16:creationId xmlns:a16="http://schemas.microsoft.com/office/drawing/2014/main" id="{F25A0E2D-8C0F-29BC-A9C4-EF760643200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635301DE-0E31-D5AA-E183-005B0D2B3740}"/>
              </a:ext>
            </a:extLst>
          </p:cNvPr>
          <p:cNvSpPr>
            <a:spLocks noGrp="1"/>
          </p:cNvSpPr>
          <p:nvPr>
            <p:ph type="sldNum" sz="quarter" idx="12"/>
          </p:nvPr>
        </p:nvSpPr>
        <p:spPr/>
        <p:txBody>
          <a:bodyPr/>
          <a:lstStyle/>
          <a:p>
            <a:fld id="{58E2A816-8F50-4630-82D1-EBB0A5B7A719}" type="slidenum">
              <a:rPr lang="pt-BR" smtClean="0"/>
              <a:t>‹nº›</a:t>
            </a:fld>
            <a:endParaRPr lang="pt-BR"/>
          </a:p>
        </p:txBody>
      </p:sp>
    </p:spTree>
    <p:extLst>
      <p:ext uri="{BB962C8B-B14F-4D97-AF65-F5344CB8AC3E}">
        <p14:creationId xmlns:p14="http://schemas.microsoft.com/office/powerpoint/2010/main" val="1373631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2B529-EAC7-D6D4-655F-CEBD3871FA6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42A504D-2F95-4E2C-16A7-30423FB991F5}"/>
              </a:ext>
            </a:extLst>
          </p:cNvPr>
          <p:cNvSpPr>
            <a:spLocks noGrp="1"/>
          </p:cNvSpPr>
          <p:nvPr>
            <p:ph type="dt" sz="half" idx="10"/>
          </p:nvPr>
        </p:nvSpPr>
        <p:spPr/>
        <p:txBody>
          <a:bodyPr/>
          <a:lstStyle/>
          <a:p>
            <a:fld id="{CDB9EC1C-AE57-4DBA-AFA4-A127E9F74706}" type="datetimeFigureOut">
              <a:rPr lang="pt-BR" smtClean="0"/>
              <a:t>08/02/2023</a:t>
            </a:fld>
            <a:endParaRPr lang="pt-BR"/>
          </a:p>
        </p:txBody>
      </p:sp>
      <p:sp>
        <p:nvSpPr>
          <p:cNvPr id="4" name="Espaço Reservado para Rodapé 3">
            <a:extLst>
              <a:ext uri="{FF2B5EF4-FFF2-40B4-BE49-F238E27FC236}">
                <a16:creationId xmlns:a16="http://schemas.microsoft.com/office/drawing/2014/main" id="{6BFA787B-A898-E3BE-54D4-3171F97282E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751FBC0-559D-1623-4B25-9A599AD9432E}"/>
              </a:ext>
            </a:extLst>
          </p:cNvPr>
          <p:cNvSpPr>
            <a:spLocks noGrp="1"/>
          </p:cNvSpPr>
          <p:nvPr>
            <p:ph type="sldNum" sz="quarter" idx="12"/>
          </p:nvPr>
        </p:nvSpPr>
        <p:spPr/>
        <p:txBody>
          <a:bodyPr/>
          <a:lstStyle/>
          <a:p>
            <a:fld id="{58E2A816-8F50-4630-82D1-EBB0A5B7A719}" type="slidenum">
              <a:rPr lang="pt-BR" smtClean="0"/>
              <a:t>‹nº›</a:t>
            </a:fld>
            <a:endParaRPr lang="pt-BR"/>
          </a:p>
        </p:txBody>
      </p:sp>
    </p:spTree>
    <p:extLst>
      <p:ext uri="{BB962C8B-B14F-4D97-AF65-F5344CB8AC3E}">
        <p14:creationId xmlns:p14="http://schemas.microsoft.com/office/powerpoint/2010/main" val="385873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F5293E0F-BE82-018B-FAAB-126CCD91DBC5}"/>
              </a:ext>
            </a:extLst>
          </p:cNvPr>
          <p:cNvSpPr>
            <a:spLocks noGrp="1"/>
          </p:cNvSpPr>
          <p:nvPr>
            <p:ph type="dt" sz="half" idx="10"/>
          </p:nvPr>
        </p:nvSpPr>
        <p:spPr/>
        <p:txBody>
          <a:bodyPr/>
          <a:lstStyle/>
          <a:p>
            <a:fld id="{CDB9EC1C-AE57-4DBA-AFA4-A127E9F74706}" type="datetimeFigureOut">
              <a:rPr lang="pt-BR" smtClean="0"/>
              <a:t>08/02/2023</a:t>
            </a:fld>
            <a:endParaRPr lang="pt-BR"/>
          </a:p>
        </p:txBody>
      </p:sp>
      <p:sp>
        <p:nvSpPr>
          <p:cNvPr id="3" name="Espaço Reservado para Rodapé 2">
            <a:extLst>
              <a:ext uri="{FF2B5EF4-FFF2-40B4-BE49-F238E27FC236}">
                <a16:creationId xmlns:a16="http://schemas.microsoft.com/office/drawing/2014/main" id="{F541F0CC-9AD3-21C0-4086-437139F2E75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18B3E56-7766-38DD-6300-2A1D8E5D1E6F}"/>
              </a:ext>
            </a:extLst>
          </p:cNvPr>
          <p:cNvSpPr>
            <a:spLocks noGrp="1"/>
          </p:cNvSpPr>
          <p:nvPr>
            <p:ph type="sldNum" sz="quarter" idx="12"/>
          </p:nvPr>
        </p:nvSpPr>
        <p:spPr/>
        <p:txBody>
          <a:bodyPr/>
          <a:lstStyle/>
          <a:p>
            <a:fld id="{58E2A816-8F50-4630-82D1-EBB0A5B7A719}" type="slidenum">
              <a:rPr lang="pt-BR" smtClean="0"/>
              <a:t>‹nº›</a:t>
            </a:fld>
            <a:endParaRPr lang="pt-BR"/>
          </a:p>
        </p:txBody>
      </p:sp>
    </p:spTree>
    <p:extLst>
      <p:ext uri="{BB962C8B-B14F-4D97-AF65-F5344CB8AC3E}">
        <p14:creationId xmlns:p14="http://schemas.microsoft.com/office/powerpoint/2010/main" val="64515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2DC931-374C-FD50-A408-49138EB3A6B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FA6E6B6-7583-8BE4-FEE3-75485C72A6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E77D4FB-D3C8-E824-B25F-27EEF99CF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592DDBA-689F-C6E5-6031-5F516BE76B77}"/>
              </a:ext>
            </a:extLst>
          </p:cNvPr>
          <p:cNvSpPr>
            <a:spLocks noGrp="1"/>
          </p:cNvSpPr>
          <p:nvPr>
            <p:ph type="dt" sz="half" idx="10"/>
          </p:nvPr>
        </p:nvSpPr>
        <p:spPr/>
        <p:txBody>
          <a:bodyPr/>
          <a:lstStyle/>
          <a:p>
            <a:fld id="{CDB9EC1C-AE57-4DBA-AFA4-A127E9F74706}" type="datetimeFigureOut">
              <a:rPr lang="pt-BR" smtClean="0"/>
              <a:t>08/02/2023</a:t>
            </a:fld>
            <a:endParaRPr lang="pt-BR"/>
          </a:p>
        </p:txBody>
      </p:sp>
      <p:sp>
        <p:nvSpPr>
          <p:cNvPr id="6" name="Espaço Reservado para Rodapé 5">
            <a:extLst>
              <a:ext uri="{FF2B5EF4-FFF2-40B4-BE49-F238E27FC236}">
                <a16:creationId xmlns:a16="http://schemas.microsoft.com/office/drawing/2014/main" id="{CDA8EF7C-B1AB-9691-8BFC-38D924FFF1D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11B0972-EDA1-092D-7796-54AAED35DA5F}"/>
              </a:ext>
            </a:extLst>
          </p:cNvPr>
          <p:cNvSpPr>
            <a:spLocks noGrp="1"/>
          </p:cNvSpPr>
          <p:nvPr>
            <p:ph type="sldNum" sz="quarter" idx="12"/>
          </p:nvPr>
        </p:nvSpPr>
        <p:spPr/>
        <p:txBody>
          <a:bodyPr/>
          <a:lstStyle/>
          <a:p>
            <a:fld id="{58E2A816-8F50-4630-82D1-EBB0A5B7A719}" type="slidenum">
              <a:rPr lang="pt-BR" smtClean="0"/>
              <a:t>‹nº›</a:t>
            </a:fld>
            <a:endParaRPr lang="pt-BR"/>
          </a:p>
        </p:txBody>
      </p:sp>
    </p:spTree>
    <p:extLst>
      <p:ext uri="{BB962C8B-B14F-4D97-AF65-F5344CB8AC3E}">
        <p14:creationId xmlns:p14="http://schemas.microsoft.com/office/powerpoint/2010/main" val="191323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DF443D-5289-0B68-61C2-2F8AF62F0C0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152CE3B-7008-0E9A-C346-CD134E872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0B0396E-634F-6797-5373-DAC577414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3FF04C5-903A-5EE4-14C2-D654C7C2F55F}"/>
              </a:ext>
            </a:extLst>
          </p:cNvPr>
          <p:cNvSpPr>
            <a:spLocks noGrp="1"/>
          </p:cNvSpPr>
          <p:nvPr>
            <p:ph type="dt" sz="half" idx="10"/>
          </p:nvPr>
        </p:nvSpPr>
        <p:spPr/>
        <p:txBody>
          <a:bodyPr/>
          <a:lstStyle/>
          <a:p>
            <a:fld id="{CDB9EC1C-AE57-4DBA-AFA4-A127E9F74706}" type="datetimeFigureOut">
              <a:rPr lang="pt-BR" smtClean="0"/>
              <a:t>08/02/2023</a:t>
            </a:fld>
            <a:endParaRPr lang="pt-BR"/>
          </a:p>
        </p:txBody>
      </p:sp>
      <p:sp>
        <p:nvSpPr>
          <p:cNvPr id="6" name="Espaço Reservado para Rodapé 5">
            <a:extLst>
              <a:ext uri="{FF2B5EF4-FFF2-40B4-BE49-F238E27FC236}">
                <a16:creationId xmlns:a16="http://schemas.microsoft.com/office/drawing/2014/main" id="{68AB259E-39A7-F356-BC28-164335186FF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D5CDFC5-0347-295D-48FE-59530FAD9F97}"/>
              </a:ext>
            </a:extLst>
          </p:cNvPr>
          <p:cNvSpPr>
            <a:spLocks noGrp="1"/>
          </p:cNvSpPr>
          <p:nvPr>
            <p:ph type="sldNum" sz="quarter" idx="12"/>
          </p:nvPr>
        </p:nvSpPr>
        <p:spPr/>
        <p:txBody>
          <a:bodyPr/>
          <a:lstStyle/>
          <a:p>
            <a:fld id="{58E2A816-8F50-4630-82D1-EBB0A5B7A719}" type="slidenum">
              <a:rPr lang="pt-BR" smtClean="0"/>
              <a:t>‹nº›</a:t>
            </a:fld>
            <a:endParaRPr lang="pt-BR"/>
          </a:p>
        </p:txBody>
      </p:sp>
    </p:spTree>
    <p:extLst>
      <p:ext uri="{BB962C8B-B14F-4D97-AF65-F5344CB8AC3E}">
        <p14:creationId xmlns:p14="http://schemas.microsoft.com/office/powerpoint/2010/main" val="152659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689BC85-DBBE-1752-C163-9C1F883F32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0642445-0C12-670D-FE99-FECDF5DD7E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80E7136-DEDA-CED2-CF6A-3DBE8EF3F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9EC1C-AE57-4DBA-AFA4-A127E9F74706}" type="datetimeFigureOut">
              <a:rPr lang="pt-BR" smtClean="0"/>
              <a:t>08/02/2023</a:t>
            </a:fld>
            <a:endParaRPr lang="pt-BR"/>
          </a:p>
        </p:txBody>
      </p:sp>
      <p:sp>
        <p:nvSpPr>
          <p:cNvPr id="5" name="Espaço Reservado para Rodapé 4">
            <a:extLst>
              <a:ext uri="{FF2B5EF4-FFF2-40B4-BE49-F238E27FC236}">
                <a16:creationId xmlns:a16="http://schemas.microsoft.com/office/drawing/2014/main" id="{5A2495F2-3D9D-62C0-32FB-6D50C06B02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E7FCF40-B67E-91DE-4FD4-19879AB55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2A816-8F50-4630-82D1-EBB0A5B7A719}" type="slidenum">
              <a:rPr lang="pt-BR" smtClean="0"/>
              <a:t>‹nº›</a:t>
            </a:fld>
            <a:endParaRPr lang="pt-BR"/>
          </a:p>
        </p:txBody>
      </p:sp>
    </p:spTree>
    <p:extLst>
      <p:ext uri="{BB962C8B-B14F-4D97-AF65-F5344CB8AC3E}">
        <p14:creationId xmlns:p14="http://schemas.microsoft.com/office/powerpoint/2010/main" val="2998983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conselho.saude.gov.br/images/17cns/Documentos/Doc_orientador_aprovado_pela_Comiss%C3%A3o_Organizadora_16_08_2022.pdf"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conselho.saude.gov.br/images/17cns/Documentos/Orienta%C3%A7%C3%B5es_Confer%C3%AAncias_Livres_Nacionais_-_Revisado_1.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m 6" descr="Desenho de uma pessoa&#10;&#10;Descrição gerada automaticamente com confiança baixa">
            <a:extLst>
              <a:ext uri="{FF2B5EF4-FFF2-40B4-BE49-F238E27FC236}">
                <a16:creationId xmlns:a16="http://schemas.microsoft.com/office/drawing/2014/main" id="{0A8CE3E9-0F61-1623-E9F3-336F2FEF8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
        <p:nvSpPr>
          <p:cNvPr id="2" name="Retângulo 1"/>
          <p:cNvSpPr/>
          <p:nvPr/>
        </p:nvSpPr>
        <p:spPr>
          <a:xfrm>
            <a:off x="2654808" y="900791"/>
            <a:ext cx="6096000" cy="4154984"/>
          </a:xfrm>
          <a:prstGeom prst="rect">
            <a:avLst/>
          </a:prstGeom>
        </p:spPr>
        <p:txBody>
          <a:bodyPr>
            <a:spAutoFit/>
          </a:bodyPr>
          <a:lstStyle/>
          <a:p>
            <a:pPr algn="ctr">
              <a:lnSpc>
                <a:spcPct val="150000"/>
              </a:lnSpc>
            </a:pPr>
            <a:r>
              <a:rPr lang="pt-BR" sz="4400" b="1" dirty="0"/>
              <a:t>“Garantir Direitos e Defender o SUS, a Vida e a Democracia - Amanhã vai ser outro dia!”</a:t>
            </a:r>
          </a:p>
        </p:txBody>
      </p:sp>
    </p:spTree>
    <p:extLst>
      <p:ext uri="{BB962C8B-B14F-4D97-AF65-F5344CB8AC3E}">
        <p14:creationId xmlns:p14="http://schemas.microsoft.com/office/powerpoint/2010/main" val="328371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3" name="Retângulo 2"/>
          <p:cNvSpPr/>
          <p:nvPr/>
        </p:nvSpPr>
        <p:spPr>
          <a:xfrm>
            <a:off x="3042407" y="140186"/>
            <a:ext cx="6736845" cy="966931"/>
          </a:xfrm>
          <a:prstGeom prst="rect">
            <a:avLst/>
          </a:prstGeom>
        </p:spPr>
        <p:txBody>
          <a:bodyPr wrap="none">
            <a:spAutoFit/>
          </a:bodyPr>
          <a:lstStyle/>
          <a:p>
            <a:pPr marL="11516" marR="4607" algn="ctr">
              <a:spcBef>
                <a:spcPts val="77"/>
              </a:spcBef>
              <a:defRPr/>
            </a:pPr>
            <a:r>
              <a:rPr lang="pt-BR" sz="2800" b="1" spc="14" dirty="0" smtClean="0">
                <a:latin typeface="Carlito"/>
                <a:cs typeface="Carlito"/>
              </a:rPr>
              <a:t>Etapas da 17ª CNS</a:t>
            </a:r>
          </a:p>
          <a:p>
            <a:pPr marL="11516" marR="4607" algn="ctr">
              <a:spcBef>
                <a:spcPts val="77"/>
              </a:spcBef>
              <a:defRPr/>
            </a:pPr>
            <a:r>
              <a:rPr lang="pt-BR" sz="2800" b="1" spc="14" dirty="0">
                <a:latin typeface="Carlito"/>
                <a:cs typeface="Carlito"/>
              </a:rPr>
              <a:t>M</a:t>
            </a:r>
            <a:r>
              <a:rPr lang="pt-BR" sz="2800" b="1" spc="14" dirty="0" smtClean="0">
                <a:latin typeface="Carlito"/>
                <a:cs typeface="Carlito"/>
              </a:rPr>
              <a:t>unicipal, Estadual, do DF e Nacional</a:t>
            </a:r>
            <a:endParaRPr lang="pt-BR" sz="2800" b="1" spc="14" dirty="0">
              <a:latin typeface="Carlito"/>
              <a:cs typeface="Carlito"/>
            </a:endParaRPr>
          </a:p>
        </p:txBody>
      </p:sp>
      <p:sp>
        <p:nvSpPr>
          <p:cNvPr id="4" name="Retângulo 3"/>
          <p:cNvSpPr/>
          <p:nvPr/>
        </p:nvSpPr>
        <p:spPr>
          <a:xfrm>
            <a:off x="77965" y="1300818"/>
            <a:ext cx="5510463" cy="383181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pt-BR" dirty="0" smtClean="0"/>
              <a:t>Definição </a:t>
            </a:r>
            <a:r>
              <a:rPr lang="pt-BR" dirty="0"/>
              <a:t>de modos de monitoramento e do acompanhamento das deliberações </a:t>
            </a:r>
            <a:endParaRPr lang="pt-BR" dirty="0" smtClean="0"/>
          </a:p>
          <a:p>
            <a:pPr marL="285750" indent="-285750" algn="just">
              <a:lnSpc>
                <a:spcPct val="150000"/>
              </a:lnSpc>
              <a:buFont typeface="Arial" panose="020B0604020202020204" pitchFamily="34" charset="0"/>
              <a:buChar char="•"/>
            </a:pPr>
            <a:r>
              <a:rPr lang="pt-BR" dirty="0" smtClean="0"/>
              <a:t>Será </a:t>
            </a:r>
            <a:r>
              <a:rPr lang="pt-BR" dirty="0"/>
              <a:t>desenvolvida uma “Avaliação da Participação Social na 17ª </a:t>
            </a:r>
            <a:r>
              <a:rPr lang="pt-BR" dirty="0" smtClean="0"/>
              <a:t>CNS</a:t>
            </a:r>
          </a:p>
          <a:p>
            <a:pPr marL="285750" indent="-285750" algn="just">
              <a:lnSpc>
                <a:spcPct val="150000"/>
              </a:lnSpc>
              <a:buFont typeface="Arial" panose="020B0604020202020204" pitchFamily="34" charset="0"/>
              <a:buChar char="•"/>
            </a:pPr>
            <a:r>
              <a:rPr lang="pt-BR" dirty="0" smtClean="0"/>
              <a:t>Debates </a:t>
            </a:r>
            <a:r>
              <a:rPr lang="pt-BR" dirty="0" smtClean="0"/>
              <a:t>com </a:t>
            </a:r>
            <a:r>
              <a:rPr lang="pt-BR" dirty="0"/>
              <a:t>base em Documento Orientador </a:t>
            </a:r>
            <a:endParaRPr lang="pt-BR" dirty="0" smtClean="0"/>
          </a:p>
          <a:p>
            <a:pPr marL="285750" indent="-285750" algn="just">
              <a:lnSpc>
                <a:spcPct val="150000"/>
              </a:lnSpc>
              <a:buFont typeface="Arial" panose="020B0604020202020204" pitchFamily="34" charset="0"/>
              <a:buChar char="•"/>
            </a:pPr>
            <a:r>
              <a:rPr lang="pt-BR" dirty="0" smtClean="0"/>
              <a:t>Elaboração de </a:t>
            </a:r>
            <a:r>
              <a:rPr lang="pt-BR" dirty="0"/>
              <a:t>planos de ação </a:t>
            </a:r>
            <a:r>
              <a:rPr lang="pt-BR" dirty="0" smtClean="0"/>
              <a:t>com </a:t>
            </a:r>
            <a:r>
              <a:rPr lang="pt-BR" dirty="0"/>
              <a:t>vistas a contribuir com a conscientização sobre o direito à saúde e a sua disseminação para o conjunto da população de seu </a:t>
            </a:r>
            <a:r>
              <a:rPr lang="pt-BR" dirty="0" smtClean="0"/>
              <a:t>território</a:t>
            </a:r>
            <a:r>
              <a:rPr lang="pt-BR" dirty="0" smtClean="0"/>
              <a:t>,</a:t>
            </a:r>
            <a:endParaRPr lang="pt-BR" dirty="0" smtClean="0"/>
          </a:p>
        </p:txBody>
      </p:sp>
      <p:sp>
        <p:nvSpPr>
          <p:cNvPr id="6" name="Retângulo 5"/>
          <p:cNvSpPr/>
          <p:nvPr/>
        </p:nvSpPr>
        <p:spPr>
          <a:xfrm>
            <a:off x="6261160" y="1246021"/>
            <a:ext cx="5369606" cy="424731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pt-BR" dirty="0"/>
              <a:t>Assegurada a paridade de representantes do segmento Usuário </a:t>
            </a:r>
            <a:endParaRPr lang="pt-BR" dirty="0" smtClean="0"/>
          </a:p>
          <a:p>
            <a:pPr marL="285750" indent="-285750" algn="just">
              <a:lnSpc>
                <a:spcPct val="150000"/>
              </a:lnSpc>
              <a:buFont typeface="Arial" panose="020B0604020202020204" pitchFamily="34" charset="0"/>
              <a:buChar char="•"/>
            </a:pPr>
            <a:r>
              <a:rPr lang="pt-BR" dirty="0" smtClean="0"/>
              <a:t>Assegurada </a:t>
            </a:r>
            <a:r>
              <a:rPr lang="pt-BR" dirty="0"/>
              <a:t>acessibilidade, considerando aspectos arquitetônicos, atitudinais, programáticos e comunicacionais</a:t>
            </a:r>
          </a:p>
          <a:p>
            <a:pPr marL="285750" indent="-285750" algn="just">
              <a:lnSpc>
                <a:spcPct val="150000"/>
              </a:lnSpc>
              <a:buFont typeface="Arial" panose="020B0604020202020204" pitchFamily="34" charset="0"/>
              <a:buChar char="•"/>
            </a:pPr>
            <a:r>
              <a:rPr lang="pt-BR" dirty="0"/>
              <a:t>A competência para a realização de cada etapa da 17ª CNS, incluído o seu acompanhamento, será da respectiva esfera de gestão e seus Conselhos de Saúde, com apoio solidário de movimentos, entidades e instituições.</a:t>
            </a:r>
          </a:p>
        </p:txBody>
      </p:sp>
    </p:spTree>
    <p:extLst>
      <p:ext uri="{BB962C8B-B14F-4D97-AF65-F5344CB8AC3E}">
        <p14:creationId xmlns:p14="http://schemas.microsoft.com/office/powerpoint/2010/main" val="351615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3" name="Retângulo 2"/>
          <p:cNvSpPr/>
          <p:nvPr/>
        </p:nvSpPr>
        <p:spPr>
          <a:xfrm>
            <a:off x="3724834" y="154451"/>
            <a:ext cx="4690195" cy="523220"/>
          </a:xfrm>
          <a:prstGeom prst="rect">
            <a:avLst/>
          </a:prstGeom>
        </p:spPr>
        <p:txBody>
          <a:bodyPr wrap="none">
            <a:spAutoFit/>
          </a:bodyPr>
          <a:lstStyle/>
          <a:p>
            <a:pPr marL="11516" marR="4607" algn="ctr">
              <a:spcBef>
                <a:spcPts val="77"/>
              </a:spcBef>
              <a:defRPr/>
            </a:pPr>
            <a:r>
              <a:rPr lang="pt-BR" sz="2800" b="1" spc="14" dirty="0">
                <a:latin typeface="Carlito"/>
                <a:cs typeface="Carlito"/>
              </a:rPr>
              <a:t>A eleição das delegações </a:t>
            </a:r>
            <a:endParaRPr lang="pt-BR" sz="2800" b="1" spc="14" dirty="0">
              <a:latin typeface="Carlito"/>
              <a:cs typeface="Carlito"/>
            </a:endParaRPr>
          </a:p>
        </p:txBody>
      </p:sp>
      <p:sp>
        <p:nvSpPr>
          <p:cNvPr id="4" name="Retângulo 3"/>
          <p:cNvSpPr/>
          <p:nvPr/>
        </p:nvSpPr>
        <p:spPr>
          <a:xfrm>
            <a:off x="195082" y="687014"/>
            <a:ext cx="5642811" cy="4662815"/>
          </a:xfrm>
          <a:prstGeom prst="rect">
            <a:avLst/>
          </a:prstGeom>
        </p:spPr>
        <p:txBody>
          <a:bodyPr wrap="square">
            <a:spAutoFit/>
          </a:bodyPr>
          <a:lstStyle/>
          <a:p>
            <a:pPr marL="285750" indent="-285750">
              <a:lnSpc>
                <a:spcPct val="150000"/>
              </a:lnSpc>
              <a:buFont typeface="Arial" panose="020B0604020202020204" pitchFamily="34" charset="0"/>
              <a:buChar char="•"/>
            </a:pPr>
            <a:r>
              <a:rPr lang="pt-BR" dirty="0"/>
              <a:t>As pessoas delegadas serão eleitas pela </a:t>
            </a:r>
            <a:r>
              <a:rPr lang="pt-BR" b="1" dirty="0"/>
              <a:t>via ascendente</a:t>
            </a:r>
            <a:r>
              <a:rPr lang="pt-BR" dirty="0"/>
              <a:t>, havendo possibilidade de que uma </a:t>
            </a:r>
            <a:r>
              <a:rPr lang="pt-BR" b="1" dirty="0"/>
              <a:t>porcentagem </a:t>
            </a:r>
            <a:r>
              <a:rPr lang="pt-BR" dirty="0"/>
              <a:t>do total da delegação seja eleita pela </a:t>
            </a:r>
            <a:r>
              <a:rPr lang="pt-BR" b="1" dirty="0"/>
              <a:t>via </a:t>
            </a:r>
            <a:r>
              <a:rPr lang="pt-BR" b="1" dirty="0" smtClean="0"/>
              <a:t>horizontal (</a:t>
            </a:r>
            <a:r>
              <a:rPr lang="pt-BR" b="1" dirty="0"/>
              <a:t>Conferência </a:t>
            </a:r>
            <a:r>
              <a:rPr lang="pt-BR" b="1" dirty="0" smtClean="0"/>
              <a:t>Livre), </a:t>
            </a:r>
            <a:r>
              <a:rPr lang="pt-BR" dirty="0"/>
              <a:t>caso o regimento da respectiva conferência estadual assim </a:t>
            </a:r>
            <a:r>
              <a:rPr lang="pt-BR" dirty="0" smtClean="0"/>
              <a:t>preveja</a:t>
            </a:r>
          </a:p>
          <a:p>
            <a:pPr marL="285750" indent="-285750">
              <a:lnSpc>
                <a:spcPct val="150000"/>
              </a:lnSpc>
              <a:buFont typeface="Arial" panose="020B0604020202020204" pitchFamily="34" charset="0"/>
              <a:buChar char="•"/>
            </a:pPr>
            <a:r>
              <a:rPr lang="pt-BR" dirty="0" smtClean="0"/>
              <a:t>As </a:t>
            </a:r>
            <a:r>
              <a:rPr lang="pt-BR" dirty="0"/>
              <a:t>Conferências </a:t>
            </a:r>
            <a:r>
              <a:rPr lang="pt-BR" dirty="0" smtClean="0"/>
              <a:t>deverão </a:t>
            </a:r>
            <a:r>
              <a:rPr lang="pt-BR" dirty="0"/>
              <a:t>incentivar que sejam eleitas pessoas que ainda não participaram de outras conferências e que tenham demonstrado compromisso com a defesa do SUS, com as deliberações da conferência, bem como com os debates em torno do tema central da 17ª </a:t>
            </a:r>
            <a:r>
              <a:rPr lang="pt-BR" dirty="0" smtClean="0"/>
              <a:t>CNS</a:t>
            </a:r>
            <a:endParaRPr lang="pt-BR" dirty="0" smtClean="0"/>
          </a:p>
        </p:txBody>
      </p:sp>
      <p:sp>
        <p:nvSpPr>
          <p:cNvPr id="6" name="Retângulo 5"/>
          <p:cNvSpPr/>
          <p:nvPr/>
        </p:nvSpPr>
        <p:spPr>
          <a:xfrm>
            <a:off x="6328448" y="616116"/>
            <a:ext cx="5685443" cy="5401479"/>
          </a:xfrm>
          <a:prstGeom prst="rect">
            <a:avLst/>
          </a:prstGeom>
        </p:spPr>
        <p:txBody>
          <a:bodyPr wrap="square">
            <a:spAutoFit/>
          </a:bodyPr>
          <a:lstStyle/>
          <a:p>
            <a:pPr>
              <a:lnSpc>
                <a:spcPct val="150000"/>
              </a:lnSpc>
            </a:pPr>
            <a:r>
              <a:rPr lang="pt-BR" dirty="0"/>
              <a:t>Recomenda-se que as Conferências </a:t>
            </a:r>
            <a:r>
              <a:rPr lang="pt-BR" dirty="0" smtClean="0"/>
              <a:t>elejam </a:t>
            </a:r>
            <a:r>
              <a:rPr lang="pt-BR" dirty="0"/>
              <a:t>suas </a:t>
            </a:r>
            <a:r>
              <a:rPr lang="pt-BR" dirty="0" smtClean="0"/>
              <a:t>delegações observando </a:t>
            </a:r>
            <a:r>
              <a:rPr lang="pt-BR" dirty="0"/>
              <a:t>a representatividade dos mais diversos </a:t>
            </a:r>
            <a:r>
              <a:rPr lang="pt-BR" dirty="0" smtClean="0"/>
              <a:t>grupos:</a:t>
            </a:r>
          </a:p>
          <a:p>
            <a:pPr>
              <a:lnSpc>
                <a:spcPct val="150000"/>
              </a:lnSpc>
            </a:pPr>
            <a:r>
              <a:rPr lang="pt-BR" sz="1600" dirty="0" smtClean="0"/>
              <a:t>I </a:t>
            </a:r>
            <a:r>
              <a:rPr lang="pt-BR" sz="1600" dirty="0"/>
              <a:t>- </a:t>
            </a:r>
            <a:r>
              <a:rPr lang="pt-BR" sz="1600" b="1" dirty="0"/>
              <a:t>Grupos </a:t>
            </a:r>
            <a:r>
              <a:rPr lang="pt-BR" sz="1600" b="1" dirty="0" smtClean="0"/>
              <a:t>étnico-raciais</a:t>
            </a:r>
            <a:r>
              <a:rPr lang="pt-BR" sz="1600" dirty="0" smtClean="0"/>
              <a:t> (populações </a:t>
            </a:r>
            <a:r>
              <a:rPr lang="pt-BR" sz="1600" dirty="0"/>
              <a:t>negra, indígena e das comunidades originárias e </a:t>
            </a:r>
            <a:r>
              <a:rPr lang="pt-BR" sz="1600" dirty="0" smtClean="0"/>
              <a:t>tradicionais) </a:t>
            </a:r>
            <a:r>
              <a:rPr lang="pt-BR" sz="1600" dirty="0"/>
              <a:t>respeitadas as diferenças e proporcionalidades </a:t>
            </a:r>
            <a:r>
              <a:rPr lang="pt-BR" sz="1600" dirty="0" smtClean="0"/>
              <a:t>locais </a:t>
            </a:r>
          </a:p>
          <a:p>
            <a:pPr>
              <a:lnSpc>
                <a:spcPct val="150000"/>
              </a:lnSpc>
            </a:pPr>
            <a:r>
              <a:rPr lang="pt-BR" sz="1600" dirty="0" smtClean="0"/>
              <a:t>II </a:t>
            </a:r>
            <a:r>
              <a:rPr lang="pt-BR" sz="1600" dirty="0"/>
              <a:t>- </a:t>
            </a:r>
            <a:r>
              <a:rPr lang="pt-BR" sz="1600" b="1" dirty="0"/>
              <a:t>Representantes de movimentos rurais e </a:t>
            </a:r>
            <a:r>
              <a:rPr lang="pt-BR" sz="1600" b="1" dirty="0" smtClean="0"/>
              <a:t>urbanos</a:t>
            </a:r>
          </a:p>
          <a:p>
            <a:pPr>
              <a:lnSpc>
                <a:spcPct val="150000"/>
              </a:lnSpc>
            </a:pPr>
            <a:r>
              <a:rPr lang="pt-BR" sz="1600" dirty="0" smtClean="0"/>
              <a:t>III </a:t>
            </a:r>
            <a:r>
              <a:rPr lang="pt-BR" sz="1600" dirty="0"/>
              <a:t>- </a:t>
            </a:r>
            <a:r>
              <a:rPr lang="pt-BR" sz="1600" b="1" dirty="0"/>
              <a:t>Movimentos e entidades de pessoas LGBTI</a:t>
            </a:r>
            <a:r>
              <a:rPr lang="pt-BR" sz="1600" b="1" dirty="0" smtClean="0"/>
              <a:t>+</a:t>
            </a:r>
          </a:p>
          <a:p>
            <a:pPr>
              <a:lnSpc>
                <a:spcPct val="150000"/>
              </a:lnSpc>
            </a:pPr>
            <a:r>
              <a:rPr lang="pt-BR" sz="1600" dirty="0" smtClean="0"/>
              <a:t>IV </a:t>
            </a:r>
            <a:r>
              <a:rPr lang="pt-BR" sz="1600" dirty="0"/>
              <a:t>- </a:t>
            </a:r>
            <a:r>
              <a:rPr lang="pt-BR" sz="1600" b="1" dirty="0"/>
              <a:t>Multiplicidade </a:t>
            </a:r>
            <a:r>
              <a:rPr lang="pt-BR" sz="1600" b="1" dirty="0" smtClean="0"/>
              <a:t>geracional</a:t>
            </a:r>
            <a:r>
              <a:rPr lang="pt-BR" sz="1600" dirty="0"/>
              <a:t> </a:t>
            </a:r>
            <a:r>
              <a:rPr lang="pt-BR" sz="1600" dirty="0" smtClean="0"/>
              <a:t>9jovens</a:t>
            </a:r>
            <a:r>
              <a:rPr lang="pt-BR" sz="1600" dirty="0"/>
              <a:t>, idosos e </a:t>
            </a:r>
            <a:r>
              <a:rPr lang="pt-BR" sz="1600" dirty="0" smtClean="0"/>
              <a:t>aposentados) </a:t>
            </a:r>
          </a:p>
          <a:p>
            <a:pPr>
              <a:lnSpc>
                <a:spcPct val="150000"/>
              </a:lnSpc>
            </a:pPr>
            <a:r>
              <a:rPr lang="pt-BR" sz="1600" dirty="0" smtClean="0"/>
              <a:t>V </a:t>
            </a:r>
            <a:r>
              <a:rPr lang="pt-BR" sz="1600" dirty="0"/>
              <a:t>- </a:t>
            </a:r>
            <a:r>
              <a:rPr lang="pt-BR" sz="1600" b="1" dirty="0"/>
              <a:t>Pessoas com deficiência</a:t>
            </a:r>
            <a:r>
              <a:rPr lang="pt-BR" sz="1600" dirty="0"/>
              <a:t>, </a:t>
            </a:r>
            <a:r>
              <a:rPr lang="pt-BR" sz="1600" dirty="0" smtClean="0"/>
              <a:t>estimulando </a:t>
            </a:r>
            <a:r>
              <a:rPr lang="pt-BR" sz="1600" dirty="0"/>
              <a:t>a diversidade dessa </a:t>
            </a:r>
            <a:r>
              <a:rPr lang="pt-BR" sz="1600" dirty="0" smtClean="0"/>
              <a:t>população (deficiência </a:t>
            </a:r>
            <a:r>
              <a:rPr lang="pt-BR" sz="1600" dirty="0"/>
              <a:t>psicossocial e </a:t>
            </a:r>
            <a:r>
              <a:rPr lang="pt-BR" sz="1600" dirty="0" smtClean="0"/>
              <a:t>intelectual)</a:t>
            </a:r>
          </a:p>
          <a:p>
            <a:pPr>
              <a:lnSpc>
                <a:spcPct val="150000"/>
              </a:lnSpc>
            </a:pPr>
            <a:r>
              <a:rPr lang="pt-BR" sz="1600" dirty="0" smtClean="0"/>
              <a:t>VI </a:t>
            </a:r>
            <a:r>
              <a:rPr lang="pt-BR" sz="1600" dirty="0"/>
              <a:t>- </a:t>
            </a:r>
            <a:r>
              <a:rPr lang="pt-BR" sz="1600" b="1" dirty="0"/>
              <a:t>Pessoas com patologias</a:t>
            </a:r>
            <a:r>
              <a:rPr lang="pt-BR" sz="1600" dirty="0"/>
              <a:t>, doenças raras ou negligenciadas.</a:t>
            </a:r>
          </a:p>
        </p:txBody>
      </p:sp>
    </p:spTree>
    <p:extLst>
      <p:ext uri="{BB962C8B-B14F-4D97-AF65-F5344CB8AC3E}">
        <p14:creationId xmlns:p14="http://schemas.microsoft.com/office/powerpoint/2010/main" val="302328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3" name="Retângulo 2"/>
          <p:cNvSpPr/>
          <p:nvPr/>
        </p:nvSpPr>
        <p:spPr>
          <a:xfrm>
            <a:off x="3263144" y="298830"/>
            <a:ext cx="5613588" cy="523220"/>
          </a:xfrm>
          <a:prstGeom prst="rect">
            <a:avLst/>
          </a:prstGeom>
        </p:spPr>
        <p:txBody>
          <a:bodyPr wrap="none">
            <a:spAutoFit/>
          </a:bodyPr>
          <a:lstStyle/>
          <a:p>
            <a:pPr marL="11516" marR="4607" algn="ctr">
              <a:spcBef>
                <a:spcPts val="77"/>
              </a:spcBef>
              <a:defRPr/>
            </a:pPr>
            <a:r>
              <a:rPr lang="pt-BR" sz="2800" b="1" spc="14" dirty="0" smtClean="0">
                <a:latin typeface="Carlito"/>
                <a:cs typeface="Carlito"/>
              </a:rPr>
              <a:t>Participantes da etapa nacional</a:t>
            </a:r>
            <a:endParaRPr lang="pt-BR" sz="2800" b="1" spc="14" dirty="0">
              <a:latin typeface="Carlito"/>
              <a:cs typeface="Carlito"/>
            </a:endParaRPr>
          </a:p>
        </p:txBody>
      </p:sp>
      <p:sp>
        <p:nvSpPr>
          <p:cNvPr id="4" name="Retângulo 3"/>
          <p:cNvSpPr/>
          <p:nvPr/>
        </p:nvSpPr>
        <p:spPr>
          <a:xfrm>
            <a:off x="120145" y="1311765"/>
            <a:ext cx="5642811" cy="3416320"/>
          </a:xfrm>
          <a:prstGeom prst="rect">
            <a:avLst/>
          </a:prstGeom>
        </p:spPr>
        <p:txBody>
          <a:bodyPr wrap="square">
            <a:spAutoFit/>
          </a:bodyPr>
          <a:lstStyle/>
          <a:p>
            <a:pPr>
              <a:lnSpc>
                <a:spcPct val="150000"/>
              </a:lnSpc>
            </a:pPr>
            <a:r>
              <a:rPr lang="pt-BR" dirty="0" smtClean="0"/>
              <a:t>I </a:t>
            </a:r>
            <a:r>
              <a:rPr lang="pt-BR" dirty="0"/>
              <a:t>- </a:t>
            </a:r>
            <a:r>
              <a:rPr lang="pt-BR" b="1" dirty="0" smtClean="0"/>
              <a:t>4.048</a:t>
            </a:r>
            <a:r>
              <a:rPr lang="pt-BR" dirty="0" smtClean="0"/>
              <a:t> </a:t>
            </a:r>
            <a:r>
              <a:rPr lang="pt-BR" b="1" dirty="0" smtClean="0"/>
              <a:t>Pessoas </a:t>
            </a:r>
            <a:r>
              <a:rPr lang="pt-BR" b="1" dirty="0"/>
              <a:t>delegadas </a:t>
            </a:r>
            <a:r>
              <a:rPr lang="pt-BR" dirty="0"/>
              <a:t>com direito a voz e </a:t>
            </a:r>
            <a:r>
              <a:rPr lang="pt-BR" dirty="0" smtClean="0"/>
              <a:t>voto</a:t>
            </a:r>
          </a:p>
          <a:p>
            <a:pPr marL="285750" indent="-285750">
              <a:lnSpc>
                <a:spcPct val="150000"/>
              </a:lnSpc>
              <a:buFont typeface="Arial" panose="020B0604020202020204" pitchFamily="34" charset="0"/>
              <a:buChar char="•"/>
            </a:pPr>
            <a:r>
              <a:rPr lang="pt-BR" dirty="0" smtClean="0"/>
              <a:t>Eleitas </a:t>
            </a:r>
            <a:r>
              <a:rPr lang="pt-BR" dirty="0"/>
              <a:t>nas etapas Estadual e do Distrito </a:t>
            </a:r>
            <a:r>
              <a:rPr lang="pt-BR" dirty="0" smtClean="0"/>
              <a:t>Federal</a:t>
            </a:r>
          </a:p>
          <a:p>
            <a:pPr marL="285750" indent="-285750">
              <a:lnSpc>
                <a:spcPct val="150000"/>
              </a:lnSpc>
              <a:buFont typeface="Arial" panose="020B0604020202020204" pitchFamily="34" charset="0"/>
              <a:buChar char="•"/>
            </a:pPr>
            <a:r>
              <a:rPr lang="pt-BR" dirty="0" smtClean="0"/>
              <a:t>Eleitas nas </a:t>
            </a:r>
            <a:r>
              <a:rPr lang="pt-BR" dirty="0"/>
              <a:t>Conferências Livres </a:t>
            </a:r>
            <a:r>
              <a:rPr lang="pt-BR" dirty="0" smtClean="0"/>
              <a:t>Nacionais</a:t>
            </a:r>
          </a:p>
          <a:p>
            <a:pPr marL="285750" indent="-285750">
              <a:lnSpc>
                <a:spcPct val="150000"/>
              </a:lnSpc>
              <a:buFont typeface="Arial" panose="020B0604020202020204" pitchFamily="34" charset="0"/>
              <a:buChar char="•"/>
            </a:pPr>
            <a:r>
              <a:rPr lang="pt-BR" dirty="0" smtClean="0"/>
              <a:t>Eleitas pelo </a:t>
            </a:r>
            <a:r>
              <a:rPr lang="pt-BR" dirty="0"/>
              <a:t>Conselho Nacional de </a:t>
            </a:r>
            <a:r>
              <a:rPr lang="pt-BR" dirty="0" smtClean="0"/>
              <a:t>Saúde</a:t>
            </a:r>
          </a:p>
          <a:p>
            <a:pPr marL="285750" indent="-285750">
              <a:lnSpc>
                <a:spcPct val="150000"/>
              </a:lnSpc>
              <a:buFont typeface="Arial" panose="020B0604020202020204" pitchFamily="34" charset="0"/>
              <a:buChar char="•"/>
            </a:pPr>
            <a:r>
              <a:rPr lang="pt-BR" dirty="0" smtClean="0"/>
              <a:t>Indígenas </a:t>
            </a:r>
          </a:p>
          <a:p>
            <a:pPr>
              <a:lnSpc>
                <a:spcPct val="150000"/>
              </a:lnSpc>
            </a:pPr>
            <a:r>
              <a:rPr lang="pt-BR" dirty="0" smtClean="0"/>
              <a:t>II - </a:t>
            </a:r>
            <a:r>
              <a:rPr lang="pt-BR" b="1" dirty="0"/>
              <a:t>1.200 </a:t>
            </a:r>
            <a:r>
              <a:rPr lang="pt-BR" b="1" dirty="0" smtClean="0"/>
              <a:t>Pessoas </a:t>
            </a:r>
            <a:r>
              <a:rPr lang="pt-BR" b="1" dirty="0"/>
              <a:t>convidadas </a:t>
            </a:r>
            <a:r>
              <a:rPr lang="pt-BR" dirty="0"/>
              <a:t>com direito a </a:t>
            </a:r>
            <a:r>
              <a:rPr lang="pt-BR" dirty="0" smtClean="0"/>
              <a:t>voz</a:t>
            </a:r>
          </a:p>
          <a:p>
            <a:pPr>
              <a:lnSpc>
                <a:spcPct val="150000"/>
              </a:lnSpc>
            </a:pPr>
            <a:r>
              <a:rPr lang="pt-BR" dirty="0" smtClean="0"/>
              <a:t>III </a:t>
            </a:r>
            <a:r>
              <a:rPr lang="pt-BR" dirty="0"/>
              <a:t>- Integrantes das Atividades </a:t>
            </a:r>
            <a:r>
              <a:rPr lang="pt-BR" dirty="0" err="1" smtClean="0"/>
              <a:t>Autogestionadas</a:t>
            </a:r>
            <a:endParaRPr lang="pt-BR" dirty="0"/>
          </a:p>
        </p:txBody>
      </p:sp>
      <p:pic>
        <p:nvPicPr>
          <p:cNvPr id="6" name="Imagem 5"/>
          <p:cNvPicPr>
            <a:picLocks noChangeAspect="1"/>
          </p:cNvPicPr>
          <p:nvPr/>
        </p:nvPicPr>
        <p:blipFill>
          <a:blip r:embed="rId3"/>
          <a:stretch>
            <a:fillRect/>
          </a:stretch>
        </p:blipFill>
        <p:spPr>
          <a:xfrm>
            <a:off x="5991586" y="1311765"/>
            <a:ext cx="5581650" cy="3114675"/>
          </a:xfrm>
          <a:prstGeom prst="rect">
            <a:avLst/>
          </a:prstGeom>
        </p:spPr>
      </p:pic>
    </p:spTree>
    <p:extLst>
      <p:ext uri="{BB962C8B-B14F-4D97-AF65-F5344CB8AC3E}">
        <p14:creationId xmlns:p14="http://schemas.microsoft.com/office/powerpoint/2010/main" val="3961184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Desenho de uma pessoa&#10;&#10;Descrição gerada automaticamente com confiança baixa">
            <a:extLst>
              <a:ext uri="{FF2B5EF4-FFF2-40B4-BE49-F238E27FC236}">
                <a16:creationId xmlns:a16="http://schemas.microsoft.com/office/drawing/2014/main" id="{0A8CE3E9-0F61-1623-E9F3-336F2FEF8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
        <p:nvSpPr>
          <p:cNvPr id="2" name="Retângulo 1"/>
          <p:cNvSpPr/>
          <p:nvPr/>
        </p:nvSpPr>
        <p:spPr>
          <a:xfrm>
            <a:off x="2645664" y="1851767"/>
            <a:ext cx="6096000" cy="2813591"/>
          </a:xfrm>
          <a:prstGeom prst="rect">
            <a:avLst/>
          </a:prstGeom>
        </p:spPr>
        <p:txBody>
          <a:bodyPr>
            <a:spAutoFit/>
          </a:bodyPr>
          <a:lstStyle/>
          <a:p>
            <a:pPr marL="11516" marR="4607" algn="ctr">
              <a:spcBef>
                <a:spcPts val="77"/>
              </a:spcBef>
            </a:pPr>
            <a:r>
              <a:rPr lang="pt-BR" sz="4400" b="1" dirty="0">
                <a:latin typeface="Calibri" panose="020F0502020204030204" pitchFamily="34" charset="0"/>
              </a:rPr>
              <a:t>Diretrizes Metodológicas da 17ªCNS</a:t>
            </a:r>
          </a:p>
          <a:p>
            <a:pPr marL="11516" marR="4607" algn="ctr">
              <a:spcBef>
                <a:spcPts val="77"/>
              </a:spcBef>
            </a:pPr>
            <a:r>
              <a:rPr lang="pt-BR" sz="4400" b="1" dirty="0">
                <a:latin typeface="Calibri" panose="020F0502020204030204" pitchFamily="34" charset="0"/>
              </a:rPr>
              <a:t>Resolução CNS nº 701 (20/10/2022)</a:t>
            </a:r>
            <a:endParaRPr lang="pt-BR" sz="4400" b="1" dirty="0">
              <a:latin typeface="Calibri" panose="020F0502020204030204" pitchFamily="34" charset="0"/>
            </a:endParaRPr>
          </a:p>
        </p:txBody>
      </p:sp>
    </p:spTree>
    <p:extLst>
      <p:ext uri="{BB962C8B-B14F-4D97-AF65-F5344CB8AC3E}">
        <p14:creationId xmlns:p14="http://schemas.microsoft.com/office/powerpoint/2010/main" val="973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282"/>
            <a:ext cx="12191980" cy="6856718"/>
          </a:xfrm>
          <a:prstGeom prst="rect">
            <a:avLst/>
          </a:prstGeom>
        </p:spPr>
      </p:pic>
      <p:sp>
        <p:nvSpPr>
          <p:cNvPr id="7" name="Retângulo 6"/>
          <p:cNvSpPr/>
          <p:nvPr/>
        </p:nvSpPr>
        <p:spPr>
          <a:xfrm>
            <a:off x="2554801" y="170250"/>
            <a:ext cx="6529673" cy="523220"/>
          </a:xfrm>
          <a:prstGeom prst="rect">
            <a:avLst/>
          </a:prstGeom>
        </p:spPr>
        <p:txBody>
          <a:bodyPr wrap="none">
            <a:spAutoFit/>
          </a:bodyPr>
          <a:lstStyle/>
          <a:p>
            <a:pPr marL="11516" marR="4607" algn="ctr">
              <a:spcBef>
                <a:spcPts val="77"/>
              </a:spcBef>
              <a:defRPr/>
            </a:pPr>
            <a:r>
              <a:rPr lang="pt-BR" sz="2800" b="1" spc="14" dirty="0">
                <a:latin typeface="Carlito"/>
                <a:cs typeface="Carlito"/>
              </a:rPr>
              <a:t>Diretrizes </a:t>
            </a:r>
            <a:r>
              <a:rPr lang="pt-BR" sz="2800" b="1" spc="14" dirty="0">
                <a:latin typeface="Carlito"/>
                <a:cs typeface="Carlito"/>
              </a:rPr>
              <a:t>Metodológicas da 17ª CNS</a:t>
            </a:r>
            <a:endParaRPr lang="pt-BR" sz="2800" b="1" spc="14" dirty="0">
              <a:latin typeface="Carlito"/>
              <a:cs typeface="Carlito"/>
            </a:endParaRPr>
          </a:p>
        </p:txBody>
      </p:sp>
      <p:sp>
        <p:nvSpPr>
          <p:cNvPr id="8" name="Retângulo 7"/>
          <p:cNvSpPr/>
          <p:nvPr/>
        </p:nvSpPr>
        <p:spPr>
          <a:xfrm>
            <a:off x="400441" y="1181796"/>
            <a:ext cx="4308720" cy="3831818"/>
          </a:xfrm>
          <a:prstGeom prst="rect">
            <a:avLst/>
          </a:prstGeom>
        </p:spPr>
        <p:txBody>
          <a:bodyPr wrap="square">
            <a:spAutoFit/>
          </a:bodyPr>
          <a:lstStyle/>
          <a:p>
            <a:pPr algn="just">
              <a:lnSpc>
                <a:spcPct val="150000"/>
              </a:lnSpc>
            </a:pPr>
            <a:r>
              <a:rPr lang="pt-BR" dirty="0" smtClean="0"/>
              <a:t>Trata-se de recomendações que visam contribuir com o melhor desenvolvimento de métodos que sejam incorporados na organização das etapas municipais, estaduais, do Distrito Federal e nacional, para a qualificação dos objetivos da 17ª CNS, de acordo com o Regimento, disposto na Resolução CNS nº 680, de 5 de agosto de </a:t>
            </a:r>
            <a:r>
              <a:rPr lang="pt-BR" dirty="0" smtClean="0"/>
              <a:t>2022</a:t>
            </a:r>
            <a:endParaRPr lang="pt-BR" dirty="0"/>
          </a:p>
        </p:txBody>
      </p:sp>
      <p:sp>
        <p:nvSpPr>
          <p:cNvPr id="9" name="Retângulo 8"/>
          <p:cNvSpPr/>
          <p:nvPr/>
        </p:nvSpPr>
        <p:spPr>
          <a:xfrm>
            <a:off x="5431536" y="766297"/>
            <a:ext cx="6602730" cy="4662815"/>
          </a:xfrm>
          <a:prstGeom prst="rect">
            <a:avLst/>
          </a:prstGeom>
        </p:spPr>
        <p:txBody>
          <a:bodyPr wrap="square">
            <a:spAutoFit/>
          </a:bodyPr>
          <a:lstStyle/>
          <a:p>
            <a:pPr>
              <a:lnSpc>
                <a:spcPct val="150000"/>
              </a:lnSpc>
            </a:pPr>
            <a:r>
              <a:rPr lang="pt-BR" dirty="0" smtClean="0"/>
              <a:t>Das definições</a:t>
            </a:r>
          </a:p>
          <a:p>
            <a:pPr>
              <a:lnSpc>
                <a:spcPct val="150000"/>
              </a:lnSpc>
            </a:pPr>
            <a:r>
              <a:rPr lang="pt-BR" dirty="0"/>
              <a:t>Da organização das </a:t>
            </a:r>
            <a:r>
              <a:rPr lang="pt-BR" dirty="0" smtClean="0"/>
              <a:t>etapas</a:t>
            </a:r>
          </a:p>
          <a:p>
            <a:pPr>
              <a:lnSpc>
                <a:spcPct val="150000"/>
              </a:lnSpc>
            </a:pPr>
            <a:r>
              <a:rPr lang="pt-BR" dirty="0"/>
              <a:t>Da mobilização e diálogo com a </a:t>
            </a:r>
            <a:r>
              <a:rPr lang="pt-BR" dirty="0" smtClean="0"/>
              <a:t>sociedade</a:t>
            </a:r>
          </a:p>
          <a:p>
            <a:pPr>
              <a:lnSpc>
                <a:spcPct val="150000"/>
              </a:lnSpc>
            </a:pPr>
            <a:r>
              <a:rPr lang="pt-BR" dirty="0"/>
              <a:t>Da programação, dos debates dos eixos e da formulação de </a:t>
            </a:r>
            <a:r>
              <a:rPr lang="pt-BR" dirty="0" smtClean="0"/>
              <a:t>propostas</a:t>
            </a:r>
          </a:p>
          <a:p>
            <a:pPr>
              <a:lnSpc>
                <a:spcPct val="150000"/>
              </a:lnSpc>
            </a:pPr>
            <a:r>
              <a:rPr lang="pt-BR" dirty="0"/>
              <a:t>Dos regulamentos das </a:t>
            </a:r>
            <a:r>
              <a:rPr lang="pt-BR" dirty="0" smtClean="0"/>
              <a:t>conferências</a:t>
            </a:r>
          </a:p>
          <a:p>
            <a:pPr>
              <a:lnSpc>
                <a:spcPct val="150000"/>
              </a:lnSpc>
            </a:pPr>
            <a:r>
              <a:rPr lang="pt-BR" dirty="0"/>
              <a:t>Das diretrizes e propostas aprovadas e dos relatórios </a:t>
            </a:r>
            <a:r>
              <a:rPr lang="pt-BR" dirty="0" smtClean="0"/>
              <a:t>finais</a:t>
            </a:r>
          </a:p>
          <a:p>
            <a:pPr>
              <a:lnSpc>
                <a:spcPct val="150000"/>
              </a:lnSpc>
            </a:pPr>
            <a:r>
              <a:rPr lang="pt-BR" dirty="0"/>
              <a:t>Da elaboração dos planos de </a:t>
            </a:r>
            <a:r>
              <a:rPr lang="pt-BR" dirty="0" smtClean="0"/>
              <a:t>ação</a:t>
            </a:r>
          </a:p>
          <a:p>
            <a:pPr>
              <a:lnSpc>
                <a:spcPct val="150000"/>
              </a:lnSpc>
            </a:pPr>
            <a:r>
              <a:rPr lang="pt-BR" dirty="0"/>
              <a:t>Do processo de monitoramento das diretrizes e propostas aprovadas </a:t>
            </a:r>
          </a:p>
          <a:p>
            <a:pPr>
              <a:lnSpc>
                <a:spcPct val="150000"/>
              </a:lnSpc>
            </a:pPr>
            <a:r>
              <a:rPr lang="pt-BR" dirty="0"/>
              <a:t>Da acessibilidade e da alimentação nas </a:t>
            </a:r>
            <a:r>
              <a:rPr lang="pt-BR" dirty="0" smtClean="0"/>
              <a:t>conferências</a:t>
            </a:r>
          </a:p>
          <a:p>
            <a:pPr>
              <a:lnSpc>
                <a:spcPct val="150000"/>
              </a:lnSpc>
            </a:pPr>
            <a:r>
              <a:rPr lang="pt-BR" dirty="0"/>
              <a:t>Do fortalecimento da participação e controle social no </a:t>
            </a:r>
            <a:r>
              <a:rPr lang="pt-BR" dirty="0" smtClean="0"/>
              <a:t>SUS</a:t>
            </a:r>
            <a:endParaRPr lang="pt-BR" dirty="0"/>
          </a:p>
        </p:txBody>
      </p:sp>
    </p:spTree>
    <p:extLst>
      <p:ext uri="{BB962C8B-B14F-4D97-AF65-F5344CB8AC3E}">
        <p14:creationId xmlns:p14="http://schemas.microsoft.com/office/powerpoint/2010/main" val="168895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tângulo 1"/>
          <p:cNvSpPr/>
          <p:nvPr/>
        </p:nvSpPr>
        <p:spPr>
          <a:xfrm>
            <a:off x="4261084" y="144518"/>
            <a:ext cx="3669851" cy="523220"/>
          </a:xfrm>
          <a:prstGeom prst="rect">
            <a:avLst/>
          </a:prstGeom>
        </p:spPr>
        <p:txBody>
          <a:bodyPr wrap="none">
            <a:spAutoFit/>
          </a:bodyPr>
          <a:lstStyle/>
          <a:p>
            <a:pPr marL="11516" marR="4607" algn="ctr">
              <a:spcBef>
                <a:spcPts val="77"/>
              </a:spcBef>
              <a:defRPr/>
            </a:pPr>
            <a:r>
              <a:rPr lang="pt-BR" sz="2800" b="1" spc="14" dirty="0">
                <a:latin typeface="Carlito"/>
                <a:cs typeface="Carlito"/>
              </a:rPr>
              <a:t>Algumas Definições</a:t>
            </a:r>
          </a:p>
        </p:txBody>
      </p:sp>
      <p:sp>
        <p:nvSpPr>
          <p:cNvPr id="4" name="Retângulo 3"/>
          <p:cNvSpPr/>
          <p:nvPr/>
        </p:nvSpPr>
        <p:spPr>
          <a:xfrm>
            <a:off x="192024" y="815534"/>
            <a:ext cx="6163055" cy="4524315"/>
          </a:xfrm>
          <a:prstGeom prst="rect">
            <a:avLst/>
          </a:prstGeom>
        </p:spPr>
        <p:txBody>
          <a:bodyPr wrap="square">
            <a:spAutoFit/>
          </a:bodyPr>
          <a:lstStyle/>
          <a:p>
            <a:pPr algn="just"/>
            <a:r>
              <a:rPr lang="pt-BR" sz="1600" b="1" dirty="0"/>
              <a:t>Diretriz a ser aprovada para compor os relatórios finais das conferências de saúde</a:t>
            </a:r>
            <a:r>
              <a:rPr lang="pt-BR" sz="1600" dirty="0"/>
              <a:t>: deve expressar o enunciado de uma ideia abrangente, que indica caminho, sentido ou rumo. É formulada em poucas frases, de modo sintético. Pode conter números ou prazos, mas isso cabe essencialmente em detalhamentos referentes a objetivos e metas definidos para planos de ação. Desse modo, uma diretriz deve ser compreendida como uma indicação essencialmente </a:t>
            </a:r>
            <a:r>
              <a:rPr lang="pt-BR" sz="1600" dirty="0" smtClean="0"/>
              <a:t>política</a:t>
            </a:r>
          </a:p>
          <a:p>
            <a:pPr algn="just"/>
            <a:endParaRPr lang="pt-BR" sz="1600" b="1" dirty="0" smtClean="0"/>
          </a:p>
          <a:p>
            <a:pPr algn="just"/>
            <a:r>
              <a:rPr lang="pt-BR" sz="1600" b="1" dirty="0" smtClean="0"/>
              <a:t>Proposta </a:t>
            </a:r>
            <a:r>
              <a:rPr lang="pt-BR" sz="1600" b="1" dirty="0"/>
              <a:t>constante dos relatórios finais das conferências</a:t>
            </a:r>
            <a:r>
              <a:rPr lang="pt-BR" sz="1600" dirty="0"/>
              <a:t>: indica as ações a serem realizadas, cuja redação deve ser iniciada com um verbo no infinitivo e sempre vinculado a uma </a:t>
            </a:r>
            <a:r>
              <a:rPr lang="pt-BR" sz="1600" dirty="0" smtClean="0"/>
              <a:t>Diretriz</a:t>
            </a:r>
          </a:p>
          <a:p>
            <a:pPr algn="just"/>
            <a:endParaRPr lang="pt-BR" sz="1600" b="1" dirty="0" smtClean="0"/>
          </a:p>
          <a:p>
            <a:pPr algn="just"/>
            <a:r>
              <a:rPr lang="pt-BR" sz="1600" b="1" dirty="0" smtClean="0"/>
              <a:t>Proposta </a:t>
            </a:r>
            <a:r>
              <a:rPr lang="pt-BR" sz="1600" b="1" dirty="0"/>
              <a:t>nova</a:t>
            </a:r>
            <a:r>
              <a:rPr lang="pt-BR" sz="1600" dirty="0"/>
              <a:t>: Trata-se da possibilidade de haver, durante uma conferência, a formulação de uma diretriz ou proposta que não conste do relatório final das conferências municipais, das Regiões Administrativas do Distrito Federal, estaduais e do Distrito Federal. Esta possiblidade deve atender a critérios definidos no regulamento da respectiva </a:t>
            </a:r>
            <a:r>
              <a:rPr lang="pt-BR" sz="1600" dirty="0" smtClean="0"/>
              <a:t>conferência</a:t>
            </a:r>
            <a:endParaRPr lang="pt-BR" sz="1600" dirty="0"/>
          </a:p>
        </p:txBody>
      </p:sp>
      <p:sp>
        <p:nvSpPr>
          <p:cNvPr id="6" name="Retângulo 5"/>
          <p:cNvSpPr/>
          <p:nvPr/>
        </p:nvSpPr>
        <p:spPr>
          <a:xfrm>
            <a:off x="6542314" y="815534"/>
            <a:ext cx="5295900" cy="4524315"/>
          </a:xfrm>
          <a:prstGeom prst="rect">
            <a:avLst/>
          </a:prstGeom>
        </p:spPr>
        <p:txBody>
          <a:bodyPr wrap="square">
            <a:spAutoFit/>
          </a:bodyPr>
          <a:lstStyle/>
          <a:p>
            <a:r>
              <a:rPr lang="pt-BR" sz="1600" b="1" dirty="0"/>
              <a:t>Relatório Final das </a:t>
            </a:r>
            <a:r>
              <a:rPr lang="pt-BR" sz="1600" b="1" dirty="0" smtClean="0"/>
              <a:t>conferências</a:t>
            </a:r>
          </a:p>
          <a:p>
            <a:endParaRPr lang="pt-BR" sz="1600" b="1" dirty="0" smtClean="0"/>
          </a:p>
          <a:p>
            <a:pPr marL="285750" indent="-285750" algn="just">
              <a:buFont typeface="Arial" panose="020B0604020202020204" pitchFamily="34" charset="0"/>
              <a:buChar char="•"/>
            </a:pPr>
            <a:r>
              <a:rPr lang="pt-BR" sz="1600" dirty="0" smtClean="0"/>
              <a:t>instrumento </a:t>
            </a:r>
            <a:r>
              <a:rPr lang="pt-BR" sz="1600" dirty="0"/>
              <a:t>para a remessa </a:t>
            </a:r>
            <a:r>
              <a:rPr lang="pt-BR" sz="1600" dirty="0" smtClean="0"/>
              <a:t>das </a:t>
            </a:r>
            <a:r>
              <a:rPr lang="pt-BR" sz="1600" dirty="0"/>
              <a:t>diretrizes e propostas aprovadas nas respectivas plenárias finais deliberativas, as quais, reunidas e sistematizadas, subsidiarão os grupos de trabalho e as Plenárias Deliberativas das Etapas </a:t>
            </a:r>
            <a:r>
              <a:rPr lang="pt-BR" sz="1600" dirty="0" smtClean="0"/>
              <a:t>seguintes;</a:t>
            </a:r>
          </a:p>
          <a:p>
            <a:pPr marL="285750" indent="-285750" algn="just">
              <a:buFont typeface="Arial" panose="020B0604020202020204" pitchFamily="34" charset="0"/>
              <a:buChar char="•"/>
            </a:pPr>
            <a:r>
              <a:rPr lang="pt-BR" sz="1600" dirty="0"/>
              <a:t>instrumento de divulgação dos resultados junto à </a:t>
            </a:r>
            <a:r>
              <a:rPr lang="pt-BR" sz="1600" dirty="0" smtClean="0"/>
              <a:t>sociedade;</a:t>
            </a:r>
          </a:p>
          <a:p>
            <a:pPr marL="285750" indent="-285750" algn="just">
              <a:buFont typeface="Arial" panose="020B0604020202020204" pitchFamily="34" charset="0"/>
              <a:buChar char="•"/>
            </a:pPr>
            <a:r>
              <a:rPr lang="pt-BR" sz="1600" dirty="0"/>
              <a:t>compõe as indicações objetivas de propostas que devem ser deliberadas pelos Conselhos de Saúde e acatadas pelo gestor do SUS, em cada esfera de gestão, para elaboração do Plano Estadual de Saúde e Plano Plurianual (2024-2027</a:t>
            </a:r>
            <a:r>
              <a:rPr lang="pt-BR" sz="1600" dirty="0" smtClean="0"/>
              <a:t>);</a:t>
            </a:r>
          </a:p>
          <a:p>
            <a:pPr marL="285750" indent="-285750" algn="just">
              <a:buFont typeface="Arial" panose="020B0604020202020204" pitchFamily="34" charset="0"/>
              <a:buChar char="•"/>
            </a:pPr>
            <a:r>
              <a:rPr lang="pt-BR" sz="1600" dirty="0" smtClean="0"/>
              <a:t>passa </a:t>
            </a:r>
            <a:r>
              <a:rPr lang="pt-BR" sz="1600" dirty="0"/>
              <a:t>a compor instrumento para o monitoramento das deliberações de cada etapa da 17ªCNS, em cada esfera de gestão, sobre o desenvolvimento do SUS, nos espaços do controle social. </a:t>
            </a:r>
          </a:p>
        </p:txBody>
      </p:sp>
    </p:spTree>
    <p:extLst>
      <p:ext uri="{BB962C8B-B14F-4D97-AF65-F5344CB8AC3E}">
        <p14:creationId xmlns:p14="http://schemas.microsoft.com/office/powerpoint/2010/main" val="3248163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3" name="Retângulo 2"/>
          <p:cNvSpPr/>
          <p:nvPr/>
        </p:nvSpPr>
        <p:spPr>
          <a:xfrm>
            <a:off x="2454943" y="98033"/>
            <a:ext cx="7974620" cy="658835"/>
          </a:xfrm>
          <a:prstGeom prst="rect">
            <a:avLst/>
          </a:prstGeom>
        </p:spPr>
        <p:txBody>
          <a:bodyPr wrap="none">
            <a:spAutoFit/>
          </a:bodyPr>
          <a:lstStyle/>
          <a:p>
            <a:pPr marL="11516" marR="4607" algn="ctr">
              <a:lnSpc>
                <a:spcPct val="150000"/>
              </a:lnSpc>
              <a:spcBef>
                <a:spcPts val="77"/>
              </a:spcBef>
              <a:defRPr/>
            </a:pPr>
            <a:r>
              <a:rPr lang="pt-BR" sz="2800" b="1" spc="14" dirty="0">
                <a:latin typeface="Carlito"/>
                <a:cs typeface="Carlito"/>
              </a:rPr>
              <a:t>Alguns </a:t>
            </a:r>
            <a:r>
              <a:rPr lang="pt-BR" sz="2800" b="1" spc="14" dirty="0">
                <a:latin typeface="Carlito"/>
                <a:cs typeface="Carlito"/>
              </a:rPr>
              <a:t>Aspectos </a:t>
            </a:r>
            <a:r>
              <a:rPr lang="pt-BR" sz="2800" b="1" spc="14" dirty="0">
                <a:latin typeface="Carlito"/>
                <a:cs typeface="Carlito"/>
              </a:rPr>
              <a:t>da </a:t>
            </a:r>
            <a:r>
              <a:rPr lang="pt-BR" sz="2800" b="1" spc="14" dirty="0">
                <a:latin typeface="Carlito"/>
                <a:cs typeface="Carlito"/>
              </a:rPr>
              <a:t>Organização </a:t>
            </a:r>
            <a:r>
              <a:rPr lang="pt-BR" sz="2800" b="1" spc="14" dirty="0">
                <a:latin typeface="Carlito"/>
                <a:cs typeface="Carlito"/>
              </a:rPr>
              <a:t>das </a:t>
            </a:r>
            <a:r>
              <a:rPr lang="pt-BR" sz="2800" b="1" spc="14" dirty="0">
                <a:latin typeface="Carlito"/>
                <a:cs typeface="Carlito"/>
              </a:rPr>
              <a:t>Etapas</a:t>
            </a:r>
            <a:endParaRPr lang="pt-BR" sz="2800" b="1" spc="14" dirty="0">
              <a:latin typeface="Carlito"/>
              <a:cs typeface="Carlito"/>
            </a:endParaRPr>
          </a:p>
        </p:txBody>
      </p:sp>
      <p:sp>
        <p:nvSpPr>
          <p:cNvPr id="4" name="Retângulo 3"/>
          <p:cNvSpPr/>
          <p:nvPr/>
        </p:nvSpPr>
        <p:spPr>
          <a:xfrm>
            <a:off x="178656" y="1077116"/>
            <a:ext cx="5572920" cy="378565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pt-BR" sz="1600" dirty="0" smtClean="0"/>
              <a:t>Os conselhos </a:t>
            </a:r>
            <a:r>
              <a:rPr lang="pt-BR" sz="1600" dirty="0"/>
              <a:t>de saúde </a:t>
            </a:r>
            <a:r>
              <a:rPr lang="pt-BR" sz="1600" dirty="0" smtClean="0"/>
              <a:t>estarão </a:t>
            </a:r>
            <a:r>
              <a:rPr lang="pt-BR" sz="1600" dirty="0"/>
              <a:t>à frente dos processos de organização, mobilização, encaminhamentos e monitoramento das deliberações das conferências de </a:t>
            </a:r>
            <a:r>
              <a:rPr lang="pt-BR" sz="1600" dirty="0" smtClean="0"/>
              <a:t>saúde</a:t>
            </a:r>
          </a:p>
          <a:p>
            <a:pPr marL="285750" indent="-285750" algn="just">
              <a:lnSpc>
                <a:spcPct val="150000"/>
              </a:lnSpc>
              <a:buFont typeface="Arial" panose="020B0604020202020204" pitchFamily="34" charset="0"/>
              <a:buChar char="•"/>
            </a:pPr>
            <a:r>
              <a:rPr lang="pt-BR" sz="1600" dirty="0"/>
              <a:t>As despesas </a:t>
            </a:r>
            <a:r>
              <a:rPr lang="pt-BR" sz="1600" dirty="0" smtClean="0"/>
              <a:t>para </a:t>
            </a:r>
            <a:r>
              <a:rPr lang="pt-BR" sz="1600" dirty="0"/>
              <a:t>a realização das </a:t>
            </a:r>
            <a:r>
              <a:rPr lang="pt-BR" sz="1600" dirty="0" smtClean="0"/>
              <a:t>conferências correrão </a:t>
            </a:r>
            <a:r>
              <a:rPr lang="pt-BR" sz="1600" dirty="0"/>
              <a:t>por conta da dotação orçamentária das </a:t>
            </a:r>
            <a:r>
              <a:rPr lang="pt-BR" sz="1600" dirty="0" smtClean="0"/>
              <a:t>respectivas secretarias de saúde e </a:t>
            </a:r>
            <a:r>
              <a:rPr lang="pt-BR" sz="1600" dirty="0"/>
              <a:t>do Ministério da </a:t>
            </a:r>
            <a:r>
              <a:rPr lang="pt-BR" sz="1600" dirty="0" smtClean="0"/>
              <a:t>Saúde</a:t>
            </a:r>
          </a:p>
          <a:p>
            <a:pPr marL="285750" indent="-285750" algn="just">
              <a:lnSpc>
                <a:spcPct val="150000"/>
              </a:lnSpc>
              <a:buFont typeface="Arial" panose="020B0604020202020204" pitchFamily="34" charset="0"/>
              <a:buChar char="•"/>
            </a:pPr>
            <a:r>
              <a:rPr lang="pt-BR" sz="1600" dirty="0" smtClean="0"/>
              <a:t>Previsão </a:t>
            </a:r>
            <a:r>
              <a:rPr lang="pt-BR" sz="1600" dirty="0"/>
              <a:t>de recursos financeiros na Programação Anual de Saúde e na Lei Orçamentaria Anual (LOA), para a realização das atividades preparatórias, das etapas municipais, estaduais, do Distrito Federal e nacional da 17ª CNS. </a:t>
            </a:r>
          </a:p>
        </p:txBody>
      </p:sp>
      <p:sp>
        <p:nvSpPr>
          <p:cNvPr id="6" name="Retângulo 5"/>
          <p:cNvSpPr/>
          <p:nvPr/>
        </p:nvSpPr>
        <p:spPr>
          <a:xfrm>
            <a:off x="5930212" y="853618"/>
            <a:ext cx="5860910" cy="466281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pt-BR" sz="1600" dirty="0"/>
              <a:t>A fim de atender ao objetivo de mobilizar a população e estabelecer diálogos diretos com a sociedade brasileira, acerca da garantia dos direitos, da vida e da democracia, bem como da defesa do SUS, e para que a 17ª CNS tenha forte incidência na condução das políticas de saúde em cada esfera de gestão, é essencial que os Conselhos de Saúde divulguem a realização das conferências de saúde, de acordo com a sua realidade, podendo incentivar: </a:t>
            </a:r>
            <a:endParaRPr lang="pt-BR" sz="1600" dirty="0" smtClean="0"/>
          </a:p>
          <a:p>
            <a:pPr marL="742950" lvl="1" indent="-285750" algn="just">
              <a:lnSpc>
                <a:spcPct val="150000"/>
              </a:lnSpc>
              <a:buFont typeface="Arial" panose="020B0604020202020204" pitchFamily="34" charset="0"/>
              <a:buChar char="•"/>
            </a:pPr>
            <a:r>
              <a:rPr lang="pt-BR" sz="1400" dirty="0" smtClean="0"/>
              <a:t>Atividades </a:t>
            </a:r>
            <a:r>
              <a:rPr lang="pt-BR" sz="1400" dirty="0" smtClean="0"/>
              <a:t>preparatórias</a:t>
            </a:r>
            <a:endParaRPr lang="pt-BR" sz="1400" dirty="0" smtClean="0"/>
          </a:p>
          <a:p>
            <a:pPr marL="742950" lvl="1" indent="-285750" algn="just">
              <a:lnSpc>
                <a:spcPct val="150000"/>
              </a:lnSpc>
              <a:buFont typeface="Arial" panose="020B0604020202020204" pitchFamily="34" charset="0"/>
              <a:buChar char="•"/>
            </a:pPr>
            <a:r>
              <a:rPr lang="pt-BR" sz="1400" dirty="0" smtClean="0"/>
              <a:t>Conferências </a:t>
            </a:r>
            <a:r>
              <a:rPr lang="pt-BR" sz="1400" dirty="0"/>
              <a:t>Livres </a:t>
            </a:r>
            <a:r>
              <a:rPr lang="pt-BR" sz="1400" dirty="0" smtClean="0"/>
              <a:t>- </a:t>
            </a:r>
            <a:r>
              <a:rPr lang="pt-BR" sz="1400" dirty="0" smtClean="0"/>
              <a:t>caráter deliberativo (aprovar </a:t>
            </a:r>
            <a:r>
              <a:rPr lang="pt-BR" sz="1400" dirty="0"/>
              <a:t>propostas e eleger pessoas </a:t>
            </a:r>
            <a:r>
              <a:rPr lang="pt-BR" sz="1400" dirty="0" smtClean="0"/>
              <a:t>delegadas) </a:t>
            </a:r>
          </a:p>
          <a:p>
            <a:pPr marL="742950" lvl="1" indent="-285750" algn="just">
              <a:lnSpc>
                <a:spcPct val="150000"/>
              </a:lnSpc>
              <a:buFont typeface="Arial" panose="020B0604020202020204" pitchFamily="34" charset="0"/>
              <a:buChar char="•"/>
            </a:pPr>
            <a:r>
              <a:rPr lang="pt-BR" sz="1400" dirty="0" smtClean="0"/>
              <a:t>Marcha </a:t>
            </a:r>
            <a:r>
              <a:rPr lang="pt-BR" sz="1400" dirty="0"/>
              <a:t>em Defesa do SUS, da Democracia e da Saúde do Povo Brasileiro</a:t>
            </a:r>
          </a:p>
        </p:txBody>
      </p:sp>
    </p:spTree>
    <p:extLst>
      <p:ext uri="{BB962C8B-B14F-4D97-AF65-F5344CB8AC3E}">
        <p14:creationId xmlns:p14="http://schemas.microsoft.com/office/powerpoint/2010/main" val="1392405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tângulo 1"/>
          <p:cNvSpPr/>
          <p:nvPr/>
        </p:nvSpPr>
        <p:spPr>
          <a:xfrm>
            <a:off x="4554819" y="102701"/>
            <a:ext cx="3082383" cy="658835"/>
          </a:xfrm>
          <a:prstGeom prst="rect">
            <a:avLst/>
          </a:prstGeom>
        </p:spPr>
        <p:txBody>
          <a:bodyPr wrap="none">
            <a:spAutoFit/>
          </a:bodyPr>
          <a:lstStyle/>
          <a:p>
            <a:pPr marL="11516" marR="4607" algn="ctr">
              <a:lnSpc>
                <a:spcPct val="150000"/>
              </a:lnSpc>
              <a:spcBef>
                <a:spcPts val="77"/>
              </a:spcBef>
              <a:defRPr/>
            </a:pPr>
            <a:r>
              <a:rPr lang="pt-BR" sz="2800" b="1" spc="14" dirty="0">
                <a:latin typeface="Carlito"/>
                <a:cs typeface="Carlito"/>
              </a:rPr>
              <a:t>Da Programação</a:t>
            </a:r>
          </a:p>
        </p:txBody>
      </p:sp>
      <p:sp>
        <p:nvSpPr>
          <p:cNvPr id="4" name="Retângulo 3"/>
          <p:cNvSpPr/>
          <p:nvPr/>
        </p:nvSpPr>
        <p:spPr>
          <a:xfrm>
            <a:off x="951572" y="1451876"/>
            <a:ext cx="10478429" cy="2677656"/>
          </a:xfrm>
          <a:prstGeom prst="rect">
            <a:avLst/>
          </a:prstGeom>
        </p:spPr>
        <p:txBody>
          <a:bodyPr wrap="square">
            <a:spAutoFit/>
          </a:bodyPr>
          <a:lstStyle/>
          <a:p>
            <a:pPr marL="342900" indent="-342900" algn="just">
              <a:buFont typeface="Arial" panose="020B0604020202020204" pitchFamily="34" charset="0"/>
              <a:buChar char="•"/>
            </a:pPr>
            <a:r>
              <a:rPr lang="pt-BR" sz="2400" dirty="0" smtClean="0"/>
              <a:t>Atividades </a:t>
            </a:r>
            <a:r>
              <a:rPr lang="pt-BR" sz="2400" dirty="0"/>
              <a:t>que proporcionem ampla participação das pessoas, tais como, mesas redondas, painéis de discussões temáticas </a:t>
            </a:r>
            <a:endParaRPr lang="pt-BR" sz="2400" dirty="0" smtClean="0"/>
          </a:p>
          <a:p>
            <a:pPr marL="342900" indent="-342900" algn="just">
              <a:buFont typeface="Arial" panose="020B0604020202020204" pitchFamily="34" charset="0"/>
              <a:buChar char="•"/>
            </a:pPr>
            <a:r>
              <a:rPr lang="pt-BR" sz="2400" dirty="0" smtClean="0"/>
              <a:t>Atividades que proporcionem o </a:t>
            </a:r>
            <a:r>
              <a:rPr lang="pt-BR" sz="2400" dirty="0" smtClean="0"/>
              <a:t>diálogo </a:t>
            </a:r>
            <a:r>
              <a:rPr lang="pt-BR" sz="2400" dirty="0"/>
              <a:t>com necessidades locais de saúde e a diversidade dos vários grupos </a:t>
            </a:r>
            <a:r>
              <a:rPr lang="pt-BR" sz="2400" dirty="0" smtClean="0"/>
              <a:t>populacionais</a:t>
            </a:r>
          </a:p>
          <a:p>
            <a:pPr marL="342900" indent="-342900" algn="just">
              <a:buFont typeface="Arial" panose="020B0604020202020204" pitchFamily="34" charset="0"/>
              <a:buChar char="•"/>
            </a:pPr>
            <a:r>
              <a:rPr lang="pt-BR" sz="2400" dirty="0" smtClean="0"/>
              <a:t>Espaços </a:t>
            </a:r>
            <a:r>
              <a:rPr lang="pt-BR" sz="2400" dirty="0"/>
              <a:t>de reflexão e mais informações para a definição de diretrizes e propostas, a serem tratadas nas instâncias deliberativas como os grupos de trabalho e as plenárias finais. </a:t>
            </a:r>
          </a:p>
        </p:txBody>
      </p:sp>
    </p:spTree>
    <p:extLst>
      <p:ext uri="{BB962C8B-B14F-4D97-AF65-F5344CB8AC3E}">
        <p14:creationId xmlns:p14="http://schemas.microsoft.com/office/powerpoint/2010/main" val="175218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3" name="Retângulo 2"/>
          <p:cNvSpPr/>
          <p:nvPr/>
        </p:nvSpPr>
        <p:spPr>
          <a:xfrm>
            <a:off x="2666178" y="113895"/>
            <a:ext cx="7261027" cy="658835"/>
          </a:xfrm>
          <a:prstGeom prst="rect">
            <a:avLst/>
          </a:prstGeom>
        </p:spPr>
        <p:txBody>
          <a:bodyPr wrap="none">
            <a:spAutoFit/>
          </a:bodyPr>
          <a:lstStyle/>
          <a:p>
            <a:pPr marL="11516" marR="4607" algn="ctr">
              <a:lnSpc>
                <a:spcPct val="150000"/>
              </a:lnSpc>
              <a:spcBef>
                <a:spcPts val="77"/>
              </a:spcBef>
              <a:defRPr/>
            </a:pPr>
            <a:r>
              <a:rPr lang="pt-BR" sz="2800" b="1" spc="14" dirty="0">
                <a:latin typeface="Carlito"/>
                <a:cs typeface="Carlito"/>
              </a:rPr>
              <a:t>Dos Debates e Formulação de Propostas</a:t>
            </a:r>
            <a:endParaRPr lang="pt-BR" sz="2800" b="1" spc="14" dirty="0">
              <a:latin typeface="Carlito"/>
              <a:cs typeface="Carlito"/>
            </a:endParaRPr>
          </a:p>
        </p:txBody>
      </p:sp>
      <p:sp>
        <p:nvSpPr>
          <p:cNvPr id="4" name="Retângulo 3"/>
          <p:cNvSpPr/>
          <p:nvPr/>
        </p:nvSpPr>
        <p:spPr>
          <a:xfrm>
            <a:off x="327103" y="885126"/>
            <a:ext cx="11738516" cy="338554"/>
          </a:xfrm>
          <a:prstGeom prst="rect">
            <a:avLst/>
          </a:prstGeom>
        </p:spPr>
        <p:txBody>
          <a:bodyPr wrap="square">
            <a:spAutoFit/>
          </a:bodyPr>
          <a:lstStyle/>
          <a:p>
            <a:r>
              <a:rPr lang="pt-BR" sz="1600" dirty="0"/>
              <a:t>Os eixos temáticos definidos no Regimento da 17ª CNS, são acompanhados das seguintes ementas e perguntas reflexivas</a:t>
            </a:r>
          </a:p>
        </p:txBody>
      </p:sp>
      <p:sp>
        <p:nvSpPr>
          <p:cNvPr id="6" name="Retângulo 5"/>
          <p:cNvSpPr/>
          <p:nvPr/>
        </p:nvSpPr>
        <p:spPr>
          <a:xfrm>
            <a:off x="192024" y="1336076"/>
            <a:ext cx="6517474" cy="3970318"/>
          </a:xfrm>
          <a:prstGeom prst="rect">
            <a:avLst/>
          </a:prstGeom>
        </p:spPr>
        <p:txBody>
          <a:bodyPr wrap="square">
            <a:spAutoFit/>
          </a:bodyPr>
          <a:lstStyle/>
          <a:p>
            <a:pPr algn="just"/>
            <a:r>
              <a:rPr lang="pt-BR" sz="1400" b="1" dirty="0" smtClean="0"/>
              <a:t>I </a:t>
            </a:r>
            <a:r>
              <a:rPr lang="pt-BR" sz="1400" b="1" dirty="0"/>
              <a:t>- O Brasil que temos. O Brasil que </a:t>
            </a:r>
            <a:r>
              <a:rPr lang="pt-BR" sz="1400" b="1" dirty="0" smtClean="0"/>
              <a:t>queremos</a:t>
            </a:r>
          </a:p>
          <a:p>
            <a:pPr algn="just"/>
            <a:r>
              <a:rPr lang="pt-BR" sz="1400" b="1" dirty="0" smtClean="0"/>
              <a:t>Ementa</a:t>
            </a:r>
            <a:r>
              <a:rPr lang="pt-BR" sz="1400" b="1" dirty="0"/>
              <a:t>: </a:t>
            </a:r>
            <a:r>
              <a:rPr lang="pt-BR" sz="1400" dirty="0"/>
              <a:t>Análise do cenário social, econômico, político, sanitário de 2019 a 2022, quando da elaboração do Documento Orientador da 17ª CNS e as reivindicações, a partir de 2023, com base no acúmulo dos debates e deliberações do Conselho Nacional de Saúde; respeito às deliberações da 16ª Conferência Nacional de Saúde (8ª+8). </a:t>
            </a:r>
            <a:endParaRPr lang="pt-BR" sz="1400" dirty="0" smtClean="0"/>
          </a:p>
          <a:p>
            <a:pPr algn="just"/>
            <a:r>
              <a:rPr lang="pt-BR" sz="1400" b="1" dirty="0" smtClean="0"/>
              <a:t>Perguntas </a:t>
            </a:r>
            <a:r>
              <a:rPr lang="pt-BR" sz="1400" b="1" dirty="0"/>
              <a:t>Reflexivas: </a:t>
            </a:r>
            <a:r>
              <a:rPr lang="pt-BR" sz="1400" dirty="0"/>
              <a:t>Em quais situações do dia a dia podemos perceber o respeito à vontade popular? Como é possível perceber isso no dia a dia da vida das pessoas, em seus territórios? Podemos afirmar que quando a vontade popular é desrespeitada os direitos à saúde são reduzidos? </a:t>
            </a:r>
            <a:endParaRPr lang="pt-BR" sz="1400" dirty="0" smtClean="0"/>
          </a:p>
          <a:p>
            <a:pPr algn="just"/>
            <a:endParaRPr lang="pt-BR" sz="1400" b="1" dirty="0" smtClean="0"/>
          </a:p>
          <a:p>
            <a:pPr algn="just"/>
            <a:r>
              <a:rPr lang="pt-BR" sz="1400" b="1" dirty="0" smtClean="0"/>
              <a:t>II </a:t>
            </a:r>
            <a:r>
              <a:rPr lang="pt-BR" sz="1400" b="1" dirty="0"/>
              <a:t>- O papel do controle social e dos movimentos sociais para salvar vidas: </a:t>
            </a:r>
          </a:p>
          <a:p>
            <a:pPr algn="just"/>
            <a:r>
              <a:rPr lang="pt-BR" sz="1400" b="1" dirty="0"/>
              <a:t>Ementa: </a:t>
            </a:r>
            <a:r>
              <a:rPr lang="pt-BR" sz="1400" dirty="0"/>
              <a:t>Olhar destacado para o processo da </a:t>
            </a:r>
            <a:r>
              <a:rPr lang="pt-BR" sz="1400" dirty="0" err="1"/>
              <a:t>sindemia</a:t>
            </a:r>
            <a:r>
              <a:rPr lang="pt-BR" sz="1400" dirty="0"/>
              <a:t> da Covid19, contextualizando esse período, e o papel fundamental e estratégico do controle social, movimentos sociais e sindicais e lideranças locais para salvar vidas e resistir a tantos ataques à democracia, à saúde e ao trabalho. </a:t>
            </a:r>
            <a:endParaRPr lang="pt-BR" sz="1400" dirty="0" smtClean="0"/>
          </a:p>
          <a:p>
            <a:pPr algn="just"/>
            <a:r>
              <a:rPr lang="pt-BR" sz="1400" b="1" dirty="0" smtClean="0"/>
              <a:t>Perguntas </a:t>
            </a:r>
            <a:r>
              <a:rPr lang="pt-BR" sz="1400" b="1" dirty="0"/>
              <a:t>Reflexivas: </a:t>
            </a:r>
            <a:r>
              <a:rPr lang="pt-BR" sz="1400" dirty="0"/>
              <a:t>Como assegurar a participação ativa da comunidade na elaboração e execução das ações de saúde no seu território? Quais os desafios para o controle social do SUS? </a:t>
            </a:r>
          </a:p>
        </p:txBody>
      </p:sp>
      <p:sp>
        <p:nvSpPr>
          <p:cNvPr id="7" name="Retângulo 6"/>
          <p:cNvSpPr/>
          <p:nvPr/>
        </p:nvSpPr>
        <p:spPr>
          <a:xfrm>
            <a:off x="6709498" y="1229038"/>
            <a:ext cx="5368738" cy="4401205"/>
          </a:xfrm>
          <a:prstGeom prst="rect">
            <a:avLst/>
          </a:prstGeom>
        </p:spPr>
        <p:txBody>
          <a:bodyPr wrap="square">
            <a:spAutoFit/>
          </a:bodyPr>
          <a:lstStyle/>
          <a:p>
            <a:pPr algn="just"/>
            <a:r>
              <a:rPr lang="pt-BR" sz="1400" b="1" dirty="0"/>
              <a:t>III - Garantir direitos e defender o SUS, a vida e a democracia: </a:t>
            </a:r>
          </a:p>
          <a:p>
            <a:pPr algn="just"/>
            <a:r>
              <a:rPr lang="pt-BR" sz="1400" b="1" dirty="0"/>
              <a:t>Ementa: </a:t>
            </a:r>
            <a:r>
              <a:rPr lang="pt-BR" sz="1400" dirty="0"/>
              <a:t>O SUS como expressão do direito humano à saúde, a participação social para a transformação e o Controle Social como pilar estruturante ao SUS, afirmando a saúde como direito constitucional. </a:t>
            </a:r>
          </a:p>
          <a:p>
            <a:pPr algn="just"/>
            <a:r>
              <a:rPr lang="pt-BR" sz="1400" b="1" dirty="0"/>
              <a:t>Perguntas Reflexivas: </a:t>
            </a:r>
            <a:r>
              <a:rPr lang="pt-BR" sz="1400" dirty="0"/>
              <a:t>Quais as ações necessárias para garantir os direitos conquistados desde o processo de redemocratização no país? </a:t>
            </a:r>
            <a:endParaRPr lang="pt-BR" sz="1400" dirty="0" smtClean="0"/>
          </a:p>
          <a:p>
            <a:pPr algn="just"/>
            <a:endParaRPr lang="pt-BR" sz="1400" b="1" dirty="0" smtClean="0"/>
          </a:p>
          <a:p>
            <a:pPr algn="just"/>
            <a:r>
              <a:rPr lang="pt-BR" sz="1400" b="1" dirty="0" smtClean="0"/>
              <a:t>IV </a:t>
            </a:r>
            <a:r>
              <a:rPr lang="pt-BR" sz="1400" b="1" dirty="0"/>
              <a:t>- Amanhã vai ser outro dia para todas as pessoas: </a:t>
            </a:r>
          </a:p>
          <a:p>
            <a:pPr algn="just"/>
            <a:r>
              <a:rPr lang="pt-BR" sz="1400" b="1" dirty="0"/>
              <a:t>Ementa: </a:t>
            </a:r>
            <a:r>
              <a:rPr lang="pt-BR" sz="1400" dirty="0"/>
              <a:t>Reafirmação da necessidade da luta contra a desigualdade social e as perspectivas para uma outra sociedade, garantindo o SUS de caráter universal, integral, público e de acesso gratuito que atua na promoção, proteção e recuperação da saúde e de um programa de desenvolvimento para a soberania nacional, com a definição de uma agenda estratégica as prioridades no processo de reconstrução nacional. </a:t>
            </a:r>
          </a:p>
          <a:p>
            <a:pPr algn="just"/>
            <a:r>
              <a:rPr lang="pt-BR" sz="1400" b="1" dirty="0"/>
              <a:t>Perguntas Reflexivas: </a:t>
            </a:r>
            <a:r>
              <a:rPr lang="pt-BR" sz="1400" dirty="0"/>
              <a:t>Como tem sido a sua participação na garantia do direito à saúde? O que fazer para aumentar em qualidade e quantidade a participação social nos espaços instituídos (conselhos, conferências e seus afins)?</a:t>
            </a:r>
          </a:p>
          <a:p>
            <a:pPr algn="just"/>
            <a:endParaRPr lang="pt-BR" sz="1400" dirty="0"/>
          </a:p>
        </p:txBody>
      </p:sp>
    </p:spTree>
    <p:extLst>
      <p:ext uri="{BB962C8B-B14F-4D97-AF65-F5344CB8AC3E}">
        <p14:creationId xmlns:p14="http://schemas.microsoft.com/office/powerpoint/2010/main" val="1721445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tângulo 1"/>
          <p:cNvSpPr/>
          <p:nvPr/>
        </p:nvSpPr>
        <p:spPr>
          <a:xfrm>
            <a:off x="2876966" y="84413"/>
            <a:ext cx="7261027" cy="658835"/>
          </a:xfrm>
          <a:prstGeom prst="rect">
            <a:avLst/>
          </a:prstGeom>
        </p:spPr>
        <p:txBody>
          <a:bodyPr wrap="none">
            <a:spAutoFit/>
          </a:bodyPr>
          <a:lstStyle/>
          <a:p>
            <a:pPr marL="11516" marR="4607" algn="ctr">
              <a:lnSpc>
                <a:spcPct val="150000"/>
              </a:lnSpc>
              <a:spcBef>
                <a:spcPts val="77"/>
              </a:spcBef>
              <a:defRPr/>
            </a:pPr>
            <a:r>
              <a:rPr lang="pt-BR" sz="2800" b="1" spc="14" dirty="0">
                <a:latin typeface="Carlito"/>
                <a:cs typeface="Carlito"/>
              </a:rPr>
              <a:t>Dos Debates e Formulação de Propostas</a:t>
            </a:r>
          </a:p>
        </p:txBody>
      </p:sp>
      <p:sp>
        <p:nvSpPr>
          <p:cNvPr id="4" name="Retângulo 3"/>
          <p:cNvSpPr/>
          <p:nvPr/>
        </p:nvSpPr>
        <p:spPr>
          <a:xfrm>
            <a:off x="205300" y="1193387"/>
            <a:ext cx="5783797" cy="3693319"/>
          </a:xfrm>
          <a:prstGeom prst="rect">
            <a:avLst/>
          </a:prstGeom>
        </p:spPr>
        <p:txBody>
          <a:bodyPr wrap="square">
            <a:spAutoFit/>
          </a:bodyPr>
          <a:lstStyle/>
          <a:p>
            <a:pPr algn="just"/>
            <a:r>
              <a:rPr lang="pt-BR" dirty="0" smtClean="0"/>
              <a:t>Numa </a:t>
            </a:r>
            <a:r>
              <a:rPr lang="pt-BR" dirty="0"/>
              <a:t>construção que começa pela base, nos territórios onde as pessoas vivem e trabalham, para garantir a vida e a saúde do </a:t>
            </a:r>
            <a:r>
              <a:rPr lang="pt-BR" dirty="0" smtClean="0"/>
              <a:t>povo, os </a:t>
            </a:r>
            <a:r>
              <a:rPr lang="pt-BR" dirty="0"/>
              <a:t>debates em torno dos eixos temáticos e a avaliação da situação de saúde, nos âmbitos local, regional, estadual, do Distrito Federal e nacional, </a:t>
            </a:r>
            <a:r>
              <a:rPr lang="pt-BR" dirty="0" smtClean="0"/>
              <a:t>permitirão a aprovação </a:t>
            </a:r>
            <a:r>
              <a:rPr lang="pt-BR" dirty="0"/>
              <a:t>de diretrizes e propostas a serem incorporadas na </a:t>
            </a:r>
            <a:r>
              <a:rPr lang="pt-BR" dirty="0" smtClean="0"/>
              <a:t>elaboração:</a:t>
            </a:r>
          </a:p>
          <a:p>
            <a:pPr marL="285750" indent="-285750" algn="just">
              <a:buFont typeface="Arial" panose="020B0604020202020204" pitchFamily="34" charset="0"/>
              <a:buChar char="•"/>
            </a:pPr>
            <a:r>
              <a:rPr lang="pt-BR" dirty="0" smtClean="0"/>
              <a:t>dos </a:t>
            </a:r>
            <a:r>
              <a:rPr lang="pt-BR" dirty="0"/>
              <a:t>Planos Plurianuais de Saúde, Nacional, Estaduais e do Distrito Federal (2024-2027</a:t>
            </a:r>
            <a:r>
              <a:rPr lang="pt-BR" dirty="0" smtClean="0"/>
              <a:t>) </a:t>
            </a:r>
          </a:p>
          <a:p>
            <a:pPr marL="285750" indent="-285750" algn="just">
              <a:buFont typeface="Arial" panose="020B0604020202020204" pitchFamily="34" charset="0"/>
              <a:buChar char="•"/>
            </a:pPr>
            <a:r>
              <a:rPr lang="pt-BR" dirty="0"/>
              <a:t>d</a:t>
            </a:r>
            <a:r>
              <a:rPr lang="pt-BR" dirty="0" smtClean="0"/>
              <a:t>os </a:t>
            </a:r>
            <a:r>
              <a:rPr lang="pt-BR" dirty="0"/>
              <a:t>Planos de Saúde Nacional, Estaduais e do Distrito Federal (2024-2027), </a:t>
            </a:r>
            <a:endParaRPr lang="pt-BR" dirty="0" smtClean="0"/>
          </a:p>
          <a:p>
            <a:pPr marL="285750" indent="-285750" algn="just">
              <a:buFont typeface="Arial" panose="020B0604020202020204" pitchFamily="34" charset="0"/>
              <a:buChar char="•"/>
            </a:pPr>
            <a:r>
              <a:rPr lang="pt-BR" dirty="0" smtClean="0"/>
              <a:t>para </a:t>
            </a:r>
            <a:r>
              <a:rPr lang="pt-BR" dirty="0"/>
              <a:t>a revisão dos Planos Municipais de Saúde, elaborados para os anos de 2022 a </a:t>
            </a:r>
            <a:r>
              <a:rPr lang="pt-BR" dirty="0" smtClean="0"/>
              <a:t>2025</a:t>
            </a:r>
            <a:endParaRPr lang="pt-BR" dirty="0"/>
          </a:p>
        </p:txBody>
      </p:sp>
      <p:sp>
        <p:nvSpPr>
          <p:cNvPr id="6" name="Retângulo 5"/>
          <p:cNvSpPr/>
          <p:nvPr/>
        </p:nvSpPr>
        <p:spPr>
          <a:xfrm>
            <a:off x="6408532" y="1193387"/>
            <a:ext cx="5549590" cy="3570208"/>
          </a:xfrm>
          <a:prstGeom prst="rect">
            <a:avLst/>
          </a:prstGeom>
        </p:spPr>
        <p:txBody>
          <a:bodyPr wrap="square">
            <a:spAutoFit/>
          </a:bodyPr>
          <a:lstStyle/>
          <a:p>
            <a:pPr algn="just"/>
            <a:r>
              <a:rPr lang="pt-BR" dirty="0"/>
              <a:t>Os </a:t>
            </a:r>
            <a:r>
              <a:rPr lang="pt-BR" dirty="0" smtClean="0"/>
              <a:t>debates </a:t>
            </a:r>
            <a:r>
              <a:rPr lang="pt-BR" dirty="0"/>
              <a:t>terão como apoio: </a:t>
            </a:r>
            <a:endParaRPr lang="pt-BR" dirty="0" smtClean="0"/>
          </a:p>
          <a:p>
            <a:pPr algn="just"/>
            <a:r>
              <a:rPr lang="pt-BR" sz="1600" dirty="0" smtClean="0"/>
              <a:t>I </a:t>
            </a:r>
            <a:r>
              <a:rPr lang="pt-BR" sz="1600" dirty="0"/>
              <a:t>- O Documento Orientador da 17ª CNS, elaborado pelo Conselho Nacional de Saúde, que contribui para a análise da situação de saúde e as relações sociais, políticas e econômicas que são determinantes para as discussões e deliberações sobre a garantia de direitos sociais, a defesa do SUS, da vida e da </a:t>
            </a:r>
            <a:r>
              <a:rPr lang="pt-BR" sz="1600" dirty="0" smtClean="0"/>
              <a:t>democracia </a:t>
            </a:r>
          </a:p>
          <a:p>
            <a:pPr algn="just"/>
            <a:r>
              <a:rPr lang="pt-BR" sz="1600" dirty="0" smtClean="0"/>
              <a:t>II </a:t>
            </a:r>
            <a:r>
              <a:rPr lang="pt-BR" sz="1600" dirty="0"/>
              <a:t>- Os Relatórios Consolidados da Etapa Municipal e das Regiões do Distrito Federal, nas conferências </a:t>
            </a:r>
            <a:r>
              <a:rPr lang="pt-BR" sz="1600" dirty="0" smtClean="0"/>
              <a:t>estaduais</a:t>
            </a:r>
          </a:p>
          <a:p>
            <a:pPr algn="just"/>
            <a:r>
              <a:rPr lang="pt-BR" sz="1600" dirty="0" smtClean="0"/>
              <a:t>III </a:t>
            </a:r>
            <a:r>
              <a:rPr lang="pt-BR" sz="1600" dirty="0"/>
              <a:t>- Os Relatórios das Conferências Livres, desde que incorporadas no processo </a:t>
            </a:r>
            <a:endParaRPr lang="pt-BR" sz="1600" dirty="0" smtClean="0"/>
          </a:p>
          <a:p>
            <a:pPr algn="just"/>
            <a:r>
              <a:rPr lang="pt-BR" sz="1600" dirty="0" smtClean="0"/>
              <a:t>IV </a:t>
            </a:r>
            <a:r>
              <a:rPr lang="pt-BR" sz="1600" dirty="0"/>
              <a:t>- Outros textos e documentos relacionados ao tema e objetivos da 17ª CNS, considerados pertinentes às realidades locais.</a:t>
            </a:r>
          </a:p>
        </p:txBody>
      </p:sp>
    </p:spTree>
    <p:extLst>
      <p:ext uri="{BB962C8B-B14F-4D97-AF65-F5344CB8AC3E}">
        <p14:creationId xmlns:p14="http://schemas.microsoft.com/office/powerpoint/2010/main" val="205135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tângulo 1"/>
          <p:cNvSpPr/>
          <p:nvPr/>
        </p:nvSpPr>
        <p:spPr>
          <a:xfrm>
            <a:off x="1018032" y="1135626"/>
            <a:ext cx="9680448" cy="2404056"/>
          </a:xfrm>
          <a:prstGeom prst="rect">
            <a:avLst/>
          </a:prstGeom>
        </p:spPr>
        <p:txBody>
          <a:bodyPr wrap="square">
            <a:spAutoFit/>
          </a:bodyPr>
          <a:lstStyle/>
          <a:p>
            <a:pPr marL="11516" marR="4607">
              <a:lnSpc>
                <a:spcPct val="152600"/>
              </a:lnSpc>
              <a:spcBef>
                <a:spcPts val="77"/>
              </a:spcBef>
            </a:pPr>
            <a:r>
              <a:rPr lang="pt-BR" sz="2400" b="1" i="1" dirty="0">
                <a:latin typeface="Arial" panose="020B0604020202020204" pitchFamily="34" charset="0"/>
              </a:rPr>
              <a:t>Eixos Temáticos</a:t>
            </a:r>
          </a:p>
          <a:p>
            <a:pPr marL="11516" marR="4607">
              <a:lnSpc>
                <a:spcPct val="152600"/>
              </a:lnSpc>
              <a:spcBef>
                <a:spcPts val="77"/>
              </a:spcBef>
            </a:pPr>
            <a:r>
              <a:rPr lang="pt-BR" i="1" dirty="0">
                <a:latin typeface="Arial" panose="020B0604020202020204" pitchFamily="34" charset="0"/>
              </a:rPr>
              <a:t>I – O Brasil que temos. O Brasil que queremos</a:t>
            </a:r>
          </a:p>
          <a:p>
            <a:pPr marL="11516" marR="4607">
              <a:lnSpc>
                <a:spcPct val="152600"/>
              </a:lnSpc>
              <a:spcBef>
                <a:spcPts val="77"/>
              </a:spcBef>
            </a:pPr>
            <a:r>
              <a:rPr lang="pt-BR" i="1" dirty="0">
                <a:latin typeface="Arial" panose="020B0604020202020204" pitchFamily="34" charset="0"/>
              </a:rPr>
              <a:t>II – O papel do controle social e dos movimentos sociais para salvar vidas</a:t>
            </a:r>
          </a:p>
          <a:p>
            <a:pPr marL="11516" marR="4607">
              <a:lnSpc>
                <a:spcPct val="152600"/>
              </a:lnSpc>
              <a:spcBef>
                <a:spcPts val="77"/>
              </a:spcBef>
            </a:pPr>
            <a:r>
              <a:rPr lang="pt-BR" i="1" dirty="0">
                <a:latin typeface="Arial" panose="020B0604020202020204" pitchFamily="34" charset="0"/>
              </a:rPr>
              <a:t>III – Garantir direitos e defender o SUS, a vida e a democracia</a:t>
            </a:r>
          </a:p>
          <a:p>
            <a:pPr marL="11516" marR="4607">
              <a:lnSpc>
                <a:spcPct val="152600"/>
              </a:lnSpc>
              <a:spcBef>
                <a:spcPts val="77"/>
              </a:spcBef>
            </a:pPr>
            <a:r>
              <a:rPr lang="pt-BR" i="1" dirty="0">
                <a:latin typeface="Arial" panose="020B0604020202020204" pitchFamily="34" charset="0"/>
              </a:rPr>
              <a:t>IV - Amanhã será outro dia para todos, todas e </a:t>
            </a:r>
            <a:r>
              <a:rPr lang="pt-BR" i="1" dirty="0" err="1">
                <a:latin typeface="Arial" panose="020B0604020202020204" pitchFamily="34" charset="0"/>
              </a:rPr>
              <a:t>todes</a:t>
            </a:r>
            <a:r>
              <a:rPr lang="pt-BR" i="1" dirty="0">
                <a:latin typeface="Arial" panose="020B0604020202020204" pitchFamily="34" charset="0"/>
              </a:rPr>
              <a:t>.</a:t>
            </a:r>
            <a:endParaRPr lang="pt-BR" i="1" dirty="0">
              <a:latin typeface="Arial" panose="020B0604020202020204" pitchFamily="34" charset="0"/>
            </a:endParaRPr>
          </a:p>
        </p:txBody>
      </p:sp>
    </p:spTree>
    <p:extLst>
      <p:ext uri="{BB962C8B-B14F-4D97-AF65-F5344CB8AC3E}">
        <p14:creationId xmlns:p14="http://schemas.microsoft.com/office/powerpoint/2010/main" val="3141895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tângulo 1"/>
          <p:cNvSpPr/>
          <p:nvPr/>
        </p:nvSpPr>
        <p:spPr>
          <a:xfrm>
            <a:off x="2788085" y="75269"/>
            <a:ext cx="6615850" cy="658835"/>
          </a:xfrm>
          <a:prstGeom prst="rect">
            <a:avLst/>
          </a:prstGeom>
        </p:spPr>
        <p:txBody>
          <a:bodyPr wrap="none">
            <a:spAutoFit/>
          </a:bodyPr>
          <a:lstStyle/>
          <a:p>
            <a:pPr marL="11516" marR="4607" algn="ctr">
              <a:lnSpc>
                <a:spcPct val="150000"/>
              </a:lnSpc>
              <a:spcBef>
                <a:spcPts val="77"/>
              </a:spcBef>
              <a:defRPr/>
            </a:pPr>
            <a:r>
              <a:rPr lang="pt-BR" sz="2800" b="1" spc="14" dirty="0">
                <a:latin typeface="Carlito"/>
                <a:cs typeface="Carlito"/>
              </a:rPr>
              <a:t>Dos Regulamentos das Conferências</a:t>
            </a:r>
          </a:p>
        </p:txBody>
      </p:sp>
      <p:sp>
        <p:nvSpPr>
          <p:cNvPr id="4" name="Retângulo 3"/>
          <p:cNvSpPr/>
          <p:nvPr/>
        </p:nvSpPr>
        <p:spPr>
          <a:xfrm>
            <a:off x="234260" y="890484"/>
            <a:ext cx="5625738" cy="5078313"/>
          </a:xfrm>
          <a:prstGeom prst="rect">
            <a:avLst/>
          </a:prstGeom>
        </p:spPr>
        <p:txBody>
          <a:bodyPr wrap="square">
            <a:spAutoFit/>
          </a:bodyPr>
          <a:lstStyle/>
          <a:p>
            <a:pPr algn="just"/>
            <a:r>
              <a:rPr lang="pt-BR" dirty="0"/>
              <a:t>A realização das conferências </a:t>
            </a:r>
            <a:r>
              <a:rPr lang="pt-BR" dirty="0" smtClean="0"/>
              <a:t>deve </a:t>
            </a:r>
            <a:r>
              <a:rPr lang="pt-BR" dirty="0"/>
              <a:t>ser acompanhada da elaboração de seus respectivos regulamentos que estabelecem as regras </a:t>
            </a:r>
            <a:r>
              <a:rPr lang="pt-BR" dirty="0" smtClean="0"/>
              <a:t>para:</a:t>
            </a:r>
          </a:p>
          <a:p>
            <a:pPr algn="just"/>
            <a:endParaRPr lang="pt-BR" dirty="0" smtClean="0"/>
          </a:p>
          <a:p>
            <a:pPr algn="just"/>
            <a:r>
              <a:rPr lang="pt-BR" dirty="0" smtClean="0"/>
              <a:t>I </a:t>
            </a:r>
            <a:r>
              <a:rPr lang="pt-BR" dirty="0"/>
              <a:t>- </a:t>
            </a:r>
            <a:r>
              <a:rPr lang="pt-BR" dirty="0" smtClean="0"/>
              <a:t>O </a:t>
            </a:r>
            <a:r>
              <a:rPr lang="pt-BR" dirty="0"/>
              <a:t>processo de debate e de votação das diretrizes e propostas nos grupos de trabalho e na plenária final deliberativa; </a:t>
            </a:r>
            <a:endParaRPr lang="pt-BR" dirty="0" smtClean="0"/>
          </a:p>
          <a:p>
            <a:pPr algn="just"/>
            <a:r>
              <a:rPr lang="pt-BR" dirty="0" smtClean="0"/>
              <a:t>II </a:t>
            </a:r>
            <a:r>
              <a:rPr lang="pt-BR" dirty="0"/>
              <a:t>- A definição do percentual mínimo de votos favoráveis para que as diretrizes e propostas sejam consideradas aprovadas nos grupos de trabalho para seguirem para a plenária final </a:t>
            </a:r>
            <a:r>
              <a:rPr lang="pt-BR" dirty="0" smtClean="0"/>
              <a:t>deliberativa</a:t>
            </a:r>
          </a:p>
          <a:p>
            <a:pPr algn="just"/>
            <a:r>
              <a:rPr lang="pt-BR" dirty="0" smtClean="0"/>
              <a:t>III </a:t>
            </a:r>
            <a:r>
              <a:rPr lang="pt-BR" dirty="0"/>
              <a:t>- A definição do percentual mínimo de votos favoráveis para que as diretrizes e propostas sejam consideradas aprovadas na plenária final deliberativa e sejam incorporadas no Relatório Final da respectiva </a:t>
            </a:r>
            <a:r>
              <a:rPr lang="pt-BR" dirty="0" smtClean="0"/>
              <a:t>conferência </a:t>
            </a:r>
          </a:p>
          <a:p>
            <a:pPr algn="just"/>
            <a:r>
              <a:rPr lang="pt-BR" dirty="0" smtClean="0"/>
              <a:t>IV </a:t>
            </a:r>
            <a:r>
              <a:rPr lang="pt-BR" dirty="0"/>
              <a:t>- As regras para a apresentação de propostas </a:t>
            </a:r>
            <a:r>
              <a:rPr lang="pt-BR" dirty="0" smtClean="0"/>
              <a:t>novas</a:t>
            </a:r>
            <a:endParaRPr lang="pt-BR" dirty="0"/>
          </a:p>
        </p:txBody>
      </p:sp>
      <p:sp>
        <p:nvSpPr>
          <p:cNvPr id="6" name="Retângulo 5"/>
          <p:cNvSpPr/>
          <p:nvPr/>
        </p:nvSpPr>
        <p:spPr>
          <a:xfrm>
            <a:off x="6446085" y="960446"/>
            <a:ext cx="5508171" cy="4524315"/>
          </a:xfrm>
          <a:prstGeom prst="rect">
            <a:avLst/>
          </a:prstGeom>
        </p:spPr>
        <p:txBody>
          <a:bodyPr wrap="square">
            <a:spAutoFit/>
          </a:bodyPr>
          <a:lstStyle/>
          <a:p>
            <a:pPr algn="just"/>
            <a:r>
              <a:rPr lang="pt-BR" b="1" dirty="0" smtClean="0"/>
              <a:t>Comissões </a:t>
            </a:r>
            <a:r>
              <a:rPr lang="pt-BR" b="1" dirty="0"/>
              <a:t>de relatoria </a:t>
            </a:r>
            <a:endParaRPr lang="pt-BR" b="1" dirty="0" smtClean="0"/>
          </a:p>
          <a:p>
            <a:pPr marL="285750" indent="-285750" algn="just">
              <a:buFont typeface="Arial" panose="020B0604020202020204" pitchFamily="34" charset="0"/>
              <a:buChar char="•"/>
            </a:pPr>
            <a:r>
              <a:rPr lang="pt-BR" dirty="0" smtClean="0"/>
              <a:t>atribuições </a:t>
            </a:r>
            <a:r>
              <a:rPr lang="pt-BR" dirty="0"/>
              <a:t>de analisar </a:t>
            </a:r>
            <a:r>
              <a:rPr lang="pt-BR" dirty="0" smtClean="0"/>
              <a:t>as </a:t>
            </a:r>
            <a:r>
              <a:rPr lang="pt-BR" dirty="0"/>
              <a:t>diretrizes e propostas aprovadas nos grupos de trabalho e sistematizar esses resultados para serem levados para apreciação e votação na Plenária Final </a:t>
            </a:r>
            <a:endParaRPr lang="pt-BR" dirty="0" smtClean="0"/>
          </a:p>
          <a:p>
            <a:pPr marL="285750" indent="-285750" algn="just">
              <a:buFont typeface="Arial" panose="020B0604020202020204" pitchFamily="34" charset="0"/>
              <a:buChar char="•"/>
            </a:pPr>
            <a:r>
              <a:rPr lang="pt-BR" dirty="0" smtClean="0"/>
              <a:t>suporte </a:t>
            </a:r>
            <a:r>
              <a:rPr lang="pt-BR" dirty="0"/>
              <a:t>para a Coordenação dos Grupos de Trabalho e da Plenária Final Deliberativa, no que tange a: </a:t>
            </a:r>
            <a:endParaRPr lang="pt-BR" dirty="0" smtClean="0"/>
          </a:p>
          <a:p>
            <a:pPr marL="285750" indent="-285750" algn="just">
              <a:buFont typeface="Wingdings" panose="05000000000000000000" pitchFamily="2" charset="2"/>
              <a:buChar char="ü"/>
            </a:pPr>
            <a:r>
              <a:rPr lang="pt-BR" sz="1600" dirty="0" smtClean="0"/>
              <a:t>I - Apresentar </a:t>
            </a:r>
            <a:r>
              <a:rPr lang="pt-BR" sz="1600" dirty="0"/>
              <a:t>as propostas que obtiveram concordância dos grupos de trabalho; </a:t>
            </a:r>
            <a:endParaRPr lang="pt-BR" sz="1600" dirty="0" smtClean="0"/>
          </a:p>
          <a:p>
            <a:pPr marL="285750" indent="-285750" algn="just">
              <a:buFont typeface="Wingdings" panose="05000000000000000000" pitchFamily="2" charset="2"/>
              <a:buChar char="ü"/>
            </a:pPr>
            <a:r>
              <a:rPr lang="pt-BR" sz="1600" dirty="0" smtClean="0"/>
              <a:t>II </a:t>
            </a:r>
            <a:r>
              <a:rPr lang="pt-BR" sz="1600" dirty="0"/>
              <a:t>- Identificar as propostas conflitantes que precisam ser apreciadas uma em contraposição à outra; </a:t>
            </a:r>
            <a:endParaRPr lang="pt-BR" sz="1600" dirty="0" smtClean="0"/>
          </a:p>
          <a:p>
            <a:pPr marL="285750" indent="-285750" algn="just">
              <a:buFont typeface="Wingdings" panose="05000000000000000000" pitchFamily="2" charset="2"/>
              <a:buChar char="ü"/>
            </a:pPr>
            <a:r>
              <a:rPr lang="pt-BR" sz="1600" dirty="0" smtClean="0"/>
              <a:t>III </a:t>
            </a:r>
            <a:r>
              <a:rPr lang="pt-BR" sz="1600" dirty="0"/>
              <a:t>- Identificar as propostas de supressão; </a:t>
            </a:r>
            <a:endParaRPr lang="pt-BR" sz="1600" dirty="0" smtClean="0"/>
          </a:p>
          <a:p>
            <a:pPr marL="285750" indent="-285750" algn="just">
              <a:buFont typeface="Wingdings" panose="05000000000000000000" pitchFamily="2" charset="2"/>
              <a:buChar char="ü"/>
            </a:pPr>
            <a:r>
              <a:rPr lang="pt-BR" sz="1600" dirty="0" smtClean="0"/>
              <a:t>IV </a:t>
            </a:r>
            <a:r>
              <a:rPr lang="pt-BR" sz="1600" dirty="0"/>
              <a:t>- Analisar a pertinência, e encaminhar as propostas novas para apreciação da plenária final </a:t>
            </a:r>
            <a:r>
              <a:rPr lang="pt-BR" sz="1600" dirty="0" smtClean="0"/>
              <a:t>deliberativa</a:t>
            </a:r>
          </a:p>
          <a:p>
            <a:pPr marL="285750" indent="-285750" algn="just">
              <a:buFont typeface="Wingdings" panose="05000000000000000000" pitchFamily="2" charset="2"/>
              <a:buChar char="ü"/>
            </a:pPr>
            <a:r>
              <a:rPr lang="pt-BR" sz="1600" dirty="0" smtClean="0"/>
              <a:t>V </a:t>
            </a:r>
            <a:r>
              <a:rPr lang="pt-BR" sz="1600" dirty="0"/>
              <a:t>- Consolidar os Relatórios da respectiva Etapa </a:t>
            </a:r>
            <a:endParaRPr lang="pt-BR" sz="1600" dirty="0" smtClean="0"/>
          </a:p>
          <a:p>
            <a:pPr marL="285750" indent="-285750" algn="just">
              <a:buFont typeface="Wingdings" panose="05000000000000000000" pitchFamily="2" charset="2"/>
              <a:buChar char="ü"/>
            </a:pPr>
            <a:r>
              <a:rPr lang="pt-BR" sz="1600" dirty="0" smtClean="0"/>
              <a:t>VI </a:t>
            </a:r>
            <a:r>
              <a:rPr lang="pt-BR" sz="1600" dirty="0"/>
              <a:t>- Elaborar o Relatório Final da </a:t>
            </a:r>
            <a:r>
              <a:rPr lang="pt-BR" sz="1600" dirty="0" smtClean="0"/>
              <a:t>respectiva</a:t>
            </a:r>
            <a:endParaRPr lang="pt-BR" sz="1600" dirty="0"/>
          </a:p>
        </p:txBody>
      </p:sp>
    </p:spTree>
    <p:extLst>
      <p:ext uri="{BB962C8B-B14F-4D97-AF65-F5344CB8AC3E}">
        <p14:creationId xmlns:p14="http://schemas.microsoft.com/office/powerpoint/2010/main" val="102373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tângulo 1"/>
          <p:cNvSpPr/>
          <p:nvPr/>
        </p:nvSpPr>
        <p:spPr>
          <a:xfrm>
            <a:off x="964243" y="199382"/>
            <a:ext cx="10519546" cy="658835"/>
          </a:xfrm>
          <a:prstGeom prst="rect">
            <a:avLst/>
          </a:prstGeom>
        </p:spPr>
        <p:txBody>
          <a:bodyPr wrap="none">
            <a:spAutoFit/>
          </a:bodyPr>
          <a:lstStyle/>
          <a:p>
            <a:pPr marL="11516" marR="4607" algn="ctr">
              <a:lnSpc>
                <a:spcPct val="150000"/>
              </a:lnSpc>
              <a:spcBef>
                <a:spcPts val="77"/>
              </a:spcBef>
              <a:defRPr/>
            </a:pPr>
            <a:r>
              <a:rPr lang="pt-BR" sz="2800" b="1" spc="14" dirty="0">
                <a:latin typeface="Carlito"/>
                <a:cs typeface="Carlito"/>
              </a:rPr>
              <a:t>Das diretrizes e propostas aprovadas e dos relatórios finais</a:t>
            </a:r>
          </a:p>
        </p:txBody>
      </p:sp>
      <p:sp>
        <p:nvSpPr>
          <p:cNvPr id="4" name="Retângulo 3"/>
          <p:cNvSpPr/>
          <p:nvPr/>
        </p:nvSpPr>
        <p:spPr>
          <a:xfrm>
            <a:off x="276060" y="1056317"/>
            <a:ext cx="5947956" cy="4124206"/>
          </a:xfrm>
          <a:prstGeom prst="rect">
            <a:avLst/>
          </a:prstGeom>
        </p:spPr>
        <p:txBody>
          <a:bodyPr wrap="square">
            <a:spAutoFit/>
          </a:bodyPr>
          <a:lstStyle/>
          <a:p>
            <a:pPr algn="just"/>
            <a:r>
              <a:rPr lang="pt-BR" sz="1600" b="1" dirty="0"/>
              <a:t>Conferências Municipais e das Regiões Administrativas do Distrito Federal</a:t>
            </a:r>
            <a:r>
              <a:rPr lang="pt-BR" sz="1600" dirty="0"/>
              <a:t> </a:t>
            </a:r>
          </a:p>
          <a:p>
            <a:pPr marL="285750" indent="-285750" algn="just">
              <a:buFont typeface="Arial" panose="020B0604020202020204" pitchFamily="34" charset="0"/>
              <a:buChar char="•"/>
            </a:pPr>
            <a:r>
              <a:rPr lang="pt-BR" sz="1600" dirty="0" smtClean="0"/>
              <a:t>Devem </a:t>
            </a:r>
            <a:r>
              <a:rPr lang="pt-BR" sz="1600" dirty="0" smtClean="0"/>
              <a:t>enviar seus </a:t>
            </a:r>
            <a:r>
              <a:rPr lang="pt-BR" sz="1600" b="1" dirty="0" smtClean="0"/>
              <a:t>Relatórios </a:t>
            </a:r>
            <a:r>
              <a:rPr lang="pt-BR" sz="1600" b="1" dirty="0"/>
              <a:t>Finais </a:t>
            </a:r>
            <a:r>
              <a:rPr lang="pt-BR" sz="1600" dirty="0" smtClean="0"/>
              <a:t>para </a:t>
            </a:r>
            <a:r>
              <a:rPr lang="pt-BR" sz="1600" dirty="0"/>
              <a:t>a etapa seguinte </a:t>
            </a:r>
            <a:r>
              <a:rPr lang="pt-BR" sz="1600" b="1" dirty="0"/>
              <a:t>até o final do mês de abril de </a:t>
            </a:r>
            <a:r>
              <a:rPr lang="pt-BR" sz="1600" b="1" dirty="0" smtClean="0"/>
              <a:t>2023</a:t>
            </a:r>
          </a:p>
          <a:p>
            <a:pPr marL="285750" indent="-285750" algn="just">
              <a:buFont typeface="Arial" panose="020B0604020202020204" pitchFamily="34" charset="0"/>
              <a:buChar char="•"/>
            </a:pPr>
            <a:r>
              <a:rPr lang="pt-BR" sz="1600" b="1" dirty="0"/>
              <a:t>Relatórios </a:t>
            </a:r>
            <a:r>
              <a:rPr lang="pt-BR" sz="1600" b="1" dirty="0" smtClean="0"/>
              <a:t>Finais -</a:t>
            </a:r>
            <a:r>
              <a:rPr lang="pt-BR" sz="1600" dirty="0" smtClean="0"/>
              <a:t> </a:t>
            </a:r>
            <a:r>
              <a:rPr lang="pt-BR" sz="1600" dirty="0"/>
              <a:t>contendo as diretrizes e propostas </a:t>
            </a:r>
            <a:r>
              <a:rPr lang="pt-BR" sz="1600" dirty="0" smtClean="0"/>
              <a:t>que </a:t>
            </a:r>
            <a:r>
              <a:rPr lang="pt-BR" sz="1600" dirty="0"/>
              <a:t>incidirão sobre as políticas de saúde nas esferas Estadual, do Distrito Federal e Nacional. </a:t>
            </a:r>
            <a:endParaRPr lang="pt-BR" sz="1600" dirty="0" smtClean="0"/>
          </a:p>
          <a:p>
            <a:pPr marL="285750" indent="-285750" algn="just">
              <a:buFont typeface="Arial" panose="020B0604020202020204" pitchFamily="34" charset="0"/>
              <a:buChar char="•"/>
            </a:pPr>
            <a:r>
              <a:rPr lang="pt-BR" sz="1600" dirty="0" smtClean="0"/>
              <a:t>O </a:t>
            </a:r>
            <a:r>
              <a:rPr lang="pt-BR" sz="1600" dirty="0"/>
              <a:t>número de Diretrizes e de Propostas contido nos </a:t>
            </a:r>
            <a:r>
              <a:rPr lang="pt-BR" sz="1600" dirty="0" smtClean="0"/>
              <a:t>relatórios será definido pela Etapa Estadual e do DF</a:t>
            </a:r>
          </a:p>
          <a:p>
            <a:pPr marL="285750" indent="-285750" algn="just">
              <a:buFont typeface="Arial" panose="020B0604020202020204" pitchFamily="34" charset="0"/>
              <a:buChar char="•"/>
            </a:pPr>
            <a:r>
              <a:rPr lang="pt-BR" sz="1600" dirty="0" smtClean="0"/>
              <a:t>As </a:t>
            </a:r>
            <a:r>
              <a:rPr lang="pt-BR" sz="1600" dirty="0"/>
              <a:t>diretrizes e propostas que incidirão </a:t>
            </a:r>
            <a:r>
              <a:rPr lang="pt-BR" sz="1600" dirty="0" smtClean="0"/>
              <a:t>na </a:t>
            </a:r>
            <a:r>
              <a:rPr lang="pt-BR" sz="1600" dirty="0"/>
              <a:t>esfera </a:t>
            </a:r>
            <a:r>
              <a:rPr lang="pt-BR" sz="1600" dirty="0" smtClean="0"/>
              <a:t>municipal </a:t>
            </a:r>
            <a:r>
              <a:rPr lang="pt-BR" sz="1600" dirty="0"/>
              <a:t>devem ser remetidas aos respectivos conselhos municipais de saúde como subsídios para: </a:t>
            </a:r>
            <a:endParaRPr lang="pt-BR" sz="1600" dirty="0" smtClean="0"/>
          </a:p>
          <a:p>
            <a:pPr algn="just"/>
            <a:r>
              <a:rPr lang="pt-BR" sz="1400" dirty="0" smtClean="0"/>
              <a:t>I </a:t>
            </a:r>
            <a:r>
              <a:rPr lang="pt-BR" sz="1400" dirty="0"/>
              <a:t>- A elaboração do Plano de Ação, com vistas a </a:t>
            </a:r>
            <a:r>
              <a:rPr lang="pt-BR" sz="1400" dirty="0"/>
              <a:t>	incorporar </a:t>
            </a:r>
            <a:r>
              <a:rPr lang="pt-BR" sz="1400" dirty="0"/>
              <a:t>o conceito do Direito à Saúde no debate </a:t>
            </a:r>
            <a:r>
              <a:rPr lang="pt-BR" sz="1400" dirty="0"/>
              <a:t>	público</a:t>
            </a:r>
            <a:r>
              <a:rPr lang="pt-BR" sz="1400" dirty="0"/>
              <a:t>, de forma a ampliar a defesa do SUS no </a:t>
            </a:r>
            <a:r>
              <a:rPr lang="pt-BR" sz="1400" dirty="0"/>
              <a:t>	respectivo </a:t>
            </a:r>
            <a:r>
              <a:rPr lang="pt-BR" sz="1400" dirty="0"/>
              <a:t>território; e </a:t>
            </a:r>
            <a:endParaRPr lang="pt-BR" sz="1400" dirty="0" smtClean="0"/>
          </a:p>
          <a:p>
            <a:pPr algn="just"/>
            <a:r>
              <a:rPr lang="pt-BR" sz="1400" dirty="0" smtClean="0"/>
              <a:t>II </a:t>
            </a:r>
            <a:r>
              <a:rPr lang="pt-BR" sz="1400" dirty="0"/>
              <a:t>- A revisão dos Planos Municipais de Saúde, elaborados para os anos de 2022 a 2025. </a:t>
            </a:r>
          </a:p>
        </p:txBody>
      </p:sp>
      <p:sp>
        <p:nvSpPr>
          <p:cNvPr id="6" name="Retângulo 5"/>
          <p:cNvSpPr/>
          <p:nvPr/>
        </p:nvSpPr>
        <p:spPr>
          <a:xfrm>
            <a:off x="6615030" y="1071706"/>
            <a:ext cx="5342709" cy="4093428"/>
          </a:xfrm>
          <a:prstGeom prst="rect">
            <a:avLst/>
          </a:prstGeom>
        </p:spPr>
        <p:txBody>
          <a:bodyPr wrap="square">
            <a:spAutoFit/>
          </a:bodyPr>
          <a:lstStyle/>
          <a:p>
            <a:pPr algn="just"/>
            <a:r>
              <a:rPr lang="pt-BR" sz="1600" b="1" dirty="0"/>
              <a:t>Conferências Estaduais e do Distrito Federal</a:t>
            </a:r>
            <a:r>
              <a:rPr lang="pt-BR" sz="1600" dirty="0"/>
              <a:t> </a:t>
            </a:r>
          </a:p>
          <a:p>
            <a:pPr marL="285750" indent="-285750" algn="just">
              <a:buFont typeface="Arial" panose="020B0604020202020204" pitchFamily="34" charset="0"/>
              <a:buChar char="•"/>
            </a:pPr>
            <a:r>
              <a:rPr lang="pt-BR" sz="1600" dirty="0" smtClean="0"/>
              <a:t>Devem </a:t>
            </a:r>
            <a:r>
              <a:rPr lang="pt-BR" sz="1600" dirty="0" smtClean="0"/>
              <a:t>enviar seus </a:t>
            </a:r>
            <a:r>
              <a:rPr lang="pt-BR" sz="1600" b="1" dirty="0" smtClean="0"/>
              <a:t>Relatórios </a:t>
            </a:r>
            <a:r>
              <a:rPr lang="pt-BR" sz="1600" b="1" dirty="0"/>
              <a:t>Finais </a:t>
            </a:r>
            <a:r>
              <a:rPr lang="pt-BR" sz="1600" dirty="0" smtClean="0"/>
              <a:t>para </a:t>
            </a:r>
            <a:r>
              <a:rPr lang="pt-BR" sz="1600" dirty="0"/>
              <a:t>a etapa nacional </a:t>
            </a:r>
            <a:r>
              <a:rPr lang="pt-BR" sz="1600" b="1" dirty="0"/>
              <a:t>em até 10 dias (dez dias) após a sua realização</a:t>
            </a:r>
            <a:endParaRPr lang="pt-BR" sz="1600" b="1" dirty="0" smtClean="0"/>
          </a:p>
          <a:p>
            <a:pPr marL="285750" indent="-285750" algn="just">
              <a:buFont typeface="Arial" panose="020B0604020202020204" pitchFamily="34" charset="0"/>
              <a:buChar char="•"/>
            </a:pPr>
            <a:r>
              <a:rPr lang="pt-BR" sz="1600" b="1" dirty="0"/>
              <a:t>Relatórios </a:t>
            </a:r>
            <a:r>
              <a:rPr lang="pt-BR" sz="1600" b="1" dirty="0" smtClean="0"/>
              <a:t>Finais -</a:t>
            </a:r>
            <a:r>
              <a:rPr lang="pt-BR" sz="1600" dirty="0"/>
              <a:t> </a:t>
            </a:r>
            <a:r>
              <a:rPr lang="pt-BR" sz="1600" dirty="0" smtClean="0"/>
              <a:t>contendo </a:t>
            </a:r>
            <a:r>
              <a:rPr lang="pt-BR" sz="1600" dirty="0"/>
              <a:t>as diretrizes e propostas que incidirão sobre as políticas de saúde na esfera </a:t>
            </a:r>
            <a:r>
              <a:rPr lang="pt-BR" sz="1600" dirty="0" smtClean="0"/>
              <a:t>nacional</a:t>
            </a:r>
          </a:p>
          <a:p>
            <a:pPr marL="285750" indent="-285750" algn="just">
              <a:buFont typeface="Arial" panose="020B0604020202020204" pitchFamily="34" charset="0"/>
              <a:buChar char="•"/>
            </a:pPr>
            <a:r>
              <a:rPr lang="pt-BR" sz="1600" dirty="0" smtClean="0"/>
              <a:t>Os Relatórios </a:t>
            </a:r>
            <a:r>
              <a:rPr lang="pt-BR" sz="1600" dirty="0"/>
              <a:t>Finais </a:t>
            </a:r>
            <a:r>
              <a:rPr lang="pt-BR" sz="1600" dirty="0" smtClean="0"/>
              <a:t>devem </a:t>
            </a:r>
            <a:r>
              <a:rPr lang="pt-BR" sz="1600" dirty="0"/>
              <a:t>conter </a:t>
            </a:r>
            <a:r>
              <a:rPr lang="pt-BR" sz="1600" dirty="0" smtClean="0"/>
              <a:t>(</a:t>
            </a:r>
            <a:r>
              <a:rPr lang="pt-BR" sz="1600" dirty="0"/>
              <a:t>01) Diretriz para cada um dos </a:t>
            </a:r>
            <a:r>
              <a:rPr lang="pt-BR" sz="1600" dirty="0" smtClean="0"/>
              <a:t>(</a:t>
            </a:r>
            <a:r>
              <a:rPr lang="pt-BR" sz="1600" dirty="0"/>
              <a:t>04) eixos temáticos e até </a:t>
            </a:r>
            <a:r>
              <a:rPr lang="pt-BR" sz="1600" dirty="0" smtClean="0"/>
              <a:t>(</a:t>
            </a:r>
            <a:r>
              <a:rPr lang="pt-BR" sz="1600" dirty="0"/>
              <a:t>05) Propostas por </a:t>
            </a:r>
            <a:r>
              <a:rPr lang="pt-BR" sz="1600" dirty="0" smtClean="0"/>
              <a:t>Diretriz</a:t>
            </a:r>
          </a:p>
          <a:p>
            <a:pPr marL="285750" indent="-285750" algn="just">
              <a:buFont typeface="Arial" panose="020B0604020202020204" pitchFamily="34" charset="0"/>
              <a:buChar char="•"/>
            </a:pPr>
            <a:r>
              <a:rPr lang="pt-BR" sz="1600" dirty="0" smtClean="0"/>
              <a:t>As </a:t>
            </a:r>
            <a:r>
              <a:rPr lang="pt-BR" sz="1600" dirty="0"/>
              <a:t>diretrizes e propostas que incidirão </a:t>
            </a:r>
            <a:r>
              <a:rPr lang="pt-BR" sz="1600" dirty="0" smtClean="0"/>
              <a:t>na </a:t>
            </a:r>
            <a:r>
              <a:rPr lang="pt-BR" sz="1600" dirty="0"/>
              <a:t>esfera </a:t>
            </a:r>
            <a:r>
              <a:rPr lang="pt-BR" sz="1600" dirty="0" smtClean="0"/>
              <a:t>estadual e do DF </a:t>
            </a:r>
            <a:r>
              <a:rPr lang="pt-BR" sz="1600" dirty="0"/>
              <a:t>devem ser remetidas aos respectivos conselhos </a:t>
            </a:r>
            <a:r>
              <a:rPr lang="pt-BR" sz="1600" dirty="0" smtClean="0"/>
              <a:t>de </a:t>
            </a:r>
            <a:r>
              <a:rPr lang="pt-BR" sz="1600" dirty="0"/>
              <a:t>saúde como subsídios para: </a:t>
            </a:r>
            <a:endParaRPr lang="pt-BR" sz="1600" dirty="0" smtClean="0"/>
          </a:p>
          <a:p>
            <a:pPr algn="just"/>
            <a:r>
              <a:rPr lang="pt-BR" sz="1400" dirty="0" smtClean="0"/>
              <a:t>I </a:t>
            </a:r>
            <a:r>
              <a:rPr lang="pt-BR" sz="1400" dirty="0"/>
              <a:t>- A elaboração do Plano de Ação, com vistas a </a:t>
            </a:r>
            <a:r>
              <a:rPr lang="pt-BR" sz="1400" dirty="0" smtClean="0"/>
              <a:t>	incorporar </a:t>
            </a:r>
            <a:r>
              <a:rPr lang="pt-BR" sz="1400" dirty="0"/>
              <a:t>o conceito do Direito à Saúde no </a:t>
            </a:r>
            <a:r>
              <a:rPr lang="pt-BR" sz="1400" dirty="0" smtClean="0"/>
              <a:t>	debate 	público</a:t>
            </a:r>
            <a:r>
              <a:rPr lang="pt-BR" sz="1400" dirty="0"/>
              <a:t>, de forma a ampliar a defesa do </a:t>
            </a:r>
            <a:r>
              <a:rPr lang="pt-BR" sz="1400" dirty="0" smtClean="0"/>
              <a:t>	SUS 	no respectivo </a:t>
            </a:r>
            <a:r>
              <a:rPr lang="pt-BR" sz="1400" dirty="0"/>
              <a:t>território; e </a:t>
            </a:r>
            <a:r>
              <a:rPr lang="pt-BR" sz="1400" dirty="0" smtClean="0"/>
              <a:t>II </a:t>
            </a:r>
            <a:r>
              <a:rPr lang="pt-BR" sz="1400" dirty="0"/>
              <a:t>- S</a:t>
            </a:r>
            <a:r>
              <a:rPr lang="pt-BR" sz="1400" dirty="0" smtClean="0"/>
              <a:t>erem </a:t>
            </a:r>
            <a:r>
              <a:rPr lang="pt-BR" sz="1400" dirty="0"/>
              <a:t>incorporadas na elaboração dos Planos Plurianuais de Saúde Estaduais e do Distrito Federal (2024-2027) e dos Planos de Saúde Estaduais e do Distrito Federal (2024-2027)</a:t>
            </a:r>
          </a:p>
        </p:txBody>
      </p:sp>
    </p:spTree>
    <p:extLst>
      <p:ext uri="{BB962C8B-B14F-4D97-AF65-F5344CB8AC3E}">
        <p14:creationId xmlns:p14="http://schemas.microsoft.com/office/powerpoint/2010/main" val="262499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tângulo 1"/>
          <p:cNvSpPr/>
          <p:nvPr/>
        </p:nvSpPr>
        <p:spPr>
          <a:xfrm>
            <a:off x="3105270" y="80510"/>
            <a:ext cx="6219203" cy="658835"/>
          </a:xfrm>
          <a:prstGeom prst="rect">
            <a:avLst/>
          </a:prstGeom>
        </p:spPr>
        <p:txBody>
          <a:bodyPr wrap="none">
            <a:spAutoFit/>
          </a:bodyPr>
          <a:lstStyle/>
          <a:p>
            <a:pPr marL="11516" marR="4607" algn="ctr">
              <a:lnSpc>
                <a:spcPct val="150000"/>
              </a:lnSpc>
              <a:spcBef>
                <a:spcPts val="77"/>
              </a:spcBef>
              <a:defRPr/>
            </a:pPr>
            <a:r>
              <a:rPr lang="pt-BR" sz="2800" b="1" spc="14" dirty="0">
                <a:latin typeface="Carlito"/>
                <a:cs typeface="Carlito"/>
              </a:rPr>
              <a:t>Da elaboração dos Planos de Ação</a:t>
            </a:r>
          </a:p>
        </p:txBody>
      </p:sp>
      <p:sp>
        <p:nvSpPr>
          <p:cNvPr id="4" name="Retângulo 3"/>
          <p:cNvSpPr/>
          <p:nvPr/>
        </p:nvSpPr>
        <p:spPr>
          <a:xfrm>
            <a:off x="134122" y="818573"/>
            <a:ext cx="11923775" cy="448610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pt-BR" sz="1600" dirty="0" smtClean="0"/>
              <a:t>Cada </a:t>
            </a:r>
            <a:r>
              <a:rPr lang="pt-BR" sz="1600" dirty="0"/>
              <a:t>uma das etapas da Conferência deve elaborar um </a:t>
            </a:r>
            <a:r>
              <a:rPr lang="pt-BR" sz="1600" b="1" dirty="0"/>
              <a:t>Plano de Ação </a:t>
            </a:r>
            <a:r>
              <a:rPr lang="pt-BR" sz="1600" dirty="0"/>
              <a:t>relativo à sua esfera de competência, com vistas a contribuir com a conscientização sobre o direito à saúde e à sua disseminação para o conjunto da população de seu território, objetivando a ampliação do debate sobre a defesa do SUS na sociedade. </a:t>
            </a:r>
            <a:endParaRPr lang="pt-BR" sz="1600" dirty="0" smtClean="0"/>
          </a:p>
          <a:p>
            <a:pPr marL="285750" indent="-285750" algn="just">
              <a:lnSpc>
                <a:spcPct val="150000"/>
              </a:lnSpc>
              <a:buFont typeface="Arial" panose="020B0604020202020204" pitchFamily="34" charset="0"/>
              <a:buChar char="•"/>
            </a:pPr>
            <a:r>
              <a:rPr lang="pt-BR" sz="1600" b="1" dirty="0" smtClean="0"/>
              <a:t>Objetivo </a:t>
            </a:r>
            <a:r>
              <a:rPr lang="pt-BR" sz="1600" b="1" dirty="0"/>
              <a:t>de cada Plano de </a:t>
            </a:r>
            <a:r>
              <a:rPr lang="pt-BR" sz="1600" b="1" dirty="0" smtClean="0"/>
              <a:t>Ação - </a:t>
            </a:r>
            <a:r>
              <a:rPr lang="pt-BR" sz="1600" dirty="0" smtClean="0"/>
              <a:t>construir </a:t>
            </a:r>
            <a:r>
              <a:rPr lang="pt-BR" sz="1600" dirty="0"/>
              <a:t>uma mobilização permanente das forças da sociedade, que parta do monitoramento das deliberações das etapas da 17ª CNS, para garantia de direitos sociais e democratização do Estado, em especial, as que incidem sobre o setor saúde. </a:t>
            </a:r>
            <a:endParaRPr lang="pt-BR" sz="1600" dirty="0" smtClean="0"/>
          </a:p>
          <a:p>
            <a:pPr marL="285750" indent="-285750" algn="just">
              <a:lnSpc>
                <a:spcPct val="150000"/>
              </a:lnSpc>
              <a:buFont typeface="Arial" panose="020B0604020202020204" pitchFamily="34" charset="0"/>
              <a:buChar char="•"/>
            </a:pPr>
            <a:r>
              <a:rPr lang="pt-BR" sz="1600" b="1" dirty="0" smtClean="0"/>
              <a:t>Os </a:t>
            </a:r>
            <a:r>
              <a:rPr lang="pt-BR" sz="1600" b="1" dirty="0"/>
              <a:t>Planos de Ação podem ser viabilizados </a:t>
            </a:r>
            <a:r>
              <a:rPr lang="pt-BR" sz="1600" dirty="0"/>
              <a:t>por meio de campanhas, fóruns e processos formativos, entre outros que contemplem estratégias no sentido de manter permanentes os esforços de mobilização dos movimentos sociais em defesa do SUS e em apoio à participação social na saúde. </a:t>
            </a:r>
            <a:endParaRPr lang="pt-BR" sz="1600" dirty="0" smtClean="0"/>
          </a:p>
          <a:p>
            <a:pPr marL="285750" indent="-285750" algn="just">
              <a:lnSpc>
                <a:spcPct val="150000"/>
              </a:lnSpc>
              <a:buFont typeface="Arial" panose="020B0604020202020204" pitchFamily="34" charset="0"/>
              <a:buChar char="•"/>
            </a:pPr>
            <a:r>
              <a:rPr lang="pt-BR" sz="1600" dirty="0"/>
              <a:t>Sugere-se que os conselhos de saúde busquem a </a:t>
            </a:r>
            <a:r>
              <a:rPr lang="pt-BR" sz="1600" b="1" dirty="0"/>
              <a:t>previsão orçamentária para o desenvolvimento de seus respectivos Planos de Ação</a:t>
            </a:r>
            <a:r>
              <a:rPr lang="pt-BR" sz="1600" dirty="0"/>
              <a:t> com a sua inclusão na Programação Anual de Saúde, no Plano Municipal, Estadual e Nacional de Saúde, de acordo com o Art. 44 da Lei Complementar nº 141/2012</a:t>
            </a:r>
          </a:p>
        </p:txBody>
      </p:sp>
    </p:spTree>
    <p:extLst>
      <p:ext uri="{BB962C8B-B14F-4D97-AF65-F5344CB8AC3E}">
        <p14:creationId xmlns:p14="http://schemas.microsoft.com/office/powerpoint/2010/main" val="801755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tângulo 1"/>
          <p:cNvSpPr/>
          <p:nvPr/>
        </p:nvSpPr>
        <p:spPr>
          <a:xfrm>
            <a:off x="1106424" y="143179"/>
            <a:ext cx="10314432" cy="738664"/>
          </a:xfrm>
          <a:prstGeom prst="rect">
            <a:avLst/>
          </a:prstGeom>
        </p:spPr>
        <p:txBody>
          <a:bodyPr wrap="square">
            <a:spAutoFit/>
          </a:bodyPr>
          <a:lstStyle/>
          <a:p>
            <a:pPr marL="11516" marR="4607" algn="ctr">
              <a:lnSpc>
                <a:spcPct val="150000"/>
              </a:lnSpc>
              <a:spcBef>
                <a:spcPts val="77"/>
              </a:spcBef>
              <a:defRPr/>
            </a:pPr>
            <a:r>
              <a:rPr lang="pt-BR" sz="2800" b="1" spc="14" dirty="0">
                <a:latin typeface="Carlito"/>
                <a:cs typeface="Carlito"/>
              </a:rPr>
              <a:t>Do processo de monitoramento das diretrizes e </a:t>
            </a:r>
            <a:r>
              <a:rPr lang="pt-BR" sz="2800" b="1" spc="14" dirty="0" smtClean="0">
                <a:latin typeface="Carlito"/>
                <a:cs typeface="Carlito"/>
              </a:rPr>
              <a:t>propostas</a:t>
            </a:r>
            <a:endParaRPr lang="pt-BR" sz="2800" b="1" spc="14" dirty="0">
              <a:latin typeface="Carlito"/>
              <a:cs typeface="Carlito"/>
            </a:endParaRPr>
          </a:p>
        </p:txBody>
      </p:sp>
      <p:sp>
        <p:nvSpPr>
          <p:cNvPr id="4" name="Retângulo 3"/>
          <p:cNvSpPr/>
          <p:nvPr/>
        </p:nvSpPr>
        <p:spPr>
          <a:xfrm>
            <a:off x="365760" y="881843"/>
            <a:ext cx="11539728" cy="4662815"/>
          </a:xfrm>
          <a:prstGeom prst="rect">
            <a:avLst/>
          </a:prstGeom>
        </p:spPr>
        <p:txBody>
          <a:bodyPr wrap="square">
            <a:spAutoFit/>
          </a:bodyPr>
          <a:lstStyle/>
          <a:p>
            <a:pPr marL="285750" indent="-285750">
              <a:lnSpc>
                <a:spcPct val="150000"/>
              </a:lnSpc>
              <a:buFont typeface="Arial" panose="020B0604020202020204" pitchFamily="34" charset="0"/>
              <a:buChar char="•"/>
            </a:pPr>
            <a:r>
              <a:rPr lang="pt-BR" dirty="0" smtClean="0"/>
              <a:t>Os </a:t>
            </a:r>
            <a:r>
              <a:rPr lang="pt-BR" dirty="0"/>
              <a:t>Conselhos de Saúde responsáveis pela realização das etapas Municipal, Estadual, do Distrito Federal e Nacional devem estabelecer um processo de monitoramento das diretrizes e propostas aprovadas que incidirão sobre as políticas de saúde nas respectivas esferas. </a:t>
            </a:r>
          </a:p>
          <a:p>
            <a:pPr marL="285750" indent="-285750">
              <a:lnSpc>
                <a:spcPct val="150000"/>
              </a:lnSpc>
              <a:buFont typeface="Arial" panose="020B0604020202020204" pitchFamily="34" charset="0"/>
              <a:buChar char="•"/>
            </a:pPr>
            <a:endParaRPr lang="pt-BR" dirty="0" smtClean="0"/>
          </a:p>
          <a:p>
            <a:pPr marL="285750" indent="-285750">
              <a:lnSpc>
                <a:spcPct val="150000"/>
              </a:lnSpc>
              <a:buFont typeface="Arial" panose="020B0604020202020204" pitchFamily="34" charset="0"/>
              <a:buChar char="•"/>
            </a:pPr>
            <a:r>
              <a:rPr lang="pt-BR" dirty="0" smtClean="0"/>
              <a:t>O </a:t>
            </a:r>
            <a:r>
              <a:rPr lang="pt-BR" dirty="0"/>
              <a:t>monitoramento do cumprimento ou do descumprimento das diretrizes e propostas aprovadas na Conferência envolve a construção de instrumentos públicos que auxiliem o Conselho de Saúde a preparar suas avaliações sobre as Programações Anuais de Saúde, os Relatórios Quadrimestrais e Relatório Anual de Gestão, bem como a divulgação para a sociedade. </a:t>
            </a:r>
            <a:endParaRPr lang="pt-BR" dirty="0" smtClean="0"/>
          </a:p>
          <a:p>
            <a:pPr marL="285750" indent="-285750">
              <a:lnSpc>
                <a:spcPct val="150000"/>
              </a:lnSpc>
              <a:buFont typeface="Arial" panose="020B0604020202020204" pitchFamily="34" charset="0"/>
              <a:buChar char="•"/>
            </a:pPr>
            <a:endParaRPr lang="pt-BR" dirty="0" smtClean="0"/>
          </a:p>
          <a:p>
            <a:pPr marL="285750" indent="-285750">
              <a:lnSpc>
                <a:spcPct val="150000"/>
              </a:lnSpc>
              <a:buFont typeface="Arial" panose="020B0604020202020204" pitchFamily="34" charset="0"/>
              <a:buChar char="•"/>
            </a:pPr>
            <a:r>
              <a:rPr lang="pt-BR" dirty="0" smtClean="0"/>
              <a:t>Sugere-se </a:t>
            </a:r>
            <a:r>
              <a:rPr lang="pt-BR" dirty="0"/>
              <a:t>que essas ações contem com suporte financeiro e orçamentário posto no Art. 44, da Lei Complementar nº 141/2012.</a:t>
            </a:r>
          </a:p>
        </p:txBody>
      </p:sp>
    </p:spTree>
    <p:extLst>
      <p:ext uri="{BB962C8B-B14F-4D97-AF65-F5344CB8AC3E}">
        <p14:creationId xmlns:p14="http://schemas.microsoft.com/office/powerpoint/2010/main" val="3666673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tângulo 1"/>
          <p:cNvSpPr/>
          <p:nvPr/>
        </p:nvSpPr>
        <p:spPr>
          <a:xfrm>
            <a:off x="1650788" y="263390"/>
            <a:ext cx="9347624" cy="658835"/>
          </a:xfrm>
          <a:prstGeom prst="rect">
            <a:avLst/>
          </a:prstGeom>
        </p:spPr>
        <p:txBody>
          <a:bodyPr wrap="none">
            <a:spAutoFit/>
          </a:bodyPr>
          <a:lstStyle/>
          <a:p>
            <a:pPr marL="11516" marR="4607" algn="ctr">
              <a:lnSpc>
                <a:spcPct val="150000"/>
              </a:lnSpc>
              <a:spcBef>
                <a:spcPts val="77"/>
              </a:spcBef>
              <a:defRPr/>
            </a:pPr>
            <a:r>
              <a:rPr lang="pt-BR" sz="2800" b="1" spc="14" dirty="0">
                <a:latin typeface="Carlito"/>
                <a:cs typeface="Carlito"/>
              </a:rPr>
              <a:t>Da acessibilidade e da alimentação nas conferências</a:t>
            </a:r>
          </a:p>
        </p:txBody>
      </p:sp>
      <p:sp>
        <p:nvSpPr>
          <p:cNvPr id="4" name="Retângulo 3"/>
          <p:cNvSpPr/>
          <p:nvPr/>
        </p:nvSpPr>
        <p:spPr>
          <a:xfrm>
            <a:off x="326571" y="1443841"/>
            <a:ext cx="11450901" cy="341632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pt-BR" dirty="0" smtClean="0"/>
              <a:t>Todas </a:t>
            </a:r>
            <a:r>
              <a:rPr lang="pt-BR" dirty="0"/>
              <a:t>as etapas da 17ª CNS devem assegurar a acessibilidade, por meio da implementação dos aspectos arquitetônicos, atitudinais, programáticos e comunicacionais que sejam livres de barreiras que dificultem ou impeçam a ampla participação de todas as pessoas com deficiência. </a:t>
            </a:r>
            <a:endParaRPr lang="pt-BR" dirty="0" smtClean="0"/>
          </a:p>
          <a:p>
            <a:pPr marL="285750" indent="-285750" algn="just">
              <a:lnSpc>
                <a:spcPct val="150000"/>
              </a:lnSpc>
              <a:buFont typeface="Arial" panose="020B0604020202020204" pitchFamily="34" charset="0"/>
              <a:buChar char="•"/>
            </a:pPr>
            <a:endParaRPr lang="pt-BR" dirty="0"/>
          </a:p>
          <a:p>
            <a:pPr marL="285750" indent="-285750" algn="just">
              <a:lnSpc>
                <a:spcPct val="150000"/>
              </a:lnSpc>
              <a:buFont typeface="Arial" panose="020B0604020202020204" pitchFamily="34" charset="0"/>
              <a:buChar char="•"/>
            </a:pPr>
            <a:r>
              <a:rPr lang="pt-BR" dirty="0" smtClean="0"/>
              <a:t>Recomenda-se </a:t>
            </a:r>
            <a:r>
              <a:rPr lang="pt-BR" dirty="0"/>
              <a:t>que as conferências observem os parâmetros da Portaria nº 1274, de 07 de julho 2016, que trata ações de Promoção da Alimentação Adequada e Saudável nos Ambientes de Trabalho e do Guia para elaboração de alimentação saudável em eventos (CAISAN/CGAN), incluindo a observação das restrições alimentares decorrentes de alergias, intolerâncias e hábitos alimentares relacionados à religiosidade. </a:t>
            </a:r>
          </a:p>
        </p:txBody>
      </p:sp>
    </p:spTree>
    <p:extLst>
      <p:ext uri="{BB962C8B-B14F-4D97-AF65-F5344CB8AC3E}">
        <p14:creationId xmlns:p14="http://schemas.microsoft.com/office/powerpoint/2010/main" val="151358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tângulo 1"/>
          <p:cNvSpPr/>
          <p:nvPr/>
        </p:nvSpPr>
        <p:spPr>
          <a:xfrm>
            <a:off x="1018136" y="117086"/>
            <a:ext cx="10411761" cy="658835"/>
          </a:xfrm>
          <a:prstGeom prst="rect">
            <a:avLst/>
          </a:prstGeom>
        </p:spPr>
        <p:txBody>
          <a:bodyPr wrap="none">
            <a:spAutoFit/>
          </a:bodyPr>
          <a:lstStyle/>
          <a:p>
            <a:pPr marL="11516" marR="4607" algn="ctr">
              <a:lnSpc>
                <a:spcPct val="150000"/>
              </a:lnSpc>
              <a:spcBef>
                <a:spcPts val="77"/>
              </a:spcBef>
              <a:defRPr/>
            </a:pPr>
            <a:r>
              <a:rPr lang="pt-BR" sz="2800" b="1" spc="14" dirty="0">
                <a:latin typeface="Carlito"/>
                <a:cs typeface="Carlito"/>
              </a:rPr>
              <a:t>Do fortalecimento da participação e controle social no SUS</a:t>
            </a:r>
          </a:p>
        </p:txBody>
      </p:sp>
      <p:sp>
        <p:nvSpPr>
          <p:cNvPr id="4" name="Retângulo 3"/>
          <p:cNvSpPr/>
          <p:nvPr/>
        </p:nvSpPr>
        <p:spPr>
          <a:xfrm>
            <a:off x="371856" y="983633"/>
            <a:ext cx="11704320" cy="4154984"/>
          </a:xfrm>
          <a:prstGeom prst="rect">
            <a:avLst/>
          </a:prstGeom>
        </p:spPr>
        <p:txBody>
          <a:bodyPr wrap="square">
            <a:spAutoFit/>
          </a:bodyPr>
          <a:lstStyle/>
          <a:p>
            <a:pPr algn="just">
              <a:lnSpc>
                <a:spcPct val="150000"/>
              </a:lnSpc>
            </a:pPr>
            <a:r>
              <a:rPr lang="pt-BR" sz="1600" dirty="0" smtClean="0"/>
              <a:t>A </a:t>
            </a:r>
            <a:r>
              <a:rPr lang="pt-BR" sz="1600" dirty="0"/>
              <a:t>fim de contribuir com o </a:t>
            </a:r>
            <a:r>
              <a:rPr lang="pt-BR" sz="1600" b="1" dirty="0"/>
              <a:t>fortalecimento do controle social do SUS</a:t>
            </a:r>
            <a:r>
              <a:rPr lang="pt-BR" sz="1600" dirty="0"/>
              <a:t>, em todo país, estimula-se que: </a:t>
            </a:r>
            <a:endParaRPr lang="pt-BR" sz="1600" dirty="0" smtClean="0"/>
          </a:p>
          <a:p>
            <a:pPr marL="285750" indent="-285750" algn="just">
              <a:lnSpc>
                <a:spcPct val="150000"/>
              </a:lnSpc>
              <a:buFont typeface="Arial" panose="020B0604020202020204" pitchFamily="34" charset="0"/>
              <a:buChar char="•"/>
            </a:pPr>
            <a:r>
              <a:rPr lang="pt-BR" sz="1600" b="1" dirty="0" smtClean="0"/>
              <a:t>As Conferências </a:t>
            </a:r>
          </a:p>
          <a:p>
            <a:pPr marL="742950" lvl="1" indent="-285750" algn="just">
              <a:lnSpc>
                <a:spcPct val="150000"/>
              </a:lnSpc>
              <a:buFont typeface="Wingdings" panose="05000000000000000000" pitchFamily="2" charset="2"/>
              <a:buChar char="ü"/>
            </a:pPr>
            <a:r>
              <a:rPr lang="pt-BR" sz="1600" dirty="0" smtClean="0"/>
              <a:t>atendam </a:t>
            </a:r>
            <a:r>
              <a:rPr lang="pt-BR" sz="1600" dirty="0"/>
              <a:t>à “Avaliação da Participação Social na 17ª CNS”, sob a coordenação e diretrizes definidas pela Comissão Organizadora da Etapa Nacional da Conferência; </a:t>
            </a:r>
            <a:endParaRPr lang="pt-BR" sz="1600" dirty="0" smtClean="0"/>
          </a:p>
          <a:p>
            <a:pPr marL="742950" lvl="1" indent="-285750" algn="just">
              <a:lnSpc>
                <a:spcPct val="150000"/>
              </a:lnSpc>
              <a:buFont typeface="Wingdings" panose="05000000000000000000" pitchFamily="2" charset="2"/>
              <a:buChar char="ü"/>
            </a:pPr>
            <a:r>
              <a:rPr lang="pt-BR" sz="1600" dirty="0" smtClean="0"/>
              <a:t>reafirmem</a:t>
            </a:r>
            <a:r>
              <a:rPr lang="pt-BR" sz="1600" dirty="0"/>
              <a:t>: a) A Resolução CNS nº 453, de 10 de maio de 2012, que indica que os Conselhos de Saúde devem ser presididos por pessoas eleitas entre seus membros; e b) A criação de conselhos gestores, em todas as unidades de saúde do SUS.</a:t>
            </a:r>
          </a:p>
          <a:p>
            <a:pPr marL="285750" indent="-285750" algn="just">
              <a:lnSpc>
                <a:spcPct val="150000"/>
              </a:lnSpc>
              <a:buFont typeface="Arial" panose="020B0604020202020204" pitchFamily="34" charset="0"/>
              <a:buChar char="•"/>
            </a:pPr>
            <a:r>
              <a:rPr lang="pt-BR" sz="1600" b="1" dirty="0" smtClean="0"/>
              <a:t>Os </a:t>
            </a:r>
            <a:r>
              <a:rPr lang="pt-BR" sz="1600" b="1" dirty="0"/>
              <a:t>Conselhos de </a:t>
            </a:r>
            <a:r>
              <a:rPr lang="pt-BR" sz="1600" b="1" dirty="0" smtClean="0"/>
              <a:t>Saúde</a:t>
            </a:r>
            <a:endParaRPr lang="pt-BR" sz="1600" dirty="0" smtClean="0"/>
          </a:p>
          <a:p>
            <a:pPr marL="742950" lvl="1" indent="-285750" algn="just">
              <a:lnSpc>
                <a:spcPct val="150000"/>
              </a:lnSpc>
              <a:buFont typeface="Wingdings" panose="05000000000000000000" pitchFamily="2" charset="2"/>
              <a:buChar char="ü"/>
            </a:pPr>
            <a:r>
              <a:rPr lang="pt-BR" sz="1600" dirty="0"/>
              <a:t>atualizem seus dados no Sistema de Acompanhamento dos Conselhos de Saúde (</a:t>
            </a:r>
            <a:r>
              <a:rPr lang="pt-BR" sz="1600" dirty="0" smtClean="0"/>
              <a:t>SIACS)</a:t>
            </a:r>
          </a:p>
          <a:p>
            <a:pPr marL="742950" lvl="1" indent="-285750" algn="just">
              <a:lnSpc>
                <a:spcPct val="150000"/>
              </a:lnSpc>
              <a:buFont typeface="Wingdings" panose="05000000000000000000" pitchFamily="2" charset="2"/>
              <a:buChar char="ü"/>
            </a:pPr>
            <a:r>
              <a:rPr lang="pt-BR" sz="1600" dirty="0" smtClean="0"/>
              <a:t>criem </a:t>
            </a:r>
            <a:r>
              <a:rPr lang="pt-BR" sz="1600" dirty="0"/>
              <a:t>Comissões </a:t>
            </a:r>
            <a:r>
              <a:rPr lang="pt-BR" sz="1600" dirty="0" err="1"/>
              <a:t>Intersetoriais</a:t>
            </a:r>
            <a:r>
              <a:rPr lang="pt-BR" sz="1600" dirty="0"/>
              <a:t> de apoio ao desenvolvimento de suas funções e para dar respostas às suas demandas cotidianas ou reforcem as já existentes. A composição e o papel das comissões do Conselho Nacional de Saúde podem contribuir com esse objetivo. </a:t>
            </a:r>
          </a:p>
        </p:txBody>
      </p:sp>
    </p:spTree>
    <p:extLst>
      <p:ext uri="{BB962C8B-B14F-4D97-AF65-F5344CB8AC3E}">
        <p14:creationId xmlns:p14="http://schemas.microsoft.com/office/powerpoint/2010/main" val="236924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tângulo 1"/>
          <p:cNvSpPr/>
          <p:nvPr/>
        </p:nvSpPr>
        <p:spPr>
          <a:xfrm>
            <a:off x="411480" y="1135626"/>
            <a:ext cx="11430000" cy="4044697"/>
          </a:xfrm>
          <a:prstGeom prst="rect">
            <a:avLst/>
          </a:prstGeom>
        </p:spPr>
        <p:txBody>
          <a:bodyPr wrap="square">
            <a:spAutoFit/>
          </a:bodyPr>
          <a:lstStyle/>
          <a:p>
            <a:pPr marL="11516" marR="4607">
              <a:lnSpc>
                <a:spcPct val="150000"/>
              </a:lnSpc>
              <a:spcBef>
                <a:spcPts val="77"/>
              </a:spcBef>
            </a:pPr>
            <a:r>
              <a:rPr lang="pt-BR" sz="1200" b="1" dirty="0">
                <a:latin typeface="Arial" panose="020B0604020202020204" pitchFamily="34" charset="0"/>
              </a:rPr>
              <a:t>RESOLUÇÃO Nº 664, </a:t>
            </a:r>
            <a:r>
              <a:rPr lang="pt-BR" sz="1200" b="1" spc="14" dirty="0">
                <a:latin typeface="Carlito"/>
                <a:cs typeface="Carlito"/>
              </a:rPr>
              <a:t>17ª CONFERÊNCIA NACIONAL DE SAÚDE </a:t>
            </a:r>
            <a:r>
              <a:rPr lang="pt-BR" sz="1200" b="1" dirty="0">
                <a:latin typeface="Arial" panose="020B0604020202020204" pitchFamily="34" charset="0"/>
              </a:rPr>
              <a:t>DE 05 DE OUTUBRO DE 2021</a:t>
            </a:r>
          </a:p>
          <a:p>
            <a:pPr marL="297266" marR="4607" indent="-285750">
              <a:lnSpc>
                <a:spcPct val="150000"/>
              </a:lnSpc>
              <a:spcBef>
                <a:spcPts val="77"/>
              </a:spcBef>
              <a:buFont typeface="Arial" panose="020B0604020202020204" pitchFamily="34" charset="0"/>
              <a:buChar char="•"/>
            </a:pPr>
            <a:r>
              <a:rPr lang="pt-BR" sz="1200" i="1" dirty="0">
                <a:latin typeface="Arial" panose="020B0604020202020204" pitchFamily="34" charset="0"/>
              </a:rPr>
              <a:t>Dispõe sobre aprovação da realização da 17ª CNS</a:t>
            </a:r>
          </a:p>
          <a:p>
            <a:pPr marL="11516" marR="4607" fontAlgn="base">
              <a:lnSpc>
                <a:spcPct val="150000"/>
              </a:lnSpc>
              <a:spcBef>
                <a:spcPts val="77"/>
              </a:spcBef>
            </a:pPr>
            <a:r>
              <a:rPr lang="pt-BR" sz="1200" b="1" dirty="0">
                <a:latin typeface="Arial" panose="020B0604020202020204" pitchFamily="34" charset="0"/>
              </a:rPr>
              <a:t>RESOLUÇÃO Nº 669, DE 25 DE FEVEREIRO DE 2022</a:t>
            </a:r>
            <a:endParaRPr lang="pt-BR" sz="1200" b="1" dirty="0"/>
          </a:p>
          <a:p>
            <a:pPr marL="297266" marR="4607" indent="-285750" fontAlgn="base">
              <a:lnSpc>
                <a:spcPct val="150000"/>
              </a:lnSpc>
              <a:spcBef>
                <a:spcPts val="77"/>
              </a:spcBef>
              <a:buFont typeface="Arial" panose="020B0604020202020204" pitchFamily="34" charset="0"/>
              <a:buChar char="•"/>
            </a:pPr>
            <a:r>
              <a:rPr lang="pt-BR" sz="1200" i="1" dirty="0">
                <a:latin typeface="Arial" panose="020B0604020202020204" pitchFamily="34" charset="0"/>
              </a:rPr>
              <a:t>Dispõe sobre a definição da estrutura, da composição, das atribuições da Comissão Organizadora da 17ª CNS</a:t>
            </a:r>
          </a:p>
          <a:p>
            <a:pPr marL="11516" marR="4607">
              <a:lnSpc>
                <a:spcPct val="150000"/>
              </a:lnSpc>
              <a:spcBef>
                <a:spcPts val="77"/>
              </a:spcBef>
            </a:pPr>
            <a:r>
              <a:rPr lang="pt-BR" sz="1200" b="1" dirty="0">
                <a:latin typeface="Arial" panose="020B0604020202020204" pitchFamily="34" charset="0"/>
              </a:rPr>
              <a:t>REGIMENTO - RESOLUÇÃO CNS Nº 680, DE 05 DE AGOSTO DE 2022</a:t>
            </a:r>
            <a:r>
              <a:rPr lang="pt-BR" sz="1200" dirty="0"/>
              <a:t>. </a:t>
            </a:r>
          </a:p>
          <a:p>
            <a:pPr marL="11516" marR="4607" indent="-285750">
              <a:lnSpc>
                <a:spcPct val="150000"/>
              </a:lnSpc>
              <a:spcBef>
                <a:spcPts val="77"/>
              </a:spcBef>
              <a:buFont typeface="Arial" panose="020B0604020202020204" pitchFamily="34" charset="0"/>
              <a:buChar char="•"/>
            </a:pPr>
            <a:r>
              <a:rPr lang="pt-BR" sz="1200" i="1" dirty="0">
                <a:latin typeface="Arial" panose="020B0604020202020204" pitchFamily="34" charset="0"/>
              </a:rPr>
              <a:t>Dispõe sobre as regras relativas à realização da 17ª CNS</a:t>
            </a:r>
          </a:p>
          <a:p>
            <a:pPr marR="4607">
              <a:lnSpc>
                <a:spcPct val="150000"/>
              </a:lnSpc>
              <a:spcBef>
                <a:spcPts val="77"/>
              </a:spcBef>
            </a:pPr>
            <a:r>
              <a:rPr lang="pt-BR" sz="1200" b="1" dirty="0">
                <a:latin typeface="Arial" panose="020B0604020202020204" pitchFamily="34" charset="0"/>
              </a:rPr>
              <a:t>DIRETRIZES METODOLÓGICAS - RESOLUÇÃO CNS Nº 701, DE 20 DE OUTUBRO DE 2022</a:t>
            </a:r>
            <a:r>
              <a:rPr lang="pt-BR" sz="1200" dirty="0"/>
              <a:t>. </a:t>
            </a:r>
          </a:p>
          <a:p>
            <a:pPr marL="11516" marR="4607" indent="-285750">
              <a:lnSpc>
                <a:spcPct val="150000"/>
              </a:lnSpc>
              <a:spcBef>
                <a:spcPts val="77"/>
              </a:spcBef>
              <a:buFont typeface="Arial" panose="020B0604020202020204" pitchFamily="34" charset="0"/>
              <a:buChar char="•"/>
            </a:pPr>
            <a:r>
              <a:rPr lang="pt-BR" sz="1200" i="1" dirty="0">
                <a:latin typeface="Arial" panose="020B0604020202020204" pitchFamily="34" charset="0"/>
              </a:rPr>
              <a:t>Dispõe sobre as diretrizes metodológicas da 17ª CNS</a:t>
            </a:r>
          </a:p>
          <a:p>
            <a:pPr marR="4607">
              <a:lnSpc>
                <a:spcPct val="150000"/>
              </a:lnSpc>
              <a:spcBef>
                <a:spcPts val="77"/>
              </a:spcBef>
            </a:pPr>
            <a:r>
              <a:rPr lang="pt-BR" sz="1200" b="1" dirty="0">
                <a:latin typeface="Arial" panose="020B0604020202020204" pitchFamily="34" charset="0"/>
              </a:rPr>
              <a:t>DOCUMENTO ORIENTADOR </a:t>
            </a:r>
          </a:p>
          <a:p>
            <a:pPr marL="297266" marR="4607" indent="-285750">
              <a:lnSpc>
                <a:spcPct val="150000"/>
              </a:lnSpc>
              <a:spcBef>
                <a:spcPts val="77"/>
              </a:spcBef>
              <a:buFont typeface="Arial" panose="020B0604020202020204" pitchFamily="34" charset="0"/>
              <a:buChar char="•"/>
            </a:pPr>
            <a:r>
              <a:rPr lang="pt-BR" sz="1200" i="1" dirty="0">
                <a:latin typeface="Arial" panose="020B0604020202020204" pitchFamily="34" charset="0"/>
                <a:hlinkClick r:id="rId3"/>
              </a:rPr>
              <a:t>http://conselho.saude.gov.br/images/17cns/Documentos/Doc_orientador_aprovado_pela_Comiss%C3%A3o_Organizadora_16_08_2022.pdf</a:t>
            </a:r>
            <a:endParaRPr lang="pt-BR" sz="1200" i="1" dirty="0">
              <a:latin typeface="Arial" panose="020B0604020202020204" pitchFamily="34" charset="0"/>
            </a:endParaRPr>
          </a:p>
          <a:p>
            <a:pPr marL="11516" marR="4607">
              <a:lnSpc>
                <a:spcPct val="150000"/>
              </a:lnSpc>
              <a:spcBef>
                <a:spcPts val="77"/>
              </a:spcBef>
            </a:pPr>
            <a:r>
              <a:rPr lang="pt-BR" sz="1200" b="1" dirty="0">
                <a:latin typeface="Arial" panose="020B0604020202020204" pitchFamily="34" charset="0"/>
              </a:rPr>
              <a:t>ORIENTAÇÕES PARA AS CONFERÊNCIAS LIVRES NACIONAIS INTEGRAREM A ETAPA NACIONAL DA 17ªCNS</a:t>
            </a:r>
          </a:p>
          <a:p>
            <a:pPr marL="297266" marR="4607" indent="-285750">
              <a:spcBef>
                <a:spcPts val="77"/>
              </a:spcBef>
              <a:buFont typeface="Arial" panose="020B0604020202020204" pitchFamily="34" charset="0"/>
              <a:buChar char="•"/>
            </a:pPr>
            <a:r>
              <a:rPr lang="pt-BR" sz="1200" i="1" dirty="0">
                <a:latin typeface="Arial" panose="020B0604020202020204" pitchFamily="34" charset="0"/>
                <a:hlinkClick r:id="rId4"/>
              </a:rPr>
              <a:t>http://conselho.saude.gov.br/images/17cns/Documentos/Orienta%C3%A7%C3%B5es_Confer%C3%AAncias_Livres_Nacionais_-_</a:t>
            </a:r>
            <a:r>
              <a:rPr lang="pt-BR" sz="1200" i="1" dirty="0" smtClean="0">
                <a:latin typeface="Arial" panose="020B0604020202020204" pitchFamily="34" charset="0"/>
                <a:hlinkClick r:id="rId4"/>
              </a:rPr>
              <a:t>Revisado_1.pdf</a:t>
            </a:r>
            <a:endParaRPr lang="pt-BR" sz="1200" i="1" dirty="0" smtClean="0">
              <a:latin typeface="Arial" panose="020B0604020202020204" pitchFamily="34" charset="0"/>
            </a:endParaRPr>
          </a:p>
          <a:p>
            <a:pPr marL="11516" marR="4607">
              <a:lnSpc>
                <a:spcPct val="150000"/>
              </a:lnSpc>
              <a:spcBef>
                <a:spcPts val="77"/>
              </a:spcBef>
            </a:pPr>
            <a:r>
              <a:rPr lang="pt-BR" sz="1200" b="1" dirty="0" smtClean="0">
                <a:latin typeface="Arial" panose="020B0604020202020204" pitchFamily="34" charset="0"/>
              </a:rPr>
              <a:t>REGULAMENTO </a:t>
            </a:r>
            <a:r>
              <a:rPr lang="pt-BR" sz="1200" b="1" dirty="0">
                <a:latin typeface="Arial" panose="020B0604020202020204" pitchFamily="34" charset="0"/>
              </a:rPr>
              <a:t>DA ETAPA NACIONAL DA 17ª CNS - RESOLUÇÃO Nº 705, DE 10 DE JANEIRO DE 2023</a:t>
            </a:r>
          </a:p>
          <a:p>
            <a:pPr marL="297266" marR="4607" indent="-285750">
              <a:lnSpc>
                <a:spcPct val="150000"/>
              </a:lnSpc>
              <a:spcBef>
                <a:spcPts val="77"/>
              </a:spcBef>
              <a:buFont typeface="Arial" panose="020B0604020202020204" pitchFamily="34" charset="0"/>
              <a:buChar char="•"/>
            </a:pPr>
            <a:r>
              <a:rPr lang="pt-BR" sz="1200" i="1" dirty="0">
                <a:latin typeface="Arial" panose="020B0604020202020204" pitchFamily="34" charset="0"/>
              </a:rPr>
              <a:t>Aprova o Regulamento da Etapa Nacional da 17ª Conferência Nacional de Saúde</a:t>
            </a:r>
            <a:endParaRPr lang="pt-BR" sz="1200" i="1" dirty="0">
              <a:latin typeface="Arial" panose="020B0604020202020204" pitchFamily="34" charset="0"/>
            </a:endParaRPr>
          </a:p>
        </p:txBody>
      </p:sp>
      <p:sp>
        <p:nvSpPr>
          <p:cNvPr id="3" name="Retângulo 2"/>
          <p:cNvSpPr/>
          <p:nvPr/>
        </p:nvSpPr>
        <p:spPr>
          <a:xfrm>
            <a:off x="2046476" y="383788"/>
            <a:ext cx="5922776" cy="523220"/>
          </a:xfrm>
          <a:prstGeom prst="rect">
            <a:avLst/>
          </a:prstGeom>
        </p:spPr>
        <p:txBody>
          <a:bodyPr wrap="none">
            <a:spAutoFit/>
          </a:bodyPr>
          <a:lstStyle/>
          <a:p>
            <a:pPr marL="11516" marR="4607" algn="ctr">
              <a:spcBef>
                <a:spcPts val="77"/>
              </a:spcBef>
            </a:pPr>
            <a:r>
              <a:rPr lang="pt-BR" sz="2800" b="1" spc="14" dirty="0">
                <a:latin typeface="Carlito"/>
                <a:cs typeface="Carlito"/>
              </a:rPr>
              <a:t>Documentos </a:t>
            </a:r>
            <a:r>
              <a:rPr lang="pt-BR" sz="2800" b="1" spc="14" dirty="0" smtClean="0">
                <a:latin typeface="Carlito"/>
                <a:cs typeface="Carlito"/>
              </a:rPr>
              <a:t>Relativos </a:t>
            </a:r>
            <a:r>
              <a:rPr lang="pt-BR" sz="2800" b="1" spc="14" dirty="0">
                <a:latin typeface="Carlito"/>
                <a:cs typeface="Carlito"/>
              </a:rPr>
              <a:t>à 17ª CNS</a:t>
            </a:r>
            <a:endParaRPr lang="pt-BR" sz="2800" b="1" spc="14" dirty="0">
              <a:latin typeface="Carlito"/>
              <a:cs typeface="Carlito"/>
            </a:endParaRPr>
          </a:p>
        </p:txBody>
      </p:sp>
    </p:spTree>
    <p:extLst>
      <p:ext uri="{BB962C8B-B14F-4D97-AF65-F5344CB8AC3E}">
        <p14:creationId xmlns:p14="http://schemas.microsoft.com/office/powerpoint/2010/main" val="352397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0"/>
            <a:ext cx="12191980" cy="6856718"/>
          </a:xfrm>
          <a:prstGeom prst="rect">
            <a:avLst/>
          </a:prstGeom>
        </p:spPr>
      </p:pic>
      <p:sp>
        <p:nvSpPr>
          <p:cNvPr id="3" name="Retângulo 2"/>
          <p:cNvSpPr/>
          <p:nvPr/>
        </p:nvSpPr>
        <p:spPr>
          <a:xfrm>
            <a:off x="2280826" y="109468"/>
            <a:ext cx="5600379" cy="668581"/>
          </a:xfrm>
          <a:prstGeom prst="rect">
            <a:avLst/>
          </a:prstGeom>
        </p:spPr>
        <p:txBody>
          <a:bodyPr wrap="none">
            <a:spAutoFit/>
          </a:bodyPr>
          <a:lstStyle/>
          <a:p>
            <a:pPr marL="11516" marR="4607" algn="ctr">
              <a:lnSpc>
                <a:spcPct val="152600"/>
              </a:lnSpc>
              <a:spcBef>
                <a:spcPts val="77"/>
              </a:spcBef>
            </a:pPr>
            <a:r>
              <a:rPr lang="pt-BR" sz="2800" b="1" spc="14" dirty="0">
                <a:latin typeface="Carlito"/>
                <a:cs typeface="Carlito"/>
              </a:rPr>
              <a:t>Calendário das Etapas 17ª CNS</a:t>
            </a:r>
            <a:endParaRPr lang="pt-BR" sz="2800" spc="14" dirty="0">
              <a:latin typeface="Carlito"/>
              <a:cs typeface="Carlito"/>
            </a:endParaRPr>
          </a:p>
        </p:txBody>
      </p:sp>
      <p:sp>
        <p:nvSpPr>
          <p:cNvPr id="6" name="Retângulo 5"/>
          <p:cNvSpPr/>
          <p:nvPr/>
        </p:nvSpPr>
        <p:spPr>
          <a:xfrm>
            <a:off x="672790" y="1457225"/>
            <a:ext cx="11151220" cy="3170099"/>
          </a:xfrm>
          <a:prstGeom prst="rect">
            <a:avLst/>
          </a:prstGeom>
        </p:spPr>
        <p:txBody>
          <a:bodyPr wrap="square">
            <a:spAutoFit/>
          </a:bodyPr>
          <a:lstStyle/>
          <a:p>
            <a:pPr algn="just" fontAlgn="base">
              <a:lnSpc>
                <a:spcPct val="200000"/>
              </a:lnSpc>
            </a:pPr>
            <a:r>
              <a:rPr lang="pt-BR" sz="2400" dirty="0">
                <a:solidFill>
                  <a:srgbClr val="000000"/>
                </a:solidFill>
                <a:latin typeface="Arial" panose="020B0604020202020204" pitchFamily="34" charset="0"/>
              </a:rPr>
              <a:t>Etapa Municipal  </a:t>
            </a:r>
            <a:r>
              <a:rPr lang="pt-BR" sz="2400" dirty="0" smtClean="0">
                <a:solidFill>
                  <a:srgbClr val="000000"/>
                </a:solidFill>
                <a:latin typeface="Arial" panose="020B0604020202020204" pitchFamily="34" charset="0"/>
              </a:rPr>
              <a:t>                           	novembro/2022 </a:t>
            </a:r>
            <a:r>
              <a:rPr lang="pt-BR" sz="2400" dirty="0">
                <a:solidFill>
                  <a:srgbClr val="000000"/>
                </a:solidFill>
                <a:latin typeface="Arial" panose="020B0604020202020204" pitchFamily="34" charset="0"/>
              </a:rPr>
              <a:t>a </a:t>
            </a:r>
            <a:r>
              <a:rPr lang="pt-BR" sz="2400" dirty="0" smtClean="0">
                <a:solidFill>
                  <a:srgbClr val="000000"/>
                </a:solidFill>
                <a:latin typeface="Arial" panose="020B0604020202020204" pitchFamily="34" charset="0"/>
              </a:rPr>
              <a:t>março/2023</a:t>
            </a:r>
            <a:endParaRPr lang="pt-BR" sz="2400" dirty="0">
              <a:solidFill>
                <a:srgbClr val="000000"/>
              </a:solidFill>
              <a:latin typeface="Arial" panose="020B0604020202020204" pitchFamily="34" charset="0"/>
            </a:endParaRPr>
          </a:p>
          <a:p>
            <a:pPr algn="just" fontAlgn="base">
              <a:lnSpc>
                <a:spcPct val="200000"/>
              </a:lnSpc>
            </a:pPr>
            <a:r>
              <a:rPr lang="pt-BR" sz="2400" dirty="0">
                <a:solidFill>
                  <a:srgbClr val="000000"/>
                </a:solidFill>
                <a:latin typeface="Arial" panose="020B0604020202020204" pitchFamily="34" charset="0"/>
              </a:rPr>
              <a:t>Etapa Estadual e do </a:t>
            </a:r>
            <a:r>
              <a:rPr lang="pt-BR" sz="2400" dirty="0" smtClean="0">
                <a:solidFill>
                  <a:srgbClr val="000000"/>
                </a:solidFill>
                <a:latin typeface="Arial" panose="020B0604020202020204" pitchFamily="34" charset="0"/>
              </a:rPr>
              <a:t>DF                	abril </a:t>
            </a:r>
            <a:r>
              <a:rPr lang="pt-BR" sz="2400" dirty="0">
                <a:solidFill>
                  <a:srgbClr val="000000"/>
                </a:solidFill>
                <a:latin typeface="Arial" panose="020B0604020202020204" pitchFamily="34" charset="0"/>
              </a:rPr>
              <a:t>a </a:t>
            </a:r>
            <a:r>
              <a:rPr lang="pt-BR" sz="2400" dirty="0" smtClean="0">
                <a:solidFill>
                  <a:srgbClr val="000000"/>
                </a:solidFill>
                <a:latin typeface="Arial" panose="020B0604020202020204" pitchFamily="34" charset="0"/>
              </a:rPr>
              <a:t>maio/2023</a:t>
            </a:r>
            <a:endParaRPr lang="pt-BR" sz="2400" dirty="0">
              <a:solidFill>
                <a:srgbClr val="000000"/>
              </a:solidFill>
              <a:latin typeface="Arial" panose="020B0604020202020204" pitchFamily="34" charset="0"/>
            </a:endParaRPr>
          </a:p>
          <a:p>
            <a:pPr algn="just" fontAlgn="base">
              <a:lnSpc>
                <a:spcPct val="200000"/>
              </a:lnSpc>
            </a:pPr>
            <a:r>
              <a:rPr lang="pt-BR" sz="2400" dirty="0">
                <a:solidFill>
                  <a:srgbClr val="000000"/>
                </a:solidFill>
                <a:latin typeface="Arial" panose="020B0604020202020204" pitchFamily="34" charset="0"/>
              </a:rPr>
              <a:t>Etapa </a:t>
            </a:r>
            <a:r>
              <a:rPr lang="pt-BR" sz="2400" dirty="0" smtClean="0">
                <a:solidFill>
                  <a:srgbClr val="000000"/>
                </a:solidFill>
                <a:latin typeface="Arial" panose="020B0604020202020204" pitchFamily="34" charset="0"/>
              </a:rPr>
              <a:t>Nacional                              	02 </a:t>
            </a:r>
            <a:r>
              <a:rPr lang="pt-BR" sz="2400" dirty="0">
                <a:solidFill>
                  <a:srgbClr val="000000"/>
                </a:solidFill>
                <a:latin typeface="Arial" panose="020B0604020202020204" pitchFamily="34" charset="0"/>
              </a:rPr>
              <a:t>a 05 de </a:t>
            </a:r>
            <a:r>
              <a:rPr lang="pt-BR" sz="2400" dirty="0" smtClean="0">
                <a:solidFill>
                  <a:srgbClr val="000000"/>
                </a:solidFill>
                <a:latin typeface="Arial" panose="020B0604020202020204" pitchFamily="34" charset="0"/>
              </a:rPr>
              <a:t>julho/2023</a:t>
            </a:r>
            <a:endParaRPr lang="pt-BR" sz="2400" dirty="0">
              <a:solidFill>
                <a:srgbClr val="000000"/>
              </a:solidFill>
              <a:latin typeface="Arial" panose="020B0604020202020204" pitchFamily="34" charset="0"/>
            </a:endParaRPr>
          </a:p>
          <a:p>
            <a:pPr algn="just" fontAlgn="base">
              <a:lnSpc>
                <a:spcPct val="200000"/>
              </a:lnSpc>
            </a:pPr>
            <a:r>
              <a:rPr lang="pt-BR" sz="2400" dirty="0">
                <a:solidFill>
                  <a:srgbClr val="000000"/>
                </a:solidFill>
                <a:latin typeface="Arial" panose="020B0604020202020204" pitchFamily="34" charset="0"/>
              </a:rPr>
              <a:t>Conferências Livres </a:t>
            </a:r>
            <a:r>
              <a:rPr lang="pt-BR" sz="2400" dirty="0" smtClean="0">
                <a:solidFill>
                  <a:srgbClr val="000000"/>
                </a:solidFill>
                <a:latin typeface="Arial" panose="020B0604020202020204" pitchFamily="34" charset="0"/>
              </a:rPr>
              <a:t>Nacionais</a:t>
            </a:r>
            <a:r>
              <a:rPr lang="pt-BR" sz="2800" dirty="0" smtClean="0">
                <a:solidFill>
                  <a:srgbClr val="000000"/>
                </a:solidFill>
                <a:latin typeface="Arial" panose="020B0604020202020204" pitchFamily="34" charset="0"/>
              </a:rPr>
              <a:t>            	</a:t>
            </a:r>
            <a:r>
              <a:rPr lang="pt-BR" sz="2400" dirty="0" smtClean="0">
                <a:solidFill>
                  <a:srgbClr val="000000"/>
                </a:solidFill>
                <a:latin typeface="Arial" panose="020B0604020202020204" pitchFamily="34" charset="0"/>
              </a:rPr>
              <a:t>05/08/2022 </a:t>
            </a:r>
            <a:r>
              <a:rPr lang="pt-BR" sz="2400" dirty="0">
                <a:solidFill>
                  <a:srgbClr val="000000"/>
                </a:solidFill>
                <a:latin typeface="Arial" panose="020B0604020202020204" pitchFamily="34" charset="0"/>
              </a:rPr>
              <a:t>a 31/05/2023</a:t>
            </a:r>
          </a:p>
        </p:txBody>
      </p:sp>
      <p:sp>
        <p:nvSpPr>
          <p:cNvPr id="7" name="Seta para a Direita 6"/>
          <p:cNvSpPr/>
          <p:nvPr/>
        </p:nvSpPr>
        <p:spPr>
          <a:xfrm>
            <a:off x="3524794" y="1699167"/>
            <a:ext cx="24950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a Direita 7"/>
          <p:cNvSpPr/>
          <p:nvPr/>
        </p:nvSpPr>
        <p:spPr>
          <a:xfrm>
            <a:off x="4089545" y="2425741"/>
            <a:ext cx="18227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p:cNvSpPr/>
          <p:nvPr/>
        </p:nvSpPr>
        <p:spPr>
          <a:xfrm>
            <a:off x="3524794" y="3284216"/>
            <a:ext cx="24950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4980188" y="4010790"/>
            <a:ext cx="10396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9560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m 6" descr="Desenho de uma pessoa&#10;&#10;Descrição gerada automaticamente com confiança baixa">
            <a:extLst>
              <a:ext uri="{FF2B5EF4-FFF2-40B4-BE49-F238E27FC236}">
                <a16:creationId xmlns:a16="http://schemas.microsoft.com/office/drawing/2014/main" id="{0A8CE3E9-0F61-1623-E9F3-336F2FEF8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
        <p:nvSpPr>
          <p:cNvPr id="2" name="Retângulo 1"/>
          <p:cNvSpPr/>
          <p:nvPr/>
        </p:nvSpPr>
        <p:spPr>
          <a:xfrm>
            <a:off x="2645664" y="1851767"/>
            <a:ext cx="6096000" cy="2136482"/>
          </a:xfrm>
          <a:prstGeom prst="rect">
            <a:avLst/>
          </a:prstGeom>
        </p:spPr>
        <p:txBody>
          <a:bodyPr>
            <a:spAutoFit/>
          </a:bodyPr>
          <a:lstStyle/>
          <a:p>
            <a:pPr marL="11516" marR="4607" algn="ctr">
              <a:spcBef>
                <a:spcPts val="77"/>
              </a:spcBef>
            </a:pPr>
            <a:r>
              <a:rPr lang="pt-BR" sz="4400" b="1" dirty="0">
                <a:latin typeface="Calibri" panose="020F0502020204030204" pitchFamily="34" charset="0"/>
              </a:rPr>
              <a:t>Regimento da 17ªCNS</a:t>
            </a:r>
          </a:p>
          <a:p>
            <a:pPr marL="11516" marR="4607" algn="ctr">
              <a:spcBef>
                <a:spcPts val="77"/>
              </a:spcBef>
            </a:pPr>
            <a:r>
              <a:rPr lang="pt-BR" sz="4400" b="1" dirty="0">
                <a:latin typeface="Calibri" panose="020F0502020204030204" pitchFamily="34" charset="0"/>
              </a:rPr>
              <a:t>Resolução CNS nº 680 (05/08/2022)</a:t>
            </a:r>
            <a:endParaRPr lang="pt-BR" sz="4400" b="1" dirty="0">
              <a:latin typeface="Calibri" panose="020F0502020204030204" pitchFamily="34" charset="0"/>
            </a:endParaRPr>
          </a:p>
        </p:txBody>
      </p:sp>
    </p:spTree>
    <p:extLst>
      <p:ext uri="{BB962C8B-B14F-4D97-AF65-F5344CB8AC3E}">
        <p14:creationId xmlns:p14="http://schemas.microsoft.com/office/powerpoint/2010/main" val="35344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3" name="Retângulo 2"/>
          <p:cNvSpPr/>
          <p:nvPr/>
        </p:nvSpPr>
        <p:spPr>
          <a:xfrm>
            <a:off x="433578" y="347212"/>
            <a:ext cx="3885039" cy="523220"/>
          </a:xfrm>
          <a:prstGeom prst="rect">
            <a:avLst/>
          </a:prstGeom>
        </p:spPr>
        <p:txBody>
          <a:bodyPr wrap="none">
            <a:spAutoFit/>
          </a:bodyPr>
          <a:lstStyle/>
          <a:p>
            <a:pPr marL="11516" marR="4607" algn="ctr">
              <a:spcBef>
                <a:spcPts val="77"/>
              </a:spcBef>
              <a:defRPr/>
            </a:pPr>
            <a:r>
              <a:rPr lang="pt-BR" sz="2800" b="1" spc="14" dirty="0">
                <a:latin typeface="Carlito"/>
                <a:cs typeface="Carlito"/>
              </a:rPr>
              <a:t>Objetivos da 17ª CNS</a:t>
            </a:r>
          </a:p>
        </p:txBody>
      </p:sp>
      <p:sp>
        <p:nvSpPr>
          <p:cNvPr id="6" name="CaixaDeTexto 5">
            <a:extLst>
              <a:ext uri="{FF2B5EF4-FFF2-40B4-BE49-F238E27FC236}">
                <a16:creationId xmlns:a16="http://schemas.microsoft.com/office/drawing/2014/main" id="{F2201BC3-8E1D-4A77-8504-45E6B89D81FF}"/>
              </a:ext>
            </a:extLst>
          </p:cNvPr>
          <p:cNvSpPr txBox="1"/>
          <p:nvPr/>
        </p:nvSpPr>
        <p:spPr>
          <a:xfrm>
            <a:off x="433578" y="1076371"/>
            <a:ext cx="11022330" cy="4484497"/>
          </a:xfrm>
          <a:prstGeom prst="rect">
            <a:avLst/>
          </a:prstGeom>
          <a:noFill/>
        </p:spPr>
        <p:txBody>
          <a:bodyPr wrap="square">
            <a:spAutoFit/>
          </a:bodyPr>
          <a:lstStyle/>
          <a:p>
            <a:pPr eaLnBrk="0" hangingPunct="0">
              <a:lnSpc>
                <a:spcPct val="150000"/>
              </a:lnSpc>
              <a:defRPr/>
            </a:pPr>
            <a:r>
              <a:rPr lang="pt-BR" sz="1600" dirty="0"/>
              <a:t>I - Debater o tema da Conferência com enfoque na garantia dos direitos e na defesa do SUS, da vida e da </a:t>
            </a:r>
            <a:r>
              <a:rPr lang="pt-BR" sz="1600" dirty="0" smtClean="0"/>
              <a:t>democracia </a:t>
            </a:r>
          </a:p>
          <a:p>
            <a:pPr eaLnBrk="0" hangingPunct="0">
              <a:lnSpc>
                <a:spcPct val="150000"/>
              </a:lnSpc>
              <a:defRPr/>
            </a:pPr>
            <a:r>
              <a:rPr lang="pt-BR" sz="1600" dirty="0" smtClean="0"/>
              <a:t>II </a:t>
            </a:r>
            <a:r>
              <a:rPr lang="pt-BR" sz="1600" dirty="0"/>
              <a:t>- Reafirmar e efetivar os princípios e diretrizes do </a:t>
            </a:r>
            <a:r>
              <a:rPr lang="pt-BR" sz="1600" dirty="0" smtClean="0"/>
              <a:t>SUS para </a:t>
            </a:r>
            <a:r>
              <a:rPr lang="pt-BR" sz="1600" dirty="0"/>
              <a:t>garantia da saúde como direito humano, com a definição de políticas que reduzam as desigualdades sociais e </a:t>
            </a:r>
            <a:r>
              <a:rPr lang="pt-BR" sz="1600" dirty="0" smtClean="0"/>
              <a:t>territoriais</a:t>
            </a:r>
          </a:p>
          <a:p>
            <a:pPr eaLnBrk="0" hangingPunct="0">
              <a:lnSpc>
                <a:spcPct val="150000"/>
              </a:lnSpc>
              <a:defRPr/>
            </a:pPr>
            <a:r>
              <a:rPr lang="pt-BR" sz="1600" dirty="0" smtClean="0"/>
              <a:t>III </a:t>
            </a:r>
            <a:r>
              <a:rPr lang="pt-BR" sz="1600" dirty="0"/>
              <a:t>- Mobilizar e estabelecer diálogos diretos com a sociedade brasileira acerca da saúde como um direito constitucional e da defesa do </a:t>
            </a:r>
            <a:r>
              <a:rPr lang="pt-BR" sz="1600" dirty="0" smtClean="0"/>
              <a:t>SUS</a:t>
            </a:r>
          </a:p>
          <a:p>
            <a:pPr eaLnBrk="0" hangingPunct="0">
              <a:lnSpc>
                <a:spcPct val="150000"/>
              </a:lnSpc>
              <a:defRPr/>
            </a:pPr>
            <a:r>
              <a:rPr lang="pt-BR" sz="1600" dirty="0" smtClean="0"/>
              <a:t>IV </a:t>
            </a:r>
            <a:r>
              <a:rPr lang="pt-BR" sz="1600" dirty="0"/>
              <a:t>- Garantir a devida relevância à participação popular e ao controle social no </a:t>
            </a:r>
            <a:r>
              <a:rPr lang="pt-BR" sz="1600" dirty="0" smtClean="0"/>
              <a:t>SUS</a:t>
            </a:r>
          </a:p>
          <a:p>
            <a:pPr eaLnBrk="0" hangingPunct="0">
              <a:lnSpc>
                <a:spcPct val="150000"/>
              </a:lnSpc>
              <a:defRPr/>
            </a:pPr>
            <a:r>
              <a:rPr lang="pt-BR" sz="1600" dirty="0" smtClean="0"/>
              <a:t>V </a:t>
            </a:r>
            <a:r>
              <a:rPr lang="pt-BR" sz="1600" dirty="0"/>
              <a:t>- Avaliar a situação de saúde, elaborar propostas que atendam às necessidades de saúde do povo brasileiro e definir as diretrizes que devem ser incorporadas na elaboração dos </a:t>
            </a:r>
            <a:r>
              <a:rPr lang="pt-BR" sz="1600" dirty="0" smtClean="0"/>
              <a:t>PPA e dos </a:t>
            </a:r>
            <a:r>
              <a:rPr lang="pt-BR" sz="1600" dirty="0"/>
              <a:t>Planos de Saúde </a:t>
            </a:r>
            <a:r>
              <a:rPr lang="pt-BR" sz="1600" dirty="0" smtClean="0"/>
              <a:t>(Nacional</a:t>
            </a:r>
            <a:r>
              <a:rPr lang="pt-BR" sz="1600" dirty="0"/>
              <a:t>, Estaduais e do Distrito </a:t>
            </a:r>
            <a:r>
              <a:rPr lang="pt-BR" sz="1600" dirty="0" smtClean="0"/>
              <a:t>Federal) e na revisão </a:t>
            </a:r>
            <a:r>
              <a:rPr lang="pt-BR" sz="1600" dirty="0"/>
              <a:t>dos Planos Municipais de Saúde, elaborados para os anos de 2022 a 2025. </a:t>
            </a:r>
            <a:endParaRPr lang="pt-BR" sz="1600" dirty="0" smtClean="0"/>
          </a:p>
          <a:p>
            <a:pPr eaLnBrk="0" hangingPunct="0">
              <a:lnSpc>
                <a:spcPct val="150000"/>
              </a:lnSpc>
              <a:defRPr/>
            </a:pPr>
            <a:r>
              <a:rPr lang="pt-BR" sz="1600" dirty="0" smtClean="0"/>
              <a:t>VI </a:t>
            </a:r>
            <a:r>
              <a:rPr lang="pt-BR" sz="1600" dirty="0"/>
              <a:t>- Construir uma mobilização permanente das forças da sociedade, que parte do monitoramento das deliberações da 17ª CNS, para garantia de direitos sociais e democratização do Estado, em especial, as que incidem sobre o setor saúde. </a:t>
            </a:r>
            <a:endParaRPr lang="pt-BR" sz="16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62871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282"/>
            <a:ext cx="12191980" cy="6856718"/>
          </a:xfrm>
          <a:prstGeom prst="rect">
            <a:avLst/>
          </a:prstGeom>
        </p:spPr>
      </p:pic>
      <p:sp>
        <p:nvSpPr>
          <p:cNvPr id="7" name="Retângulo 6"/>
          <p:cNvSpPr/>
          <p:nvPr/>
        </p:nvSpPr>
        <p:spPr>
          <a:xfrm>
            <a:off x="5291215" y="70036"/>
            <a:ext cx="2038058" cy="523220"/>
          </a:xfrm>
          <a:prstGeom prst="rect">
            <a:avLst/>
          </a:prstGeom>
        </p:spPr>
        <p:txBody>
          <a:bodyPr wrap="none">
            <a:spAutoFit/>
          </a:bodyPr>
          <a:lstStyle/>
          <a:p>
            <a:pPr marL="11516" marR="4607" algn="ctr">
              <a:spcBef>
                <a:spcPts val="77"/>
              </a:spcBef>
              <a:defRPr/>
            </a:pPr>
            <a:r>
              <a:rPr lang="pt-BR" sz="2800" b="1" spc="14" dirty="0">
                <a:latin typeface="Carlito"/>
                <a:cs typeface="Carlito"/>
              </a:rPr>
              <a:t>Definições</a:t>
            </a:r>
            <a:endParaRPr lang="pt-BR" sz="2800" b="1" spc="14" dirty="0">
              <a:latin typeface="Carlito"/>
              <a:cs typeface="Carlito"/>
            </a:endParaRPr>
          </a:p>
        </p:txBody>
      </p:sp>
      <p:sp>
        <p:nvSpPr>
          <p:cNvPr id="8" name="Retângulo 7"/>
          <p:cNvSpPr/>
          <p:nvPr/>
        </p:nvSpPr>
        <p:spPr>
          <a:xfrm>
            <a:off x="136357" y="839477"/>
            <a:ext cx="6096000" cy="4278094"/>
          </a:xfrm>
          <a:prstGeom prst="rect">
            <a:avLst/>
          </a:prstGeom>
        </p:spPr>
        <p:txBody>
          <a:bodyPr>
            <a:spAutoFit/>
          </a:bodyPr>
          <a:lstStyle/>
          <a:p>
            <a:pPr algn="just"/>
            <a:r>
              <a:rPr lang="pt-BR" sz="1600" b="1" dirty="0" smtClean="0"/>
              <a:t>Processo </a:t>
            </a:r>
            <a:r>
              <a:rPr lang="pt-BR" sz="1600" b="1" dirty="0"/>
              <a:t>ascendente</a:t>
            </a:r>
            <a:r>
              <a:rPr lang="pt-BR" sz="1600" dirty="0"/>
              <a:t>: processo que surge numa esfera de competência e segue “ascendendo” para a esfera subsequente. </a:t>
            </a:r>
            <a:endParaRPr lang="pt-BR" sz="1600" dirty="0" smtClean="0"/>
          </a:p>
          <a:p>
            <a:pPr algn="just"/>
            <a:endParaRPr lang="pt-BR" sz="1600" b="1" dirty="0" smtClean="0"/>
          </a:p>
          <a:p>
            <a:pPr algn="just"/>
            <a:r>
              <a:rPr lang="pt-BR" sz="1600" b="1" dirty="0" smtClean="0"/>
              <a:t>Conferência </a:t>
            </a:r>
            <a:r>
              <a:rPr lang="pt-BR" sz="1600" b="1" dirty="0"/>
              <a:t>Livre</a:t>
            </a:r>
            <a:r>
              <a:rPr lang="pt-BR" sz="1600" dirty="0"/>
              <a:t>: de caráter deliberativo, as conferências livres fazem parte dos mecanismos de participação social em saúde, mas prescindem de processos oficiais, uma vez que não precisam seguir formalidades como quórum mínimo, representatividade por segmentos ou eleição de delegação para a etapa principal. </a:t>
            </a:r>
            <a:endParaRPr lang="pt-BR" sz="1600" dirty="0" smtClean="0"/>
          </a:p>
          <a:p>
            <a:pPr algn="just"/>
            <a:endParaRPr lang="pt-BR" sz="1600" b="1" dirty="0" smtClean="0"/>
          </a:p>
          <a:p>
            <a:pPr algn="just"/>
            <a:r>
              <a:rPr lang="pt-BR" sz="1600" b="1" dirty="0" smtClean="0"/>
              <a:t>Pessoa</a:t>
            </a:r>
            <a:r>
              <a:rPr lang="pt-BR" sz="1600" b="1" dirty="0"/>
              <a:t>: </a:t>
            </a:r>
            <a:r>
              <a:rPr lang="pt-BR" sz="1600" dirty="0" smtClean="0"/>
              <a:t>adoção </a:t>
            </a:r>
            <a:r>
              <a:rPr lang="pt-BR" sz="1600" dirty="0"/>
              <a:t>de uma linguagem mais inclusiva, </a:t>
            </a:r>
            <a:r>
              <a:rPr lang="pt-BR" sz="1600" dirty="0" smtClean="0"/>
              <a:t>o </a:t>
            </a:r>
            <a:r>
              <a:rPr lang="pt-BR" sz="1600" dirty="0"/>
              <a:t>conceito de pessoa será utilizado como o universal que engloba todo o conjunto da população em sua diversidade</a:t>
            </a:r>
            <a:r>
              <a:rPr lang="pt-BR" sz="1600" dirty="0" smtClean="0"/>
              <a:t>.</a:t>
            </a:r>
          </a:p>
          <a:p>
            <a:pPr algn="just"/>
            <a:endParaRPr lang="pt-BR" sz="1600" b="1" dirty="0" smtClean="0"/>
          </a:p>
          <a:p>
            <a:pPr algn="just"/>
            <a:r>
              <a:rPr lang="pt-BR" sz="1600" b="1" dirty="0" smtClean="0"/>
              <a:t>Pessoa </a:t>
            </a:r>
            <a:r>
              <a:rPr lang="pt-BR" sz="1600" b="1" dirty="0"/>
              <a:t>Delegada/Representante de delegação: </a:t>
            </a:r>
            <a:r>
              <a:rPr lang="pt-BR" sz="1600" dirty="0"/>
              <a:t>pessoa eleita para representar a sua localidade </a:t>
            </a:r>
            <a:r>
              <a:rPr lang="pt-BR" sz="1600" dirty="0" smtClean="0"/>
              <a:t>ou uma Conferência Livre na </a:t>
            </a:r>
            <a:r>
              <a:rPr lang="pt-BR" sz="1600" dirty="0"/>
              <a:t>esfera subsequente. </a:t>
            </a:r>
            <a:endParaRPr lang="pt-BR" sz="1600" dirty="0" smtClean="0"/>
          </a:p>
          <a:p>
            <a:pPr algn="just"/>
            <a:endParaRPr lang="pt-BR" sz="1600" b="1" dirty="0" smtClean="0"/>
          </a:p>
        </p:txBody>
      </p:sp>
      <p:sp>
        <p:nvSpPr>
          <p:cNvPr id="9" name="Retângulo 8"/>
          <p:cNvSpPr/>
          <p:nvPr/>
        </p:nvSpPr>
        <p:spPr>
          <a:xfrm>
            <a:off x="6527123" y="593256"/>
            <a:ext cx="5370091" cy="4770537"/>
          </a:xfrm>
          <a:prstGeom prst="rect">
            <a:avLst/>
          </a:prstGeom>
        </p:spPr>
        <p:txBody>
          <a:bodyPr wrap="square">
            <a:spAutoFit/>
          </a:bodyPr>
          <a:lstStyle/>
          <a:p>
            <a:pPr algn="just"/>
            <a:r>
              <a:rPr lang="pt-BR" sz="1600" b="1" dirty="0"/>
              <a:t>Pessoas LGBTI+: </a:t>
            </a:r>
            <a:r>
              <a:rPr lang="pt-BR" sz="1600" dirty="0"/>
              <a:t>este conceito será utilizado como referência aos sujeitos políticos que integram movimentos sociais de representação da população LGBTI</a:t>
            </a:r>
            <a:r>
              <a:rPr lang="pt-BR" sz="1600" dirty="0" smtClean="0"/>
              <a:t>+</a:t>
            </a:r>
            <a:endParaRPr lang="pt-BR" sz="1600" b="1" dirty="0" smtClean="0"/>
          </a:p>
          <a:p>
            <a:pPr algn="just"/>
            <a:endParaRPr lang="pt-BR" sz="1600" b="1" dirty="0" smtClean="0"/>
          </a:p>
          <a:p>
            <a:pPr algn="just"/>
            <a:r>
              <a:rPr lang="pt-BR" sz="1600" b="1" dirty="0" smtClean="0"/>
              <a:t>Etapas </a:t>
            </a:r>
            <a:r>
              <a:rPr lang="pt-BR" sz="1600" b="1" dirty="0"/>
              <a:t>Regionais do Distrito Federal</a:t>
            </a:r>
            <a:r>
              <a:rPr lang="pt-BR" sz="1600" dirty="0"/>
              <a:t>: </a:t>
            </a:r>
            <a:r>
              <a:rPr lang="pt-BR" sz="1600" dirty="0" smtClean="0"/>
              <a:t>conferências </a:t>
            </a:r>
            <a:r>
              <a:rPr lang="pt-BR" sz="1600" dirty="0"/>
              <a:t>de saúde realizadas no âmbito das Regiões Administrativas do Distrito Federal. </a:t>
            </a:r>
            <a:endParaRPr lang="pt-BR" sz="1600" dirty="0" smtClean="0"/>
          </a:p>
          <a:p>
            <a:pPr algn="just"/>
            <a:endParaRPr lang="pt-BR" sz="1600" b="1" dirty="0" smtClean="0"/>
          </a:p>
          <a:p>
            <a:pPr algn="just"/>
            <a:r>
              <a:rPr lang="pt-BR" sz="1600" b="1" dirty="0" smtClean="0"/>
              <a:t>Eleição </a:t>
            </a:r>
            <a:r>
              <a:rPr lang="pt-BR" sz="1600" b="1" dirty="0"/>
              <a:t>por via ascendente: </a:t>
            </a:r>
            <a:r>
              <a:rPr lang="pt-BR" sz="1600" dirty="0"/>
              <a:t>processo de escolha de representantes de delegação realizado em uma das etapas da Conferência de Saúde para a etapa subsequente. </a:t>
            </a:r>
            <a:endParaRPr lang="pt-BR" sz="1600" dirty="0" smtClean="0"/>
          </a:p>
          <a:p>
            <a:pPr algn="just"/>
            <a:endParaRPr lang="pt-BR" sz="1600" b="1" dirty="0" smtClean="0"/>
          </a:p>
          <a:p>
            <a:pPr algn="just"/>
            <a:r>
              <a:rPr lang="pt-BR" sz="1600" b="1" dirty="0" smtClean="0"/>
              <a:t>Eleição </a:t>
            </a:r>
            <a:r>
              <a:rPr lang="pt-BR" sz="1600" b="1" dirty="0"/>
              <a:t>por via horizontal:</a:t>
            </a:r>
            <a:r>
              <a:rPr lang="pt-BR" sz="1600" dirty="0"/>
              <a:t> </a:t>
            </a:r>
            <a:r>
              <a:rPr lang="pt-BR" sz="1600" dirty="0" smtClean="0"/>
              <a:t>escolha </a:t>
            </a:r>
            <a:r>
              <a:rPr lang="pt-BR" sz="1600" dirty="0"/>
              <a:t>de representantes de uma delegação realizado numa Conferência </a:t>
            </a:r>
            <a:r>
              <a:rPr lang="pt-BR" sz="1600" dirty="0" smtClean="0"/>
              <a:t>Livre</a:t>
            </a:r>
          </a:p>
          <a:p>
            <a:pPr algn="just"/>
            <a:endParaRPr lang="pt-BR" sz="1600" b="1" dirty="0" smtClean="0"/>
          </a:p>
          <a:p>
            <a:pPr algn="just"/>
            <a:r>
              <a:rPr lang="pt-BR" sz="1600" b="1" dirty="0" smtClean="0"/>
              <a:t>Atividades </a:t>
            </a:r>
            <a:r>
              <a:rPr lang="pt-BR" sz="1600" b="1" dirty="0" err="1"/>
              <a:t>Autogestionadas</a:t>
            </a:r>
            <a:r>
              <a:rPr lang="pt-BR" sz="1600" b="1" dirty="0"/>
              <a:t>:</a:t>
            </a:r>
            <a:r>
              <a:rPr lang="pt-BR" sz="1600" dirty="0"/>
              <a:t> </a:t>
            </a:r>
            <a:r>
              <a:rPr lang="pt-BR" sz="1600" dirty="0" smtClean="0"/>
              <a:t>atividades </a:t>
            </a:r>
            <a:r>
              <a:rPr lang="pt-BR" sz="1600" dirty="0"/>
              <a:t>de caráter não deliberativo, de responsabilidade de organizações e instituições interessadas, que acontecerão durante a Etapa Nacional da 17ª </a:t>
            </a:r>
            <a:r>
              <a:rPr lang="pt-BR" sz="1600" dirty="0" smtClean="0"/>
              <a:t>CNS</a:t>
            </a:r>
            <a:endParaRPr lang="pt-BR" sz="1600" dirty="0"/>
          </a:p>
        </p:txBody>
      </p:sp>
    </p:spTree>
    <p:extLst>
      <p:ext uri="{BB962C8B-B14F-4D97-AF65-F5344CB8AC3E}">
        <p14:creationId xmlns:p14="http://schemas.microsoft.com/office/powerpoint/2010/main" val="145592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3" name="Retângulo 2"/>
          <p:cNvSpPr/>
          <p:nvPr/>
        </p:nvSpPr>
        <p:spPr>
          <a:xfrm>
            <a:off x="335944" y="178389"/>
            <a:ext cx="2541978" cy="966931"/>
          </a:xfrm>
          <a:prstGeom prst="rect">
            <a:avLst/>
          </a:prstGeom>
        </p:spPr>
        <p:txBody>
          <a:bodyPr wrap="none">
            <a:spAutoFit/>
          </a:bodyPr>
          <a:lstStyle/>
          <a:p>
            <a:pPr marL="11516" marR="4607" algn="ctr">
              <a:spcBef>
                <a:spcPts val="77"/>
              </a:spcBef>
              <a:defRPr/>
            </a:pPr>
            <a:r>
              <a:rPr lang="pt-BR" sz="2800" b="1" spc="14" dirty="0" smtClean="0">
                <a:latin typeface="Carlito"/>
                <a:cs typeface="Carlito"/>
              </a:rPr>
              <a:t>Atividades </a:t>
            </a:r>
          </a:p>
          <a:p>
            <a:pPr marL="11516" marR="4607" algn="ctr">
              <a:spcBef>
                <a:spcPts val="77"/>
              </a:spcBef>
              <a:defRPr/>
            </a:pPr>
            <a:r>
              <a:rPr lang="pt-BR" sz="2800" b="1" spc="14" dirty="0" smtClean="0">
                <a:latin typeface="Carlito"/>
                <a:cs typeface="Carlito"/>
              </a:rPr>
              <a:t>Preparatórias</a:t>
            </a:r>
            <a:endParaRPr lang="pt-BR" sz="2800" b="1" spc="14" dirty="0">
              <a:latin typeface="Carlito"/>
              <a:cs typeface="Carlito"/>
            </a:endParaRPr>
          </a:p>
        </p:txBody>
      </p:sp>
      <p:sp>
        <p:nvSpPr>
          <p:cNvPr id="4" name="Retângulo 3"/>
          <p:cNvSpPr/>
          <p:nvPr/>
        </p:nvSpPr>
        <p:spPr>
          <a:xfrm>
            <a:off x="287840" y="1551026"/>
            <a:ext cx="2490099" cy="2862322"/>
          </a:xfrm>
          <a:prstGeom prst="rect">
            <a:avLst/>
          </a:prstGeom>
        </p:spPr>
        <p:txBody>
          <a:bodyPr wrap="square">
            <a:spAutoFit/>
          </a:bodyPr>
          <a:lstStyle/>
          <a:p>
            <a:pPr algn="ctr" eaLnBrk="0" hangingPunct="0">
              <a:defRPr/>
            </a:pPr>
            <a:r>
              <a:rPr lang="pt-BR" sz="2000" b="1" dirty="0" smtClean="0"/>
              <a:t>Não</a:t>
            </a:r>
            <a:r>
              <a:rPr lang="pt-BR" sz="2000" dirty="0" smtClean="0"/>
              <a:t> </a:t>
            </a:r>
            <a:r>
              <a:rPr lang="pt-BR" sz="2000" dirty="0"/>
              <a:t>têm caráter </a:t>
            </a:r>
            <a:r>
              <a:rPr lang="pt-BR" sz="2000" dirty="0" smtClean="0"/>
              <a:t>deliberativo e antecedem </a:t>
            </a:r>
            <a:r>
              <a:rPr lang="pt-BR" sz="2000" dirty="0"/>
              <a:t>as etapas </a:t>
            </a:r>
            <a:r>
              <a:rPr lang="pt-BR" sz="2000" dirty="0" smtClean="0"/>
              <a:t>da Conferência</a:t>
            </a:r>
            <a:endParaRPr lang="pt-BR" sz="2000" dirty="0"/>
          </a:p>
          <a:p>
            <a:pPr algn="ctr" eaLnBrk="0" hangingPunct="0">
              <a:defRPr/>
            </a:pPr>
            <a:r>
              <a:rPr lang="pt-BR" sz="2000" dirty="0" smtClean="0"/>
              <a:t>Ampliar </a:t>
            </a:r>
            <a:r>
              <a:rPr lang="pt-BR" sz="2000" dirty="0"/>
              <a:t>a participação popular nos debates dos temas propostos pela 17ª CNS</a:t>
            </a:r>
            <a:endParaRPr lang="pt-BR" sz="2000" b="1" dirty="0"/>
          </a:p>
        </p:txBody>
      </p:sp>
      <p:sp>
        <p:nvSpPr>
          <p:cNvPr id="6" name="Retângulo 5"/>
          <p:cNvSpPr/>
          <p:nvPr/>
        </p:nvSpPr>
        <p:spPr>
          <a:xfrm>
            <a:off x="3935925" y="337406"/>
            <a:ext cx="8061003" cy="1200329"/>
          </a:xfrm>
          <a:prstGeom prst="rect">
            <a:avLst/>
          </a:prstGeom>
        </p:spPr>
        <p:txBody>
          <a:bodyPr wrap="square">
            <a:spAutoFit/>
          </a:bodyPr>
          <a:lstStyle/>
          <a:p>
            <a:r>
              <a:rPr lang="pt-BR" b="1" dirty="0" smtClean="0"/>
              <a:t>Responsabilidade </a:t>
            </a:r>
            <a:r>
              <a:rPr lang="pt-BR" b="1" dirty="0"/>
              <a:t>do Conselho Nacional de </a:t>
            </a:r>
            <a:r>
              <a:rPr lang="pt-BR" b="1" dirty="0" smtClean="0"/>
              <a:t>Saúde</a:t>
            </a:r>
          </a:p>
          <a:p>
            <a:pPr marL="285750" indent="-285750">
              <a:lnSpc>
                <a:spcPct val="150000"/>
              </a:lnSpc>
              <a:buFont typeface="Arial" panose="020B0604020202020204" pitchFamily="34" charset="0"/>
              <a:buChar char="•"/>
            </a:pPr>
            <a:r>
              <a:rPr lang="pt-BR" dirty="0" smtClean="0"/>
              <a:t>6ª </a:t>
            </a:r>
            <a:r>
              <a:rPr lang="pt-BR" dirty="0"/>
              <a:t>Conferência Nacional de Saúde Indígena (6ª CNSI</a:t>
            </a:r>
            <a:r>
              <a:rPr lang="pt-BR" dirty="0" smtClean="0"/>
              <a:t>)</a:t>
            </a:r>
          </a:p>
          <a:p>
            <a:pPr marL="285750" indent="-285750">
              <a:lnSpc>
                <a:spcPct val="150000"/>
              </a:lnSpc>
              <a:buFont typeface="Arial" panose="020B0604020202020204" pitchFamily="34" charset="0"/>
              <a:buChar char="•"/>
            </a:pPr>
            <a:r>
              <a:rPr lang="pt-BR" dirty="0" smtClean="0"/>
              <a:t>5ª </a:t>
            </a:r>
            <a:r>
              <a:rPr lang="pt-BR" dirty="0"/>
              <a:t>Conferência Nacional de Saúde Mental (5ª CNSM</a:t>
            </a:r>
            <a:r>
              <a:rPr lang="pt-BR" dirty="0" smtClean="0"/>
              <a:t>)</a:t>
            </a:r>
            <a:endParaRPr lang="pt-BR" dirty="0" smtClean="0"/>
          </a:p>
        </p:txBody>
      </p:sp>
      <p:sp>
        <p:nvSpPr>
          <p:cNvPr id="7" name="Retângulo 6"/>
          <p:cNvSpPr/>
          <p:nvPr/>
        </p:nvSpPr>
        <p:spPr>
          <a:xfrm>
            <a:off x="3935925" y="1674595"/>
            <a:ext cx="7996995" cy="3693319"/>
          </a:xfrm>
          <a:prstGeom prst="rect">
            <a:avLst/>
          </a:prstGeom>
        </p:spPr>
        <p:txBody>
          <a:bodyPr wrap="square">
            <a:spAutoFit/>
          </a:bodyPr>
          <a:lstStyle/>
          <a:p>
            <a:r>
              <a:rPr lang="pt-BR" b="1" dirty="0"/>
              <a:t>Iniciativa da </a:t>
            </a:r>
            <a:r>
              <a:rPr lang="pt-BR" b="1" dirty="0" smtClean="0"/>
              <a:t>sociedade</a:t>
            </a:r>
          </a:p>
          <a:p>
            <a:pPr marL="285750" indent="-285750">
              <a:lnSpc>
                <a:spcPct val="150000"/>
              </a:lnSpc>
              <a:buFont typeface="Arial" panose="020B0604020202020204" pitchFamily="34" charset="0"/>
              <a:buChar char="•"/>
            </a:pPr>
            <a:r>
              <a:rPr lang="pt-BR" sz="1600" dirty="0" smtClean="0"/>
              <a:t>Fórum </a:t>
            </a:r>
            <a:r>
              <a:rPr lang="pt-BR" sz="1600" dirty="0"/>
              <a:t>Social das </a:t>
            </a:r>
            <a:r>
              <a:rPr lang="pt-BR" sz="1600" dirty="0" smtClean="0"/>
              <a:t>Resistências (abril </a:t>
            </a:r>
            <a:r>
              <a:rPr lang="pt-BR" sz="1600" dirty="0"/>
              <a:t>de </a:t>
            </a:r>
            <a:r>
              <a:rPr lang="pt-BR" sz="1600" dirty="0" smtClean="0"/>
              <a:t>2022)</a:t>
            </a:r>
          </a:p>
          <a:p>
            <a:pPr marL="285750" indent="-285750">
              <a:lnSpc>
                <a:spcPct val="150000"/>
              </a:lnSpc>
              <a:buFont typeface="Arial" panose="020B0604020202020204" pitchFamily="34" charset="0"/>
              <a:buChar char="•"/>
            </a:pPr>
            <a:r>
              <a:rPr lang="pt-BR" sz="1600" dirty="0" smtClean="0"/>
              <a:t>15º </a:t>
            </a:r>
            <a:r>
              <a:rPr lang="pt-BR" sz="1600" dirty="0"/>
              <a:t>Congresso da Rede </a:t>
            </a:r>
            <a:r>
              <a:rPr lang="pt-BR" sz="1600" dirty="0" smtClean="0"/>
              <a:t>Unida (junho </a:t>
            </a:r>
            <a:r>
              <a:rPr lang="pt-BR" sz="1600" dirty="0"/>
              <a:t>de </a:t>
            </a:r>
            <a:r>
              <a:rPr lang="pt-BR" sz="1600" dirty="0" smtClean="0"/>
              <a:t>2022)</a:t>
            </a:r>
          </a:p>
          <a:p>
            <a:pPr marL="285750" indent="-285750">
              <a:lnSpc>
                <a:spcPct val="150000"/>
              </a:lnSpc>
              <a:buFont typeface="Arial" panose="020B0604020202020204" pitchFamily="34" charset="0"/>
              <a:buChar char="•"/>
            </a:pPr>
            <a:r>
              <a:rPr lang="pt-BR" sz="1600" dirty="0" smtClean="0"/>
              <a:t>Conferência </a:t>
            </a:r>
            <a:r>
              <a:rPr lang="pt-BR" sz="1600" dirty="0"/>
              <a:t>Nacional Livre, Democrática e Popular de </a:t>
            </a:r>
            <a:r>
              <a:rPr lang="pt-BR" sz="1600" dirty="0" smtClean="0"/>
              <a:t>Saúde (agosto </a:t>
            </a:r>
            <a:r>
              <a:rPr lang="pt-BR" sz="1600" dirty="0"/>
              <a:t>de </a:t>
            </a:r>
            <a:r>
              <a:rPr lang="pt-BR" sz="1600" dirty="0" smtClean="0"/>
              <a:t>2022) </a:t>
            </a:r>
          </a:p>
          <a:p>
            <a:pPr marL="285750" indent="-285750">
              <a:lnSpc>
                <a:spcPct val="150000"/>
              </a:lnSpc>
              <a:buFont typeface="Arial" panose="020B0604020202020204" pitchFamily="34" charset="0"/>
              <a:buChar char="•"/>
            </a:pPr>
            <a:r>
              <a:rPr lang="pt-BR" sz="1600" dirty="0" smtClean="0"/>
              <a:t>Congresso </a:t>
            </a:r>
            <a:r>
              <a:rPr lang="pt-BR" sz="1600" dirty="0"/>
              <a:t>Nacional do </a:t>
            </a:r>
            <a:r>
              <a:rPr lang="pt-BR" sz="1600" dirty="0" smtClean="0"/>
              <a:t>CONASEMS (julho </a:t>
            </a:r>
            <a:r>
              <a:rPr lang="pt-BR" sz="1600" dirty="0"/>
              <a:t>de </a:t>
            </a:r>
            <a:r>
              <a:rPr lang="pt-BR" sz="1600" dirty="0" smtClean="0"/>
              <a:t>2022)</a:t>
            </a:r>
          </a:p>
          <a:p>
            <a:pPr marL="285750" indent="-285750">
              <a:lnSpc>
                <a:spcPct val="150000"/>
              </a:lnSpc>
              <a:buFont typeface="Arial" panose="020B0604020202020204" pitchFamily="34" charset="0"/>
              <a:buChar char="•"/>
            </a:pPr>
            <a:r>
              <a:rPr lang="pt-BR" sz="1600" dirty="0" smtClean="0"/>
              <a:t>14º da </a:t>
            </a:r>
            <a:r>
              <a:rPr lang="pt-BR" sz="1600" dirty="0" err="1" smtClean="0"/>
              <a:t>Conam</a:t>
            </a:r>
            <a:r>
              <a:rPr lang="pt-BR" sz="1600" dirty="0" smtClean="0"/>
              <a:t> </a:t>
            </a:r>
            <a:r>
              <a:rPr lang="pt-BR" sz="1600" dirty="0"/>
              <a:t>- Democracia e Justiça </a:t>
            </a:r>
            <a:r>
              <a:rPr lang="pt-BR" sz="1600" dirty="0" smtClean="0"/>
              <a:t>Social (julho </a:t>
            </a:r>
            <a:r>
              <a:rPr lang="pt-BR" sz="1600" dirty="0"/>
              <a:t>de </a:t>
            </a:r>
            <a:r>
              <a:rPr lang="pt-BR" sz="1600" dirty="0" smtClean="0"/>
              <a:t>2022</a:t>
            </a:r>
            <a:r>
              <a:rPr lang="pt-BR" sz="1600" dirty="0"/>
              <a:t>)</a:t>
            </a:r>
            <a:endParaRPr lang="pt-BR" sz="1600" dirty="0" smtClean="0"/>
          </a:p>
          <a:p>
            <a:pPr marL="285750" indent="-285750">
              <a:lnSpc>
                <a:spcPct val="150000"/>
              </a:lnSpc>
              <a:buFont typeface="Arial" panose="020B0604020202020204" pitchFamily="34" charset="0"/>
              <a:buChar char="•"/>
            </a:pPr>
            <a:r>
              <a:rPr lang="pt-BR" sz="1600" dirty="0" smtClean="0"/>
              <a:t>13º  </a:t>
            </a:r>
            <a:r>
              <a:rPr lang="pt-BR" sz="1600" dirty="0" err="1" smtClean="0"/>
              <a:t>Abrascão</a:t>
            </a:r>
            <a:r>
              <a:rPr lang="pt-BR" sz="1600" dirty="0" smtClean="0"/>
              <a:t> (novembro </a:t>
            </a:r>
            <a:r>
              <a:rPr lang="pt-BR" sz="1600" dirty="0"/>
              <a:t>de </a:t>
            </a:r>
            <a:r>
              <a:rPr lang="pt-BR" sz="1600" dirty="0" smtClean="0"/>
              <a:t>2022) </a:t>
            </a:r>
          </a:p>
          <a:p>
            <a:pPr marL="285750" indent="-285750">
              <a:lnSpc>
                <a:spcPct val="150000"/>
              </a:lnSpc>
              <a:buFont typeface="Arial" panose="020B0604020202020204" pitchFamily="34" charset="0"/>
              <a:buChar char="•"/>
            </a:pPr>
            <a:r>
              <a:rPr lang="pt-BR" sz="1600" dirty="0" smtClean="0"/>
              <a:t>73º </a:t>
            </a:r>
            <a:r>
              <a:rPr lang="pt-BR" sz="1600" dirty="0"/>
              <a:t>Congresso Brasileiro de Enfermagem (</a:t>
            </a:r>
            <a:r>
              <a:rPr lang="pt-BR" sz="1600" dirty="0" err="1" smtClean="0"/>
              <a:t>CBEn</a:t>
            </a:r>
            <a:r>
              <a:rPr lang="pt-BR" sz="1600" dirty="0" smtClean="0"/>
              <a:t>) (novembro </a:t>
            </a:r>
            <a:r>
              <a:rPr lang="pt-BR" sz="1600" dirty="0"/>
              <a:t>de </a:t>
            </a:r>
            <a:r>
              <a:rPr lang="pt-BR" sz="1600" dirty="0" smtClean="0"/>
              <a:t>2022) </a:t>
            </a:r>
          </a:p>
          <a:p>
            <a:pPr marL="285750" indent="-285750">
              <a:lnSpc>
                <a:spcPct val="150000"/>
              </a:lnSpc>
              <a:buFont typeface="Arial" panose="020B0604020202020204" pitchFamily="34" charset="0"/>
              <a:buChar char="•"/>
            </a:pPr>
            <a:r>
              <a:rPr lang="pt-BR" sz="1600" dirty="0" smtClean="0"/>
              <a:t>Encontros </a:t>
            </a:r>
            <a:r>
              <a:rPr lang="pt-BR" sz="1600" dirty="0"/>
              <a:t>Regionais do Projeto Integra - Fase </a:t>
            </a:r>
            <a:r>
              <a:rPr lang="pt-BR" sz="1600" dirty="0" smtClean="0"/>
              <a:t>2 (2022) </a:t>
            </a:r>
          </a:p>
          <a:p>
            <a:pPr marL="285750" indent="-285750">
              <a:lnSpc>
                <a:spcPct val="150000"/>
              </a:lnSpc>
              <a:buFont typeface="Arial" panose="020B0604020202020204" pitchFamily="34" charset="0"/>
              <a:buChar char="•"/>
            </a:pPr>
            <a:r>
              <a:rPr lang="pt-BR" sz="1600" dirty="0" smtClean="0"/>
              <a:t>Plenárias </a:t>
            </a:r>
            <a:r>
              <a:rPr lang="pt-BR" sz="1600" dirty="0"/>
              <a:t>Populares</a:t>
            </a:r>
          </a:p>
        </p:txBody>
      </p:sp>
    </p:spTree>
    <p:extLst>
      <p:ext uri="{BB962C8B-B14F-4D97-AF65-F5344CB8AC3E}">
        <p14:creationId xmlns:p14="http://schemas.microsoft.com/office/powerpoint/2010/main" val="304250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CEE295F1-C6A9-0028-F66A-4BA4110FD3E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3" name="Retângulo 2"/>
          <p:cNvSpPr/>
          <p:nvPr/>
        </p:nvSpPr>
        <p:spPr>
          <a:xfrm>
            <a:off x="4556260" y="188134"/>
            <a:ext cx="3553024" cy="523220"/>
          </a:xfrm>
          <a:prstGeom prst="rect">
            <a:avLst/>
          </a:prstGeom>
        </p:spPr>
        <p:txBody>
          <a:bodyPr wrap="none">
            <a:spAutoFit/>
          </a:bodyPr>
          <a:lstStyle/>
          <a:p>
            <a:pPr marL="11516" marR="4607" algn="ctr">
              <a:spcBef>
                <a:spcPts val="77"/>
              </a:spcBef>
              <a:defRPr/>
            </a:pPr>
            <a:r>
              <a:rPr lang="pt-BR" sz="2800" b="1" spc="14" dirty="0">
                <a:latin typeface="Carlito"/>
                <a:cs typeface="Carlito"/>
              </a:rPr>
              <a:t>Conferências livres</a:t>
            </a:r>
            <a:endParaRPr lang="pt-BR" sz="2800" b="1" spc="14" dirty="0">
              <a:latin typeface="Carlito"/>
              <a:cs typeface="Carlito"/>
            </a:endParaRPr>
          </a:p>
        </p:txBody>
      </p:sp>
      <p:sp>
        <p:nvSpPr>
          <p:cNvPr id="4" name="Retângulo 3"/>
          <p:cNvSpPr/>
          <p:nvPr/>
        </p:nvSpPr>
        <p:spPr>
          <a:xfrm>
            <a:off x="190941" y="917012"/>
            <a:ext cx="5779216" cy="378565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pt-BR" sz="1600" dirty="0"/>
              <a:t>O</a:t>
            </a:r>
            <a:r>
              <a:rPr lang="pt-BR" sz="1600" dirty="0" smtClean="0"/>
              <a:t>rganizadas </a:t>
            </a:r>
            <a:r>
              <a:rPr lang="pt-BR" sz="1600" dirty="0" smtClean="0"/>
              <a:t>por segmentos </a:t>
            </a:r>
            <a:r>
              <a:rPr lang="pt-BR" sz="1600" dirty="0"/>
              <a:t>que compõem o </a:t>
            </a:r>
            <a:r>
              <a:rPr lang="pt-BR" sz="1600" dirty="0" smtClean="0"/>
              <a:t>CNS e </a:t>
            </a:r>
            <a:r>
              <a:rPr lang="pt-BR" sz="1600" dirty="0"/>
              <a:t>pela sociedade </a:t>
            </a:r>
            <a:r>
              <a:rPr lang="pt-BR" sz="1600" dirty="0" smtClean="0"/>
              <a:t>civil</a:t>
            </a:r>
          </a:p>
          <a:p>
            <a:pPr marL="285750" indent="-285750" algn="just">
              <a:lnSpc>
                <a:spcPct val="150000"/>
              </a:lnSpc>
              <a:buFont typeface="Arial" panose="020B0604020202020204" pitchFamily="34" charset="0"/>
              <a:buChar char="•"/>
            </a:pPr>
            <a:r>
              <a:rPr lang="pt-BR" sz="1600" dirty="0" smtClean="0"/>
              <a:t>Âmbito </a:t>
            </a:r>
            <a:r>
              <a:rPr lang="pt-BR" sz="1600" dirty="0"/>
              <a:t>Municipal, Intermunicipal, Regional, Macrorregional, Estadual, Distrital e </a:t>
            </a:r>
            <a:r>
              <a:rPr lang="pt-BR" sz="1600" dirty="0" smtClean="0"/>
              <a:t>Nacional</a:t>
            </a:r>
          </a:p>
          <a:p>
            <a:pPr marL="285750" indent="-285750" algn="just">
              <a:lnSpc>
                <a:spcPct val="150000"/>
              </a:lnSpc>
              <a:buFont typeface="Arial" panose="020B0604020202020204" pitchFamily="34" charset="0"/>
              <a:buChar char="•"/>
            </a:pPr>
            <a:r>
              <a:rPr lang="pt-BR" sz="1600" dirty="0" smtClean="0"/>
              <a:t>Debater </a:t>
            </a:r>
            <a:r>
              <a:rPr lang="pt-BR" sz="1600" dirty="0"/>
              <a:t>o tema, um ou mais eixos temáticos da 17ª </a:t>
            </a:r>
            <a:r>
              <a:rPr lang="pt-BR" sz="1600" dirty="0" smtClean="0"/>
              <a:t>CNS</a:t>
            </a:r>
          </a:p>
          <a:p>
            <a:pPr marL="285750" indent="-285750" algn="just">
              <a:lnSpc>
                <a:spcPct val="150000"/>
              </a:lnSpc>
              <a:buFont typeface="Arial" panose="020B0604020202020204" pitchFamily="34" charset="0"/>
              <a:buChar char="•"/>
            </a:pPr>
            <a:r>
              <a:rPr lang="pt-BR" sz="1600" b="1" dirty="0" smtClean="0"/>
              <a:t>Espaços deliberativos </a:t>
            </a:r>
            <a:r>
              <a:rPr lang="pt-BR" sz="1600" dirty="0" smtClean="0"/>
              <a:t>que</a:t>
            </a:r>
            <a:r>
              <a:rPr lang="pt-BR" sz="1600" b="1" dirty="0" smtClean="0"/>
              <a:t> </a:t>
            </a:r>
            <a:r>
              <a:rPr lang="pt-BR" sz="1600" dirty="0" smtClean="0"/>
              <a:t>poderão ser </a:t>
            </a:r>
            <a:r>
              <a:rPr lang="pt-BR" sz="1600" dirty="0"/>
              <a:t>integrados  </a:t>
            </a:r>
            <a:r>
              <a:rPr lang="pt-BR" sz="1600" dirty="0" smtClean="0"/>
              <a:t>ao processo </a:t>
            </a:r>
            <a:r>
              <a:rPr lang="pt-BR" sz="1600" dirty="0"/>
              <a:t>da 17ª </a:t>
            </a:r>
            <a:r>
              <a:rPr lang="pt-BR" sz="1600" dirty="0" smtClean="0"/>
              <a:t>CNS com envio de propostas e eleição de pessoas </a:t>
            </a:r>
            <a:r>
              <a:rPr lang="pt-BR" sz="1600" dirty="0" smtClean="0"/>
              <a:t>delegadas</a:t>
            </a:r>
          </a:p>
          <a:p>
            <a:pPr marL="285750" indent="-285750" algn="just">
              <a:lnSpc>
                <a:spcPct val="150000"/>
              </a:lnSpc>
              <a:buFont typeface="Arial" panose="020B0604020202020204" pitchFamily="34" charset="0"/>
              <a:buChar char="•"/>
            </a:pPr>
            <a:r>
              <a:rPr lang="pt-BR" sz="1600" dirty="0" smtClean="0"/>
              <a:t>Estimula-se </a:t>
            </a:r>
            <a:r>
              <a:rPr lang="pt-BR" sz="1600" dirty="0"/>
              <a:t>que as etapas Municipal e Estadual prevejam a participação de Conferências </a:t>
            </a:r>
            <a:r>
              <a:rPr lang="pt-BR" sz="1600" dirty="0" smtClean="0"/>
              <a:t>Livres</a:t>
            </a:r>
          </a:p>
        </p:txBody>
      </p:sp>
      <p:sp>
        <p:nvSpPr>
          <p:cNvPr id="6" name="Retângulo 5"/>
          <p:cNvSpPr/>
          <p:nvPr/>
        </p:nvSpPr>
        <p:spPr>
          <a:xfrm>
            <a:off x="6347040" y="793632"/>
            <a:ext cx="5869577" cy="4524315"/>
          </a:xfrm>
          <a:prstGeom prst="rect">
            <a:avLst/>
          </a:prstGeom>
        </p:spPr>
        <p:txBody>
          <a:bodyPr wrap="square">
            <a:spAutoFit/>
          </a:bodyPr>
          <a:lstStyle/>
          <a:p>
            <a:pPr>
              <a:lnSpc>
                <a:spcPct val="150000"/>
              </a:lnSpc>
            </a:pPr>
            <a:r>
              <a:rPr lang="pt-BR" sz="1600" dirty="0"/>
              <a:t>A eleição de pessoas delegadas para a 17ª CNS, por meio de Conferências Livres Nacionais, se dará da seguinte forma: </a:t>
            </a:r>
          </a:p>
          <a:p>
            <a:pPr marL="285750" indent="-285750">
              <a:lnSpc>
                <a:spcPct val="150000"/>
              </a:lnSpc>
              <a:buFont typeface="Arial" panose="020B0604020202020204" pitchFamily="34" charset="0"/>
              <a:buChar char="•"/>
            </a:pPr>
            <a:r>
              <a:rPr lang="pt-BR" sz="1600" dirty="0" smtClean="0"/>
              <a:t>I </a:t>
            </a:r>
            <a:r>
              <a:rPr lang="pt-BR" sz="1600" dirty="0"/>
              <a:t>- De 51 (cinquenta e um) a 100 (cem) participantes: 01 (uma) indicação</a:t>
            </a:r>
          </a:p>
          <a:p>
            <a:pPr marL="285750" indent="-285750">
              <a:lnSpc>
                <a:spcPct val="150000"/>
              </a:lnSpc>
              <a:buFont typeface="Arial" panose="020B0604020202020204" pitchFamily="34" charset="0"/>
              <a:buChar char="•"/>
            </a:pPr>
            <a:r>
              <a:rPr lang="pt-BR" sz="1600" dirty="0"/>
              <a:t>II - De 101 (cento e um) a 200 (duzentos) participantes: 02 (duas) indicações; </a:t>
            </a:r>
          </a:p>
          <a:p>
            <a:pPr marL="285750" indent="-285750">
              <a:lnSpc>
                <a:spcPct val="150000"/>
              </a:lnSpc>
              <a:buFont typeface="Arial" panose="020B0604020202020204" pitchFamily="34" charset="0"/>
              <a:buChar char="•"/>
            </a:pPr>
            <a:r>
              <a:rPr lang="pt-BR" sz="1600" dirty="0"/>
              <a:t>III - A partir de 201 (duzentos e um) participantes: 03 (três) indicações; </a:t>
            </a:r>
          </a:p>
          <a:p>
            <a:pPr marL="285750" indent="-285750">
              <a:lnSpc>
                <a:spcPct val="150000"/>
              </a:lnSpc>
              <a:buFont typeface="Arial" panose="020B0604020202020204" pitchFamily="34" charset="0"/>
              <a:buChar char="•"/>
            </a:pPr>
            <a:r>
              <a:rPr lang="pt-BR" sz="1600" dirty="0"/>
              <a:t>IV - Acima de 500 (quinhentos) participantes: 05 (cinco) indicações; e </a:t>
            </a:r>
          </a:p>
          <a:p>
            <a:pPr marL="285750" indent="-285750">
              <a:lnSpc>
                <a:spcPct val="150000"/>
              </a:lnSpc>
              <a:buFont typeface="Arial" panose="020B0604020202020204" pitchFamily="34" charset="0"/>
              <a:buChar char="•"/>
            </a:pPr>
            <a:r>
              <a:rPr lang="pt-BR" sz="1600" dirty="0"/>
              <a:t>V - Acima de 1.000 (um mil) participantes: 10 (dez) </a:t>
            </a:r>
            <a:r>
              <a:rPr lang="pt-BR" sz="1600" dirty="0" smtClean="0"/>
              <a:t>indicações</a:t>
            </a:r>
            <a:endParaRPr lang="pt-BR" sz="1600" dirty="0"/>
          </a:p>
        </p:txBody>
      </p:sp>
      <p:sp>
        <p:nvSpPr>
          <p:cNvPr id="7" name="Retângulo 6"/>
          <p:cNvSpPr/>
          <p:nvPr/>
        </p:nvSpPr>
        <p:spPr>
          <a:xfrm>
            <a:off x="448310" y="4908322"/>
            <a:ext cx="5647700" cy="369332"/>
          </a:xfrm>
          <a:prstGeom prst="rect">
            <a:avLst/>
          </a:prstGeom>
        </p:spPr>
        <p:txBody>
          <a:bodyPr wrap="none">
            <a:spAutoFit/>
          </a:bodyPr>
          <a:lstStyle/>
          <a:p>
            <a:r>
              <a:rPr lang="pt-BR" b="1" dirty="0"/>
              <a:t>Até 600 pessoas delegadas para a Etapa Nacional</a:t>
            </a:r>
          </a:p>
        </p:txBody>
      </p:sp>
    </p:spTree>
    <p:extLst>
      <p:ext uri="{BB962C8B-B14F-4D97-AF65-F5344CB8AC3E}">
        <p14:creationId xmlns:p14="http://schemas.microsoft.com/office/powerpoint/2010/main" val="420610888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C17ECABB60784F90A574EC5F8AB580" ma:contentTypeVersion="11" ma:contentTypeDescription="Create a new document." ma:contentTypeScope="" ma:versionID="2b6c2f508d404515243535600a4f43bb">
  <xsd:schema xmlns:xsd="http://www.w3.org/2001/XMLSchema" xmlns:xs="http://www.w3.org/2001/XMLSchema" xmlns:p="http://schemas.microsoft.com/office/2006/metadata/properties" xmlns:ns3="2be867d6-8ba2-4dd5-9faf-0537dab6acff" xmlns:ns4="194e7ed3-e2dd-4d79-ba09-6d4b0041309e" targetNamespace="http://schemas.microsoft.com/office/2006/metadata/properties" ma:root="true" ma:fieldsID="7ed2a982f2c34e31c385fd6200f3468f" ns3:_="" ns4:_="">
    <xsd:import namespace="2be867d6-8ba2-4dd5-9faf-0537dab6acff"/>
    <xsd:import namespace="194e7ed3-e2dd-4d79-ba09-6d4b0041309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867d6-8ba2-4dd5-9faf-0537dab6ac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4e7ed3-e2dd-4d79-ba09-6d4b004130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64DC40-2A8E-4286-A340-A7CDA1CDB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867d6-8ba2-4dd5-9faf-0537dab6acff"/>
    <ds:schemaRef ds:uri="194e7ed3-e2dd-4d79-ba09-6d4b00413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985B02-B6EB-417A-8C7D-9251FF33B5B5}">
  <ds:schemaRefs>
    <ds:schemaRef ds:uri="http://schemas.microsoft.com/sharepoint/v3/contenttype/forms"/>
  </ds:schemaRefs>
</ds:datastoreItem>
</file>

<file path=customXml/itemProps3.xml><?xml version="1.0" encoding="utf-8"?>
<ds:datastoreItem xmlns:ds="http://schemas.openxmlformats.org/officeDocument/2006/customXml" ds:itemID="{D9C90DE8-EA35-48B9-97D4-081622859140}">
  <ds:schemaRefs>
    <ds:schemaRef ds:uri="http://schemas.microsoft.com/office/2006/metadata/properties"/>
    <ds:schemaRef ds:uri="http://purl.org/dc/terms/"/>
    <ds:schemaRef ds:uri="http://schemas.microsoft.com/office/infopath/2007/PartnerControls"/>
    <ds:schemaRef ds:uri="2be867d6-8ba2-4dd5-9faf-0537dab6acff"/>
    <ds:schemaRef ds:uri="http://schemas.microsoft.com/office/2006/documentManagement/types"/>
    <ds:schemaRef ds:uri="http://purl.org/dc/elements/1.1/"/>
    <ds:schemaRef ds:uri="http://schemas.openxmlformats.org/package/2006/metadata/core-properties"/>
    <ds:schemaRef ds:uri="194e7ed3-e2dd-4d79-ba09-6d4b0041309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98</TotalTime>
  <Words>3948</Words>
  <Application>Microsoft Office PowerPoint</Application>
  <PresentationFormat>Widescreen</PresentationFormat>
  <Paragraphs>226</Paragraphs>
  <Slides>25</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25</vt:i4>
      </vt:variant>
    </vt:vector>
  </HeadingPairs>
  <TitlesOfParts>
    <vt:vector size="31" baseType="lpstr">
      <vt:lpstr>Arial</vt:lpstr>
      <vt:lpstr>Calibri</vt:lpstr>
      <vt:lpstr>Calibri Light</vt:lpstr>
      <vt:lpstr>Carlito</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Luciano do Monte Ribas</dc:creator>
  <cp:lastModifiedBy>Maria Eugênia Carvalhaes Cury</cp:lastModifiedBy>
  <cp:revision>10</cp:revision>
  <dcterms:created xsi:type="dcterms:W3CDTF">2023-01-16T13:40:04Z</dcterms:created>
  <dcterms:modified xsi:type="dcterms:W3CDTF">2023-02-08T18:37:53Z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0x01010000C17ECABB60784F90A574EC5F8AB580</vt:lpwstr>
  </property>
</Properties>
</file>