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9144000" cy="6858000"/>
  <p:defaultTextStyle>
    <a:defPPr>
      <a:defRPr lang="pt-B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7C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3018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abrina.assis\Nextcloud2\DF-GEHOR\Resumo%20Executivo\2026\RE%2032-2026\Grafico%20RE%20n.%2032-26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abrina.assis\Nextcloud2\DF-GEHOR\Resumo%20Executivo\2026\RE%2032-2026\Grafico%20RE%20n.%2032-26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abrina.assis\Nextcloud2\DF-GEHOR\Resumo%20Executivo\2026\RE%2032-2026\Grafico%20RE%20n.%2032-26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abrina.assis\Nextcloud2\DF-GEHOR\Resumo%20Executivo\2026\RE%2032-2026\Grafico%20RE%20n.%2032-26.xlsx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1200" b="0" i="0" u="none" strike="noStrike" baseline="0">
                <a:solidFill>
                  <a:srgbClr val="333333"/>
                </a:solidFill>
                <a:latin typeface="Calibri"/>
                <a:cs typeface="Calibri"/>
              </a:rPr>
              <a:t>Variação de Preços -</a:t>
            </a:r>
            <a:r>
              <a:rPr lang="pt-BR" sz="1200" b="1" i="0" u="none" strike="noStrike" baseline="0">
                <a:solidFill>
                  <a:srgbClr val="333333"/>
                </a:solidFill>
                <a:latin typeface="Calibri"/>
                <a:cs typeface="Calibri"/>
              </a:rPr>
              <a:t> Morango 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 sz="1200" b="1" i="0" u="none" strike="noStrike" baseline="0">
              <a:solidFill>
                <a:srgbClr val="333333"/>
              </a:solidFill>
              <a:latin typeface="Calibri"/>
              <a:cs typeface="Calibri"/>
            </a:endParaRPr>
          </a:p>
        </c:rich>
      </c:tx>
      <c:layout>
        <c:manualLayout>
          <c:xMode val="edge"/>
          <c:yMode val="edge"/>
          <c:x val="0.22282995733603378"/>
          <c:y val="9.4252589708197568E-3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4.1753653444676408E-2"/>
          <c:y val="0.13618677042801555"/>
          <c:w val="0.91440501043841338"/>
          <c:h val="0.490272373540856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Frutas!$A$2</c:f>
              <c:strCache>
                <c:ptCount val="1"/>
                <c:pt idx="0">
                  <c:v>CEASA/SP- CAMPINAS </c:v>
                </c:pt>
              </c:strCache>
            </c:strRef>
          </c:tx>
          <c:spPr>
            <a:solidFill>
              <a:srgbClr val="4472C4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Frutas!$B$2</c:f>
              <c:numCache>
                <c:formatCode>0.0%</c:formatCode>
                <c:ptCount val="1"/>
                <c:pt idx="0">
                  <c:v>-0.4652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CD3-4FE0-9A0C-2A6CBA076B37}"/>
            </c:ext>
          </c:extLst>
        </c:ser>
        <c:ser>
          <c:idx val="1"/>
          <c:order val="1"/>
          <c:tx>
            <c:strRef>
              <c:f>Frutas!$A$3</c:f>
              <c:strCache>
                <c:ptCount val="1"/>
                <c:pt idx="0">
                  <c:v>CEASAGESP - PRES.PRUDENTE</c:v>
                </c:pt>
              </c:strCache>
            </c:strRef>
          </c:tx>
          <c:spPr>
            <a:solidFill>
              <a:srgbClr val="ED7D31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Frutas!$B$3</c:f>
              <c:numCache>
                <c:formatCode>0.0%</c:formatCode>
                <c:ptCount val="1"/>
                <c:pt idx="0">
                  <c:v>-0.37269999999999998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CD3-4FE0-9A0C-2A6CBA076B37}"/>
            </c:ext>
          </c:extLst>
        </c:ser>
        <c:ser>
          <c:idx val="2"/>
          <c:order val="2"/>
          <c:tx>
            <c:strRef>
              <c:f>Frutas!$A$4</c:f>
              <c:strCache>
                <c:ptCount val="1"/>
                <c:pt idx="0">
                  <c:v>CEASA/PR- CURITIBA</c:v>
                </c:pt>
              </c:strCache>
            </c:strRef>
          </c:tx>
          <c:spPr>
            <a:solidFill>
              <a:srgbClr val="A5A5A5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Frutas!$B$4</c:f>
              <c:numCache>
                <c:formatCode>0.0%</c:formatCode>
                <c:ptCount val="1"/>
                <c:pt idx="0">
                  <c:v>-0.2838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CD3-4FE0-9A0C-2A6CBA076B37}"/>
            </c:ext>
          </c:extLst>
        </c:ser>
        <c:ser>
          <c:idx val="3"/>
          <c:order val="3"/>
          <c:tx>
            <c:strRef>
              <c:f>Frutas!$A$5</c:f>
              <c:strCache>
                <c:ptCount val="1"/>
                <c:pt idx="0">
                  <c:v>CEASA/RS- PORTO ALEGRE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Frutas!$B$5</c:f>
              <c:numCache>
                <c:formatCode>0.0%</c:formatCode>
                <c:ptCount val="1"/>
                <c:pt idx="0">
                  <c:v>-0.21879999999999999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CD3-4FE0-9A0C-2A6CBA076B37}"/>
            </c:ext>
          </c:extLst>
        </c:ser>
        <c:ser>
          <c:idx val="4"/>
          <c:order val="4"/>
          <c:tx>
            <c:strRef>
              <c:f>Frutas!$A$6</c:f>
              <c:strCache>
                <c:ptCount val="1"/>
                <c:pt idx="0">
                  <c:v>Ceasa/ES-Vitória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Frutas!$B$6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CD3-4FE0-9A0C-2A6CBA076B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93349208"/>
        <c:axId val="293349600"/>
      </c:barChart>
      <c:catAx>
        <c:axId val="293349208"/>
        <c:scaling>
          <c:orientation val="minMax"/>
        </c:scaling>
        <c:delete val="1"/>
        <c:axPos val="l"/>
        <c:majorTickMark val="out"/>
        <c:minorTickMark val="none"/>
        <c:tickLblPos val="nextTo"/>
        <c:crossAx val="293349600"/>
        <c:crosses val="autoZero"/>
        <c:auto val="1"/>
        <c:lblAlgn val="ctr"/>
        <c:lblOffset val="100"/>
        <c:noMultiLvlLbl val="0"/>
      </c:catAx>
      <c:valAx>
        <c:axId val="2933496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pt-BR"/>
          </a:p>
        </c:txPr>
        <c:crossAx val="293349208"/>
        <c:crosses val="autoZero"/>
        <c:crossBetween val="between"/>
        <c:majorUnit val="0.1"/>
        <c:minorUnit val="0.1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"/>
          <c:y val="0.76779313091700119"/>
          <c:w val="0.98063161459656256"/>
          <c:h val="0.1947571923159410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800" b="0" i="0" u="none" strike="noStrike" baseline="0">
              <a:solidFill>
                <a:srgbClr val="333333"/>
              </a:solidFill>
              <a:latin typeface="Calibri"/>
              <a:ea typeface="Calibri"/>
              <a:cs typeface="Calibri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pt-B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1200" b="0" i="0" u="none" strike="noStrike" baseline="0">
                <a:solidFill>
                  <a:srgbClr val="333333"/>
                </a:solidFill>
                <a:latin typeface="Calibri"/>
                <a:cs typeface="Calibri"/>
              </a:rPr>
              <a:t>Variação de Preços -</a:t>
            </a:r>
            <a:r>
              <a:rPr lang="pt-BR" sz="1200" b="0" i="0" u="none" strike="noStrike" baseline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lang="pt-BR" sz="1200" b="1" i="0" u="none" strike="noStrike" baseline="0">
                <a:solidFill>
                  <a:srgbClr val="333333"/>
                </a:solidFill>
                <a:latin typeface="Calibri"/>
                <a:cs typeface="Calibri"/>
              </a:rPr>
              <a:t>Limão Tahiti </a:t>
            </a:r>
            <a:endParaRPr lang="en-US" sz="1200" b="1" i="0" u="none" strike="noStrike" baseline="0">
              <a:solidFill>
                <a:srgbClr val="333333"/>
              </a:solidFill>
              <a:latin typeface="Calibri"/>
              <a:cs typeface="Calibri"/>
            </a:endParaRP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 sz="1200" b="1" i="0" u="none" strike="noStrike" baseline="0">
              <a:solidFill>
                <a:srgbClr val="333333"/>
              </a:solidFill>
              <a:latin typeface="Calibri"/>
              <a:cs typeface="Calibri"/>
            </a:endParaRPr>
          </a:p>
        </c:rich>
      </c:tx>
      <c:layout>
        <c:manualLayout>
          <c:xMode val="edge"/>
          <c:yMode val="edge"/>
          <c:x val="0.24307097558352336"/>
          <c:y val="3.0491995494377852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3.958341386599501E-2"/>
          <c:y val="0.13410011860975893"/>
          <c:w val="0.93333523220872439"/>
          <c:h val="0.574714794041824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Frutas!$A$10</c:f>
              <c:strCache>
                <c:ptCount val="1"/>
                <c:pt idx="0">
                  <c:v>CEASA/DF- BRASÍLIA </c:v>
                </c:pt>
              </c:strCache>
            </c:strRef>
          </c:tx>
          <c:spPr>
            <a:solidFill>
              <a:srgbClr val="4472C4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Frutas!$B$9</c:f>
              <c:numCache>
                <c:formatCode>General</c:formatCode>
                <c:ptCount val="1"/>
              </c:numCache>
            </c:numRef>
          </c:cat>
          <c:val>
            <c:numRef>
              <c:f>Frutas!$B$10</c:f>
              <c:numCache>
                <c:formatCode>0.0%</c:formatCode>
                <c:ptCount val="1"/>
                <c:pt idx="0">
                  <c:v>1.1429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51F-41DD-A89C-C7FF27405E0D}"/>
            </c:ext>
          </c:extLst>
        </c:ser>
        <c:ser>
          <c:idx val="1"/>
          <c:order val="1"/>
          <c:tx>
            <c:strRef>
              <c:f>Frutas!$A$11</c:f>
              <c:strCache>
                <c:ptCount val="1"/>
                <c:pt idx="0">
                  <c:v>CEASA/MS- CAMPO GRANDE </c:v>
                </c:pt>
              </c:strCache>
            </c:strRef>
          </c:tx>
          <c:spPr>
            <a:solidFill>
              <a:srgbClr val="ED7D31"/>
            </a:solidFill>
            <a:ln w="25400">
              <a:noFill/>
            </a:ln>
          </c:spPr>
          <c:invertIfNegative val="0"/>
          <c:dPt>
            <c:idx val="0"/>
            <c:invertIfNegative val="0"/>
            <c:bubble3D val="0"/>
            <c:spPr/>
            <c:extLst xmlns:c16r2="http://schemas.microsoft.com/office/drawing/2015/06/chart">
              <c:ext xmlns:c16="http://schemas.microsoft.com/office/drawing/2014/chart" uri="{C3380CC4-5D6E-409C-BE32-E72D297353CC}">
                <c16:uniqueId val="{00000001-851F-41DD-A89C-C7FF27405E0D}"/>
              </c:ext>
            </c:extLst>
          </c:dPt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Frutas!$B$9</c:f>
              <c:numCache>
                <c:formatCode>General</c:formatCode>
                <c:ptCount val="1"/>
              </c:numCache>
            </c:numRef>
          </c:cat>
          <c:val>
            <c:numRef>
              <c:f>Frutas!$B$11</c:f>
              <c:numCache>
                <c:formatCode>0.0%</c:formatCode>
                <c:ptCount val="1"/>
                <c:pt idx="0">
                  <c:v>0.97470000000000001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51F-41DD-A89C-C7FF27405E0D}"/>
            </c:ext>
          </c:extLst>
        </c:ser>
        <c:ser>
          <c:idx val="2"/>
          <c:order val="2"/>
          <c:tx>
            <c:strRef>
              <c:f>Frutas!$A$12</c:f>
              <c:strCache>
                <c:ptCount val="1"/>
                <c:pt idx="0">
                  <c:v>CEASA/PE- RECIFE</c:v>
                </c:pt>
              </c:strCache>
            </c:strRef>
          </c:tx>
          <c:spPr>
            <a:solidFill>
              <a:srgbClr val="A5A5A5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Frutas!$B$9</c:f>
              <c:numCache>
                <c:formatCode>General</c:formatCode>
                <c:ptCount val="1"/>
              </c:numCache>
            </c:numRef>
          </c:cat>
          <c:val>
            <c:numRef>
              <c:f>Frutas!$B$12</c:f>
              <c:numCache>
                <c:formatCode>0.0%</c:formatCode>
                <c:ptCount val="1"/>
                <c:pt idx="0">
                  <c:v>0.75880000000000003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51F-41DD-A89C-C7FF27405E0D}"/>
            </c:ext>
          </c:extLst>
        </c:ser>
        <c:ser>
          <c:idx val="3"/>
          <c:order val="3"/>
          <c:tx>
            <c:strRef>
              <c:f>Frutas!$A$13</c:f>
              <c:strCache>
                <c:ptCount val="1"/>
                <c:pt idx="0">
                  <c:v>CEASA/TO- PALMAS 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Frutas!$B$9</c:f>
              <c:numCache>
                <c:formatCode>General</c:formatCode>
                <c:ptCount val="1"/>
              </c:numCache>
            </c:numRef>
          </c:cat>
          <c:val>
            <c:numRef>
              <c:f>Frutas!$B$13</c:f>
              <c:numCache>
                <c:formatCode>0.0%</c:formatCode>
                <c:ptCount val="1"/>
                <c:pt idx="0">
                  <c:v>0.56100000000000005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51F-41DD-A89C-C7FF27405E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93353128"/>
        <c:axId val="293343328"/>
      </c:barChart>
      <c:catAx>
        <c:axId val="2933531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pt-BR"/>
          </a:p>
        </c:txPr>
        <c:crossAx val="293343328"/>
        <c:crosses val="autoZero"/>
        <c:auto val="1"/>
        <c:lblAlgn val="ctr"/>
        <c:lblOffset val="100"/>
        <c:noMultiLvlLbl val="0"/>
      </c:catAx>
      <c:valAx>
        <c:axId val="2933433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pt-BR"/>
          </a:p>
        </c:txPr>
        <c:crossAx val="293353128"/>
        <c:crosses val="autoZero"/>
        <c:crossBetween val="between"/>
        <c:minorUnit val="4.0000000000000008E-2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4.2033510241753579E-2"/>
          <c:y val="0.80034129864892112"/>
          <c:w val="0.93802941299004283"/>
          <c:h val="0.1578941585790149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800" b="0" i="0" u="none" strike="noStrike" baseline="0">
              <a:solidFill>
                <a:srgbClr val="333333"/>
              </a:solidFill>
              <a:latin typeface="Calibri"/>
              <a:ea typeface="Calibri"/>
              <a:cs typeface="Calibri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pt-BR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1200" b="0" i="0" u="none" strike="noStrike" baseline="0">
                <a:solidFill>
                  <a:srgbClr val="333333"/>
                </a:solidFill>
                <a:latin typeface="Calibri"/>
                <a:cs typeface="Calibri"/>
              </a:rPr>
              <a:t>Variação de Preços - </a:t>
            </a:r>
            <a:r>
              <a:rPr lang="pt-BR" sz="1200" b="1" i="0" u="none" strike="noStrike" baseline="0">
                <a:solidFill>
                  <a:srgbClr val="333333"/>
                </a:solidFill>
                <a:latin typeface="Calibri"/>
                <a:cs typeface="Calibri"/>
              </a:rPr>
              <a:t>Chuchu</a:t>
            </a:r>
          </a:p>
        </c:rich>
      </c:tx>
      <c:layout>
        <c:manualLayout>
          <c:xMode val="edge"/>
          <c:yMode val="edge"/>
          <c:x val="0.26398210063049971"/>
          <c:y val="3.238866396761133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4166776869256326E-2"/>
          <c:y val="0.14022165486201074"/>
          <c:w val="0.89375181834272932"/>
          <c:h val="0.557196575899042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Hortaliças!$A$9</c:f>
              <c:strCache>
                <c:ptCount val="1"/>
                <c:pt idx="0">
                  <c:v>CEASA/PB - JOAO PESSOA</c:v>
                </c:pt>
              </c:strCache>
            </c:strRef>
          </c:tx>
          <c:spPr>
            <a:solidFill>
              <a:srgbClr val="4472C4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Hortaliças!$B$9</c:f>
              <c:numCache>
                <c:formatCode>0.00%</c:formatCode>
                <c:ptCount val="1"/>
                <c:pt idx="0">
                  <c:v>0.52500000000000002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5C5-4276-8254-CA33248513C6}"/>
            </c:ext>
          </c:extLst>
        </c:ser>
        <c:ser>
          <c:idx val="1"/>
          <c:order val="1"/>
          <c:tx>
            <c:strRef>
              <c:f>Hortaliças!$A$10</c:f>
              <c:strCache>
                <c:ptCount val="1"/>
                <c:pt idx="0">
                  <c:v>CEASA/BA- SALVADOR</c:v>
                </c:pt>
              </c:strCache>
            </c:strRef>
          </c:tx>
          <c:spPr>
            <a:solidFill>
              <a:srgbClr val="ED7D31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Hortaliças!$B$10</c:f>
              <c:numCache>
                <c:formatCode>0.00%</c:formatCode>
                <c:ptCount val="1"/>
                <c:pt idx="0">
                  <c:v>0.48070000000000002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5C5-4276-8254-CA33248513C6}"/>
            </c:ext>
          </c:extLst>
        </c:ser>
        <c:ser>
          <c:idx val="2"/>
          <c:order val="2"/>
          <c:tx>
            <c:strRef>
              <c:f>Hortaliças!$A$11</c:f>
              <c:strCache>
                <c:ptCount val="1"/>
                <c:pt idx="0">
                  <c:v>CEASA/PE- CARUARU</c:v>
                </c:pt>
              </c:strCache>
            </c:strRef>
          </c:tx>
          <c:spPr>
            <a:solidFill>
              <a:srgbClr val="A5A5A5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Hortaliças!$B$11</c:f>
              <c:numCache>
                <c:formatCode>0.00%</c:formatCode>
                <c:ptCount val="1"/>
                <c:pt idx="0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5C5-4276-8254-CA33248513C6}"/>
            </c:ext>
          </c:extLst>
        </c:ser>
        <c:ser>
          <c:idx val="3"/>
          <c:order val="3"/>
          <c:tx>
            <c:strRef>
              <c:f>Hortaliças!$A$12</c:f>
              <c:strCache>
                <c:ptCount val="1"/>
                <c:pt idx="0">
                  <c:v>CEASA/CE- FORTALEZA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Hortaliças!$B$12</c:f>
              <c:numCache>
                <c:formatCode>0.00%</c:formatCode>
                <c:ptCount val="1"/>
                <c:pt idx="0">
                  <c:v>0.16170000000000001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5C5-4276-8254-CA33248513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93361752"/>
        <c:axId val="293360968"/>
      </c:barChart>
      <c:catAx>
        <c:axId val="293361752"/>
        <c:scaling>
          <c:orientation val="minMax"/>
        </c:scaling>
        <c:delete val="1"/>
        <c:axPos val="l"/>
        <c:majorTickMark val="out"/>
        <c:minorTickMark val="none"/>
        <c:tickLblPos val="nextTo"/>
        <c:crossAx val="293360968"/>
        <c:crosses val="autoZero"/>
        <c:auto val="1"/>
        <c:lblAlgn val="ctr"/>
        <c:lblOffset val="100"/>
        <c:noMultiLvlLbl val="0"/>
      </c:catAx>
      <c:valAx>
        <c:axId val="293360968"/>
        <c:scaling>
          <c:orientation val="minMax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pt-BR"/>
          </a:p>
        </c:txPr>
        <c:crossAx val="293361752"/>
        <c:crosses val="autoZero"/>
        <c:crossBetween val="between"/>
        <c:majorUnit val="0.1"/>
        <c:minorUnit val="0.1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4.5749027014506331E-2"/>
          <c:y val="0.80933915649207822"/>
          <c:w val="0.92072605462973101"/>
          <c:h val="0.15564198199921364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800" b="0" i="0" u="none" strike="noStrike" baseline="0">
              <a:solidFill>
                <a:srgbClr val="333333"/>
              </a:solidFill>
              <a:latin typeface="Calibri"/>
              <a:ea typeface="Calibri"/>
              <a:cs typeface="Calibri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pt-BR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1200" b="0" i="0" u="none" strike="noStrike" baseline="0">
                <a:solidFill>
                  <a:srgbClr val="333333"/>
                </a:solidFill>
                <a:latin typeface="Calibri"/>
                <a:cs typeface="Calibri"/>
              </a:rPr>
              <a:t>Variação de Preços - </a:t>
            </a:r>
            <a:r>
              <a:rPr lang="pt-BR" sz="1200" b="1" i="0" u="none" strike="noStrike" baseline="0">
                <a:solidFill>
                  <a:srgbClr val="333333"/>
                </a:solidFill>
                <a:latin typeface="Calibri"/>
                <a:cs typeface="Calibri"/>
              </a:rPr>
              <a:t>Quiabo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 sz="1200" b="1" i="0" u="none" strike="noStrike" baseline="0">
              <a:solidFill>
                <a:srgbClr val="333333"/>
              </a:solidFill>
              <a:latin typeface="Calibri"/>
              <a:cs typeface="Calibri"/>
            </a:endParaRP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 sz="1200" b="1" i="0" u="none" strike="noStrike" baseline="0">
              <a:solidFill>
                <a:srgbClr val="333333"/>
              </a:solidFill>
              <a:latin typeface="Calibri"/>
              <a:cs typeface="Calibri"/>
            </a:endParaRPr>
          </a:p>
        </c:rich>
      </c:tx>
      <c:layout>
        <c:manualLayout>
          <c:xMode val="edge"/>
          <c:yMode val="edge"/>
          <c:x val="0.25703227774494292"/>
          <c:y val="1.4344365490899005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6.7599287315362952E-2"/>
          <c:y val="0.12669742454068242"/>
          <c:w val="0.89979123173277664"/>
          <c:h val="0.5312909772918061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Hortaliças!$A$2</c:f>
              <c:strCache>
                <c:ptCount val="1"/>
                <c:pt idx="0">
                  <c:v>CEASAMINAS - BELO HORIZONTE</c:v>
                </c:pt>
              </c:strCache>
            </c:strRef>
          </c:tx>
          <c:spPr>
            <a:solidFill>
              <a:srgbClr val="4472C4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Hortaliças!$B$2</c:f>
              <c:numCache>
                <c:formatCode>0.00%</c:formatCode>
                <c:ptCount val="1"/>
                <c:pt idx="0">
                  <c:v>-0.54669999999999996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54C-4C73-9BD6-215ACDE3561C}"/>
            </c:ext>
          </c:extLst>
        </c:ser>
        <c:ser>
          <c:idx val="1"/>
          <c:order val="1"/>
          <c:tx>
            <c:strRef>
              <c:f>Hortaliças!$A$3</c:f>
              <c:strCache>
                <c:ptCount val="1"/>
                <c:pt idx="0">
                  <c:v>CEASA/MT- CUIABÁ</c:v>
                </c:pt>
              </c:strCache>
            </c:strRef>
          </c:tx>
          <c:spPr>
            <a:solidFill>
              <a:srgbClr val="ED7D31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Hortaliças!$B$3</c:f>
              <c:numCache>
                <c:formatCode>0.00%</c:formatCode>
                <c:ptCount val="1"/>
                <c:pt idx="0">
                  <c:v>-0.47010000000000002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54C-4C73-9BD6-215ACDE3561C}"/>
            </c:ext>
          </c:extLst>
        </c:ser>
        <c:ser>
          <c:idx val="2"/>
          <c:order val="2"/>
          <c:tx>
            <c:strRef>
              <c:f>Hortaliças!$A$4</c:f>
              <c:strCache>
                <c:ptCount val="1"/>
                <c:pt idx="0">
                  <c:v>CEASA/SC- FLORIANÓPOLIS </c:v>
                </c:pt>
              </c:strCache>
            </c:strRef>
          </c:tx>
          <c:spPr>
            <a:solidFill>
              <a:srgbClr val="A5A5A5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Hortaliças!$B$4</c:f>
              <c:numCache>
                <c:formatCode>0.00%</c:formatCode>
                <c:ptCount val="1"/>
                <c:pt idx="0">
                  <c:v>-0.33329999999999999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54C-4C73-9BD6-215ACDE3561C}"/>
            </c:ext>
          </c:extLst>
        </c:ser>
        <c:ser>
          <c:idx val="3"/>
          <c:order val="3"/>
          <c:tx>
            <c:strRef>
              <c:f>Hortaliças!$A$5</c:f>
              <c:strCache>
                <c:ptCount val="1"/>
                <c:pt idx="0">
                  <c:v>CEASA/ES - VITORIA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Hortaliças!$B$5</c:f>
              <c:numCache>
                <c:formatCode>0.00%</c:formatCode>
                <c:ptCount val="1"/>
                <c:pt idx="0">
                  <c:v>-0.22570000000000001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54C-4C73-9BD6-215ACDE356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92141200"/>
        <c:axId val="392142376"/>
      </c:barChart>
      <c:catAx>
        <c:axId val="392141200"/>
        <c:scaling>
          <c:orientation val="minMax"/>
        </c:scaling>
        <c:delete val="1"/>
        <c:axPos val="l"/>
        <c:majorTickMark val="out"/>
        <c:minorTickMark val="none"/>
        <c:tickLblPos val="nextTo"/>
        <c:crossAx val="392142376"/>
        <c:crosses val="autoZero"/>
        <c:auto val="1"/>
        <c:lblAlgn val="ctr"/>
        <c:lblOffset val="100"/>
        <c:noMultiLvlLbl val="0"/>
      </c:catAx>
      <c:valAx>
        <c:axId val="392142376"/>
        <c:scaling>
          <c:orientation val="minMax"/>
          <c:max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pt-BR"/>
          </a:p>
        </c:txPr>
        <c:crossAx val="392141200"/>
        <c:crosses val="autoZero"/>
        <c:crossBetween val="between"/>
        <c:majorUnit val="0.1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5.569007263922518E-2"/>
          <c:y val="0.7890638670166229"/>
          <c:w val="0.9074617970682689"/>
          <c:h val="0.18750016004097048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800" b="0" i="0" u="none" strike="noStrike" baseline="0">
              <a:solidFill>
                <a:srgbClr val="333333"/>
              </a:solidFill>
              <a:latin typeface="Calibri"/>
              <a:ea typeface="Calibri"/>
              <a:cs typeface="Calibri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pt-BR"/>
    </a:p>
  </c:tx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3"/>
          <p:cNvSpPr>
            <a:spLocks noGrp="1"/>
          </p:cNvSpPr>
          <p:nvPr>
            <p:ph idx="1"/>
          </p:nvPr>
        </p:nvSpPr>
        <p:spPr bwMode="auto">
          <a:xfrm>
            <a:off x="3505315" y="2139476"/>
            <a:ext cx="3011759" cy="5302797"/>
          </a:xfrm>
        </p:spPr>
        <p:txBody>
          <a:bodyPr/>
          <a:lstStyle>
            <a:lvl1pPr marL="228600" indent="-228600">
              <a:spcBef>
                <a:spcPts val="1000"/>
              </a:spcBef>
              <a:buSzPct val="100000"/>
              <a:buFont typeface="Arial"/>
              <a:buChar char="•"/>
              <a:defRPr/>
            </a:lvl1pPr>
          </a:lstStyle>
          <a:p>
            <a:pPr lvl="0">
              <a:defRPr/>
            </a:pPr>
            <a:endParaRPr lang="pt-BR"/>
          </a:p>
        </p:txBody>
      </p:sp>
    </p:spTree>
  </p:cSld>
  <p:clrMapOvr>
    <a:masterClrMapping/>
  </p:clrMapOvr>
  <p:hf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3"/>
          <p:cNvSpPr>
            <a:spLocks noGrp="1"/>
          </p:cNvSpPr>
          <p:nvPr>
            <p:ph idx="1"/>
          </p:nvPr>
        </p:nvSpPr>
        <p:spPr bwMode="auto">
          <a:xfrm>
            <a:off x="3505315" y="2139476"/>
            <a:ext cx="3011759" cy="5302797"/>
          </a:xfrm>
        </p:spPr>
        <p:txBody>
          <a:bodyPr/>
          <a:lstStyle>
            <a:lvl1pPr marL="228600" indent="-228600">
              <a:spcBef>
                <a:spcPts val="1000"/>
              </a:spcBef>
              <a:buSzPct val="100000"/>
              <a:buFont typeface="Arial"/>
              <a:buChar char="•"/>
              <a:defRPr/>
            </a:lvl1pPr>
          </a:lstStyle>
          <a:p>
            <a:pPr lvl="0">
              <a:defRPr/>
            </a:pPr>
            <a:endParaRPr lang="pt-BR"/>
          </a:p>
        </p:txBody>
      </p:sp>
      <p:sp>
        <p:nvSpPr>
          <p:cNvPr id="5" name="PlaceHolder 4"/>
          <p:cNvSpPr>
            <a:spLocks noGrp="1"/>
          </p:cNvSpPr>
          <p:nvPr>
            <p:ph idx="2"/>
          </p:nvPr>
        </p:nvSpPr>
        <p:spPr bwMode="auto">
          <a:xfrm>
            <a:off x="342717" y="4909678"/>
            <a:ext cx="3011759" cy="2529358"/>
          </a:xfrm>
        </p:spPr>
        <p:txBody>
          <a:bodyPr/>
          <a:lstStyle>
            <a:lvl1pPr marL="228600" indent="-228600">
              <a:spcBef>
                <a:spcPts val="1000"/>
              </a:spcBef>
              <a:buSzPct val="100000"/>
              <a:buFont typeface="Arial"/>
              <a:buChar char="•"/>
              <a:defRPr/>
            </a:lvl1pPr>
          </a:lstStyle>
          <a:p>
            <a:pPr lvl="0">
              <a:defRPr/>
            </a:pPr>
            <a:endParaRPr lang="pt-BR"/>
          </a:p>
        </p:txBody>
      </p:sp>
    </p:spTree>
  </p:cSld>
  <p:clrMapOvr>
    <a:masterClrMapping/>
  </p:clrMapOvr>
  <p:hf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3"/>
          <p:cNvSpPr>
            <a:spLocks noGrp="1"/>
          </p:cNvSpPr>
          <p:nvPr>
            <p:ph idx="1"/>
          </p:nvPr>
        </p:nvSpPr>
        <p:spPr bwMode="auto">
          <a:xfrm>
            <a:off x="3505315" y="2139476"/>
            <a:ext cx="3011759" cy="2529358"/>
          </a:xfrm>
        </p:spPr>
        <p:txBody>
          <a:bodyPr/>
          <a:lstStyle>
            <a:lvl1pPr marL="228600" indent="-228600">
              <a:spcBef>
                <a:spcPts val="1000"/>
              </a:spcBef>
              <a:buSzPct val="100000"/>
              <a:buFont typeface="Arial"/>
              <a:buChar char="•"/>
              <a:defRPr/>
            </a:lvl1pPr>
          </a:lstStyle>
          <a:p>
            <a:pPr lvl="0">
              <a:defRPr/>
            </a:pPr>
            <a:endParaRPr lang="pt-BR"/>
          </a:p>
        </p:txBody>
      </p:sp>
      <p:sp>
        <p:nvSpPr>
          <p:cNvPr id="5" name="PlaceHolder 4"/>
          <p:cNvSpPr>
            <a:spLocks noGrp="1"/>
          </p:cNvSpPr>
          <p:nvPr>
            <p:ph idx="2"/>
          </p:nvPr>
        </p:nvSpPr>
        <p:spPr bwMode="auto">
          <a:xfrm>
            <a:off x="3505315" y="4909678"/>
            <a:ext cx="3011759" cy="2529358"/>
          </a:xfrm>
        </p:spPr>
        <p:txBody>
          <a:bodyPr/>
          <a:lstStyle>
            <a:lvl1pPr marL="228600" indent="-228600">
              <a:spcBef>
                <a:spcPts val="1000"/>
              </a:spcBef>
              <a:buSzPct val="100000"/>
              <a:buFont typeface="Arial"/>
              <a:buChar char="•"/>
              <a:defRPr/>
            </a:lvl1pPr>
          </a:lstStyle>
          <a:p>
            <a:pPr lvl="0">
              <a:defRPr/>
            </a:pPr>
            <a:endParaRPr lang="pt-BR"/>
          </a:p>
        </p:txBody>
      </p:sp>
    </p:spTree>
  </p:cSld>
  <p:clrMapOvr>
    <a:masterClrMapping/>
  </p:clrMapOvr>
  <p:hf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3"/>
          <p:cNvSpPr>
            <a:spLocks noGrp="1"/>
          </p:cNvSpPr>
          <p:nvPr>
            <p:ph type="body" idx="3"/>
          </p:nvPr>
        </p:nvSpPr>
        <p:spPr bwMode="auto">
          <a:xfrm>
            <a:off x="3505315" y="2139476"/>
            <a:ext cx="3011759" cy="2529358"/>
          </a:xfrm>
        </p:spPr>
        <p:txBody>
          <a:bodyPr/>
          <a:lstStyle>
            <a:lvl1pPr marL="228600" indent="-228600">
              <a:spcBef>
                <a:spcPts val="1000"/>
              </a:spcBef>
              <a:buSzPct val="100000"/>
              <a:buFont typeface="Arial"/>
              <a:buChar char="•"/>
              <a:defRPr/>
            </a:lvl1pPr>
          </a:lstStyle>
          <a:p>
            <a:pPr lvl="0">
              <a:defRPr/>
            </a:pPr>
            <a:endParaRPr lang="pt-BR"/>
          </a:p>
        </p:txBody>
      </p:sp>
      <p:sp>
        <p:nvSpPr>
          <p:cNvPr id="5" name="PlaceHolder 4"/>
          <p:cNvSpPr>
            <a:spLocks noGrp="1"/>
          </p:cNvSpPr>
          <p:nvPr>
            <p:ph idx="1"/>
          </p:nvPr>
        </p:nvSpPr>
        <p:spPr bwMode="auto">
          <a:xfrm>
            <a:off x="342717" y="4909678"/>
            <a:ext cx="6171842" cy="2529358"/>
          </a:xfrm>
        </p:spPr>
        <p:txBody>
          <a:bodyPr/>
          <a:lstStyle>
            <a:lvl1pPr marL="228600" indent="-228600">
              <a:spcBef>
                <a:spcPts val="1000"/>
              </a:spcBef>
              <a:buSzPct val="100000"/>
              <a:buFont typeface="Arial"/>
              <a:buChar char="•"/>
              <a:defRPr/>
            </a:lvl1pPr>
          </a:lstStyle>
          <a:p>
            <a:pPr lvl="0">
              <a:defRPr/>
            </a:pPr>
            <a:endParaRPr lang="pt-BR"/>
          </a:p>
        </p:txBody>
      </p:sp>
    </p:spTree>
  </p:cSld>
  <p:clrMapOvr>
    <a:masterClrMapping/>
  </p:clrMapOvr>
  <p:hf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3"/>
          <p:cNvSpPr>
            <a:spLocks noGrp="1"/>
          </p:cNvSpPr>
          <p:nvPr>
            <p:ph type="body" idx="2"/>
          </p:nvPr>
        </p:nvSpPr>
        <p:spPr bwMode="auto">
          <a:xfrm>
            <a:off x="342717" y="4909678"/>
            <a:ext cx="6171842" cy="2529358"/>
          </a:xfrm>
        </p:spPr>
        <p:txBody>
          <a:bodyPr/>
          <a:lstStyle>
            <a:lvl1pPr marL="228600" indent="-228600">
              <a:spcBef>
                <a:spcPts val="1000"/>
              </a:spcBef>
              <a:buSzPct val="100000"/>
              <a:buFont typeface="Arial"/>
              <a:buChar char="•"/>
              <a:defRPr/>
            </a:lvl1pPr>
          </a:lstStyle>
          <a:p>
            <a:pPr lvl="0">
              <a:defRPr/>
            </a:pPr>
            <a:endParaRPr lang="pt-BR"/>
          </a:p>
        </p:txBody>
      </p:sp>
    </p:spTree>
  </p:cSld>
  <p:clrMapOvr>
    <a:masterClrMapping/>
  </p:clrMapOvr>
  <p:hf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3"/>
          <p:cNvSpPr>
            <a:spLocks noGrp="1"/>
          </p:cNvSpPr>
          <p:nvPr>
            <p:ph idx="1"/>
          </p:nvPr>
        </p:nvSpPr>
        <p:spPr bwMode="auto">
          <a:xfrm>
            <a:off x="3505315" y="2139476"/>
            <a:ext cx="3011759" cy="2529358"/>
          </a:xfrm>
        </p:spPr>
        <p:txBody>
          <a:bodyPr/>
          <a:lstStyle>
            <a:lvl1pPr marL="228600" indent="-228600">
              <a:spcBef>
                <a:spcPts val="1000"/>
              </a:spcBef>
              <a:buSzPct val="100000"/>
              <a:buFont typeface="Arial"/>
              <a:buChar char="•"/>
              <a:defRPr/>
            </a:lvl1pPr>
          </a:lstStyle>
          <a:p>
            <a:pPr lvl="0">
              <a:defRPr/>
            </a:pPr>
            <a:endParaRPr lang="pt-BR"/>
          </a:p>
        </p:txBody>
      </p:sp>
      <p:sp>
        <p:nvSpPr>
          <p:cNvPr id="5" name="PlaceHolder 4"/>
          <p:cNvSpPr>
            <a:spLocks noGrp="1"/>
          </p:cNvSpPr>
          <p:nvPr>
            <p:ph idx="2"/>
          </p:nvPr>
        </p:nvSpPr>
        <p:spPr bwMode="auto">
          <a:xfrm>
            <a:off x="342717" y="4909678"/>
            <a:ext cx="3011759" cy="2529358"/>
          </a:xfrm>
        </p:spPr>
        <p:txBody>
          <a:bodyPr/>
          <a:lstStyle>
            <a:lvl1pPr marL="228600" indent="-228600">
              <a:spcBef>
                <a:spcPts val="1000"/>
              </a:spcBef>
              <a:buSzPct val="100000"/>
              <a:buFont typeface="Arial"/>
              <a:buChar char="•"/>
              <a:defRPr/>
            </a:lvl1pPr>
          </a:lstStyle>
          <a:p>
            <a:pPr lvl="0">
              <a:defRPr/>
            </a:pPr>
            <a:endParaRPr lang="pt-BR"/>
          </a:p>
        </p:txBody>
      </p:sp>
      <p:sp>
        <p:nvSpPr>
          <p:cNvPr id="6" name="PlaceHolder 5"/>
          <p:cNvSpPr>
            <a:spLocks noGrp="1"/>
          </p:cNvSpPr>
          <p:nvPr>
            <p:ph idx="3"/>
          </p:nvPr>
        </p:nvSpPr>
        <p:spPr bwMode="auto">
          <a:xfrm>
            <a:off x="3505315" y="4909678"/>
            <a:ext cx="3011759" cy="2529358"/>
          </a:xfrm>
        </p:spPr>
        <p:txBody>
          <a:bodyPr/>
          <a:lstStyle>
            <a:lvl1pPr marL="228600" indent="-228600">
              <a:spcBef>
                <a:spcPts val="1000"/>
              </a:spcBef>
              <a:buSzPct val="100000"/>
              <a:buFont typeface="Arial"/>
              <a:buChar char="•"/>
              <a:defRPr/>
            </a:lvl1pPr>
          </a:lstStyle>
          <a:p>
            <a:pPr lvl="0">
              <a:defRPr/>
            </a:pPr>
            <a:endParaRPr lang="pt-BR"/>
          </a:p>
        </p:txBody>
      </p:sp>
    </p:spTree>
  </p:cSld>
  <p:clrMapOvr>
    <a:masterClrMapping/>
  </p:clrMapOvr>
  <p:hf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3"/>
          <p:cNvSpPr>
            <a:spLocks noGrp="1"/>
          </p:cNvSpPr>
          <p:nvPr>
            <p:ph type="body" idx="4294967295"/>
          </p:nvPr>
        </p:nvSpPr>
        <p:spPr bwMode="auto">
          <a:xfrm>
            <a:off x="2429643" y="2139476"/>
            <a:ext cx="1987201" cy="2529358"/>
          </a:xfrm>
        </p:spPr>
        <p:txBody>
          <a:bodyPr/>
          <a:lstStyle>
            <a:lvl1pPr marL="228600" indent="-228600">
              <a:spcBef>
                <a:spcPts val="1000"/>
              </a:spcBef>
              <a:buSzPct val="100000"/>
              <a:buFont typeface="Arial"/>
              <a:buChar char="•"/>
              <a:defRPr/>
            </a:lvl1pPr>
          </a:lstStyle>
          <a:p>
            <a:pPr lvl="0">
              <a:defRPr/>
            </a:pPr>
            <a:endParaRPr lang="pt-BR"/>
          </a:p>
        </p:txBody>
      </p:sp>
      <p:sp>
        <p:nvSpPr>
          <p:cNvPr id="5" name="PlaceHolder 4"/>
          <p:cNvSpPr>
            <a:spLocks noGrp="1"/>
          </p:cNvSpPr>
          <p:nvPr>
            <p:ph type="body" idx="4294967295"/>
          </p:nvPr>
        </p:nvSpPr>
        <p:spPr bwMode="auto">
          <a:xfrm>
            <a:off x="4516559" y="2139476"/>
            <a:ext cx="1987201" cy="2529358"/>
          </a:xfrm>
        </p:spPr>
        <p:txBody>
          <a:bodyPr/>
          <a:lstStyle>
            <a:lvl1pPr marL="228600" indent="-228600">
              <a:spcBef>
                <a:spcPts val="1000"/>
              </a:spcBef>
              <a:buSzPct val="100000"/>
              <a:buFont typeface="Arial"/>
              <a:buChar char="•"/>
              <a:defRPr/>
            </a:lvl1pPr>
          </a:lstStyle>
          <a:p>
            <a:pPr lvl="0">
              <a:defRPr/>
            </a:pPr>
            <a:endParaRPr lang="pt-BR"/>
          </a:p>
        </p:txBody>
      </p:sp>
      <p:sp>
        <p:nvSpPr>
          <p:cNvPr id="6" name="PlaceHolder 5"/>
          <p:cNvSpPr>
            <a:spLocks noGrp="1"/>
          </p:cNvSpPr>
          <p:nvPr>
            <p:ph type="body" idx="4294967295"/>
          </p:nvPr>
        </p:nvSpPr>
        <p:spPr bwMode="auto">
          <a:xfrm>
            <a:off x="342717" y="4909678"/>
            <a:ext cx="1987201" cy="2529358"/>
          </a:xfrm>
        </p:spPr>
        <p:txBody>
          <a:bodyPr/>
          <a:lstStyle>
            <a:lvl1pPr marL="228600" indent="-228600">
              <a:spcBef>
                <a:spcPts val="1000"/>
              </a:spcBef>
              <a:buSzPct val="100000"/>
              <a:buFont typeface="Arial"/>
              <a:buChar char="•"/>
              <a:defRPr/>
            </a:lvl1pPr>
          </a:lstStyle>
          <a:p>
            <a:pPr lvl="0">
              <a:defRPr/>
            </a:pPr>
            <a:endParaRPr lang="pt-BR"/>
          </a:p>
        </p:txBody>
      </p:sp>
      <p:sp>
        <p:nvSpPr>
          <p:cNvPr id="7" name="PlaceHolder 6"/>
          <p:cNvSpPr>
            <a:spLocks noGrp="1"/>
          </p:cNvSpPr>
          <p:nvPr>
            <p:ph type="body" idx="4294967295"/>
          </p:nvPr>
        </p:nvSpPr>
        <p:spPr bwMode="auto">
          <a:xfrm>
            <a:off x="2429643" y="4909678"/>
            <a:ext cx="1987201" cy="2529358"/>
          </a:xfrm>
        </p:spPr>
        <p:txBody>
          <a:bodyPr/>
          <a:lstStyle>
            <a:lvl1pPr marL="228600" indent="-228600">
              <a:spcBef>
                <a:spcPts val="1000"/>
              </a:spcBef>
              <a:buSzPct val="100000"/>
              <a:buFont typeface="Arial"/>
              <a:buChar char="•"/>
              <a:defRPr/>
            </a:lvl1pPr>
          </a:lstStyle>
          <a:p>
            <a:pPr lvl="0">
              <a:defRPr/>
            </a:pPr>
            <a:endParaRPr lang="pt-BR"/>
          </a:p>
        </p:txBody>
      </p:sp>
      <p:sp>
        <p:nvSpPr>
          <p:cNvPr id="8" name="PlaceHolder 7"/>
          <p:cNvSpPr>
            <a:spLocks noGrp="1"/>
          </p:cNvSpPr>
          <p:nvPr>
            <p:ph type="body" idx="4294967295"/>
          </p:nvPr>
        </p:nvSpPr>
        <p:spPr bwMode="auto">
          <a:xfrm>
            <a:off x="4516559" y="4909678"/>
            <a:ext cx="1987201" cy="2529358"/>
          </a:xfrm>
        </p:spPr>
        <p:txBody>
          <a:bodyPr/>
          <a:lstStyle>
            <a:lvl1pPr marL="228600" indent="-228600">
              <a:spcBef>
                <a:spcPts val="1000"/>
              </a:spcBef>
              <a:buSzPct val="100000"/>
              <a:buFont typeface="Arial"/>
              <a:buChar char="•"/>
              <a:defRPr/>
            </a:lvl1pPr>
          </a:lstStyle>
          <a:p>
            <a:pPr lvl="0">
              <a:defRPr/>
            </a:pPr>
            <a:endParaRPr lang="pt-BR"/>
          </a:p>
        </p:txBody>
      </p:sp>
    </p:spTree>
  </p:cSld>
  <p:clrMapOvr>
    <a:masterClrMapping/>
  </p:clrMapOvr>
  <p:hf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/>
          </p:cNvPicPr>
          <p:nvPr/>
        </p:nvPicPr>
        <p:blipFill>
          <a:blip r:embed="rId14"/>
          <a:stretch/>
        </p:blipFill>
        <p:spPr bwMode="auto">
          <a:xfrm>
            <a:off x="0" y="0"/>
            <a:ext cx="6856921" cy="10655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15"/>
          <a:stretch/>
        </p:blipFill>
        <p:spPr bwMode="auto">
          <a:xfrm>
            <a:off x="0" y="8486637"/>
            <a:ext cx="6856921" cy="6562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PlaceHolder 1"/>
          <p:cNvSpPr>
            <a:spLocks noGrp="1"/>
          </p:cNvSpPr>
          <p:nvPr>
            <p:ph type="title"/>
          </p:nvPr>
        </p:nvSpPr>
        <p:spPr bwMode="auto">
          <a:xfrm>
            <a:off x="342717" y="364681"/>
            <a:ext cx="6171842" cy="15263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>
              <a:defRPr/>
            </a:pPr>
            <a:r>
              <a:rPr lang="pt-BR"/>
              <a:t>Clique para editar o formato do texto do título</a:t>
            </a:r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 idx="1"/>
          </p:nvPr>
        </p:nvSpPr>
        <p:spPr bwMode="auto">
          <a:xfrm>
            <a:off x="342717" y="2139476"/>
            <a:ext cx="6171842" cy="530279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lvl="0">
              <a:defRPr/>
            </a:pPr>
            <a:r>
              <a:rPr lang="pt-BR"/>
              <a:t>Clique para editar o formato do texto da estrutura de tópicos</a:t>
            </a:r>
            <a:endParaRPr/>
          </a:p>
          <a:p>
            <a:pPr lvl="1">
              <a:defRPr/>
            </a:pPr>
            <a:r>
              <a:rPr lang="pt-BR"/>
              <a:t>2.º nível da estrutura de tópicos</a:t>
            </a:r>
            <a:endParaRPr/>
          </a:p>
          <a:p>
            <a:pPr lvl="2">
              <a:defRPr/>
            </a:pPr>
            <a:r>
              <a:rPr lang="pt-BR"/>
              <a:t>3.º nível da estrutura de tópicos</a:t>
            </a:r>
            <a:endParaRPr/>
          </a:p>
          <a:p>
            <a:pPr lvl="3">
              <a:defRPr/>
            </a:pPr>
            <a:r>
              <a:rPr lang="pt-BR"/>
              <a:t>4.º nível da estrutura de tópicos</a:t>
            </a:r>
            <a:endParaRPr/>
          </a:p>
          <a:p>
            <a:pPr lvl="4">
              <a:defRPr/>
            </a:pPr>
            <a:r>
              <a:rPr lang="pt-BR"/>
              <a:t>5.º nível da estrutura de tópicos</a:t>
            </a:r>
            <a:endParaRPr/>
          </a:p>
          <a:p>
            <a:pPr lvl="5">
              <a:defRPr/>
            </a:pPr>
            <a:r>
              <a:rPr lang="pt-BR"/>
              <a:t>6.º nível da estrutura de tópicos</a:t>
            </a:r>
            <a:endParaRPr/>
          </a:p>
          <a:p>
            <a:pPr lvl="6">
              <a:defRPr/>
            </a:pPr>
            <a:r>
              <a:rPr lang="pt-BR"/>
              <a:t>7.º nível da estrutura de tópicos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/>
  <p:txStyles>
    <p:titleStyle>
      <a:lvl1pPr marL="0" marR="0" lvl="0" indent="0" algn="ctr" defTabSz="914400">
        <a:lnSpc>
          <a:spcPct val="90000"/>
        </a:lnSpc>
        <a:spcBef>
          <a:spcPts val="0"/>
        </a:spcBef>
        <a:spcAft>
          <a:spcPts val="0"/>
        </a:spcAft>
        <a:buNone/>
        <a:defRPr lang="pt-BR" sz="4400" b="0" i="0" u="none" strike="noStrike" cap="none" spc="-1">
          <a:solidFill>
            <a:srgbClr val="000000"/>
          </a:solidFill>
          <a:latin typeface="Arial"/>
          <a:ea typeface="DejaVu Sans"/>
          <a:cs typeface="DejaVu Sans"/>
        </a:defRPr>
      </a:lvl1pPr>
    </p:titleStyle>
    <p:bodyStyle>
      <a:lvl1pPr marL="431999" marR="0" lvl="0" indent="-323999" algn="l" defTabSz="914400">
        <a:lnSpc>
          <a:spcPct val="90000"/>
        </a:lnSpc>
        <a:spcBef>
          <a:spcPts val="1415"/>
        </a:spcBef>
        <a:spcAft>
          <a:spcPts val="0"/>
        </a:spcAft>
        <a:buClr>
          <a:srgbClr val="000000"/>
        </a:buClr>
        <a:buSzPct val="45000"/>
        <a:buFont typeface="Wingdings"/>
        <a:buChar char=""/>
        <a:defRPr lang="pt-BR" sz="3200" b="0" i="0" u="none" strike="noStrike" cap="none" spc="-1">
          <a:solidFill>
            <a:srgbClr val="000000"/>
          </a:solidFill>
          <a:latin typeface="Arial"/>
          <a:ea typeface="DejaVu Sans"/>
          <a:cs typeface="DejaVu Sans"/>
        </a:defRPr>
      </a:lvl1pPr>
      <a:lvl2pPr marL="863998" marR="0" lvl="1" indent="-323999" algn="l" defTabSz="914400">
        <a:lnSpc>
          <a:spcPct val="90000"/>
        </a:lnSpc>
        <a:spcBef>
          <a:spcPts val="1135"/>
        </a:spcBef>
        <a:spcAft>
          <a:spcPts val="0"/>
        </a:spcAft>
        <a:buClr>
          <a:srgbClr val="000000"/>
        </a:buClr>
        <a:buSzPct val="75000"/>
        <a:buFont typeface="Symbol"/>
        <a:buChar char=""/>
        <a:defRPr lang="pt-BR" sz="2800" b="0" i="0" u="none" strike="noStrike" cap="none" spc="-1">
          <a:solidFill>
            <a:srgbClr val="000000"/>
          </a:solidFill>
          <a:latin typeface="Arial"/>
          <a:ea typeface="DejaVu Sans"/>
          <a:cs typeface="DejaVu Sans"/>
        </a:defRPr>
      </a:lvl2pPr>
      <a:lvl3pPr marL="1295997" marR="0" lvl="2" indent="-287999" algn="l" defTabSz="914400">
        <a:lnSpc>
          <a:spcPct val="90000"/>
        </a:lnSpc>
        <a:spcBef>
          <a:spcPts val="850"/>
        </a:spcBef>
        <a:spcAft>
          <a:spcPts val="0"/>
        </a:spcAft>
        <a:buClr>
          <a:srgbClr val="000000"/>
        </a:buClr>
        <a:buSzPct val="45000"/>
        <a:buFont typeface="Wingdings"/>
        <a:buChar char=""/>
        <a:defRPr lang="pt-BR" sz="2400" b="0" i="0" u="none" strike="noStrike" cap="none" spc="-1">
          <a:solidFill>
            <a:srgbClr val="000000"/>
          </a:solidFill>
          <a:latin typeface="Arial"/>
          <a:ea typeface="DejaVu Sans"/>
          <a:cs typeface="DejaVu Sans"/>
        </a:defRPr>
      </a:lvl3pPr>
      <a:lvl4pPr marL="1727996" marR="0" lvl="3" indent="-215999" algn="l" defTabSz="914400">
        <a:lnSpc>
          <a:spcPct val="90000"/>
        </a:lnSpc>
        <a:spcBef>
          <a:spcPts val="565"/>
        </a:spcBef>
        <a:spcAft>
          <a:spcPts val="0"/>
        </a:spcAft>
        <a:buClr>
          <a:srgbClr val="000000"/>
        </a:buClr>
        <a:buSzPct val="75000"/>
        <a:buFont typeface="Symbol"/>
        <a:buChar char=""/>
        <a:defRPr lang="pt-BR" sz="2000" b="0" i="0" u="none" strike="noStrike" cap="none" spc="-1">
          <a:solidFill>
            <a:srgbClr val="000000"/>
          </a:solidFill>
          <a:latin typeface="Arial"/>
          <a:ea typeface="DejaVu Sans"/>
          <a:cs typeface="DejaVu Sans"/>
        </a:defRPr>
      </a:lvl4pPr>
      <a:lvl5pPr marL="2159995" marR="0" lvl="4" indent="-215999" algn="l" defTabSz="914400">
        <a:lnSpc>
          <a:spcPct val="90000"/>
        </a:lnSpc>
        <a:spcBef>
          <a:spcPts val="285"/>
        </a:spcBef>
        <a:spcAft>
          <a:spcPts val="0"/>
        </a:spcAft>
        <a:buClr>
          <a:srgbClr val="000000"/>
        </a:buClr>
        <a:buSzPct val="45000"/>
        <a:buFont typeface="Wingdings"/>
        <a:buChar char=""/>
        <a:defRPr lang="pt-BR" sz="2000" b="0" i="0" u="none" strike="noStrike" cap="none" spc="-1">
          <a:solidFill>
            <a:srgbClr val="000000"/>
          </a:solidFill>
          <a:latin typeface="Arial"/>
          <a:ea typeface="DejaVu Sans"/>
          <a:cs typeface="DejaVu Sans"/>
        </a:defRPr>
      </a:lvl5pPr>
      <a:lvl6pPr marL="2592003" marR="0" lvl="5" indent="-215999" algn="l" defTabSz="914400">
        <a:lnSpc>
          <a:spcPct val="90000"/>
        </a:lnSpc>
        <a:spcBef>
          <a:spcPts val="285"/>
        </a:spcBef>
        <a:spcAft>
          <a:spcPts val="0"/>
        </a:spcAft>
        <a:buClr>
          <a:srgbClr val="000000"/>
        </a:buClr>
        <a:buSzPct val="45000"/>
        <a:buFont typeface="Wingdings"/>
        <a:buChar char=""/>
        <a:defRPr lang="pt-BR" sz="2000" b="0" i="0" u="none" strike="noStrike" cap="none" spc="-1">
          <a:solidFill>
            <a:srgbClr val="000000"/>
          </a:solidFill>
          <a:latin typeface="Arial"/>
          <a:ea typeface="DejaVu Sans"/>
          <a:cs typeface="DejaVu Sans"/>
        </a:defRPr>
      </a:lvl6pPr>
      <a:lvl7pPr marL="3024003" marR="0" lvl="6" indent="-215999" algn="l" defTabSz="914400">
        <a:lnSpc>
          <a:spcPct val="90000"/>
        </a:lnSpc>
        <a:spcBef>
          <a:spcPts val="285"/>
        </a:spcBef>
        <a:spcAft>
          <a:spcPts val="0"/>
        </a:spcAft>
        <a:buClr>
          <a:srgbClr val="000000"/>
        </a:buClr>
        <a:buSzPct val="45000"/>
        <a:buFont typeface="Wingdings"/>
        <a:buChar char=""/>
        <a:defRPr lang="pt-BR" sz="2000" b="0" i="0" u="none" strike="noStrike" cap="none" spc="-1">
          <a:solidFill>
            <a:srgbClr val="000000"/>
          </a:solidFill>
          <a:latin typeface="Arial"/>
          <a:ea typeface="DejaVu Sans"/>
          <a:cs typeface="DejaVu San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8.png"/><Relationship Id="rId7" Type="http://schemas.openxmlformats.org/officeDocument/2006/relationships/chart" Target="../charts/chart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Slide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auto">
          <a:xfrm>
            <a:off x="853159" y="1791373"/>
            <a:ext cx="2653607" cy="263787"/>
          </a:xfrm>
          <a:prstGeom prst="rect">
            <a:avLst/>
          </a:prstGeom>
          <a:solidFill>
            <a:srgbClr val="39ADE2"/>
          </a:solidFill>
          <a:ln cap="flat">
            <a:noFill/>
            <a:prstDash val="solid"/>
          </a:ln>
        </p:spPr>
        <p:txBody>
          <a:bodyPr vert="horz" wrap="square" lIns="90004" tIns="46798" rIns="90004" bIns="46798" anchor="ctr" anchorCtr="0" compatLnSpc="1">
            <a:spAutoFit/>
          </a:bodyPr>
          <a:lstStyle/>
          <a:p>
            <a:pPr marL="743041" indent="-281516">
              <a:defRPr/>
            </a:pPr>
            <a:r>
              <a:rPr lang="pt-BR" sz="1100" b="1" spc="-1" dirty="0">
                <a:solidFill>
                  <a:srgbClr val="FFFFFF"/>
                </a:solidFill>
                <a:latin typeface="Arial"/>
                <a:ea typeface="Microsoft YaHei"/>
                <a:cs typeface="DejaVu Sans"/>
              </a:rPr>
              <a:t>Cenoura </a:t>
            </a:r>
            <a:endParaRPr dirty="0"/>
          </a:p>
        </p:txBody>
      </p:sp>
      <p:sp>
        <p:nvSpPr>
          <p:cNvPr id="5" name="Text Box 1"/>
          <p:cNvSpPr/>
          <p:nvPr/>
        </p:nvSpPr>
        <p:spPr bwMode="auto">
          <a:xfrm>
            <a:off x="293760" y="-6483"/>
            <a:ext cx="5053678" cy="10793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0004" tIns="46798" rIns="90004" bIns="46798" anchor="t" anchorCtr="0" compatLnSpc="1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>
                <a:solidFill>
                  <a:srgbClr val="000000"/>
                </a:solidFill>
              </a:defRPr>
            </a:pPr>
            <a:r>
              <a:rPr lang="pt-BR" sz="2800" b="0" i="0" u="none" strike="noStrike" cap="none" spc="-1" dirty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Resumo Executivo </a:t>
            </a:r>
            <a:endParaRPr lang="pt-BR" sz="2800" b="0" i="0" u="none" strike="noStrike" cap="none" spc="-1" dirty="0">
              <a:solidFill>
                <a:srgbClr val="000000"/>
              </a:solidFill>
              <a:latin typeface="Arial"/>
              <a:ea typeface="DejaVu Sans"/>
              <a:cs typeface="DejaVu Sans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>
                <a:solidFill>
                  <a:srgbClr val="000000"/>
                </a:solidFill>
              </a:defRPr>
            </a:pPr>
            <a:r>
              <a:rPr lang="pt-BR" sz="1800" b="0" i="0" u="none" strike="noStrike" cap="none" spc="-1" dirty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Semanal nº </a:t>
            </a:r>
            <a:r>
              <a:rPr lang="pt-BR" spc="-1" dirty="0" smtClean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32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>
                <a:solidFill>
                  <a:srgbClr val="000000"/>
                </a:solidFill>
              </a:defRPr>
            </a:pPr>
            <a:r>
              <a:rPr lang="pt-BR" sz="1800" b="0" i="0" u="none" strike="noStrike" cap="none" spc="-1" dirty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	</a:t>
            </a:r>
            <a:endParaRPr lang="pt-BR" sz="1800" b="0" i="0" u="none" strike="noStrike" cap="none" spc="-1" dirty="0">
              <a:solidFill>
                <a:srgbClr val="000000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6" name="Rectangle 2"/>
          <p:cNvSpPr/>
          <p:nvPr/>
        </p:nvSpPr>
        <p:spPr bwMode="auto">
          <a:xfrm>
            <a:off x="858511" y="1373401"/>
            <a:ext cx="5925802" cy="263787"/>
          </a:xfrm>
          <a:prstGeom prst="rect">
            <a:avLst/>
          </a:prstGeom>
          <a:solidFill>
            <a:srgbClr val="39ADE2"/>
          </a:solidFill>
          <a:ln cap="flat">
            <a:noFill/>
            <a:prstDash val="solid"/>
          </a:ln>
        </p:spPr>
        <p:txBody>
          <a:bodyPr vert="horz" wrap="square" lIns="90004" tIns="46798" rIns="90004" bIns="46798" anchor="ctr" anchorCtr="0" compatLnSpc="1">
            <a:spAutoFit/>
          </a:bodyPr>
          <a:lstStyle/>
          <a:p>
            <a:pPr marL="743041" marR="0" lvl="0" indent="-281516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>
                <a:solidFill>
                  <a:srgbClr val="000000"/>
                </a:solidFill>
              </a:defRPr>
            </a:pPr>
            <a:r>
              <a:rPr lang="pt-BR" sz="1100" b="1" i="0" u="none" strike="noStrike" cap="none" spc="-1">
                <a:solidFill>
                  <a:srgbClr val="FFFFFF"/>
                </a:solidFill>
                <a:latin typeface="Arial"/>
                <a:ea typeface="Microsoft YaHei"/>
                <a:cs typeface="DejaVu Sans"/>
              </a:rPr>
              <a:t>Destaques nas variações dos preços médios nas Ceasas </a:t>
            </a:r>
            <a:endParaRPr lang="pt-BR" sz="1100" b="0" i="0" u="none" strike="noStrike" cap="none" spc="-1">
              <a:solidFill>
                <a:srgbClr val="000000"/>
              </a:solidFill>
              <a:latin typeface="Arial"/>
              <a:ea typeface="DejaVu Sans"/>
              <a:cs typeface="DejaVu Sans"/>
            </a:endParaRP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93288" y="1257806"/>
            <a:ext cx="557985" cy="54332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6"/>
          <p:cNvSpPr/>
          <p:nvPr/>
        </p:nvSpPr>
        <p:spPr bwMode="auto">
          <a:xfrm>
            <a:off x="3944615" y="3983425"/>
            <a:ext cx="2727196" cy="263787"/>
          </a:xfrm>
          <a:prstGeom prst="rect">
            <a:avLst/>
          </a:prstGeom>
          <a:solidFill>
            <a:srgbClr val="39ADE2"/>
          </a:solidFill>
          <a:ln cap="flat">
            <a:noFill/>
            <a:prstDash val="solid"/>
          </a:ln>
        </p:spPr>
        <p:txBody>
          <a:bodyPr vert="horz" wrap="square" lIns="90004" tIns="46798" rIns="90004" bIns="46798" anchor="ctr" anchorCtr="0" compatLnSpc="1">
            <a:spAutoFit/>
          </a:bodyPr>
          <a:lstStyle/>
          <a:p>
            <a:pPr marL="743041" indent="-281516">
              <a:defRPr/>
            </a:pPr>
            <a:r>
              <a:rPr lang="pt-BR" sz="1100" b="1" spc="-1" dirty="0">
                <a:solidFill>
                  <a:srgbClr val="FFFFFF"/>
                </a:solidFill>
                <a:latin typeface="Arial"/>
                <a:ea typeface="Microsoft YaHei"/>
                <a:cs typeface="DejaVu Sans"/>
              </a:rPr>
              <a:t>Melancia</a:t>
            </a:r>
            <a:endParaRPr dirty="0"/>
          </a:p>
        </p:txBody>
      </p:sp>
      <p:sp>
        <p:nvSpPr>
          <p:cNvPr id="9" name="Rectangle 7"/>
          <p:cNvSpPr/>
          <p:nvPr/>
        </p:nvSpPr>
        <p:spPr bwMode="auto">
          <a:xfrm>
            <a:off x="-4763657" y="4966909"/>
            <a:ext cx="4350963" cy="162476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0004" tIns="46798" rIns="90004" bIns="46798" anchor="t" anchorCtr="0" compatLnSpc="1">
            <a:no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  <a:defRPr sz="1800" b="0" i="0" u="none" strike="noStrike" cap="none" spc="0">
                <a:solidFill>
                  <a:srgbClr val="000000"/>
                </a:solidFill>
              </a:defRPr>
            </a:pPr>
            <a:endParaRPr lang="pt-BR" sz="900" b="0" i="0" u="none" strike="noStrike" cap="none" spc="-1">
              <a:solidFill>
                <a:srgbClr val="595959"/>
              </a:solidFill>
              <a:latin typeface="Calibri"/>
              <a:ea typeface="Microsoft YaHei"/>
              <a:cs typeface="Calibri"/>
            </a:endParaRPr>
          </a:p>
        </p:txBody>
      </p:sp>
      <p:sp>
        <p:nvSpPr>
          <p:cNvPr id="10" name="Text Box 8"/>
          <p:cNvSpPr/>
          <p:nvPr/>
        </p:nvSpPr>
        <p:spPr bwMode="auto">
          <a:xfrm>
            <a:off x="2708279" y="642960"/>
            <a:ext cx="2551678" cy="42803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0004" tIns="46798" rIns="90004" bIns="46798" anchor="t" anchorCtr="0" compatLnSpc="1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>
                <a:solidFill>
                  <a:srgbClr val="000000"/>
                </a:solidFill>
              </a:defRPr>
            </a:pPr>
            <a:r>
              <a:rPr lang="pt-BR" sz="1100" b="0" i="0" u="none" strike="noStrike" cap="none" spc="-1">
                <a:solidFill>
                  <a:srgbClr val="2F5496"/>
                </a:solidFill>
                <a:latin typeface="Arial Rounded MT Bold"/>
                <a:ea typeface="Microsoft YaHei"/>
                <a:cs typeface="DejaVu Sans"/>
              </a:rPr>
              <a:t>Mercado Hortigranjeiro </a:t>
            </a:r>
            <a:endParaRPr lang="pt-BR" sz="1100" b="0" i="0" u="none" strike="noStrike" cap="none" spc="-1">
              <a:solidFill>
                <a:srgbClr val="000000"/>
              </a:solidFill>
              <a:latin typeface="Arial"/>
              <a:ea typeface="DejaVu Sans"/>
              <a:cs typeface="DejaVu Sans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>
                <a:solidFill>
                  <a:srgbClr val="000000"/>
                </a:solidFill>
              </a:defRPr>
            </a:pPr>
            <a:r>
              <a:rPr lang="pt-BR" sz="1100" b="0" i="0" u="none" strike="noStrike" cap="none" spc="-1">
                <a:solidFill>
                  <a:srgbClr val="2F5496"/>
                </a:solidFill>
                <a:latin typeface="Arial Rounded MT Bold"/>
                <a:ea typeface="Microsoft YaHei"/>
                <a:cs typeface="DejaVu Sans"/>
              </a:rPr>
              <a:t>nas Centrais de Abastecimento</a:t>
            </a:r>
            <a:endParaRPr lang="pt-BR" sz="1100" b="0" i="0" u="none" strike="noStrike" cap="none" spc="-1">
              <a:solidFill>
                <a:srgbClr val="000000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11" name="Text Box 9"/>
          <p:cNvSpPr/>
          <p:nvPr/>
        </p:nvSpPr>
        <p:spPr bwMode="auto">
          <a:xfrm>
            <a:off x="289796" y="800211"/>
            <a:ext cx="4966197" cy="46384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0004" tIns="46798" rIns="90004" bIns="46798" anchor="t" anchorCtr="0" compatLnSpc="1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>
                <a:solidFill>
                  <a:srgbClr val="000000"/>
                </a:solidFill>
              </a:defRPr>
            </a:pPr>
            <a:r>
              <a:rPr lang="pt-BR" sz="1400" spc="-1" dirty="0" smtClean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24 de </a:t>
            </a:r>
            <a:r>
              <a:rPr lang="pt-BR" sz="1400" spc="-1" dirty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Agosto de 2026</a:t>
            </a:r>
            <a:endParaRPr lang="pt-BR" sz="1400" b="0" i="0" u="none" strike="noStrike" cap="none" spc="-1" dirty="0">
              <a:solidFill>
                <a:srgbClr val="000000"/>
              </a:solidFill>
              <a:latin typeface="Arial"/>
              <a:ea typeface="DejaVu Sans"/>
              <a:cs typeface="DejaVu Sans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>
                <a:solidFill>
                  <a:srgbClr val="000000"/>
                </a:solidFill>
              </a:defRPr>
            </a:pPr>
            <a:r>
              <a:rPr lang="pt-BR" sz="1000" b="0" i="0" u="none" strike="noStrike" cap="none" spc="-1" dirty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Referência: </a:t>
            </a:r>
            <a:r>
              <a:rPr lang="pt-BR" sz="1000" spc="-1" dirty="0" smtClean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16</a:t>
            </a:r>
            <a:r>
              <a:rPr lang="pt-BR" sz="1000" b="0" i="0" u="none" strike="noStrike" cap="none" spc="-1" dirty="0" smtClean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/</a:t>
            </a:r>
            <a:r>
              <a:rPr lang="pt-BR" sz="1000" spc="-1" dirty="0" smtClean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08/26</a:t>
            </a:r>
            <a:r>
              <a:rPr lang="pt-BR" sz="1000" b="0" i="0" u="none" strike="noStrike" cap="none" spc="-1" dirty="0" smtClean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 </a:t>
            </a:r>
            <a:r>
              <a:rPr lang="pt-BR" sz="1000" b="0" i="0" u="none" strike="noStrike" cap="none" spc="-1" dirty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a </a:t>
            </a:r>
            <a:r>
              <a:rPr lang="pt-BR" sz="1000" spc="-1" dirty="0" smtClean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22</a:t>
            </a:r>
            <a:r>
              <a:rPr lang="pt-BR" sz="1000" b="0" i="0" u="none" strike="noStrike" cap="none" spc="-1" dirty="0" smtClean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/08/26 </a:t>
            </a:r>
            <a:r>
              <a:rPr lang="pt-BR" sz="1000" b="0" i="0" u="none" strike="noStrike" cap="none" spc="-1" dirty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em relação </a:t>
            </a:r>
            <a:r>
              <a:rPr lang="pt-BR" sz="1000" spc="-1" dirty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a agosto/</a:t>
            </a:r>
            <a:r>
              <a:rPr lang="pt-BR" sz="1000" b="0" i="0" u="none" strike="noStrike" cap="none" spc="-1" dirty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26</a:t>
            </a:r>
            <a:endParaRPr lang="pt-BR" sz="1000" b="0" i="0" u="none" strike="noStrike" cap="none" spc="-1" dirty="0">
              <a:solidFill>
                <a:srgbClr val="000000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14" name="Rectangle 11"/>
          <p:cNvSpPr/>
          <p:nvPr/>
        </p:nvSpPr>
        <p:spPr bwMode="auto">
          <a:xfrm>
            <a:off x="735823" y="6406068"/>
            <a:ext cx="2731945" cy="263787"/>
          </a:xfrm>
          <a:prstGeom prst="rect">
            <a:avLst/>
          </a:prstGeom>
          <a:solidFill>
            <a:srgbClr val="39ADE2"/>
          </a:solidFill>
          <a:ln cap="flat">
            <a:noFill/>
            <a:prstDash val="solid"/>
          </a:ln>
        </p:spPr>
        <p:txBody>
          <a:bodyPr vert="horz" wrap="square" lIns="90004" tIns="46798" rIns="90004" bIns="46798" anchor="ctr" anchorCtr="0" compatLnSpc="1">
            <a:spAutoFit/>
          </a:bodyPr>
          <a:lstStyle/>
          <a:p>
            <a:pPr marL="743041" indent="-281516">
              <a:defRPr/>
            </a:pPr>
            <a:r>
              <a:rPr lang="pt-BR" sz="1100" b="1" spc="-1" dirty="0">
                <a:solidFill>
                  <a:srgbClr val="FFFFFF"/>
                </a:solidFill>
                <a:latin typeface="Arial"/>
                <a:ea typeface="Microsoft YaHei"/>
                <a:cs typeface="DejaVu Sans"/>
              </a:rPr>
              <a:t>Cebola</a:t>
            </a:r>
            <a:endParaRPr dirty="0"/>
          </a:p>
        </p:txBody>
      </p:sp>
      <p:sp>
        <p:nvSpPr>
          <p:cNvPr id="15" name="Rectangle 11"/>
          <p:cNvSpPr/>
          <p:nvPr/>
        </p:nvSpPr>
        <p:spPr bwMode="auto">
          <a:xfrm>
            <a:off x="779570" y="3930124"/>
            <a:ext cx="2727196" cy="263787"/>
          </a:xfrm>
          <a:prstGeom prst="rect">
            <a:avLst/>
          </a:prstGeom>
          <a:solidFill>
            <a:srgbClr val="39ADE2"/>
          </a:solidFill>
          <a:ln cap="flat">
            <a:noFill/>
            <a:prstDash val="solid"/>
          </a:ln>
        </p:spPr>
        <p:txBody>
          <a:bodyPr vert="horz" wrap="square" lIns="90004" tIns="46798" rIns="90004" bIns="46798" anchor="ctr" anchorCtr="0" compatLnSpc="1">
            <a:spAutoFit/>
          </a:bodyPr>
          <a:lstStyle/>
          <a:p>
            <a:pPr marL="743041" indent="-281516">
              <a:defRPr/>
            </a:pPr>
            <a:r>
              <a:rPr lang="pt-BR" sz="1100" b="1" spc="-1" dirty="0" smtClean="0">
                <a:solidFill>
                  <a:srgbClr val="FFFFFF"/>
                </a:solidFill>
                <a:latin typeface="Arial"/>
                <a:ea typeface="Microsoft YaHei"/>
                <a:cs typeface="DejaVu Sans"/>
              </a:rPr>
              <a:t>Mamão </a:t>
            </a:r>
            <a:r>
              <a:rPr lang="pt-BR" sz="1100" b="1" spc="-1" dirty="0" err="1" smtClean="0">
                <a:solidFill>
                  <a:srgbClr val="FFFFFF"/>
                </a:solidFill>
                <a:latin typeface="Arial"/>
                <a:ea typeface="Microsoft YaHei"/>
                <a:cs typeface="DejaVu Sans"/>
              </a:rPr>
              <a:t>Papaya</a:t>
            </a:r>
            <a:r>
              <a:rPr lang="pt-BR" sz="1100" b="1" spc="-1" dirty="0" smtClean="0">
                <a:solidFill>
                  <a:srgbClr val="FFFFFF"/>
                </a:solidFill>
                <a:latin typeface="Arial"/>
                <a:ea typeface="Microsoft YaHei"/>
                <a:cs typeface="DejaVu Sans"/>
              </a:rPr>
              <a:t> </a:t>
            </a:r>
            <a:endParaRPr dirty="0"/>
          </a:p>
        </p:txBody>
      </p:sp>
      <p:sp>
        <p:nvSpPr>
          <p:cNvPr id="16" name="Retângulo 3"/>
          <p:cNvSpPr/>
          <p:nvPr/>
        </p:nvSpPr>
        <p:spPr bwMode="auto">
          <a:xfrm>
            <a:off x="3959599" y="4263208"/>
            <a:ext cx="2840688" cy="46166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>
              <a:defRPr/>
            </a:pPr>
            <a:r>
              <a:rPr lang="pt-BR" sz="800"/>
              <a:t/>
            </a:r>
            <a:br>
              <a:rPr lang="pt-BR" sz="800"/>
            </a:br>
            <a:r>
              <a:rPr lang="pt-BR" sz="800"/>
              <a:t/>
            </a:r>
            <a:br>
              <a:rPr lang="pt-BR" sz="800"/>
            </a:br>
            <a:endParaRPr lang="pt-BR" sz="800" spc="-1">
              <a:solidFill>
                <a:srgbClr val="595959"/>
              </a:solidFill>
              <a:ea typeface="Microsoft YaHei"/>
              <a:cs typeface="Calibri"/>
            </a:endParaRPr>
          </a:p>
        </p:txBody>
      </p:sp>
      <p:sp>
        <p:nvSpPr>
          <p:cNvPr id="17" name="Retângulo 3"/>
          <p:cNvSpPr/>
          <p:nvPr/>
        </p:nvSpPr>
        <p:spPr bwMode="auto">
          <a:xfrm>
            <a:off x="563580" y="6742028"/>
            <a:ext cx="2949105" cy="154106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defRPr sz="1800" b="0" i="0" u="none" strike="noStrike" cap="none" spc="0">
                <a:solidFill>
                  <a:srgbClr val="000000"/>
                </a:solidFill>
              </a:defRPr>
            </a:pPr>
            <a:r>
              <a:rPr lang="pt-BR" sz="800" spc="-1" dirty="0">
                <a:solidFill>
                  <a:srgbClr val="595959"/>
                </a:solidFill>
                <a:ea typeface="Microsoft YaHei"/>
                <a:cs typeface="Calibri"/>
              </a:rPr>
              <a:t>Produção diversificada pelo País provoca nova queda de preço.  Oferta em ascensão principalmente a partir de Minas Gerais e Goiás configura esse cenário de queda de preço.  A região sul vai começar a ter maior expressividade na oferta no final do ano e início do próximo, no entanto é preciso ressaltar as previsões de diminuição de área plantada e produção diante das expectativas de condições climáticas adversas.  Na média de preço dentre as </a:t>
            </a:r>
            <a:r>
              <a:rPr lang="pt-BR" sz="800" spc="-1" dirty="0" err="1">
                <a:solidFill>
                  <a:srgbClr val="595959"/>
                </a:solidFill>
                <a:ea typeface="Microsoft YaHei"/>
                <a:cs typeface="Calibri"/>
              </a:rPr>
              <a:t>Ceasas</a:t>
            </a:r>
            <a:r>
              <a:rPr lang="pt-BR" sz="800" spc="-1" dirty="0">
                <a:solidFill>
                  <a:srgbClr val="595959"/>
                </a:solidFill>
                <a:ea typeface="Microsoft YaHei"/>
                <a:cs typeface="Calibri"/>
              </a:rPr>
              <a:t> a queda foi de 19,0% em relação à média de julho. Destaque para queda de preço na Ceasa/BA – Salvador (-34,4%), na Ceasa/DF – Brasília (-39,7%) e Ceasa/RJ – Rio de Janeiro (-31,5%). </a:t>
            </a:r>
          </a:p>
        </p:txBody>
      </p:sp>
      <p:sp>
        <p:nvSpPr>
          <p:cNvPr id="18" name="Retângulo 3"/>
          <p:cNvSpPr/>
          <p:nvPr/>
        </p:nvSpPr>
        <p:spPr bwMode="auto">
          <a:xfrm>
            <a:off x="577372" y="4272312"/>
            <a:ext cx="2929394" cy="198746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defRPr sz="1800" b="0" i="0" u="none" strike="noStrike" cap="none" spc="0">
                <a:solidFill>
                  <a:srgbClr val="000000"/>
                </a:solidFill>
              </a:defRPr>
            </a:pPr>
            <a:r>
              <a:rPr lang="pt-BR" sz="800" spc="-1" dirty="0">
                <a:solidFill>
                  <a:srgbClr val="595959"/>
                </a:solidFill>
                <a:ea typeface="Microsoft YaHei"/>
                <a:cs typeface="Calibri"/>
              </a:rPr>
              <a:t>As cotações do mamão </a:t>
            </a:r>
            <a:r>
              <a:rPr lang="pt-BR" sz="800" spc="-1" dirty="0" err="1">
                <a:solidFill>
                  <a:srgbClr val="595959"/>
                </a:solidFill>
                <a:ea typeface="Microsoft YaHei"/>
                <a:cs typeface="Calibri"/>
              </a:rPr>
              <a:t>papaya</a:t>
            </a:r>
            <a:r>
              <a:rPr lang="pt-BR" sz="800" spc="-1" dirty="0">
                <a:solidFill>
                  <a:srgbClr val="595959"/>
                </a:solidFill>
                <a:ea typeface="Microsoft YaHei"/>
                <a:cs typeface="Calibri"/>
              </a:rPr>
              <a:t> caíram na maioria das Ceasas, com o aumento da produção no norte capixaba e no sul baiano causados pelo aumento do calor nessas regiões – as principais regiões produtoras brasileiras –, acelerando o amadurecimento e a colheita dessa variedade. Inclusive, no norte capixaba, por causa de maior volume de chuvas em semanas anteriores, casos de doenças fúngicas foram detectados, o que provocou a diminuição da qualidade das frutas e pressionou as cotações em sentido de queda. Além disso, a queda da demanda também foi outro fator decisivo que contribuiu para a pressionar os preços no sentido de queda em diversas Ceasas. Destaque para a queda na Ceagesp – São Paulo (-41,43%), Ceasa/RS – Porto Alegre (-44,74%), Ceasa/SP – Campinas (-47,36%) e </a:t>
            </a:r>
            <a:r>
              <a:rPr lang="pt-BR" sz="800" spc="-1" dirty="0" err="1">
                <a:solidFill>
                  <a:srgbClr val="595959"/>
                </a:solidFill>
                <a:ea typeface="Microsoft YaHei"/>
                <a:cs typeface="Calibri"/>
              </a:rPr>
              <a:t>CeasaMinas</a:t>
            </a:r>
            <a:r>
              <a:rPr lang="pt-BR" sz="800" spc="-1">
                <a:solidFill>
                  <a:srgbClr val="595959"/>
                </a:solidFill>
                <a:ea typeface="Microsoft YaHei"/>
                <a:cs typeface="Calibri"/>
              </a:rPr>
              <a:t> – Belo Horizonte (-49,12%).</a:t>
            </a:r>
          </a:p>
          <a:p>
            <a:pPr algn="just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defRPr sz="1800" b="0" i="0" u="none" strike="noStrike" cap="none" spc="0">
                <a:solidFill>
                  <a:srgbClr val="000000"/>
                </a:solidFill>
              </a:defRPr>
            </a:pPr>
            <a:endParaRPr lang="pt-BR" sz="800" spc="-1" dirty="0">
              <a:solidFill>
                <a:srgbClr val="595959"/>
              </a:solidFill>
              <a:ea typeface="Microsoft YaHei"/>
              <a:cs typeface="Calibri"/>
            </a:endParaRPr>
          </a:p>
        </p:txBody>
      </p:sp>
      <p:sp>
        <p:nvSpPr>
          <p:cNvPr id="19" name="Retângulo 3"/>
          <p:cNvSpPr/>
          <p:nvPr/>
        </p:nvSpPr>
        <p:spPr bwMode="auto">
          <a:xfrm>
            <a:off x="563580" y="2147821"/>
            <a:ext cx="2985629" cy="167276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defRPr sz="1800" b="0" i="0" u="none" strike="noStrike" cap="none" spc="0">
                <a:solidFill>
                  <a:srgbClr val="000000"/>
                </a:solidFill>
              </a:defRPr>
            </a:pPr>
            <a:r>
              <a:rPr lang="pt-BR" sz="800" spc="-1" dirty="0">
                <a:solidFill>
                  <a:srgbClr val="595959"/>
                </a:solidFill>
                <a:ea typeface="Microsoft YaHei"/>
                <a:cs typeface="Calibri"/>
              </a:rPr>
              <a:t>Nova </a:t>
            </a:r>
            <a:r>
              <a:rPr lang="pt-BR" sz="800" spc="-1" dirty="0" smtClean="0">
                <a:solidFill>
                  <a:srgbClr val="595959"/>
                </a:solidFill>
                <a:ea typeface="Microsoft YaHei"/>
                <a:cs typeface="Calibri"/>
              </a:rPr>
              <a:t>desvalorização na cotação </a:t>
            </a:r>
            <a:r>
              <a:rPr lang="pt-BR" sz="800" spc="-1" dirty="0">
                <a:solidFill>
                  <a:srgbClr val="595959"/>
                </a:solidFill>
                <a:ea typeface="Microsoft YaHei"/>
                <a:cs typeface="Calibri"/>
              </a:rPr>
              <a:t>da cenoura na semana em análise. Em julho a diminuição foi sensível, repetindo o declínio em julho, porém com menor intensidade. Em agosto o movimento descendente permanece, com a safra de inverno se intensificando e com oferta suficiente para a queda de preço.  Fator de pressão sobre os preços foi a demanda de outros estados sobre a produção mineira, como por exemplo, com chuvas no Sul e colheita dificultada houve a necessidade de se buscar o abastecimento em outras regiões.  O declínio do preço na média das Ceasas foi de 8,51%. Destaque para a Ceasa/RJ – Rio de Janeiro (-20,8%), para a Ceasa/RS – Caxias do Sul (-30,3%) e para a Ceasa/PR – Curitiba (-11,5%). </a:t>
            </a:r>
          </a:p>
        </p:txBody>
      </p:sp>
      <p:sp>
        <p:nvSpPr>
          <p:cNvPr id="20" name="Rectangle 11"/>
          <p:cNvSpPr/>
          <p:nvPr/>
        </p:nvSpPr>
        <p:spPr bwMode="auto">
          <a:xfrm>
            <a:off x="3935505" y="1797504"/>
            <a:ext cx="2745417" cy="263787"/>
          </a:xfrm>
          <a:prstGeom prst="rect">
            <a:avLst/>
          </a:prstGeom>
          <a:solidFill>
            <a:srgbClr val="39ADE2"/>
          </a:solidFill>
          <a:ln cap="flat">
            <a:noFill/>
            <a:prstDash val="solid"/>
          </a:ln>
        </p:spPr>
        <p:txBody>
          <a:bodyPr vert="horz" wrap="square" lIns="90004" tIns="46798" rIns="90004" bIns="46798" anchor="ctr" anchorCtr="0" compatLnSpc="1">
            <a:spAutoFit/>
          </a:bodyPr>
          <a:lstStyle/>
          <a:p>
            <a:pPr marL="743041" indent="-281516">
              <a:defRPr/>
            </a:pPr>
            <a:r>
              <a:rPr lang="pt-BR" sz="1100" b="1" spc="-1" dirty="0">
                <a:solidFill>
                  <a:srgbClr val="FFFFFF"/>
                </a:solidFill>
                <a:latin typeface="Arial"/>
                <a:ea typeface="Microsoft YaHei"/>
                <a:cs typeface="DejaVu Sans"/>
              </a:rPr>
              <a:t>Laranja </a:t>
            </a:r>
            <a:endParaRPr dirty="0"/>
          </a:p>
        </p:txBody>
      </p:sp>
      <p:sp>
        <p:nvSpPr>
          <p:cNvPr id="21" name="Rectangle 11"/>
          <p:cNvSpPr/>
          <p:nvPr/>
        </p:nvSpPr>
        <p:spPr bwMode="auto">
          <a:xfrm>
            <a:off x="3990468" y="6414347"/>
            <a:ext cx="2690454" cy="263787"/>
          </a:xfrm>
          <a:prstGeom prst="rect">
            <a:avLst/>
          </a:prstGeom>
          <a:solidFill>
            <a:srgbClr val="39ADE2"/>
          </a:solidFill>
          <a:ln cap="flat">
            <a:noFill/>
            <a:prstDash val="solid"/>
          </a:ln>
        </p:spPr>
        <p:txBody>
          <a:bodyPr vert="horz" wrap="square" lIns="90004" tIns="46798" rIns="90004" bIns="46798" anchor="ctr" anchorCtr="0" compatLnSpc="1">
            <a:spAutoFit/>
          </a:bodyPr>
          <a:lstStyle/>
          <a:p>
            <a:pPr marL="743041" indent="-281516">
              <a:defRPr/>
            </a:pPr>
            <a:r>
              <a:rPr lang="pt-BR" sz="1100" b="1" spc="-1" dirty="0">
                <a:solidFill>
                  <a:srgbClr val="FFFFFF"/>
                </a:solidFill>
                <a:latin typeface="Arial"/>
                <a:ea typeface="Microsoft YaHei"/>
                <a:cs typeface="DejaVu Sans"/>
              </a:rPr>
              <a:t>Batata</a:t>
            </a:r>
            <a:endParaRPr dirty="0"/>
          </a:p>
        </p:txBody>
      </p:sp>
      <p:sp>
        <p:nvSpPr>
          <p:cNvPr id="22" name="Retângulo 3"/>
          <p:cNvSpPr/>
          <p:nvPr/>
        </p:nvSpPr>
        <p:spPr bwMode="auto">
          <a:xfrm>
            <a:off x="3648802" y="6786593"/>
            <a:ext cx="3033810" cy="153529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defRPr sz="1800" b="0" i="0" u="none" strike="noStrike" cap="none" spc="0">
                <a:solidFill>
                  <a:srgbClr val="000000"/>
                </a:solidFill>
              </a:defRPr>
            </a:pPr>
            <a:r>
              <a:rPr lang="pt-BR" sz="800" spc="-1" dirty="0" smtClean="0">
                <a:solidFill>
                  <a:srgbClr val="595959"/>
                </a:solidFill>
                <a:ea typeface="Microsoft YaHei"/>
                <a:cs typeface="Calibri"/>
              </a:rPr>
              <a:t>Declínio no preço </a:t>
            </a:r>
            <a:r>
              <a:rPr lang="pt-BR" sz="800" spc="-1" dirty="0">
                <a:solidFill>
                  <a:srgbClr val="595959"/>
                </a:solidFill>
                <a:ea typeface="Microsoft YaHei"/>
                <a:cs typeface="Calibri"/>
              </a:rPr>
              <a:t>na semana em análise. A safra de inverno continua a se intensificar e provoca o cenário de declínio de preço na grande parte das </a:t>
            </a:r>
            <a:r>
              <a:rPr lang="pt-BR" sz="800" spc="-1" dirty="0" err="1">
                <a:solidFill>
                  <a:srgbClr val="595959"/>
                </a:solidFill>
                <a:ea typeface="Microsoft YaHei"/>
                <a:cs typeface="Calibri"/>
              </a:rPr>
              <a:t>Ceasas</a:t>
            </a:r>
            <a:r>
              <a:rPr lang="pt-BR" sz="800" spc="-1" dirty="0">
                <a:solidFill>
                  <a:srgbClr val="595959"/>
                </a:solidFill>
                <a:ea typeface="Microsoft YaHei"/>
                <a:cs typeface="Calibri"/>
              </a:rPr>
              <a:t> do País. O abastecimento do mercado permanece a partir de várias regiões, com destaque para a oferta de São Paulo, Minas Gerais, Goiás e Bahia. Exemplo de declínio constante do preço é o verificado na Ceagesp - São Paulo, onde no dia 15/06 a batata foi cotada a R$ 5,37 o quilo e o preço na semana passada foi no dia 17/08 foi de R$2,57, portanto, queda de 52,1%. No mesmo período na </a:t>
            </a:r>
            <a:r>
              <a:rPr lang="pt-BR" sz="800" spc="-1" dirty="0" err="1">
                <a:solidFill>
                  <a:srgbClr val="595959"/>
                </a:solidFill>
                <a:ea typeface="Microsoft YaHei"/>
                <a:cs typeface="Calibri"/>
              </a:rPr>
              <a:t>Ceasaminas</a:t>
            </a:r>
            <a:r>
              <a:rPr lang="pt-BR" sz="800" spc="-1" dirty="0">
                <a:solidFill>
                  <a:srgbClr val="595959"/>
                </a:solidFill>
                <a:ea typeface="Microsoft YaHei"/>
                <a:cs typeface="Calibri"/>
              </a:rPr>
              <a:t> – Belo Horizonte o preço foi de R$6,00 o quilo para R$2,40, queda de 60,0%. Na média das </a:t>
            </a:r>
            <a:r>
              <a:rPr lang="pt-BR" sz="800" spc="-1" dirty="0" err="1">
                <a:solidFill>
                  <a:srgbClr val="595959"/>
                </a:solidFill>
                <a:ea typeface="Microsoft YaHei"/>
                <a:cs typeface="Calibri"/>
              </a:rPr>
              <a:t>Ceasas</a:t>
            </a:r>
            <a:r>
              <a:rPr lang="pt-BR" sz="800" spc="-1" dirty="0">
                <a:solidFill>
                  <a:srgbClr val="595959"/>
                </a:solidFill>
                <a:ea typeface="Microsoft YaHei"/>
                <a:cs typeface="Calibri"/>
              </a:rPr>
              <a:t>, o preço caiu 23,1% em relação à média de julho. </a:t>
            </a:r>
          </a:p>
        </p:txBody>
      </p:sp>
      <p:sp>
        <p:nvSpPr>
          <p:cNvPr id="31" name="Retângulo 3"/>
          <p:cNvSpPr/>
          <p:nvPr/>
        </p:nvSpPr>
        <p:spPr bwMode="auto">
          <a:xfrm>
            <a:off x="3691917" y="2010246"/>
            <a:ext cx="2998372" cy="206787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defRPr sz="1800" b="0" i="0" u="none" strike="noStrike" cap="none" spc="0">
                <a:solidFill>
                  <a:srgbClr val="000000"/>
                </a:solidFill>
              </a:defRPr>
            </a:pPr>
            <a:r>
              <a:rPr lang="pt-BR" sz="800" spc="-1" dirty="0">
                <a:solidFill>
                  <a:srgbClr val="595959"/>
                </a:solidFill>
                <a:ea typeface="Microsoft YaHei"/>
                <a:cs typeface="Calibri"/>
              </a:rPr>
              <a:t>As cotações da laranja registraram, por mais uma semana, quedas na maioria das Ceasas. A colheita das variedades precoces começou a diminuir, enquanto se intensificou a da variedade pera no cinturão citrícola, em decorrência de floradas anteriores consideradas razoáveis. Com isso, aumentou a disponibilidade de frutas de qualidade para os mercados atacadista, varejista e para a indústria</a:t>
            </a:r>
            <a:r>
              <a:rPr lang="pt-BR" sz="800" spc="-1" dirty="0" smtClean="0">
                <a:solidFill>
                  <a:srgbClr val="595959"/>
                </a:solidFill>
                <a:ea typeface="Microsoft YaHei"/>
                <a:cs typeface="Calibri"/>
              </a:rPr>
              <a:t>. Embora </a:t>
            </a:r>
            <a:r>
              <a:rPr lang="pt-BR" sz="800" spc="-1" dirty="0">
                <a:solidFill>
                  <a:srgbClr val="595959"/>
                </a:solidFill>
                <a:ea typeface="Microsoft YaHei"/>
                <a:cs typeface="Calibri"/>
              </a:rPr>
              <a:t>persista a dificuldade de ampliação da demanda internacional, os embarques apresentaram crescimento em relação ao mesmo período do ano anterior, impulsionados pelo maior volume colhido na safra atual em comparação com a safra 2025/26. No mercado interno, a demanda no varejo não apresentou grandes alterações e, em alguns centros consumidores, mostrou tendência de retração, contribuindo para pressionar os preços para baixo nos mercados atacadista e varejista</a:t>
            </a:r>
            <a:r>
              <a:rPr lang="pt-BR" sz="800" spc="-1" dirty="0" smtClean="0">
                <a:solidFill>
                  <a:srgbClr val="595959"/>
                </a:solidFill>
                <a:ea typeface="Microsoft YaHei"/>
                <a:cs typeface="Calibri"/>
              </a:rPr>
              <a:t>. Destaques: </a:t>
            </a:r>
            <a:r>
              <a:rPr lang="pt-BR" sz="800" spc="-1" dirty="0">
                <a:solidFill>
                  <a:srgbClr val="595959"/>
                </a:solidFill>
                <a:ea typeface="Microsoft YaHei"/>
                <a:cs typeface="Calibri"/>
              </a:rPr>
              <a:t>Ceagesp – Ribeirão Preto (-20,31</a:t>
            </a:r>
            <a:r>
              <a:rPr lang="pt-BR" sz="800" spc="-1" dirty="0" smtClean="0">
                <a:solidFill>
                  <a:srgbClr val="595959"/>
                </a:solidFill>
                <a:ea typeface="Microsoft YaHei"/>
                <a:cs typeface="Calibri"/>
              </a:rPr>
              <a:t>%) e </a:t>
            </a:r>
            <a:r>
              <a:rPr lang="pt-BR" sz="800" spc="-1" dirty="0">
                <a:solidFill>
                  <a:srgbClr val="595959"/>
                </a:solidFill>
                <a:ea typeface="Microsoft YaHei"/>
                <a:cs typeface="Calibri"/>
              </a:rPr>
              <a:t>na Ceasa/RJ – Rio de Janeiro (-15,4</a:t>
            </a:r>
            <a:r>
              <a:rPr lang="pt-BR" sz="800" spc="-1" dirty="0" smtClean="0">
                <a:solidFill>
                  <a:srgbClr val="595959"/>
                </a:solidFill>
                <a:ea typeface="Microsoft YaHei"/>
                <a:cs typeface="Calibri"/>
              </a:rPr>
              <a:t>%).</a:t>
            </a:r>
            <a:endParaRPr sz="800" spc="-1" dirty="0">
              <a:solidFill>
                <a:srgbClr val="595959"/>
              </a:solidFill>
              <a:ea typeface="Microsoft YaHei"/>
              <a:cs typeface="Calibri"/>
            </a:endParaRPr>
          </a:p>
        </p:txBody>
      </p:sp>
      <p:sp>
        <p:nvSpPr>
          <p:cNvPr id="32" name="Retângulo 3"/>
          <p:cNvSpPr/>
          <p:nvPr/>
        </p:nvSpPr>
        <p:spPr bwMode="auto">
          <a:xfrm>
            <a:off x="3680197" y="4299728"/>
            <a:ext cx="3010092" cy="19304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defRPr sz="1800" b="0" i="0" u="none" strike="noStrike" cap="none" spc="0">
                <a:solidFill>
                  <a:srgbClr val="000000"/>
                </a:solidFill>
              </a:defRPr>
            </a:pPr>
            <a:r>
              <a:rPr lang="pt-BR" sz="800" spc="-1" dirty="0">
                <a:solidFill>
                  <a:srgbClr val="595959"/>
                </a:solidFill>
                <a:ea typeface="Microsoft YaHei"/>
                <a:cs typeface="Calibri"/>
              </a:rPr>
              <a:t>As cotações apresentaram quedas na maioria das Ceasas analisadas, em decorrência do aumento da oferta originária de Uruana/GO, a principal região produtora brasileira nessa época do ano e fornecedora de melancias às centrais de abastecimento. Junto ao aumento de oferta nessa praça, com melancias de qualidade, regiões tocantinenses aumentaram a produção e terão pico produtivo provável na segunda quinzena de setembro. Juntamente ao aumento da oferta, a demanda esteve mais contida no fim do mês, mesmo com o aumento das temperaturas, por causa da queda esperada do poder de compra do consumidor. Em outras regiões produtoras a safra findou e novo plantio começou a ser iniciado em algumas localidades. Destaque para a elevação na Ceasa/MA – São Luiz (20,77%) e as quedas na Ceasa/DF – Brasília (-23,08%) e Ceagesp – São Paulo (-17,74%).</a:t>
            </a:r>
          </a:p>
        </p:txBody>
      </p:sp>
      <p:pic>
        <p:nvPicPr>
          <p:cNvPr id="36" name="Imagem 2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10800000">
            <a:off x="3608931" y="3926670"/>
            <a:ext cx="422304" cy="433565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663" y="3820587"/>
            <a:ext cx="420660" cy="43285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663" y="1709807"/>
            <a:ext cx="420660" cy="432854"/>
          </a:xfrm>
          <a:prstGeom prst="rect">
            <a:avLst/>
          </a:prstGeom>
        </p:spPr>
      </p:pic>
      <p:pic>
        <p:nvPicPr>
          <p:cNvPr id="28" name="Imagem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3679122" y="6340250"/>
            <a:ext cx="420660" cy="432854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480942" y="6309174"/>
            <a:ext cx="420660" cy="432854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 rot="5400000">
            <a:off x="3629009" y="1687872"/>
            <a:ext cx="420660" cy="43285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 name="Slide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auto">
          <a:xfrm>
            <a:off x="861116" y="4494838"/>
            <a:ext cx="2609478" cy="263787"/>
          </a:xfrm>
          <a:prstGeom prst="rect">
            <a:avLst/>
          </a:prstGeom>
          <a:solidFill>
            <a:srgbClr val="39ADE2"/>
          </a:solidFill>
          <a:ln cap="flat">
            <a:noFill/>
            <a:prstDash val="solid"/>
          </a:ln>
        </p:spPr>
        <p:txBody>
          <a:bodyPr vert="horz" wrap="square" lIns="90004" tIns="46798" rIns="90004" bIns="46798" anchor="ctr" anchorCtr="0" compatLnSpc="1">
            <a:spAutoFit/>
          </a:bodyPr>
          <a:lstStyle/>
          <a:p>
            <a:pPr marL="743041" indent="-281516">
              <a:defRPr/>
            </a:pPr>
            <a:r>
              <a:rPr lang="pt-BR" sz="1100" b="1" spc="-1">
                <a:solidFill>
                  <a:srgbClr val="FFFFFF"/>
                </a:solidFill>
                <a:latin typeface="Arial"/>
                <a:ea typeface="Microsoft YaHei"/>
                <a:cs typeface="DejaVu Sans"/>
              </a:rPr>
              <a:t>Preços em alta</a:t>
            </a:r>
            <a:endParaRPr/>
          </a:p>
        </p:txBody>
      </p:sp>
      <p:sp>
        <p:nvSpPr>
          <p:cNvPr id="5" name="Text Box 5"/>
          <p:cNvSpPr/>
          <p:nvPr/>
        </p:nvSpPr>
        <p:spPr bwMode="auto">
          <a:xfrm>
            <a:off x="2708279" y="642960"/>
            <a:ext cx="2551678" cy="42803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0004" tIns="46798" rIns="90004" bIns="46798" anchor="t" anchorCtr="0" compatLnSpc="1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>
                <a:solidFill>
                  <a:srgbClr val="000000"/>
                </a:solidFill>
              </a:defRPr>
            </a:pPr>
            <a:r>
              <a:rPr lang="pt-BR" sz="1100" b="0" i="0" u="none" strike="noStrike" cap="none" spc="-1">
                <a:solidFill>
                  <a:srgbClr val="2F5496"/>
                </a:solidFill>
                <a:latin typeface="Arial Rounded MT Bold"/>
                <a:ea typeface="Microsoft YaHei"/>
                <a:cs typeface="DejaVu Sans"/>
              </a:rPr>
              <a:t>Mercado Hortigranjeiro </a:t>
            </a:r>
            <a:endParaRPr lang="pt-BR" sz="1100" b="0" i="0" u="none" strike="noStrike" cap="none" spc="-1">
              <a:solidFill>
                <a:srgbClr val="000000"/>
              </a:solidFill>
              <a:latin typeface="Arial"/>
              <a:ea typeface="DejaVu Sans"/>
              <a:cs typeface="DejaVu Sans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>
                <a:solidFill>
                  <a:srgbClr val="000000"/>
                </a:solidFill>
              </a:defRPr>
            </a:pPr>
            <a:r>
              <a:rPr lang="pt-BR" sz="1100" b="0" i="0" u="none" strike="noStrike" cap="none" spc="-1">
                <a:solidFill>
                  <a:srgbClr val="2F5496"/>
                </a:solidFill>
                <a:latin typeface="Arial Rounded MT Bold"/>
                <a:ea typeface="Microsoft YaHei"/>
                <a:cs typeface="DejaVu Sans"/>
              </a:rPr>
              <a:t>nas Centrais de Abastecimento</a:t>
            </a:r>
            <a:endParaRPr lang="pt-BR" sz="1100" b="0" i="0" u="none" strike="noStrike" cap="none" spc="-1">
              <a:solidFill>
                <a:srgbClr val="000000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6" name="AutoShape 6"/>
          <p:cNvSpPr/>
          <p:nvPr/>
        </p:nvSpPr>
        <p:spPr bwMode="auto">
          <a:xfrm>
            <a:off x="816120" y="1414439"/>
            <a:ext cx="5559835" cy="305281"/>
          </a:xfrm>
          <a:custGeom>
            <a:avLst>
              <a:gd name="f0" fmla="val 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 extrusionOk="0"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39ADE2"/>
          </a:solidFill>
          <a:ln cap="flat">
            <a:noFill/>
            <a:prstDash val="solid"/>
          </a:ln>
        </p:spPr>
        <p:txBody>
          <a:bodyPr vert="horz" wrap="square" lIns="90004" tIns="46798" rIns="90004" bIns="46798" anchor="ctr" anchorCtr="0" compatLnSpc="1">
            <a:noAutofit/>
          </a:bodyPr>
          <a:lstStyle/>
          <a:p>
            <a:pPr marL="45720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>
                <a:solidFill>
                  <a:srgbClr val="000000"/>
                </a:solidFill>
              </a:defRPr>
            </a:pPr>
            <a:r>
              <a:rPr lang="pt-BR" sz="1100" b="1" i="0" u="none" strike="noStrike" cap="none" spc="-1">
                <a:solidFill>
                  <a:srgbClr val="FFFFFF"/>
                </a:solidFill>
                <a:latin typeface="Arial"/>
                <a:ea typeface="Microsoft YaHei"/>
                <a:cs typeface="DejaVu Sans"/>
              </a:rPr>
              <a:t>Outros destaques de variações nos preços médios nas Ceasas</a:t>
            </a:r>
            <a:endParaRPr lang="pt-BR" sz="1100" b="0" i="0" u="none" strike="noStrike" cap="none" spc="-1">
              <a:solidFill>
                <a:srgbClr val="000000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7" name="Text Box 8"/>
          <p:cNvSpPr/>
          <p:nvPr/>
        </p:nvSpPr>
        <p:spPr bwMode="auto">
          <a:xfrm>
            <a:off x="293760" y="-6483"/>
            <a:ext cx="5053678" cy="10793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0004" tIns="46798" rIns="90004" bIns="46798" anchor="t" anchorCtr="0" compatLnSpc="1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>
                <a:solidFill>
                  <a:srgbClr val="000000"/>
                </a:solidFill>
              </a:defRPr>
            </a:pPr>
            <a:r>
              <a:rPr lang="pt-BR" sz="2800" b="0" i="0" u="none" strike="noStrike" cap="none" spc="-1" dirty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Resumo Executivo </a:t>
            </a:r>
            <a:endParaRPr lang="pt-BR" sz="2800" b="0" i="0" u="none" strike="noStrike" cap="none" spc="-1" dirty="0">
              <a:solidFill>
                <a:srgbClr val="000000"/>
              </a:solidFill>
              <a:latin typeface="Arial"/>
              <a:ea typeface="DejaVu Sans"/>
              <a:cs typeface="DejaVu Sans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>
                <a:solidFill>
                  <a:srgbClr val="000000"/>
                </a:solidFill>
              </a:defRPr>
            </a:pPr>
            <a:r>
              <a:rPr lang="pt-BR" sz="1800" b="0" i="0" u="none" strike="noStrike" cap="none" spc="-1" dirty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Semanal nº </a:t>
            </a:r>
            <a:r>
              <a:rPr lang="pt-BR" spc="-1" dirty="0" smtClean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32</a:t>
            </a:r>
            <a:endParaRPr dirty="0"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>
                <a:solidFill>
                  <a:srgbClr val="000000"/>
                </a:solidFill>
              </a:defRPr>
            </a:pPr>
            <a:r>
              <a:rPr lang="pt-BR" sz="1800" b="0" i="0" u="none" strike="noStrike" cap="none" spc="-1" dirty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	</a:t>
            </a:r>
            <a:endParaRPr lang="pt-BR" sz="1800" b="0" i="0" u="none" strike="noStrike" cap="none" spc="-1" dirty="0">
              <a:solidFill>
                <a:srgbClr val="000000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8" name="Text Box 12"/>
          <p:cNvSpPr/>
          <p:nvPr/>
        </p:nvSpPr>
        <p:spPr bwMode="auto">
          <a:xfrm>
            <a:off x="5571723" y="7017020"/>
            <a:ext cx="1286277" cy="2149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0004" tIns="46798" rIns="90004" bIns="46798" anchor="t" anchorCtr="0" compatLnSpc="1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>
                <a:solidFill>
                  <a:srgbClr val="000000"/>
                </a:solidFill>
              </a:defRPr>
            </a:pPr>
            <a:r>
              <a:rPr lang="pt-BR" sz="800" b="1" i="0" u="none" strike="noStrike" cap="none" spc="-1">
                <a:solidFill>
                  <a:srgbClr val="000000"/>
                </a:solidFill>
                <a:latin typeface="Arial"/>
                <a:ea typeface="Microsoft YaHei"/>
                <a:cs typeface="DejaVu Sans"/>
              </a:rPr>
              <a:t>Fonte: </a:t>
            </a:r>
            <a:r>
              <a:rPr lang="pt-BR" sz="800" b="0" i="0" u="none" strike="noStrike" cap="none" spc="-1">
                <a:solidFill>
                  <a:srgbClr val="000000"/>
                </a:solidFill>
                <a:latin typeface="Arial"/>
                <a:ea typeface="Microsoft YaHei"/>
                <a:cs typeface="DejaVu Sans"/>
              </a:rPr>
              <a:t>Conab/Ceasas</a:t>
            </a:r>
            <a:endParaRPr lang="pt-BR" sz="800" b="0" i="0" u="none" strike="noStrike" cap="none" spc="-1">
              <a:solidFill>
                <a:srgbClr val="000000"/>
              </a:solidFill>
              <a:latin typeface="Arial"/>
              <a:ea typeface="DejaVu Sans"/>
              <a:cs typeface="DejaVu Sans"/>
            </a:endParaRPr>
          </a:p>
        </p:txBody>
      </p:sp>
      <p:pic>
        <p:nvPicPr>
          <p:cNvPr id="9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93760" y="1271518"/>
            <a:ext cx="603723" cy="5975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AutoShape 4" descr="null"/>
          <p:cNvSpPr/>
          <p:nvPr/>
        </p:nvSpPr>
        <p:spPr bwMode="auto">
          <a:xfrm>
            <a:off x="179429" y="-1240423"/>
            <a:ext cx="3590921" cy="259079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>
                <a:solidFill>
                  <a:srgbClr val="000000"/>
                </a:solidFill>
              </a:defRPr>
            </a:pPr>
            <a:endParaRPr lang="pt-BR" sz="1800" b="0" i="0" u="none" strike="noStrike" cap="none" spc="0">
              <a:solidFill>
                <a:srgbClr val="000000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11" name="AutoShape 6" descr="null"/>
          <p:cNvSpPr/>
          <p:nvPr/>
        </p:nvSpPr>
        <p:spPr bwMode="auto">
          <a:xfrm>
            <a:off x="307979" y="-1089022"/>
            <a:ext cx="3590921" cy="259079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>
                <a:solidFill>
                  <a:srgbClr val="000000"/>
                </a:solidFill>
              </a:defRPr>
            </a:pPr>
            <a:endParaRPr lang="pt-BR" sz="1800" b="0" i="0" u="none" strike="noStrike" cap="none" spc="0">
              <a:solidFill>
                <a:srgbClr val="000000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12" name="Rectangle 13"/>
          <p:cNvSpPr/>
          <p:nvPr/>
        </p:nvSpPr>
        <p:spPr bwMode="auto">
          <a:xfrm>
            <a:off x="-23670" y="7293076"/>
            <a:ext cx="6881669" cy="1198741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0004" tIns="46798" rIns="90004" bIns="46798" anchor="t" anchorCtr="0" compatLnSpc="1">
            <a:noAutofit/>
          </a:bodyPr>
          <a:lstStyle/>
          <a:p>
            <a:pPr algn="just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defRPr sz="1800" b="0" i="0" u="none" strike="noStrike" cap="none" spc="0">
                <a:solidFill>
                  <a:srgbClr val="000000"/>
                </a:solidFill>
              </a:defRPr>
            </a:pPr>
            <a:r>
              <a:rPr lang="pt-BR" sz="900" b="0" i="0" u="none" strike="noStrike" cap="none" spc="-1" dirty="0">
                <a:solidFill>
                  <a:srgbClr val="595959"/>
                </a:solidFill>
                <a:latin typeface="Calibri"/>
                <a:ea typeface="Microsoft YaHei"/>
                <a:cs typeface="Calibri"/>
              </a:rPr>
              <a:t>FORAM CONSIDERADAS PARA ESTE RESUMO AS INFORMAÇÕES DISPONIBILIZADAS POR </a:t>
            </a:r>
            <a:r>
              <a:rPr lang="pt-BR" sz="900" spc="-1" dirty="0">
                <a:solidFill>
                  <a:srgbClr val="595959"/>
                </a:solidFill>
                <a:ea typeface="Microsoft YaHei"/>
                <a:cs typeface="Calibri"/>
              </a:rPr>
              <a:t>27 </a:t>
            </a:r>
            <a:r>
              <a:rPr lang="pt-BR" sz="900" b="0" i="0" u="none" strike="noStrike" cap="none" spc="-1" dirty="0">
                <a:solidFill>
                  <a:srgbClr val="595959"/>
                </a:solidFill>
                <a:latin typeface="Calibri"/>
                <a:ea typeface="Microsoft YaHei"/>
                <a:cs typeface="Calibri"/>
              </a:rPr>
              <a:t>CENTRAIS DE </a:t>
            </a:r>
            <a:r>
              <a:rPr lang="pt-BR" sz="900" spc="-1" dirty="0">
                <a:solidFill>
                  <a:srgbClr val="595959"/>
                </a:solidFill>
                <a:ea typeface="Microsoft YaHei"/>
                <a:cs typeface="Calibri"/>
              </a:rPr>
              <a:t>ABASTECIMENTOS: AMA/BA - JUAZEIRO, CEAGESP - BAURU, CEAGESP - RIBEIRAO PRETO, CEAGESP - S J DOS CAMPOS, CEAGESP - SAO PAULO, CEASA/AL - MACEIO, CEASA/CE - FORTALEZA, CEASA/CE - TIANGUA, CEASA/DF - BRASILIA, CEASA/ES - VITORIA, CEASA/MA - SAO LUIZ, CEASA/MS - CAMPO GRANDE, CEASA/MT - CUIABA, CEASA/PB - JOAO PESSOA, CEASA/PB - PATOS, CEASA/PE - CARUARU, CEASA/PE - RECIFE, CEASA/PR - CASCAVEL, CEASA/PR - CURITIBA, CEASA/PR - FOZ DO IGUACU, CEASA/RJ - RIO DE JANEIRO, CEASA/RN - NATAL, CEASA/RS - CAXIAS DO SUL, CEASA/SP - CAMPINAS, CEASAMINAS - BARBACENA, CEASAMINAS - BELO HORIZONTE, CEASAMINAS - UBERABA</a:t>
            </a:r>
            <a:endParaRPr dirty="0"/>
          </a:p>
        </p:txBody>
      </p:sp>
      <p:sp>
        <p:nvSpPr>
          <p:cNvPr id="13" name="Rectangle 6"/>
          <p:cNvSpPr/>
          <p:nvPr/>
        </p:nvSpPr>
        <p:spPr bwMode="auto">
          <a:xfrm>
            <a:off x="839199" y="1886679"/>
            <a:ext cx="2609478" cy="263787"/>
          </a:xfrm>
          <a:prstGeom prst="rect">
            <a:avLst/>
          </a:prstGeom>
          <a:solidFill>
            <a:srgbClr val="39ADE2"/>
          </a:solidFill>
          <a:ln cap="flat">
            <a:noFill/>
            <a:prstDash val="solid"/>
          </a:ln>
        </p:spPr>
        <p:txBody>
          <a:bodyPr vert="horz" wrap="square" lIns="90004" tIns="46798" rIns="90004" bIns="46798" anchor="ctr" anchorCtr="0" compatLnSpc="1">
            <a:spAutoFit/>
          </a:bodyPr>
          <a:lstStyle/>
          <a:p>
            <a:pPr marL="743041" indent="-281516">
              <a:defRPr/>
            </a:pPr>
            <a:r>
              <a:rPr lang="pt-BR" sz="1100" b="1" spc="-1">
                <a:solidFill>
                  <a:srgbClr val="FFFFFF"/>
                </a:solidFill>
                <a:latin typeface="Arial"/>
                <a:ea typeface="Microsoft YaHei"/>
                <a:cs typeface="DejaVu Sans"/>
              </a:rPr>
              <a:t>Preços em baixa</a:t>
            </a:r>
            <a:endParaRPr/>
          </a:p>
        </p:txBody>
      </p:sp>
      <p:pic>
        <p:nvPicPr>
          <p:cNvPr id="14" name="Picture 1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1">
            <a:off x="737877" y="1794306"/>
            <a:ext cx="450716" cy="45742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Picture 1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10800000" flipH="1">
            <a:off x="737877" y="4413554"/>
            <a:ext cx="450716" cy="45742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Imagem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-1" y="4871104"/>
            <a:ext cx="6858000" cy="4624"/>
          </a:xfrm>
          <a:prstGeom prst="rect">
            <a:avLst/>
          </a:prstGeom>
        </p:spPr>
      </p:pic>
      <p:sp>
        <p:nvSpPr>
          <p:cNvPr id="17" name="Text Box 9"/>
          <p:cNvSpPr/>
          <p:nvPr/>
        </p:nvSpPr>
        <p:spPr bwMode="auto">
          <a:xfrm>
            <a:off x="293760" y="847804"/>
            <a:ext cx="4966197" cy="46384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0004" tIns="46798" rIns="90004" bIns="46798" anchor="t" anchorCtr="0" compatLnSpc="1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 spc="0">
                <a:solidFill>
                  <a:srgbClr val="000000"/>
                </a:solidFill>
              </a:defRPr>
            </a:pPr>
            <a:r>
              <a:rPr lang="pt-BR" sz="1400" spc="-1" dirty="0" smtClean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24 </a:t>
            </a:r>
            <a:r>
              <a:rPr lang="pt-BR" sz="1400" spc="-1" dirty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de Agosto </a:t>
            </a:r>
            <a:r>
              <a:rPr lang="pt-BR" sz="1400" b="0" i="0" u="none" strike="noStrike" cap="none" spc="-1" dirty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de 2026</a:t>
            </a:r>
            <a:endParaRPr lang="pt-BR" sz="1400" b="0" i="0" u="none" strike="noStrike" cap="none" spc="-1" dirty="0">
              <a:solidFill>
                <a:srgbClr val="000000"/>
              </a:solidFill>
              <a:latin typeface="Arial"/>
              <a:ea typeface="DejaVu Sans"/>
              <a:cs typeface="DejaVu Sans"/>
            </a:endParaRPr>
          </a:p>
          <a:p>
            <a:pPr lvl="0">
              <a:defRPr sz="1800" b="0" i="0" u="none" strike="noStrike" cap="none" spc="0">
                <a:solidFill>
                  <a:srgbClr val="000000"/>
                </a:solidFill>
              </a:defRPr>
            </a:pPr>
            <a:r>
              <a:rPr lang="pt-BR" sz="1000" b="0" i="0" u="none" strike="noStrike" cap="none" spc="-1" dirty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Referência: </a:t>
            </a:r>
            <a:r>
              <a:rPr lang="pt-BR" sz="1000" spc="-1" dirty="0" smtClean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16/08/26</a:t>
            </a:r>
            <a:r>
              <a:rPr lang="pt-BR" sz="1000" b="0" i="0" u="none" strike="noStrike" cap="none" spc="-1" dirty="0" smtClean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 </a:t>
            </a:r>
            <a:r>
              <a:rPr lang="pt-BR" sz="1000" b="0" i="0" u="none" strike="noStrike" cap="none" spc="-1" dirty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a </a:t>
            </a:r>
            <a:r>
              <a:rPr lang="pt-BR" sz="1000" spc="-1" dirty="0" smtClean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22/08</a:t>
            </a:r>
            <a:r>
              <a:rPr lang="pt-BR" sz="1000" b="0" i="0" u="none" strike="noStrike" cap="none" spc="-1" dirty="0" smtClean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/26 </a:t>
            </a:r>
            <a:r>
              <a:rPr lang="pt-BR" sz="1000" b="0" i="0" u="none" strike="noStrike" cap="none" spc="-1" dirty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em relação </a:t>
            </a:r>
            <a:r>
              <a:rPr lang="pt-BR" sz="1000" spc="-1" dirty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a </a:t>
            </a:r>
            <a:r>
              <a:rPr lang="pt-BR" sz="1000" spc="-1" dirty="0" smtClean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agosto/</a:t>
            </a:r>
            <a:r>
              <a:rPr lang="pt-BR" sz="1000" b="0" i="0" u="none" strike="noStrike" cap="none" spc="-1" dirty="0" smtClean="0">
                <a:solidFill>
                  <a:srgbClr val="50A45A"/>
                </a:solidFill>
                <a:latin typeface="Arial Rounded MT Bold"/>
                <a:ea typeface="Microsoft YaHei"/>
                <a:cs typeface="DejaVu Sans"/>
              </a:rPr>
              <a:t>26</a:t>
            </a:r>
            <a:endParaRPr lang="pt-BR" sz="1000" b="0" i="0" u="none" strike="noStrike" cap="none" spc="-1" dirty="0">
              <a:solidFill>
                <a:srgbClr val="000000"/>
              </a:solidFill>
              <a:latin typeface="Arial"/>
              <a:ea typeface="DejaVu Sans"/>
              <a:cs typeface="DejaVu Sans"/>
            </a:endParaRPr>
          </a:p>
        </p:txBody>
      </p:sp>
      <p:graphicFrame>
        <p:nvGraphicFramePr>
          <p:cNvPr id="20" name="Gráfico 19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D5E2136F-1802-8EBC-788B-5AD18BD7ACEB}"/>
              </a:ext>
              <a:ext uri="{147F2762-F138-4A5C-976F-8EAC2B608ADB}">
                <a16:predDERef xmlns:xdr="http://schemas.openxmlformats.org/drawingml/2006/spreadsheetDrawing" xmlns="" xmlns:a16="http://schemas.microsoft.com/office/drawing/2014/main" xmlns:lc="http://schemas.openxmlformats.org/drawingml/2006/lockedCanvas" pred="{27A15EF1-A792-A0A3-15C8-9910242B83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262276"/>
              </p:ext>
            </p:extLst>
          </p:nvPr>
        </p:nvGraphicFramePr>
        <p:xfrm>
          <a:off x="-1" y="2372344"/>
          <a:ext cx="3450244" cy="1980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Gráfico 21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27A15EF1-A792-A0A3-15C8-9910242B83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9608178"/>
              </p:ext>
            </p:extLst>
          </p:nvPr>
        </p:nvGraphicFramePr>
        <p:xfrm>
          <a:off x="0" y="5033421"/>
          <a:ext cx="3448677" cy="198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4" name="Gráfico 23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5DAF5DBA-7060-4074-3262-F621D77C9BCF}"/>
              </a:ext>
              <a:ext uri="{147F2762-F138-4A5C-976F-8EAC2B608ADB}">
                <a16:predDERef xmlns:xdr="http://schemas.openxmlformats.org/drawingml/2006/spreadsheetDrawing" xmlns="" xmlns:a16="http://schemas.microsoft.com/office/drawing/2014/main" xmlns:lc="http://schemas.openxmlformats.org/drawingml/2006/lockedCanvas" pred="{D97618CF-FE17-036F-5959-A3573237A3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7917494"/>
              </p:ext>
            </p:extLst>
          </p:nvPr>
        </p:nvGraphicFramePr>
        <p:xfrm>
          <a:off x="3448677" y="5033421"/>
          <a:ext cx="3409323" cy="1983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1" name="Gráfico 20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D97618CF-FE17-036F-5959-A3573237A3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4948839"/>
              </p:ext>
            </p:extLst>
          </p:nvPr>
        </p:nvGraphicFramePr>
        <p:xfrm>
          <a:off x="3448677" y="2372343"/>
          <a:ext cx="3409323" cy="1964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Escritório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762</TotalTime>
  <Words>1099</Words>
  <Application>Microsoft Office PowerPoint</Application>
  <DocSecurity>0</DocSecurity>
  <PresentationFormat>Apresentação na tela (4:3)</PresentationFormat>
  <Paragraphs>37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0" baseType="lpstr">
      <vt:lpstr>Microsoft YaHei</vt:lpstr>
      <vt:lpstr>Arial</vt:lpstr>
      <vt:lpstr>Arial Rounded MT Bold</vt:lpstr>
      <vt:lpstr>Calibri</vt:lpstr>
      <vt:lpstr>DejaVu Sans</vt:lpstr>
      <vt:lpstr>Symbol</vt:lpstr>
      <vt:lpstr>Wingdings</vt:lpstr>
      <vt:lpstr>Office Theme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Luis</dc:creator>
  <cp:keywords/>
  <dc:description/>
  <cp:lastModifiedBy>SABRINA LIMA DE ASSIS</cp:lastModifiedBy>
  <cp:revision>2046</cp:revision>
  <dcterms:created xsi:type="dcterms:W3CDTF">2021-06-25T18:53:34Z</dcterms:created>
  <dcterms:modified xsi:type="dcterms:W3CDTF">2026-08-31T13:43:10Z</dcterms:modified>
  <cp:category/>
  <dc:identifier/>
  <cp:contentStatus/>
  <dc:language/>
  <cp:version/>
</cp:coreProperties>
</file>