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9144000" cy="6858000"/>
  <p:defaultTextStyle>
    <a:defPPr>
      <a:defRPr lang="pt-B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2" d="100"/>
          <a:sy n="142" d="100"/>
        </p:scale>
        <p:origin x="3366" y="-13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brina.assis\Nextcloud2\DF-GEHOR\Resumo%20Executivo\2026\RE%2011-2026\Grafico%20RE%20n.11-26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brina.assis\Nextcloud2\DF-GEHOR\Resumo%20Executivo\2026\RE%2011-2026\Grafico%20RE%20n.11-26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brina.assis\Nextcloud2\DF-GEHOR\Resumo%20Executivo\2026\RE%2011-2026\Grafico%20RE%20n.11-26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brina.assis\Nextcloud2\DF-GEHOR\Resumo%20Executivo\2026\RE%2011-2026\Grafico%20RE%20n.11-26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Variação de Preços - </a:t>
            </a:r>
            <a:r>
              <a:rPr lang="pt-BR" sz="12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Pepino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 sz="1200" b="1" i="0" u="none" strike="noStrike" baseline="0">
              <a:solidFill>
                <a:srgbClr val="333333"/>
              </a:solidFill>
              <a:latin typeface="Calibri"/>
              <a:cs typeface="Calibri"/>
            </a:endParaRP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 sz="1200" b="1" i="0" u="none" strike="noStrike" baseline="0">
              <a:solidFill>
                <a:srgbClr val="333333"/>
              </a:solidFill>
              <a:latin typeface="Calibri"/>
              <a:cs typeface="Calibri"/>
            </a:endParaRPr>
          </a:p>
        </c:rich>
      </c:tx>
      <c:layout>
        <c:manualLayout>
          <c:xMode val="edge"/>
          <c:yMode val="edge"/>
          <c:x val="0.25703227774494292"/>
          <c:y val="1.4344365490899005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6.7599287315362952E-2"/>
          <c:y val="0.12669742454068242"/>
          <c:w val="0.89979123173277664"/>
          <c:h val="0.531290977291806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Hortaliças!$A$2</c:f>
              <c:strCache>
                <c:ptCount val="1"/>
                <c:pt idx="0">
                  <c:v>CEASAMINAS- BELO HORIZONTE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Hortaliças!$B$2</c:f>
              <c:numCache>
                <c:formatCode>0.00%</c:formatCode>
                <c:ptCount val="1"/>
                <c:pt idx="0">
                  <c:v>-0.51910000000000001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54C-4C73-9BD6-215ACDE3561C}"/>
            </c:ext>
          </c:extLst>
        </c:ser>
        <c:ser>
          <c:idx val="1"/>
          <c:order val="1"/>
          <c:tx>
            <c:strRef>
              <c:f>Hortaliças!$A$3</c:f>
              <c:strCache>
                <c:ptCount val="1"/>
                <c:pt idx="0">
                  <c:v>CEASA/SC- FLORIANÓPOLIS 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Hortaliças!$B$3</c:f>
              <c:numCache>
                <c:formatCode>0.00%</c:formatCode>
                <c:ptCount val="1"/>
                <c:pt idx="0">
                  <c:v>-0.3846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54C-4C73-9BD6-215ACDE3561C}"/>
            </c:ext>
          </c:extLst>
        </c:ser>
        <c:ser>
          <c:idx val="2"/>
          <c:order val="2"/>
          <c:tx>
            <c:strRef>
              <c:f>Hortaliças!$A$4</c:f>
              <c:strCache>
                <c:ptCount val="1"/>
                <c:pt idx="0">
                  <c:v>CEASA/RS- PORTO ALEGRE 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Hortaliças!$B$4</c:f>
              <c:numCache>
                <c:formatCode>0.00%</c:formatCode>
                <c:ptCount val="1"/>
                <c:pt idx="0">
                  <c:v>-0.26850000000000002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54C-4C73-9BD6-215ACDE3561C}"/>
            </c:ext>
          </c:extLst>
        </c:ser>
        <c:ser>
          <c:idx val="3"/>
          <c:order val="3"/>
          <c:tx>
            <c:strRef>
              <c:f>Hortaliças!$A$5</c:f>
              <c:strCache>
                <c:ptCount val="1"/>
                <c:pt idx="0">
                  <c:v>CEASA/ES- VITÓRIA 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Hortaliças!$B$5</c:f>
              <c:numCache>
                <c:formatCode>0.00%</c:formatCode>
                <c:ptCount val="1"/>
                <c:pt idx="0">
                  <c:v>-0.19670000000000001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54C-4C73-9BD6-215ACDE356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63468680"/>
        <c:axId val="563472992"/>
      </c:barChart>
      <c:catAx>
        <c:axId val="563468680"/>
        <c:scaling>
          <c:orientation val="minMax"/>
        </c:scaling>
        <c:delete val="1"/>
        <c:axPos val="l"/>
        <c:majorTickMark val="out"/>
        <c:minorTickMark val="none"/>
        <c:tickLblPos val="nextTo"/>
        <c:crossAx val="563472992"/>
        <c:crosses val="autoZero"/>
        <c:auto val="1"/>
        <c:lblAlgn val="ctr"/>
        <c:lblOffset val="100"/>
        <c:noMultiLvlLbl val="0"/>
      </c:catAx>
      <c:valAx>
        <c:axId val="563472992"/>
        <c:scaling>
          <c:orientation val="minMax"/>
          <c:max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563468680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1.13983960288709E-2"/>
          <c:y val="0.7890638670166229"/>
          <c:w val="0.97977060800648674"/>
          <c:h val="0.18750016004097048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Variação de Preços - </a:t>
            </a:r>
            <a:r>
              <a:rPr lang="pt-BR" sz="12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Beterraba   </a:t>
            </a:r>
          </a:p>
        </c:rich>
      </c:tx>
      <c:layout>
        <c:manualLayout>
          <c:xMode val="edge"/>
          <c:yMode val="edge"/>
          <c:x val="0.26398210063049971"/>
          <c:y val="3.2388663967611336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4166776869256326E-2"/>
          <c:y val="0.14022165486201074"/>
          <c:w val="0.89375181834272932"/>
          <c:h val="0.557196575899042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Hortaliças!$A$9</c:f>
              <c:strCache>
                <c:ptCount val="1"/>
                <c:pt idx="0">
                  <c:v>CEAGESP- RIBEIRÃO PRETO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Hortaliças!$B$9</c:f>
              <c:numCache>
                <c:formatCode>0.00%</c:formatCode>
                <c:ptCount val="1"/>
                <c:pt idx="0">
                  <c:v>1.0832999999999999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5C5-4276-8254-CA33248513C6}"/>
            </c:ext>
          </c:extLst>
        </c:ser>
        <c:ser>
          <c:idx val="1"/>
          <c:order val="1"/>
          <c:tx>
            <c:strRef>
              <c:f>Hortaliças!$A$10</c:f>
              <c:strCache>
                <c:ptCount val="1"/>
                <c:pt idx="0">
                  <c:v>CEASA/MS- CAMPO GRANDE 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Hortaliças!$B$10</c:f>
              <c:numCache>
                <c:formatCode>0.00%</c:formatCode>
                <c:ptCount val="1"/>
                <c:pt idx="0">
                  <c:v>0.53849999999999998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5C5-4276-8254-CA33248513C6}"/>
            </c:ext>
          </c:extLst>
        </c:ser>
        <c:ser>
          <c:idx val="2"/>
          <c:order val="2"/>
          <c:tx>
            <c:strRef>
              <c:f>Hortaliças!$A$11</c:f>
              <c:strCache>
                <c:ptCount val="1"/>
                <c:pt idx="0">
                  <c:v>CEASA/PR- CASCAVEL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Hortaliças!$B$11</c:f>
              <c:numCache>
                <c:formatCode>0.00%</c:formatCode>
                <c:ptCount val="1"/>
                <c:pt idx="0">
                  <c:v>0.35489999999999999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5C5-4276-8254-CA33248513C6}"/>
            </c:ext>
          </c:extLst>
        </c:ser>
        <c:ser>
          <c:idx val="3"/>
          <c:order val="3"/>
          <c:tx>
            <c:strRef>
              <c:f>Hortaliças!$A$12</c:f>
              <c:strCache>
                <c:ptCount val="1"/>
                <c:pt idx="0">
                  <c:v>CEASA/PB- JOÃO PESSOA 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Hortaliças!$B$12</c:f>
              <c:numCache>
                <c:formatCode>0.00%</c:formatCode>
                <c:ptCount val="1"/>
                <c:pt idx="0">
                  <c:v>0.26469999999999999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5C5-4276-8254-CA33248513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66485368"/>
        <c:axId val="766486936"/>
      </c:barChart>
      <c:catAx>
        <c:axId val="766485368"/>
        <c:scaling>
          <c:orientation val="minMax"/>
        </c:scaling>
        <c:delete val="1"/>
        <c:axPos val="l"/>
        <c:majorTickMark val="out"/>
        <c:minorTickMark val="none"/>
        <c:tickLblPos val="nextTo"/>
        <c:crossAx val="766486936"/>
        <c:crosses val="autoZero"/>
        <c:auto val="1"/>
        <c:lblAlgn val="ctr"/>
        <c:lblOffset val="100"/>
        <c:noMultiLvlLbl val="0"/>
      </c:catAx>
      <c:valAx>
        <c:axId val="766486936"/>
        <c:scaling>
          <c:orientation val="minMax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766485368"/>
        <c:crosses val="autoZero"/>
        <c:crossBetween val="between"/>
        <c:majorUnit val="0.30000000000000004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2.8352521612069071E-2"/>
          <c:y val="0.80933915649207822"/>
          <c:w val="0.96167830410479627"/>
          <c:h val="0.15564198199921364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Variação de Preços -</a:t>
            </a:r>
            <a:r>
              <a:rPr lang="pt-BR" sz="12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 Pêra Importada  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 sz="1200" b="1" i="0" u="none" strike="noStrike" baseline="0">
              <a:solidFill>
                <a:srgbClr val="333333"/>
              </a:solidFill>
              <a:latin typeface="Calibri"/>
              <a:cs typeface="Calibri"/>
            </a:endParaRPr>
          </a:p>
        </c:rich>
      </c:tx>
      <c:layout>
        <c:manualLayout>
          <c:xMode val="edge"/>
          <c:yMode val="edge"/>
          <c:x val="0.19769677983800413"/>
          <c:y val="2.062644893123767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1753653444676408E-2"/>
          <c:y val="0.13618677042801555"/>
          <c:w val="0.91440501043841338"/>
          <c:h val="0.490272373540856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Frutas!$A$2</c:f>
              <c:strCache>
                <c:ptCount val="1"/>
                <c:pt idx="0">
                  <c:v>CEAGESP- FRANCA 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Frutas!$B$2</c:f>
              <c:numCache>
                <c:formatCode>0.0%</c:formatCode>
                <c:ptCount val="1"/>
                <c:pt idx="0">
                  <c:v>-0.5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CD3-4FE0-9A0C-2A6CBA076B37}"/>
            </c:ext>
          </c:extLst>
        </c:ser>
        <c:ser>
          <c:idx val="1"/>
          <c:order val="1"/>
          <c:tx>
            <c:strRef>
              <c:f>Frutas!$A$3</c:f>
              <c:strCache>
                <c:ptCount val="1"/>
                <c:pt idx="0">
                  <c:v>CEASA/RN- NATAL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Frutas!$B$3</c:f>
              <c:numCache>
                <c:formatCode>0.0%</c:formatCode>
                <c:ptCount val="1"/>
                <c:pt idx="0">
                  <c:v>-0.32240000000000002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CD3-4FE0-9A0C-2A6CBA076B37}"/>
            </c:ext>
          </c:extLst>
        </c:ser>
        <c:ser>
          <c:idx val="2"/>
          <c:order val="2"/>
          <c:tx>
            <c:strRef>
              <c:f>Frutas!$A$4</c:f>
              <c:strCache>
                <c:ptCount val="1"/>
                <c:pt idx="0">
                  <c:v>CEASA/RS- PORTO ALEGRE 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Frutas!$B$4</c:f>
              <c:numCache>
                <c:formatCode>0.0%</c:formatCode>
                <c:ptCount val="1"/>
                <c:pt idx="0">
                  <c:v>-0.26229999999999998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CD3-4FE0-9A0C-2A6CBA076B37}"/>
            </c:ext>
          </c:extLst>
        </c:ser>
        <c:ser>
          <c:idx val="3"/>
          <c:order val="3"/>
          <c:tx>
            <c:strRef>
              <c:f>Frutas!$A$5</c:f>
              <c:strCache>
                <c:ptCount val="1"/>
                <c:pt idx="0">
                  <c:v>CEASA/PE- RECIFE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Frutas!$B$5</c:f>
              <c:numCache>
                <c:formatCode>0.0%</c:formatCode>
                <c:ptCount val="1"/>
                <c:pt idx="0">
                  <c:v>-0.1981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CD3-4FE0-9A0C-2A6CBA076B37}"/>
            </c:ext>
          </c:extLst>
        </c:ser>
        <c:ser>
          <c:idx val="4"/>
          <c:order val="4"/>
          <c:tx>
            <c:strRef>
              <c:f>Frutas!$A$6</c:f>
              <c:strCache>
                <c:ptCount val="1"/>
                <c:pt idx="0">
                  <c:v>Ceasa/ES-Vitória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Frutas!$B$6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CD3-4FE0-9A0C-2A6CBA076B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66484584"/>
        <c:axId val="766490856"/>
      </c:barChart>
      <c:catAx>
        <c:axId val="766484584"/>
        <c:scaling>
          <c:orientation val="minMax"/>
        </c:scaling>
        <c:delete val="1"/>
        <c:axPos val="l"/>
        <c:majorTickMark val="out"/>
        <c:minorTickMark val="none"/>
        <c:tickLblPos val="nextTo"/>
        <c:crossAx val="766490856"/>
        <c:crosses val="autoZero"/>
        <c:auto val="1"/>
        <c:lblAlgn val="ctr"/>
        <c:lblOffset val="100"/>
        <c:noMultiLvlLbl val="0"/>
      </c:catAx>
      <c:valAx>
        <c:axId val="7664908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766484584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"/>
          <c:y val="0.76779313091700119"/>
          <c:w val="0.98063161459656256"/>
          <c:h val="0.1947571923159410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Variação de Preços - </a:t>
            </a:r>
            <a:r>
              <a:rPr lang="pt-BR" sz="12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Banana Nanica 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 sz="1200" b="1" i="0" u="none" strike="noStrike" baseline="0">
              <a:solidFill>
                <a:srgbClr val="333333"/>
              </a:solidFill>
              <a:latin typeface="Calibri"/>
              <a:cs typeface="Calibri"/>
            </a:endParaRP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 sz="1200" b="1" i="0" u="none" strike="noStrike" baseline="0">
              <a:solidFill>
                <a:srgbClr val="333333"/>
              </a:solidFill>
              <a:latin typeface="Calibri"/>
              <a:cs typeface="Calibri"/>
            </a:endParaRPr>
          </a:p>
        </c:rich>
      </c:tx>
      <c:layout>
        <c:manualLayout>
          <c:xMode val="edge"/>
          <c:yMode val="edge"/>
          <c:x val="0.1939112121586638"/>
          <c:y val="3.6069130120698852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3.958341386599501E-2"/>
          <c:y val="0.13410011860975893"/>
          <c:w val="0.93333523220872439"/>
          <c:h val="0.574714794041824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Frutas!$A$10</c:f>
              <c:strCache>
                <c:ptCount val="1"/>
                <c:pt idx="0">
                  <c:v>CEASA/PR- CURITIBA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Frutas!$B$9</c:f>
              <c:numCache>
                <c:formatCode>General</c:formatCode>
                <c:ptCount val="1"/>
              </c:numCache>
            </c:numRef>
          </c:cat>
          <c:val>
            <c:numRef>
              <c:f>Frutas!$B$10</c:f>
              <c:numCache>
                <c:formatCode>0.0%</c:formatCode>
                <c:ptCount val="1"/>
                <c:pt idx="0">
                  <c:v>0.45100000000000001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51F-41DD-A89C-C7FF27405E0D}"/>
            </c:ext>
          </c:extLst>
        </c:ser>
        <c:ser>
          <c:idx val="1"/>
          <c:order val="1"/>
          <c:tx>
            <c:strRef>
              <c:f>Frutas!$A$11</c:f>
              <c:strCache>
                <c:ptCount val="1"/>
                <c:pt idx="0">
                  <c:v>CEASAMINAS- BELO HORIZONTE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Pt>
            <c:idx val="0"/>
            <c:invertIfNegative val="0"/>
            <c:bubble3D val="0"/>
            <c:spPr/>
            <c:extLst xmlns:c16r2="http://schemas.microsoft.com/office/drawing/2015/06/chart">
              <c:ext xmlns:c16="http://schemas.microsoft.com/office/drawing/2014/chart" uri="{C3380CC4-5D6E-409C-BE32-E72D297353CC}">
                <c16:uniqueId val="{00000001-851F-41DD-A89C-C7FF27405E0D}"/>
              </c:ext>
            </c:extLst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Frutas!$B$9</c:f>
              <c:numCache>
                <c:formatCode>General</c:formatCode>
                <c:ptCount val="1"/>
              </c:numCache>
            </c:numRef>
          </c:cat>
          <c:val>
            <c:numRef>
              <c:f>Frutas!$B$11</c:f>
              <c:numCache>
                <c:formatCode>0.0%</c:formatCode>
                <c:ptCount val="1"/>
                <c:pt idx="0">
                  <c:v>0.36670000000000003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51F-41DD-A89C-C7FF27405E0D}"/>
            </c:ext>
          </c:extLst>
        </c:ser>
        <c:ser>
          <c:idx val="2"/>
          <c:order val="2"/>
          <c:tx>
            <c:strRef>
              <c:f>Frutas!$A$12</c:f>
              <c:strCache>
                <c:ptCount val="1"/>
                <c:pt idx="0">
                  <c:v>AMA/ BA- JUAZEIRO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Frutas!$B$9</c:f>
              <c:numCache>
                <c:formatCode>General</c:formatCode>
                <c:ptCount val="1"/>
              </c:numCache>
            </c:numRef>
          </c:cat>
          <c:val>
            <c:numRef>
              <c:f>Frutas!$B$12</c:f>
              <c:numCache>
                <c:formatCode>0.0%</c:formatCode>
                <c:ptCount val="1"/>
                <c:pt idx="0">
                  <c:v>0.2596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51F-41DD-A89C-C7FF27405E0D}"/>
            </c:ext>
          </c:extLst>
        </c:ser>
        <c:ser>
          <c:idx val="3"/>
          <c:order val="3"/>
          <c:tx>
            <c:strRef>
              <c:f>Frutas!$A$13</c:f>
              <c:strCache>
                <c:ptCount val="1"/>
                <c:pt idx="0">
                  <c:v>CEASA/MT- CUIABÁ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Frutas!$B$9</c:f>
              <c:numCache>
                <c:formatCode>General</c:formatCode>
                <c:ptCount val="1"/>
              </c:numCache>
            </c:numRef>
          </c:cat>
          <c:val>
            <c:numRef>
              <c:f>Frutas!$B$13</c:f>
              <c:numCache>
                <c:formatCode>0.0%</c:formatCode>
                <c:ptCount val="1"/>
                <c:pt idx="0">
                  <c:v>9.9099999999999994E-2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51F-41DD-A89C-C7FF27405E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66492032"/>
        <c:axId val="766488112"/>
      </c:barChart>
      <c:catAx>
        <c:axId val="7664920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766488112"/>
        <c:crosses val="autoZero"/>
        <c:auto val="1"/>
        <c:lblAlgn val="ctr"/>
        <c:lblOffset val="100"/>
        <c:noMultiLvlLbl val="0"/>
      </c:catAx>
      <c:valAx>
        <c:axId val="7664881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76649203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3.0985848991098332E-2"/>
          <c:y val="0.81954871920079764"/>
          <c:w val="0.93802941299004283"/>
          <c:h val="0.1578941585790149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PlaceHolder 3"/>
          <p:cNvSpPr>
            <a:spLocks noGrp="1"/>
          </p:cNvSpPr>
          <p:nvPr>
            <p:ph type="body" idx="2"/>
          </p:nvPr>
        </p:nvSpPr>
        <p:spPr bwMode="auto">
          <a:xfrm>
            <a:off x="342717" y="4909678"/>
            <a:ext cx="6171842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/>
              <a:buChar char="•"/>
              <a:defRPr/>
            </a:lvl1pPr>
          </a:lstStyle>
          <a:p>
            <a:pPr lvl="0">
              <a:defRPr/>
            </a:pPr>
            <a:endParaRPr lang="pt-BR"/>
          </a:p>
        </p:txBody>
      </p:sp>
    </p:spTree>
  </p:cSld>
  <p:clrMapOvr>
    <a:masterClrMapping/>
  </p:clrMapOvr>
  <p:hf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PlaceHolder 3"/>
          <p:cNvSpPr>
            <a:spLocks noGrp="1"/>
          </p:cNvSpPr>
          <p:nvPr>
            <p:ph idx="1"/>
          </p:nvPr>
        </p:nvSpPr>
        <p:spPr bwMode="auto">
          <a:xfrm>
            <a:off x="3505315" y="2139476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/>
              <a:buChar char="•"/>
              <a:defRPr/>
            </a:lvl1pPr>
          </a:lstStyle>
          <a:p>
            <a:pPr lvl="0">
              <a:defRPr/>
            </a:pPr>
            <a:endParaRPr lang="pt-BR"/>
          </a:p>
        </p:txBody>
      </p:sp>
      <p:sp>
        <p:nvSpPr>
          <p:cNvPr id="5" name="PlaceHolder 4"/>
          <p:cNvSpPr>
            <a:spLocks noGrp="1"/>
          </p:cNvSpPr>
          <p:nvPr>
            <p:ph idx="2"/>
          </p:nvPr>
        </p:nvSpPr>
        <p:spPr bwMode="auto">
          <a:xfrm>
            <a:off x="342717" y="4909678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/>
              <a:buChar char="•"/>
              <a:defRPr/>
            </a:lvl1pPr>
          </a:lstStyle>
          <a:p>
            <a:pPr lvl="0">
              <a:defRPr/>
            </a:pPr>
            <a:endParaRPr lang="pt-BR"/>
          </a:p>
        </p:txBody>
      </p:sp>
      <p:sp>
        <p:nvSpPr>
          <p:cNvPr id="6" name="PlaceHolder 5"/>
          <p:cNvSpPr>
            <a:spLocks noGrp="1"/>
          </p:cNvSpPr>
          <p:nvPr>
            <p:ph idx="3"/>
          </p:nvPr>
        </p:nvSpPr>
        <p:spPr bwMode="auto">
          <a:xfrm>
            <a:off x="3505315" y="4909678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/>
              <a:buChar char="•"/>
              <a:defRPr/>
            </a:lvl1pPr>
          </a:lstStyle>
          <a:p>
            <a:pPr lvl="0">
              <a:defRPr/>
            </a:pPr>
            <a:endParaRPr lang="pt-BR"/>
          </a:p>
        </p:txBody>
      </p:sp>
    </p:spTree>
  </p:cSld>
  <p:clrMapOvr>
    <a:masterClrMapping/>
  </p:clrMapOvr>
  <p:hf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PlaceHolder 3"/>
          <p:cNvSpPr>
            <a:spLocks noGrp="1"/>
          </p:cNvSpPr>
          <p:nvPr>
            <p:ph type="body" idx="4294967295"/>
          </p:nvPr>
        </p:nvSpPr>
        <p:spPr bwMode="auto">
          <a:xfrm>
            <a:off x="2429643" y="2139476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/>
              <a:buChar char="•"/>
              <a:defRPr/>
            </a:lvl1pPr>
          </a:lstStyle>
          <a:p>
            <a:pPr lvl="0">
              <a:defRPr/>
            </a:pPr>
            <a:endParaRPr lang="pt-BR"/>
          </a:p>
        </p:txBody>
      </p:sp>
      <p:sp>
        <p:nvSpPr>
          <p:cNvPr id="5" name="PlaceHolder 4"/>
          <p:cNvSpPr>
            <a:spLocks noGrp="1"/>
          </p:cNvSpPr>
          <p:nvPr>
            <p:ph type="body" idx="4294967295"/>
          </p:nvPr>
        </p:nvSpPr>
        <p:spPr bwMode="auto">
          <a:xfrm>
            <a:off x="4516559" y="2139476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/>
              <a:buChar char="•"/>
              <a:defRPr/>
            </a:lvl1pPr>
          </a:lstStyle>
          <a:p>
            <a:pPr lvl="0">
              <a:defRPr/>
            </a:pPr>
            <a:endParaRPr lang="pt-BR"/>
          </a:p>
        </p:txBody>
      </p:sp>
      <p:sp>
        <p:nvSpPr>
          <p:cNvPr id="6" name="PlaceHolder 5"/>
          <p:cNvSpPr>
            <a:spLocks noGrp="1"/>
          </p:cNvSpPr>
          <p:nvPr>
            <p:ph type="body" idx="4294967295"/>
          </p:nvPr>
        </p:nvSpPr>
        <p:spPr bwMode="auto">
          <a:xfrm>
            <a:off x="342717" y="4909678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/>
              <a:buChar char="•"/>
              <a:defRPr/>
            </a:lvl1pPr>
          </a:lstStyle>
          <a:p>
            <a:pPr lvl="0">
              <a:defRPr/>
            </a:pPr>
            <a:endParaRPr lang="pt-BR"/>
          </a:p>
        </p:txBody>
      </p:sp>
      <p:sp>
        <p:nvSpPr>
          <p:cNvPr id="7" name="PlaceHolder 6"/>
          <p:cNvSpPr>
            <a:spLocks noGrp="1"/>
          </p:cNvSpPr>
          <p:nvPr>
            <p:ph type="body" idx="4294967295"/>
          </p:nvPr>
        </p:nvSpPr>
        <p:spPr bwMode="auto">
          <a:xfrm>
            <a:off x="2429643" y="4909678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/>
              <a:buChar char="•"/>
              <a:defRPr/>
            </a:lvl1pPr>
          </a:lstStyle>
          <a:p>
            <a:pPr lvl="0">
              <a:defRPr/>
            </a:pPr>
            <a:endParaRPr lang="pt-BR"/>
          </a:p>
        </p:txBody>
      </p:sp>
      <p:sp>
        <p:nvSpPr>
          <p:cNvPr id="8" name="PlaceHolder 7"/>
          <p:cNvSpPr>
            <a:spLocks noGrp="1"/>
          </p:cNvSpPr>
          <p:nvPr>
            <p:ph type="body" idx="4294967295"/>
          </p:nvPr>
        </p:nvSpPr>
        <p:spPr bwMode="auto">
          <a:xfrm>
            <a:off x="4516559" y="4909678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/>
              <a:buChar char="•"/>
              <a:defRPr/>
            </a:lvl1pPr>
          </a:lstStyle>
          <a:p>
            <a:pPr lvl="0">
              <a:defRPr/>
            </a:pPr>
            <a:endParaRPr lang="pt-BR"/>
          </a:p>
        </p:txBody>
      </p:sp>
    </p:spTree>
  </p:cSld>
  <p:clrMapOvr>
    <a:masterClrMapping/>
  </p:clrMapOvr>
  <p:hf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PlaceHolder 3"/>
          <p:cNvSpPr>
            <a:spLocks noGrp="1"/>
          </p:cNvSpPr>
          <p:nvPr>
            <p:ph idx="1"/>
          </p:nvPr>
        </p:nvSpPr>
        <p:spPr bwMode="auto">
          <a:xfrm>
            <a:off x="3505315" y="2139476"/>
            <a:ext cx="3011759" cy="5302797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/>
              <a:buChar char="•"/>
              <a:defRPr/>
            </a:lvl1pPr>
          </a:lstStyle>
          <a:p>
            <a:pPr lvl="0">
              <a:defRPr/>
            </a:pPr>
            <a:endParaRPr lang="pt-BR"/>
          </a:p>
        </p:txBody>
      </p:sp>
    </p:spTree>
  </p:cSld>
  <p:clrMapOvr>
    <a:masterClrMapping/>
  </p:clrMapOvr>
  <p:hf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PlaceHolder 3"/>
          <p:cNvSpPr>
            <a:spLocks noGrp="1"/>
          </p:cNvSpPr>
          <p:nvPr>
            <p:ph idx="1"/>
          </p:nvPr>
        </p:nvSpPr>
        <p:spPr bwMode="auto">
          <a:xfrm>
            <a:off x="3505315" y="2139476"/>
            <a:ext cx="3011759" cy="5302797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/>
              <a:buChar char="•"/>
              <a:defRPr/>
            </a:lvl1pPr>
          </a:lstStyle>
          <a:p>
            <a:pPr lvl="0">
              <a:defRPr/>
            </a:pPr>
            <a:endParaRPr lang="pt-BR"/>
          </a:p>
        </p:txBody>
      </p:sp>
      <p:sp>
        <p:nvSpPr>
          <p:cNvPr id="5" name="PlaceHolder 4"/>
          <p:cNvSpPr>
            <a:spLocks noGrp="1"/>
          </p:cNvSpPr>
          <p:nvPr>
            <p:ph idx="2"/>
          </p:nvPr>
        </p:nvSpPr>
        <p:spPr bwMode="auto">
          <a:xfrm>
            <a:off x="342717" y="4909678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/>
              <a:buChar char="•"/>
              <a:defRPr/>
            </a:lvl1pPr>
          </a:lstStyle>
          <a:p>
            <a:pPr lvl="0">
              <a:defRPr/>
            </a:pPr>
            <a:endParaRPr lang="pt-BR"/>
          </a:p>
        </p:txBody>
      </p:sp>
    </p:spTree>
  </p:cSld>
  <p:clrMapOvr>
    <a:masterClrMapping/>
  </p:clrMapOvr>
  <p:hf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PlaceHolder 3"/>
          <p:cNvSpPr>
            <a:spLocks noGrp="1"/>
          </p:cNvSpPr>
          <p:nvPr>
            <p:ph idx="1"/>
          </p:nvPr>
        </p:nvSpPr>
        <p:spPr bwMode="auto">
          <a:xfrm>
            <a:off x="3505315" y="2139476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/>
              <a:buChar char="•"/>
              <a:defRPr/>
            </a:lvl1pPr>
          </a:lstStyle>
          <a:p>
            <a:pPr lvl="0">
              <a:defRPr/>
            </a:pPr>
            <a:endParaRPr lang="pt-BR"/>
          </a:p>
        </p:txBody>
      </p:sp>
      <p:sp>
        <p:nvSpPr>
          <p:cNvPr id="5" name="PlaceHolder 4"/>
          <p:cNvSpPr>
            <a:spLocks noGrp="1"/>
          </p:cNvSpPr>
          <p:nvPr>
            <p:ph idx="2"/>
          </p:nvPr>
        </p:nvSpPr>
        <p:spPr bwMode="auto">
          <a:xfrm>
            <a:off x="3505315" y="4909678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/>
              <a:buChar char="•"/>
              <a:defRPr/>
            </a:lvl1pPr>
          </a:lstStyle>
          <a:p>
            <a:pPr lvl="0">
              <a:defRPr/>
            </a:pPr>
            <a:endParaRPr lang="pt-BR"/>
          </a:p>
        </p:txBody>
      </p:sp>
    </p:spTree>
  </p:cSld>
  <p:clrMapOvr>
    <a:masterClrMapping/>
  </p:clrMapOvr>
  <p:hf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PlaceHolder 3"/>
          <p:cNvSpPr>
            <a:spLocks noGrp="1"/>
          </p:cNvSpPr>
          <p:nvPr>
            <p:ph type="body" idx="3"/>
          </p:nvPr>
        </p:nvSpPr>
        <p:spPr bwMode="auto">
          <a:xfrm>
            <a:off x="3505315" y="2139476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/>
              <a:buChar char="•"/>
              <a:defRPr/>
            </a:lvl1pPr>
          </a:lstStyle>
          <a:p>
            <a:pPr lvl="0">
              <a:defRPr/>
            </a:pPr>
            <a:endParaRPr lang="pt-BR"/>
          </a:p>
        </p:txBody>
      </p:sp>
      <p:sp>
        <p:nvSpPr>
          <p:cNvPr id="5" name="PlaceHolder 4"/>
          <p:cNvSpPr>
            <a:spLocks noGrp="1"/>
          </p:cNvSpPr>
          <p:nvPr>
            <p:ph idx="1"/>
          </p:nvPr>
        </p:nvSpPr>
        <p:spPr bwMode="auto">
          <a:xfrm>
            <a:off x="342717" y="4909678"/>
            <a:ext cx="6171842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/>
              <a:buChar char="•"/>
              <a:defRPr/>
            </a:lvl1pPr>
          </a:lstStyle>
          <a:p>
            <a:pPr lvl="0">
              <a:defRPr/>
            </a:pPr>
            <a:endParaRPr lang="pt-BR"/>
          </a:p>
        </p:txBody>
      </p:sp>
    </p:spTree>
  </p:cSld>
  <p:clrMapOvr>
    <a:masterClrMapping/>
  </p:clrMapOvr>
  <p:hf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14"/>
          <a:stretch/>
        </p:blipFill>
        <p:spPr bwMode="auto">
          <a:xfrm>
            <a:off x="0" y="0"/>
            <a:ext cx="6856921" cy="106559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15"/>
          <a:stretch/>
        </p:blipFill>
        <p:spPr bwMode="auto">
          <a:xfrm>
            <a:off x="0" y="8486637"/>
            <a:ext cx="6856921" cy="65628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PlaceHolder 1"/>
          <p:cNvSpPr>
            <a:spLocks noGrp="1"/>
          </p:cNvSpPr>
          <p:nvPr>
            <p:ph type="title"/>
          </p:nvPr>
        </p:nvSpPr>
        <p:spPr bwMode="auto">
          <a:xfrm>
            <a:off x="342717" y="364681"/>
            <a:ext cx="6171842" cy="15263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>
              <a:defRPr/>
            </a:pPr>
            <a:r>
              <a:rPr lang="pt-BR"/>
              <a:t>Clique para editar o formato do texto do título</a:t>
            </a:r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 idx="1"/>
          </p:nvPr>
        </p:nvSpPr>
        <p:spPr bwMode="auto">
          <a:xfrm>
            <a:off x="342717" y="2139476"/>
            <a:ext cx="6171842" cy="53027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>
              <a:defRPr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defRPr/>
            </a:pPr>
            <a:r>
              <a:rPr lang="pt-BR"/>
              <a:t>2.º nível da estrutura de tópicos</a:t>
            </a:r>
            <a:endParaRPr/>
          </a:p>
          <a:p>
            <a:pPr lvl="2">
              <a:defRPr/>
            </a:pPr>
            <a:r>
              <a:rPr lang="pt-BR"/>
              <a:t>3.º nível da estrutura de tópicos</a:t>
            </a:r>
            <a:endParaRPr/>
          </a:p>
          <a:p>
            <a:pPr lvl="3">
              <a:defRPr/>
            </a:pPr>
            <a:r>
              <a:rPr lang="pt-BR"/>
              <a:t>4.º nível da estrutura de tópicos</a:t>
            </a:r>
            <a:endParaRPr/>
          </a:p>
          <a:p>
            <a:pPr lvl="4">
              <a:defRPr/>
            </a:pPr>
            <a:r>
              <a:rPr lang="pt-BR"/>
              <a:t>5.º nível da estrutura de tópicos</a:t>
            </a:r>
            <a:endParaRPr/>
          </a:p>
          <a:p>
            <a:pPr lvl="5">
              <a:defRPr/>
            </a:pPr>
            <a:r>
              <a:rPr lang="pt-BR"/>
              <a:t>6.º nível da estrutura de tópicos</a:t>
            </a:r>
            <a:endParaRPr/>
          </a:p>
          <a:p>
            <a:pPr lvl="6">
              <a:defRPr/>
            </a:pPr>
            <a:r>
              <a:rPr lang="pt-BR"/>
              <a:t>7.º nível da estrutura de tópicos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/>
  <p:txStyles>
    <p:titleStyle>
      <a:lvl1pPr marL="0" marR="0" lvl="0" indent="0" algn="ctr" defTabSz="914400">
        <a:lnSpc>
          <a:spcPct val="90000"/>
        </a:lnSpc>
        <a:spcBef>
          <a:spcPts val="0"/>
        </a:spcBef>
        <a:spcAft>
          <a:spcPts val="0"/>
        </a:spcAft>
        <a:buNone/>
        <a:defRPr lang="pt-BR" sz="4400" b="0" i="0" u="none" strike="noStrike" cap="none" spc="-1">
          <a:solidFill>
            <a:srgbClr val="000000"/>
          </a:solidFill>
          <a:latin typeface="Arial"/>
          <a:ea typeface="DejaVu Sans"/>
          <a:cs typeface="DejaVu Sans"/>
        </a:defRPr>
      </a:lvl1pPr>
    </p:titleStyle>
    <p:bodyStyle>
      <a:lvl1pPr marL="431999" marR="0" lvl="0" indent="-323999" algn="l" defTabSz="914400">
        <a:lnSpc>
          <a:spcPct val="90000"/>
        </a:lnSpc>
        <a:spcBef>
          <a:spcPts val="1415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defRPr lang="pt-BR" sz="3200" b="0" i="0" u="none" strike="noStrike" cap="none" spc="-1">
          <a:solidFill>
            <a:srgbClr val="000000"/>
          </a:solidFill>
          <a:latin typeface="Arial"/>
          <a:ea typeface="DejaVu Sans"/>
          <a:cs typeface="DejaVu Sans"/>
        </a:defRPr>
      </a:lvl1pPr>
      <a:lvl2pPr marL="863998" marR="0" lvl="1" indent="-323999" algn="l" defTabSz="914400">
        <a:lnSpc>
          <a:spcPct val="90000"/>
        </a:lnSpc>
        <a:spcBef>
          <a:spcPts val="1135"/>
        </a:spcBef>
        <a:spcAft>
          <a:spcPts val="0"/>
        </a:spcAft>
        <a:buClr>
          <a:srgbClr val="000000"/>
        </a:buClr>
        <a:buSzPct val="75000"/>
        <a:buFont typeface="Symbol"/>
        <a:buChar char=""/>
        <a:defRPr lang="pt-BR" sz="2800" b="0" i="0" u="none" strike="noStrike" cap="none" spc="-1">
          <a:solidFill>
            <a:srgbClr val="000000"/>
          </a:solidFill>
          <a:latin typeface="Arial"/>
          <a:ea typeface="DejaVu Sans"/>
          <a:cs typeface="DejaVu Sans"/>
        </a:defRPr>
      </a:lvl2pPr>
      <a:lvl3pPr marL="1295997" marR="0" lvl="2" indent="-287999" algn="l" defTabSz="914400">
        <a:lnSpc>
          <a:spcPct val="90000"/>
        </a:lnSpc>
        <a:spcBef>
          <a:spcPts val="850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defRPr lang="pt-BR" sz="2400" b="0" i="0" u="none" strike="noStrike" cap="none" spc="-1">
          <a:solidFill>
            <a:srgbClr val="000000"/>
          </a:solidFill>
          <a:latin typeface="Arial"/>
          <a:ea typeface="DejaVu Sans"/>
          <a:cs typeface="DejaVu Sans"/>
        </a:defRPr>
      </a:lvl3pPr>
      <a:lvl4pPr marL="1727996" marR="0" lvl="3" indent="-215999" algn="l" defTabSz="914400">
        <a:lnSpc>
          <a:spcPct val="90000"/>
        </a:lnSpc>
        <a:spcBef>
          <a:spcPts val="565"/>
        </a:spcBef>
        <a:spcAft>
          <a:spcPts val="0"/>
        </a:spcAft>
        <a:buClr>
          <a:srgbClr val="000000"/>
        </a:buClr>
        <a:buSzPct val="75000"/>
        <a:buFont typeface="Symbol"/>
        <a:buChar char=""/>
        <a:defRPr lang="pt-BR" sz="2000" b="0" i="0" u="none" strike="noStrike" cap="none" spc="-1">
          <a:solidFill>
            <a:srgbClr val="000000"/>
          </a:solidFill>
          <a:latin typeface="Arial"/>
          <a:ea typeface="DejaVu Sans"/>
          <a:cs typeface="DejaVu Sans"/>
        </a:defRPr>
      </a:lvl4pPr>
      <a:lvl5pPr marL="2159995" marR="0" lvl="4" indent="-215999" algn="l" defTabSz="914400">
        <a:lnSpc>
          <a:spcPct val="90000"/>
        </a:lnSpc>
        <a:spcBef>
          <a:spcPts val="285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defRPr lang="pt-BR" sz="2000" b="0" i="0" u="none" strike="noStrike" cap="none" spc="-1">
          <a:solidFill>
            <a:srgbClr val="000000"/>
          </a:solidFill>
          <a:latin typeface="Arial"/>
          <a:ea typeface="DejaVu Sans"/>
          <a:cs typeface="DejaVu Sans"/>
        </a:defRPr>
      </a:lvl5pPr>
      <a:lvl6pPr marL="2592003" marR="0" lvl="5" indent="-215999" algn="l" defTabSz="914400">
        <a:lnSpc>
          <a:spcPct val="90000"/>
        </a:lnSpc>
        <a:spcBef>
          <a:spcPts val="285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defRPr lang="pt-BR" sz="2000" b="0" i="0" u="none" strike="noStrike" cap="none" spc="-1">
          <a:solidFill>
            <a:srgbClr val="000000"/>
          </a:solidFill>
          <a:latin typeface="Arial"/>
          <a:ea typeface="DejaVu Sans"/>
          <a:cs typeface="DejaVu Sans"/>
        </a:defRPr>
      </a:lvl6pPr>
      <a:lvl7pPr marL="3024003" marR="0" lvl="6" indent="-215999" algn="l" defTabSz="914400">
        <a:lnSpc>
          <a:spcPct val="90000"/>
        </a:lnSpc>
        <a:spcBef>
          <a:spcPts val="285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defRPr lang="pt-BR" sz="2000" b="0" i="0" u="none" strike="noStrike" cap="none" spc="-1">
          <a:solidFill>
            <a:srgbClr val="000000"/>
          </a:solidFill>
          <a:latin typeface="Arial"/>
          <a:ea typeface="DejaVu Sans"/>
          <a:cs typeface="DejaVu San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8.png"/><Relationship Id="rId7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 name="Slide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auto">
          <a:xfrm>
            <a:off x="858511" y="1939762"/>
            <a:ext cx="2689939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defRPr/>
            </a:pPr>
            <a:r>
              <a:rPr lang="pt-BR" sz="1100" b="1" spc="-1" dirty="0" smtClean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Tomate  </a:t>
            </a:r>
            <a:endParaRPr lang="pt-BR" sz="1100" b="1" spc="-1" dirty="0">
              <a:solidFill>
                <a:srgbClr val="FFFFFF"/>
              </a:solidFill>
              <a:latin typeface="Arial"/>
              <a:ea typeface="Microsoft YaHei"/>
              <a:cs typeface="DejaVu Sans"/>
            </a:endParaRPr>
          </a:p>
        </p:txBody>
      </p:sp>
      <p:sp>
        <p:nvSpPr>
          <p:cNvPr id="5" name="Text Box 1"/>
          <p:cNvSpPr/>
          <p:nvPr/>
        </p:nvSpPr>
        <p:spPr bwMode="auto">
          <a:xfrm>
            <a:off x="293760" y="-6483"/>
            <a:ext cx="5053678" cy="107939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2800" b="0" i="0" u="none" strike="noStrike" cap="none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Resumo Executivo </a:t>
            </a:r>
            <a:endParaRPr lang="pt-BR" sz="2800" b="0" i="0" u="none" strike="noStrike" cap="none" spc="-1" dirty="0">
              <a:solidFill>
                <a:srgbClr val="000000"/>
              </a:solid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1800" b="0" i="0" u="none" strike="noStrike" cap="none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Semanal nº </a:t>
            </a:r>
            <a:r>
              <a:rPr lang="pt-BR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11</a:t>
            </a: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1800" b="0" i="0" u="none" strike="noStrike" cap="none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	</a:t>
            </a:r>
            <a:endParaRPr lang="pt-BR" sz="1800" b="0" i="0" u="none" strike="noStrike" cap="none" spc="-1" dirty="0">
              <a:solidFill>
                <a:srgbClr val="000000"/>
              </a:solidFill>
              <a:latin typeface="Arial"/>
              <a:ea typeface="DejaVu Sans"/>
              <a:cs typeface="DejaVu Sans"/>
            </a:endParaRPr>
          </a:p>
        </p:txBody>
      </p:sp>
      <p:sp>
        <p:nvSpPr>
          <p:cNvPr id="6" name="Rectangle 2"/>
          <p:cNvSpPr/>
          <p:nvPr/>
        </p:nvSpPr>
        <p:spPr bwMode="auto">
          <a:xfrm>
            <a:off x="858511" y="1373401"/>
            <a:ext cx="5925802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marR="0" lvl="0" indent="-281516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1100" b="1" i="0" u="none" strike="noStrike" cap="none" spc="-1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Destaques nas variações dos preços médios nas Ceasas </a:t>
            </a:r>
            <a:endParaRPr lang="pt-BR" sz="1100" b="0" i="0" u="none" strike="noStrike" cap="none" spc="-1">
              <a:solidFill>
                <a:srgbClr val="000000"/>
              </a:solidFill>
              <a:latin typeface="Arial"/>
              <a:ea typeface="DejaVu Sans"/>
              <a:cs typeface="DejaVu Sans"/>
            </a:endParaRPr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93288" y="1257806"/>
            <a:ext cx="557985" cy="54332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Rectangle 6"/>
          <p:cNvSpPr/>
          <p:nvPr/>
        </p:nvSpPr>
        <p:spPr bwMode="auto">
          <a:xfrm>
            <a:off x="3959599" y="4027680"/>
            <a:ext cx="2727196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defRPr/>
            </a:pPr>
            <a:r>
              <a:rPr lang="pt-BR" sz="1100" b="1" spc="-1" dirty="0" smtClean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Mamão Formosa</a:t>
            </a:r>
            <a:endParaRPr lang="pt-BR" sz="1100" b="1" spc="-1" dirty="0">
              <a:solidFill>
                <a:srgbClr val="FFFFFF"/>
              </a:solidFill>
              <a:latin typeface="Arial"/>
              <a:ea typeface="Microsoft YaHei"/>
              <a:cs typeface="DejaVu Sans"/>
            </a:endParaRPr>
          </a:p>
        </p:txBody>
      </p:sp>
      <p:sp>
        <p:nvSpPr>
          <p:cNvPr id="9" name="Rectangle 7"/>
          <p:cNvSpPr/>
          <p:nvPr/>
        </p:nvSpPr>
        <p:spPr bwMode="auto">
          <a:xfrm>
            <a:off x="-4763657" y="4966909"/>
            <a:ext cx="4350963" cy="162476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just" defTabSz="9144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endParaRPr lang="pt-BR" sz="900" b="0" i="0" u="none" strike="noStrike" cap="none" spc="-1">
              <a:solidFill>
                <a:srgbClr val="595959"/>
              </a:solidFill>
              <a:latin typeface="Calibri"/>
              <a:ea typeface="Microsoft YaHei"/>
              <a:cs typeface="Calibri"/>
            </a:endParaRPr>
          </a:p>
        </p:txBody>
      </p:sp>
      <p:sp>
        <p:nvSpPr>
          <p:cNvPr id="10" name="Text Box 8"/>
          <p:cNvSpPr/>
          <p:nvPr/>
        </p:nvSpPr>
        <p:spPr bwMode="auto">
          <a:xfrm>
            <a:off x="2708279" y="642960"/>
            <a:ext cx="2551678" cy="42803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1100" b="0" i="0" u="none" strike="noStrike" cap="none" spc="-1">
                <a:solidFill>
                  <a:srgbClr val="2F5496"/>
                </a:solidFill>
                <a:latin typeface="Arial Rounded MT Bold"/>
                <a:ea typeface="Microsoft YaHei"/>
                <a:cs typeface="DejaVu Sans"/>
              </a:rPr>
              <a:t>Mercado Hortigranjeiro </a:t>
            </a:r>
            <a:endParaRPr lang="pt-BR" sz="1100" b="0" i="0" u="none" strike="noStrike" cap="none" spc="-1">
              <a:solidFill>
                <a:srgbClr val="000000"/>
              </a:solid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1100" b="0" i="0" u="none" strike="noStrike" cap="none" spc="-1">
                <a:solidFill>
                  <a:srgbClr val="2F5496"/>
                </a:solidFill>
                <a:latin typeface="Arial Rounded MT Bold"/>
                <a:ea typeface="Microsoft YaHei"/>
                <a:cs typeface="DejaVu Sans"/>
              </a:rPr>
              <a:t>nas Centrais de Abastecimento</a:t>
            </a:r>
            <a:endParaRPr lang="pt-BR" sz="1100" b="0" i="0" u="none" strike="noStrike" cap="none" spc="-1">
              <a:solidFill>
                <a:srgbClr val="000000"/>
              </a:solidFill>
              <a:latin typeface="Arial"/>
              <a:ea typeface="DejaVu Sans"/>
              <a:cs typeface="DejaVu Sans"/>
            </a:endParaRPr>
          </a:p>
        </p:txBody>
      </p:sp>
      <p:sp>
        <p:nvSpPr>
          <p:cNvPr id="11" name="Text Box 9"/>
          <p:cNvSpPr/>
          <p:nvPr/>
        </p:nvSpPr>
        <p:spPr bwMode="auto">
          <a:xfrm>
            <a:off x="289796" y="800211"/>
            <a:ext cx="4966197" cy="46384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14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23 de março de 2026</a:t>
            </a:r>
            <a:endParaRPr lang="pt-BR" sz="1400" b="0" i="0" u="none" strike="noStrike" cap="none" spc="-1" dirty="0">
              <a:solidFill>
                <a:srgbClr val="000000"/>
              </a:solid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1000" b="0" i="0" u="none" strike="noStrike" cap="none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Referência: </a:t>
            </a:r>
            <a:r>
              <a:rPr lang="pt-BR" sz="1000" b="0" i="0" u="none" strike="noStrike" cap="none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15/</a:t>
            </a:r>
            <a:r>
              <a:rPr lang="pt-BR" sz="10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03/26</a:t>
            </a:r>
            <a:r>
              <a:rPr lang="pt-BR" sz="1000" b="0" i="0" u="none" strike="noStrike" cap="none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 a 21/03/26 em </a:t>
            </a:r>
            <a:r>
              <a:rPr lang="pt-BR" sz="1000" b="0" i="0" u="none" strike="noStrike" cap="none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relação </a:t>
            </a:r>
            <a:r>
              <a:rPr lang="pt-BR" sz="1000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a </a:t>
            </a:r>
            <a:r>
              <a:rPr lang="pt-BR" sz="10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fevereiro/</a:t>
            </a:r>
            <a:r>
              <a:rPr lang="pt-BR" sz="1000" b="0" i="0" u="none" strike="noStrike" cap="none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26</a:t>
            </a:r>
            <a:endParaRPr lang="pt-BR" sz="1000" b="0" i="0" u="none" strike="noStrike" cap="none" spc="-1" dirty="0">
              <a:solidFill>
                <a:srgbClr val="000000"/>
              </a:solidFill>
              <a:latin typeface="Arial"/>
              <a:ea typeface="DejaVu Sans"/>
              <a:cs typeface="DejaVu Sans"/>
            </a:endParaRPr>
          </a:p>
        </p:txBody>
      </p:sp>
      <p:sp>
        <p:nvSpPr>
          <p:cNvPr id="12" name="Rectangle 5"/>
          <p:cNvSpPr/>
          <p:nvPr/>
        </p:nvSpPr>
        <p:spPr bwMode="auto">
          <a:xfrm>
            <a:off x="842417" y="2525789"/>
            <a:ext cx="2855515" cy="185649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just" defTabSz="9144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endParaRPr lang="pt-BR" sz="900" b="0" i="0" u="none" strike="noStrike" cap="none" spc="-1">
              <a:solidFill>
                <a:srgbClr val="595959"/>
              </a:solidFill>
              <a:latin typeface="Calibri"/>
              <a:ea typeface="Microsoft YaHei"/>
              <a:cs typeface="Calibri"/>
            </a:endParaRPr>
          </a:p>
        </p:txBody>
      </p:sp>
      <p:sp>
        <p:nvSpPr>
          <p:cNvPr id="13" name="Rectangle 18"/>
          <p:cNvSpPr/>
          <p:nvPr/>
        </p:nvSpPr>
        <p:spPr bwMode="auto">
          <a:xfrm>
            <a:off x="3343297" y="2287362"/>
            <a:ext cx="2929024" cy="2209318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just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endParaRPr lang="pt-BR" sz="900" b="0" i="0" u="none" strike="noStrike" cap="none" spc="-1">
              <a:solidFill>
                <a:srgbClr val="595959"/>
              </a:solidFill>
              <a:latin typeface="Calibri"/>
              <a:ea typeface="Microsoft YaHei"/>
              <a:cs typeface="Calibri"/>
            </a:endParaRPr>
          </a:p>
          <a:p>
            <a:pPr marL="0" marR="0" lvl="0" indent="0" algn="just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endParaRPr lang="pt-BR" sz="900" b="0" i="0" u="none" strike="noStrike" cap="none" spc="-1">
              <a:solidFill>
                <a:srgbClr val="595959"/>
              </a:solidFill>
              <a:latin typeface="Calibri"/>
              <a:ea typeface="Microsoft YaHei"/>
              <a:cs typeface="Calibri"/>
            </a:endParaRPr>
          </a:p>
          <a:p>
            <a:pPr marL="0" marR="0" lvl="0" indent="0" algn="just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endParaRPr lang="pt-BR" sz="900" b="0" i="0" u="none" strike="noStrike" cap="none" spc="-1">
              <a:solidFill>
                <a:srgbClr val="595959"/>
              </a:solidFill>
              <a:latin typeface="Calibri"/>
              <a:ea typeface="Microsoft YaHei"/>
              <a:cs typeface="Calibri"/>
            </a:endParaRPr>
          </a:p>
          <a:p>
            <a:pPr marL="0" marR="0" lvl="0" indent="0" algn="just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endParaRPr lang="pt-BR" sz="900" b="0" i="0" u="none" strike="noStrike" cap="none" spc="-1">
              <a:solidFill>
                <a:srgbClr val="595959"/>
              </a:solidFill>
              <a:latin typeface="Calibri"/>
              <a:ea typeface="Microsoft YaHei"/>
              <a:cs typeface="Calibri"/>
            </a:endParaRPr>
          </a:p>
          <a:p>
            <a:pPr marL="0" marR="0" lvl="0" indent="0" algn="just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endParaRPr lang="pt-BR" sz="900" b="0" i="0" u="none" strike="noStrike" cap="none" spc="-1">
              <a:solidFill>
                <a:srgbClr val="595959"/>
              </a:solidFill>
              <a:latin typeface="Calibri"/>
              <a:ea typeface="Microsoft YaHei"/>
              <a:cs typeface="Calibri"/>
            </a:endParaRPr>
          </a:p>
          <a:p>
            <a:pPr marL="0" marR="0" lvl="0" indent="0" algn="just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endParaRPr lang="pt-BR" sz="900" b="0" i="0" u="none" strike="noStrike" cap="none" spc="-1">
              <a:solidFill>
                <a:srgbClr val="595959"/>
              </a:solidFill>
              <a:latin typeface="Calibri"/>
              <a:ea typeface="Microsoft YaHei"/>
              <a:cs typeface="Calibri"/>
            </a:endParaRPr>
          </a:p>
          <a:p>
            <a:pPr marL="0" marR="0" lvl="0" indent="0" algn="just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endParaRPr lang="pt-BR" sz="900" b="0" i="0" u="none" strike="noStrike" cap="none" spc="-1">
              <a:solidFill>
                <a:srgbClr val="595959"/>
              </a:solidFill>
              <a:latin typeface="Calibri"/>
              <a:ea typeface="Microsoft YaHei"/>
              <a:cs typeface="Calibri"/>
            </a:endParaRPr>
          </a:p>
        </p:txBody>
      </p:sp>
      <p:sp>
        <p:nvSpPr>
          <p:cNvPr id="14" name="Rectangle 11"/>
          <p:cNvSpPr/>
          <p:nvPr/>
        </p:nvSpPr>
        <p:spPr bwMode="auto">
          <a:xfrm>
            <a:off x="875295" y="6492858"/>
            <a:ext cx="2669829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defRPr/>
            </a:pPr>
            <a:r>
              <a:rPr lang="pt-BR" sz="1100" b="1" spc="-1" dirty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Cebola</a:t>
            </a:r>
          </a:p>
        </p:txBody>
      </p:sp>
      <p:sp>
        <p:nvSpPr>
          <p:cNvPr id="15" name="Rectangle 11"/>
          <p:cNvSpPr/>
          <p:nvPr/>
        </p:nvSpPr>
        <p:spPr bwMode="auto">
          <a:xfrm>
            <a:off x="3993402" y="6184438"/>
            <a:ext cx="2693393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defRPr/>
            </a:pPr>
            <a:r>
              <a:rPr lang="pt-BR" sz="1100" b="1" spc="-1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Laranja</a:t>
            </a:r>
          </a:p>
        </p:txBody>
      </p:sp>
      <p:sp>
        <p:nvSpPr>
          <p:cNvPr id="16" name="Retângulo 3"/>
          <p:cNvSpPr/>
          <p:nvPr/>
        </p:nvSpPr>
        <p:spPr bwMode="auto">
          <a:xfrm>
            <a:off x="3835739" y="4291003"/>
            <a:ext cx="2840508" cy="193617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As cotações do mamão formosa registraram alta na maioria das Ceasas analisadas. Esse movimento foi impulsionado pela menor oferta da variedade e pela sua melhor qualidade em comparação ao mamão </a:t>
            </a:r>
            <a:r>
              <a:rPr lang="pt-BR" sz="800" spc="-1" dirty="0" err="1">
                <a:solidFill>
                  <a:srgbClr val="595959"/>
                </a:solidFill>
                <a:ea typeface="Microsoft YaHei"/>
                <a:cs typeface="Calibri"/>
              </a:rPr>
              <a:t>papaya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, além da relação de concorrência entre ambos. Mesmo com o aumento da produção de </a:t>
            </a:r>
            <a:r>
              <a:rPr lang="pt-BR" sz="800" spc="-1" dirty="0" err="1">
                <a:solidFill>
                  <a:srgbClr val="595959"/>
                </a:solidFill>
                <a:ea typeface="Microsoft YaHei"/>
                <a:cs typeface="Calibri"/>
              </a:rPr>
              <a:t>papaya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 no norte do 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ES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e no sul da 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BA,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seus preços permaneceram significativamente mais elevados em relação ao formosa, o que incentivou os consumidores a optarem por maiores volumes deste último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. A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tendência é que os preços do formosa comecem a recuar à medida que a demanda perca força, seja pela resistência dos consumidores a novos reajustes, seja pela redução do poder de compra típica do fim de mês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. Destacaram-se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as elevações registradas na </a:t>
            </a:r>
            <a:r>
              <a:rPr lang="pt-BR" sz="800" spc="-1" dirty="0" err="1">
                <a:solidFill>
                  <a:srgbClr val="595959"/>
                </a:solidFill>
                <a:ea typeface="Microsoft YaHei"/>
                <a:cs typeface="Calibri"/>
              </a:rPr>
              <a:t>CeasaMinas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 – Uberaba (</a:t>
            </a:r>
            <a:r>
              <a:rPr lang="pt-BR" sz="800" spc="-1">
                <a:solidFill>
                  <a:srgbClr val="595959"/>
                </a:solidFill>
                <a:ea typeface="Microsoft YaHei"/>
                <a:cs typeface="Calibri"/>
              </a:rPr>
              <a:t>54,76</a:t>
            </a:r>
            <a:r>
              <a:rPr lang="pt-BR" sz="800" spc="-1" smtClean="0">
                <a:solidFill>
                  <a:srgbClr val="595959"/>
                </a:solidFill>
                <a:ea typeface="Microsoft YaHei"/>
                <a:cs typeface="Calibri"/>
              </a:rPr>
              <a:t>%) e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Ceasa/SC – São José (</a:t>
            </a:r>
            <a:r>
              <a:rPr lang="pt-BR" sz="800" spc="-1">
                <a:solidFill>
                  <a:srgbClr val="595959"/>
                </a:solidFill>
                <a:ea typeface="Microsoft YaHei"/>
                <a:cs typeface="Calibri"/>
              </a:rPr>
              <a:t>25</a:t>
            </a:r>
            <a:r>
              <a:rPr lang="pt-BR" sz="800" spc="-1" smtClean="0">
                <a:solidFill>
                  <a:srgbClr val="595959"/>
                </a:solidFill>
                <a:ea typeface="Microsoft YaHei"/>
                <a:cs typeface="Calibri"/>
              </a:rPr>
              <a:t>%).</a:t>
            </a:r>
            <a:endParaRPr lang="pt-BR" sz="800" spc="-1" dirty="0">
              <a:solidFill>
                <a:srgbClr val="595959"/>
              </a:solidFill>
              <a:ea typeface="Microsoft YaHei"/>
              <a:cs typeface="Calibri"/>
            </a:endParaRPr>
          </a:p>
        </p:txBody>
      </p:sp>
      <p:sp>
        <p:nvSpPr>
          <p:cNvPr id="17" name="Retângulo 3"/>
          <p:cNvSpPr/>
          <p:nvPr/>
        </p:nvSpPr>
        <p:spPr bwMode="auto">
          <a:xfrm>
            <a:off x="620689" y="6756645"/>
            <a:ext cx="2985632" cy="198746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As cotações da cebola subiram em todos os entrepostos atacadistas analisados, à exceção da estabilidade na Ceasa/PB - Patos. Isso ocorreu por causa da menor oferta 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oriunda de SC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(Ituporanga), 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MG, GO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e em menor grau, 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SP,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já que as safras gaúcha e paranaense foram finalizadas.  Inclusive, parte da cebola estocada apresentou perdas de qualidade por mofo e podridão, o que ensejou descartes, diminuindo ainda mais a oferta catarinense. Para os próximos 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meses,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a produção deve ser menor em regiões mineiras e goianas, com menor área plantada, já que em temporadas anteriores a rentabilidade não foi satisfatória. Isso pressionará os preços em sentido de elevação, o que poderá parcialmente ser contido pelas importações. Destaque para a alta na Ceagesp – Franca (73,17%), </a:t>
            </a:r>
            <a:r>
              <a:rPr lang="pt-BR" sz="800" spc="-1" dirty="0" err="1">
                <a:solidFill>
                  <a:srgbClr val="595959"/>
                </a:solidFill>
                <a:ea typeface="Microsoft YaHei"/>
                <a:cs typeface="Calibri"/>
              </a:rPr>
              <a:t>CeasaMinas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 – 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BH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(66,29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%) e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Ceasa/AL – Maceió (55,56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%).</a:t>
            </a:r>
            <a:endParaRPr lang="pt-BR" sz="800" spc="-1" dirty="0">
              <a:solidFill>
                <a:srgbClr val="595959"/>
              </a:solidFill>
              <a:ea typeface="Microsoft YaHei"/>
              <a:cs typeface="Calibri"/>
            </a:endParaRPr>
          </a:p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defRPr sz="1800" b="0" i="0" u="none" strike="noStrike" cap="none" spc="0">
                <a:solidFill>
                  <a:srgbClr val="000000"/>
                </a:solidFill>
              </a:defRPr>
            </a:pPr>
            <a:endParaRPr lang="pt-BR" sz="800" spc="-1" dirty="0">
              <a:solidFill>
                <a:srgbClr val="595959"/>
              </a:solidFill>
              <a:ea typeface="Microsoft YaHei"/>
              <a:cs typeface="Calibri"/>
            </a:endParaRPr>
          </a:p>
        </p:txBody>
      </p:sp>
      <p:sp>
        <p:nvSpPr>
          <p:cNvPr id="18" name="Retângulo 3"/>
          <p:cNvSpPr/>
          <p:nvPr/>
        </p:nvSpPr>
        <p:spPr bwMode="auto">
          <a:xfrm>
            <a:off x="3889314" y="6448225"/>
            <a:ext cx="2834587" cy="193617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O conjunto dos preços da laranja registrou tendência indefinida para a maior parte das Ceasas, com quedas se concentrando em praças paulistas que recebem laranjas locais (cinturão citrícola). No entanto, com a chegada do fim da safra, uma fração da safra 2025/26 estará disponível para moagem. Em outras palavras, com menor oferta tanto para as indústrias, atacado e varejo, há grande possibilidade de os preços subirem de forma moderada nos próximos meses. Com a queda das exportações para a Europa durante a atual safra, mesmo que no mês passado elas tenham aumentado e proporcionado esperança aos produtores, os estoques de suco aumentaram, retornando aos níveis de 2021. Destaque para queda na Ceasa/RS – Porto Alegre (-6,53%), AMA/BA – Juazeiro (-9,6%), além de alta na Ceagesp – Marília (19,49%) e Ceasa/RJ – Rio de Janeiro (27,5%).</a:t>
            </a:r>
            <a:endParaRPr lang="pt-BR" sz="800" spc="-1" dirty="0">
              <a:solidFill>
                <a:srgbClr val="595959"/>
              </a:solidFill>
              <a:latin typeface="Calibri"/>
              <a:ea typeface="Microsoft YaHei"/>
              <a:cs typeface="Calibri"/>
            </a:endParaRPr>
          </a:p>
        </p:txBody>
      </p:sp>
      <p:sp>
        <p:nvSpPr>
          <p:cNvPr id="19" name="Retângulo 3"/>
          <p:cNvSpPr/>
          <p:nvPr/>
        </p:nvSpPr>
        <p:spPr bwMode="auto">
          <a:xfrm>
            <a:off x="767051" y="2165932"/>
            <a:ext cx="2778073" cy="1804468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As cotações do tomate subiram novamente na maioria das 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Ceasas.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Isso ocorreu por causa da desaceleração da safra de 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verão,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principalmente em 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SC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e seus encaminhamentos às Ceasas do Sul e parte do Sudeste. Esse movimento ocorreu pelo fato de que, em fins de fevereiro e início de março, ocorreu uma 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aceleração no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amadurecimento da 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hortaliça devido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às maiores temperaturas, o que acabou por resultar em menor produção no momento. Além disso, chuvas que ocorreram no 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RJ, ES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e 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GO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provocaram o crescimento de frutos manchados e com menor qualidade (doenças fúngicas), o que resultou em redução ainda maior da disponibilidade nacional do fruto. Destaque para a alta na Ceagesp – Franca (120,26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%) e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Ceasa/RN – Natal (82,24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%).</a:t>
            </a:r>
            <a:endParaRPr lang="pt-BR" sz="800" spc="-1" dirty="0">
              <a:solidFill>
                <a:srgbClr val="595959"/>
              </a:solidFill>
              <a:ea typeface="Microsoft YaHei"/>
              <a:cs typeface="Calibri"/>
            </a:endParaRPr>
          </a:p>
        </p:txBody>
      </p:sp>
      <p:sp>
        <p:nvSpPr>
          <p:cNvPr id="20" name="Rectangle 11"/>
          <p:cNvSpPr/>
          <p:nvPr/>
        </p:nvSpPr>
        <p:spPr bwMode="auto">
          <a:xfrm>
            <a:off x="3908147" y="1906173"/>
            <a:ext cx="2768099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defRPr/>
            </a:pPr>
            <a:r>
              <a:rPr lang="pt-BR" sz="1100" b="1" spc="-1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Maçã</a:t>
            </a:r>
          </a:p>
        </p:txBody>
      </p:sp>
      <p:sp>
        <p:nvSpPr>
          <p:cNvPr id="21" name="Rectangle 11"/>
          <p:cNvSpPr/>
          <p:nvPr/>
        </p:nvSpPr>
        <p:spPr bwMode="auto">
          <a:xfrm>
            <a:off x="874649" y="3942864"/>
            <a:ext cx="2670476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defRPr/>
            </a:pPr>
            <a:r>
              <a:rPr lang="pt-BR" sz="1100" b="1" spc="-1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Batata</a:t>
            </a:r>
            <a:endParaRPr/>
          </a:p>
        </p:txBody>
      </p:sp>
      <p:sp>
        <p:nvSpPr>
          <p:cNvPr id="22" name="Retângulo 3"/>
          <p:cNvSpPr/>
          <p:nvPr/>
        </p:nvSpPr>
        <p:spPr bwMode="auto">
          <a:xfrm>
            <a:off x="788194" y="4291467"/>
            <a:ext cx="2818278" cy="206787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As cotações da batata subiram na maioria das Ceasas, em virtude da queda da qualidade na maior parte das praças, inclusive com batatas colhidas menores e com manchas pretas por causa do solo mais úmido, principalmente em Minas </a:t>
            </a:r>
            <a:r>
              <a:rPr lang="pt-BR" sz="800" spc="-1" dirty="0" smtClean="0">
                <a:solidFill>
                  <a:srgbClr val="595959"/>
                </a:solidFill>
                <a:ea typeface="Microsoft YaHei"/>
                <a:cs typeface="Calibri"/>
              </a:rPr>
              <a:t>Gerais. No entanto, a 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incidência de chuvas nas regiões produtoras catarinenses e gaúchas também contribuiu para a redução da oferta e o aumento significativo das cotações, com apresentação de problemas de qualidade menos intensos em relação às outras regiões citadas. Com a previsão de tempo mais seco nas próximas semanas em zonas produtoras da Região Sul e Sudeste e o aumento das temperaturas, a colheita deve aumentar e os preços, caírem. Destaque para a alta na Ceagesp – Franca (60%), </a:t>
            </a:r>
            <a:r>
              <a:rPr lang="pt-BR" sz="800" spc="-1" dirty="0" err="1">
                <a:solidFill>
                  <a:srgbClr val="595959"/>
                </a:solidFill>
                <a:ea typeface="Microsoft YaHei"/>
                <a:cs typeface="Calibri"/>
              </a:rPr>
              <a:t>CeasaMinas</a:t>
            </a:r>
            <a:r>
              <a:rPr lang="pt-BR" sz="800" spc="-1" dirty="0">
                <a:solidFill>
                  <a:srgbClr val="595959"/>
                </a:solidFill>
                <a:ea typeface="Microsoft YaHei"/>
                <a:cs typeface="Calibri"/>
              </a:rPr>
              <a:t> – Uberaba (16,13%), Ceasa/PR – Foz do Iguaçu (41,67%) e Ceasa/BA – Salvador (222,3%).</a:t>
            </a:r>
            <a:endParaRPr lang="pt-BR" sz="800" spc="-1" dirty="0">
              <a:solidFill>
                <a:srgbClr val="595959"/>
              </a:solidFill>
              <a:latin typeface="Calibri"/>
              <a:ea typeface="Microsoft YaHei"/>
              <a:cs typeface="Calibri"/>
            </a:endParaRPr>
          </a:p>
        </p:txBody>
      </p:sp>
      <p:sp>
        <p:nvSpPr>
          <p:cNvPr id="25" name="Retângulo 10"/>
          <p:cNvSpPr/>
          <p:nvPr/>
        </p:nvSpPr>
        <p:spPr bwMode="auto">
          <a:xfrm>
            <a:off x="3897599" y="2065244"/>
            <a:ext cx="269975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800" dirty="0">
                <a:solidFill>
                  <a:schemeClr val="accent3">
                    <a:lumMod val="50000"/>
                  </a:schemeClr>
                </a:solidFill>
              </a:rPr>
              <a:t>As cotações da maçã apresentaram queda por mais uma semana na maioria dos entrepostos </a:t>
            </a:r>
            <a:r>
              <a:rPr lang="pt-BR" sz="800" dirty="0" smtClean="0">
                <a:solidFill>
                  <a:schemeClr val="accent3">
                    <a:lumMod val="50000"/>
                  </a:schemeClr>
                </a:solidFill>
              </a:rPr>
              <a:t>atacadistas devido ao </a:t>
            </a:r>
            <a:r>
              <a:rPr lang="pt-BR" sz="800" dirty="0">
                <a:solidFill>
                  <a:schemeClr val="accent3">
                    <a:lumMod val="50000"/>
                  </a:schemeClr>
                </a:solidFill>
              </a:rPr>
              <a:t>avanço da colheita e armazenamento da variedade </a:t>
            </a:r>
            <a:r>
              <a:rPr lang="pt-BR" sz="800" dirty="0" smtClean="0">
                <a:solidFill>
                  <a:schemeClr val="accent3">
                    <a:lumMod val="50000"/>
                  </a:schemeClr>
                </a:solidFill>
              </a:rPr>
              <a:t>gala. Com </a:t>
            </a:r>
            <a:r>
              <a:rPr lang="pt-BR" sz="800" dirty="0">
                <a:solidFill>
                  <a:schemeClr val="accent3">
                    <a:lumMod val="50000"/>
                  </a:schemeClr>
                </a:solidFill>
              </a:rPr>
              <a:t>a aproximação do pico de safra dessa variedade, além do aumento progressivo da colheita e acondicionamento da variedade </a:t>
            </a:r>
            <a:r>
              <a:rPr lang="pt-BR" sz="800" dirty="0" err="1" smtClean="0">
                <a:solidFill>
                  <a:schemeClr val="accent3">
                    <a:lumMod val="50000"/>
                  </a:schemeClr>
                </a:solidFill>
              </a:rPr>
              <a:t>fuji</a:t>
            </a:r>
            <a:r>
              <a:rPr lang="pt-BR" sz="800" dirty="0" smtClean="0">
                <a:solidFill>
                  <a:schemeClr val="accent3">
                    <a:lumMod val="50000"/>
                  </a:schemeClr>
                </a:solidFill>
              </a:rPr>
              <a:t> (que </a:t>
            </a:r>
            <a:r>
              <a:rPr lang="pt-BR" sz="800" dirty="0">
                <a:solidFill>
                  <a:schemeClr val="accent3">
                    <a:lumMod val="50000"/>
                  </a:schemeClr>
                </a:solidFill>
              </a:rPr>
              <a:t>começou a ser colhida um mês depois </a:t>
            </a:r>
            <a:r>
              <a:rPr lang="pt-BR" sz="800" dirty="0" smtClean="0">
                <a:solidFill>
                  <a:schemeClr val="accent3">
                    <a:lumMod val="50000"/>
                  </a:schemeClr>
                </a:solidFill>
              </a:rPr>
              <a:t>da variedade gala). </a:t>
            </a:r>
            <a:r>
              <a:rPr lang="pt-BR" sz="800" dirty="0">
                <a:solidFill>
                  <a:schemeClr val="accent3">
                    <a:lumMod val="50000"/>
                  </a:schemeClr>
                </a:solidFill>
              </a:rPr>
              <a:t>As maçãs menores asseguraram os preços mais baixos, já que as maiores tenderam a manter preços estáveis ou em alta em algumas localidades, num contexto em que as frutas apresentaram boa qualidade e tendem a apresentar essa característica até o final da safra. A expectativa quanto ao aumento das exportações é positiva. Destaque para a queda na </a:t>
            </a:r>
            <a:r>
              <a:rPr lang="pt-BR" sz="800" dirty="0" err="1">
                <a:solidFill>
                  <a:schemeClr val="accent3">
                    <a:lumMod val="50000"/>
                  </a:schemeClr>
                </a:solidFill>
              </a:rPr>
              <a:t>CeasaMinas</a:t>
            </a:r>
            <a:r>
              <a:rPr lang="pt-BR" sz="800" dirty="0">
                <a:solidFill>
                  <a:schemeClr val="accent3">
                    <a:lumMod val="50000"/>
                  </a:schemeClr>
                </a:solidFill>
              </a:rPr>
              <a:t> – Barbacena (-33,4%), AMA/BA – Juazeiro (-31,5%), Ceagesp – Ribeirão Preto (-32,27%) e Ceasa/RS – Porto Alegre (-27,62%).</a:t>
            </a:r>
          </a:p>
          <a:p>
            <a:pPr algn="just">
              <a:defRPr/>
            </a:pPr>
            <a:endParaRPr lang="pt-BR" sz="8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6" name="Imagem 1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rot="10800000">
            <a:off x="529333" y="1809864"/>
            <a:ext cx="457240" cy="463336"/>
          </a:xfrm>
          <a:prstGeom prst="rect">
            <a:avLst/>
          </a:prstGeom>
        </p:spPr>
      </p:pic>
      <p:pic>
        <p:nvPicPr>
          <p:cNvPr id="28" name="Imagem 21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 rot="10800000">
            <a:off x="486519" y="3820589"/>
            <a:ext cx="457239" cy="470414"/>
          </a:xfrm>
          <a:prstGeom prst="rect">
            <a:avLst/>
          </a:prstGeom>
        </p:spPr>
      </p:pic>
      <p:pic>
        <p:nvPicPr>
          <p:cNvPr id="30" name="Imagem 27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766493" y="1775217"/>
            <a:ext cx="457240" cy="463336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 rot="16199999">
            <a:off x="3813384" y="6097334"/>
            <a:ext cx="451143" cy="45724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6029" y="6432756"/>
            <a:ext cx="457240" cy="414701"/>
          </a:xfrm>
          <a:prstGeom prst="rect">
            <a:avLst/>
          </a:prstGeom>
        </p:spPr>
      </p:pic>
      <p:pic>
        <p:nvPicPr>
          <p:cNvPr id="29" name="Imagem 21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 rot="10800000">
            <a:off x="3759469" y="3920256"/>
            <a:ext cx="457239" cy="47041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 name="Slide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auto">
          <a:xfrm>
            <a:off x="861116" y="4494838"/>
            <a:ext cx="2609478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defRPr/>
            </a:pPr>
            <a:r>
              <a:rPr lang="pt-BR" sz="1100" b="1" spc="-1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Preços em alta</a:t>
            </a:r>
            <a:endParaRPr/>
          </a:p>
        </p:txBody>
      </p:sp>
      <p:sp>
        <p:nvSpPr>
          <p:cNvPr id="5" name="Text Box 5"/>
          <p:cNvSpPr/>
          <p:nvPr/>
        </p:nvSpPr>
        <p:spPr bwMode="auto">
          <a:xfrm>
            <a:off x="2708279" y="642960"/>
            <a:ext cx="2551678" cy="42803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1100" b="0" i="0" u="none" strike="noStrike" cap="none" spc="-1">
                <a:solidFill>
                  <a:srgbClr val="2F5496"/>
                </a:solidFill>
                <a:latin typeface="Arial Rounded MT Bold"/>
                <a:ea typeface="Microsoft YaHei"/>
                <a:cs typeface="DejaVu Sans"/>
              </a:rPr>
              <a:t>Mercado Hortigranjeiro </a:t>
            </a:r>
            <a:endParaRPr lang="pt-BR" sz="1100" b="0" i="0" u="none" strike="noStrike" cap="none" spc="-1">
              <a:solidFill>
                <a:srgbClr val="000000"/>
              </a:solid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1100" b="0" i="0" u="none" strike="noStrike" cap="none" spc="-1">
                <a:solidFill>
                  <a:srgbClr val="2F5496"/>
                </a:solidFill>
                <a:latin typeface="Arial Rounded MT Bold"/>
                <a:ea typeface="Microsoft YaHei"/>
                <a:cs typeface="DejaVu Sans"/>
              </a:rPr>
              <a:t>nas Centrais de Abastecimento</a:t>
            </a:r>
            <a:endParaRPr lang="pt-BR" sz="1100" b="0" i="0" u="none" strike="noStrike" cap="none" spc="-1">
              <a:solidFill>
                <a:srgbClr val="000000"/>
              </a:solidFill>
              <a:latin typeface="Arial"/>
              <a:ea typeface="DejaVu Sans"/>
              <a:cs typeface="DejaVu Sans"/>
            </a:endParaRPr>
          </a:p>
        </p:txBody>
      </p:sp>
      <p:sp>
        <p:nvSpPr>
          <p:cNvPr id="6" name="AutoShape 6"/>
          <p:cNvSpPr/>
          <p:nvPr/>
        </p:nvSpPr>
        <p:spPr bwMode="auto">
          <a:xfrm>
            <a:off x="816120" y="1414439"/>
            <a:ext cx="5559835" cy="305281"/>
          </a:xfrm>
          <a:custGeom>
            <a:avLst>
              <a:gd name="f0" fmla="val 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 extrusionOk="0"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noAutofit/>
          </a:bodyPr>
          <a:lstStyle/>
          <a:p>
            <a:pPr marL="45720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1100" b="1" i="0" u="none" strike="noStrike" cap="none" spc="-1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Outros destaques de variações nos preços médios nas Ceasas</a:t>
            </a:r>
            <a:endParaRPr lang="pt-BR" sz="1100" b="0" i="0" u="none" strike="noStrike" cap="none" spc="-1">
              <a:solidFill>
                <a:srgbClr val="000000"/>
              </a:solidFill>
              <a:latin typeface="Arial"/>
              <a:ea typeface="DejaVu Sans"/>
              <a:cs typeface="DejaVu Sans"/>
            </a:endParaRPr>
          </a:p>
        </p:txBody>
      </p:sp>
      <p:sp>
        <p:nvSpPr>
          <p:cNvPr id="7" name="Text Box 8"/>
          <p:cNvSpPr/>
          <p:nvPr/>
        </p:nvSpPr>
        <p:spPr bwMode="auto">
          <a:xfrm>
            <a:off x="293760" y="-6483"/>
            <a:ext cx="5053678" cy="107939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2800" b="0" i="0" u="none" strike="noStrike" cap="none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Resumo Executivo </a:t>
            </a:r>
            <a:endParaRPr lang="pt-BR" sz="2800" b="0" i="0" u="none" strike="noStrike" cap="none" spc="-1" dirty="0">
              <a:solidFill>
                <a:srgbClr val="000000"/>
              </a:solid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1800" b="0" i="0" u="none" strike="noStrike" cap="none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Semanal nº </a:t>
            </a:r>
            <a:r>
              <a:rPr lang="pt-BR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11</a:t>
            </a:r>
            <a:endParaRPr lang="pt-BR" spc="-1" dirty="0">
              <a:solidFill>
                <a:srgbClr val="50A45A"/>
              </a:solidFill>
              <a:latin typeface="Arial Rounded MT Bold"/>
              <a:ea typeface="Microsoft YaHei"/>
              <a:cs typeface="DejaVu Sans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1800" b="0" i="0" u="none" strike="noStrike" cap="none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	</a:t>
            </a:r>
            <a:endParaRPr lang="pt-BR" sz="1800" b="0" i="0" u="none" strike="noStrike" cap="none" spc="-1" dirty="0">
              <a:solidFill>
                <a:srgbClr val="000000"/>
              </a:solidFill>
              <a:latin typeface="Arial"/>
              <a:ea typeface="DejaVu Sans"/>
              <a:cs typeface="DejaVu Sans"/>
            </a:endParaRPr>
          </a:p>
        </p:txBody>
      </p:sp>
      <p:sp>
        <p:nvSpPr>
          <p:cNvPr id="8" name="Text Box 12"/>
          <p:cNvSpPr/>
          <p:nvPr/>
        </p:nvSpPr>
        <p:spPr bwMode="auto">
          <a:xfrm>
            <a:off x="5571723" y="7017020"/>
            <a:ext cx="1286277" cy="21492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800" b="1" i="0" u="none" strike="noStrike" cap="none" spc="-1">
                <a:solidFill>
                  <a:srgbClr val="000000"/>
                </a:solidFill>
                <a:latin typeface="Arial"/>
                <a:ea typeface="Microsoft YaHei"/>
                <a:cs typeface="DejaVu Sans"/>
              </a:rPr>
              <a:t>Fonte: </a:t>
            </a:r>
            <a:r>
              <a:rPr lang="pt-BR" sz="800" b="0" i="0" u="none" strike="noStrike" cap="none" spc="-1">
                <a:solidFill>
                  <a:srgbClr val="000000"/>
                </a:solidFill>
                <a:latin typeface="Arial"/>
                <a:ea typeface="Microsoft YaHei"/>
                <a:cs typeface="DejaVu Sans"/>
              </a:rPr>
              <a:t>Conab/Ceasas</a:t>
            </a:r>
            <a:endParaRPr lang="pt-BR" sz="800" b="0" i="0" u="none" strike="noStrike" cap="none" spc="-1">
              <a:solidFill>
                <a:srgbClr val="000000"/>
              </a:solidFill>
              <a:latin typeface="Arial"/>
              <a:ea typeface="DejaVu Sans"/>
              <a:cs typeface="DejaVu Sans"/>
            </a:endParaRPr>
          </a:p>
        </p:txBody>
      </p:sp>
      <p:pic>
        <p:nvPicPr>
          <p:cNvPr id="9" name="Picture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93760" y="1271518"/>
            <a:ext cx="603723" cy="59759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0" name="AutoShape 4" descr="null"/>
          <p:cNvSpPr/>
          <p:nvPr/>
        </p:nvSpPr>
        <p:spPr bwMode="auto">
          <a:xfrm>
            <a:off x="155576" y="-1241426"/>
            <a:ext cx="3590921" cy="2590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endParaRPr lang="pt-BR" sz="1800" b="0" i="0" u="none" strike="noStrike" cap="none" spc="0">
              <a:solidFill>
                <a:srgbClr val="000000"/>
              </a:solidFill>
              <a:latin typeface="Arial"/>
              <a:ea typeface="DejaVu Sans"/>
              <a:cs typeface="DejaVu Sans"/>
            </a:endParaRPr>
          </a:p>
        </p:txBody>
      </p:sp>
      <p:sp>
        <p:nvSpPr>
          <p:cNvPr id="11" name="AutoShape 6" descr="null"/>
          <p:cNvSpPr/>
          <p:nvPr/>
        </p:nvSpPr>
        <p:spPr bwMode="auto">
          <a:xfrm>
            <a:off x="307979" y="-1089022"/>
            <a:ext cx="3590921" cy="2590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endParaRPr lang="pt-BR" sz="1800" b="0" i="0" u="none" strike="noStrike" cap="none" spc="0">
              <a:solidFill>
                <a:srgbClr val="000000"/>
              </a:solidFill>
              <a:latin typeface="Arial"/>
              <a:ea typeface="DejaVu Sans"/>
              <a:cs typeface="DejaVu Sans"/>
            </a:endParaRPr>
          </a:p>
        </p:txBody>
      </p:sp>
      <p:sp>
        <p:nvSpPr>
          <p:cNvPr id="12" name="Rectangle 13"/>
          <p:cNvSpPr/>
          <p:nvPr/>
        </p:nvSpPr>
        <p:spPr bwMode="auto">
          <a:xfrm>
            <a:off x="-23670" y="7293076"/>
            <a:ext cx="6881669" cy="1198741"/>
          </a:xfrm>
          <a:prstGeom prst="rect">
            <a:avLst/>
          </a:prstGeom>
          <a:solidFill>
            <a:srgbClr val="FFC000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900" b="0" i="0" u="none" strike="noStrike" cap="none" spc="-1" dirty="0">
                <a:solidFill>
                  <a:srgbClr val="595959"/>
                </a:solidFill>
                <a:latin typeface="Calibri"/>
                <a:ea typeface="Microsoft YaHei"/>
                <a:cs typeface="Calibri"/>
              </a:rPr>
              <a:t>FORAM CONSIDERADAS PARA ESTE RESUMO AS INFORMAÇÕES DISPONIBILIZADAS POR </a:t>
            </a:r>
            <a:r>
              <a:rPr lang="pt-BR" sz="900" spc="-1" dirty="0" smtClean="0">
                <a:solidFill>
                  <a:srgbClr val="595959"/>
                </a:solidFill>
                <a:latin typeface="Calibri"/>
                <a:ea typeface="Microsoft YaHei"/>
                <a:cs typeface="Calibri"/>
              </a:rPr>
              <a:t>29 </a:t>
            </a:r>
            <a:r>
              <a:rPr lang="pt-BR" sz="900" b="0" i="0" u="none" strike="noStrike" cap="none" spc="-1" dirty="0">
                <a:solidFill>
                  <a:srgbClr val="595959"/>
                </a:solidFill>
                <a:latin typeface="Calibri"/>
                <a:ea typeface="Microsoft YaHei"/>
                <a:cs typeface="Calibri"/>
              </a:rPr>
              <a:t>CENTRAIS DE </a:t>
            </a:r>
            <a:r>
              <a:rPr lang="pt-BR" sz="900" spc="-1" dirty="0">
                <a:solidFill>
                  <a:srgbClr val="595959"/>
                </a:solidFill>
                <a:ea typeface="Microsoft YaHei"/>
                <a:cs typeface="Calibri"/>
              </a:rPr>
              <a:t>ABASTECIMENTOS: AMA/BA - JUAZEIRO, CEAGESP - ARACATUBA, CEAGESP - FRANCA, CEAGESP - MARILIA, CEAGESP - PRES. PRUDENTE, CEAGESP - RIBEIRAO PRETO, CEAGESP - SAO PAULO, CEASA/AL - MACEIO, CEASA/BA - SALVADOR, CEASA/CE - FORTALEZA, CEASA/ES - VITORIA, CEASA/MA - SAO LUIZ, CEASA/MS - CAMPO GRANDE, CEASA/MT - CUIABA, CEASA/PB - JOAO PESSOA, CEASA/PB - PATOS, CEASA/PE - RECIFE, CEASA/PR - CASCAVEL, CEASA/PR - CURITIBA, CEASA/PR - FOZ DO IGUACU, CEASA/RJ - RIO DE JANEIRO, CEASA/RN - NATAL, CEASA/RS - CAXIAS DO SUL, CEASA/RS - PORTO ALEGRE, CEASA/SC - FLORIANOPOLIS, CEASA/SP - CAMPINAS, CEASAMINAS - BARBACENA, CEASAMINAS - BELO HORIZONTE, CEASAMINAS - UBERABA</a:t>
            </a:r>
          </a:p>
        </p:txBody>
      </p:sp>
      <p:sp>
        <p:nvSpPr>
          <p:cNvPr id="13" name="Rectangle 6"/>
          <p:cNvSpPr/>
          <p:nvPr/>
        </p:nvSpPr>
        <p:spPr bwMode="auto">
          <a:xfrm>
            <a:off x="839199" y="1886679"/>
            <a:ext cx="2609478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defRPr/>
            </a:pPr>
            <a:r>
              <a:rPr lang="pt-BR" sz="1100" b="1" spc="-1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Preços em baixa</a:t>
            </a:r>
            <a:endParaRPr/>
          </a:p>
        </p:txBody>
      </p:sp>
      <p:pic>
        <p:nvPicPr>
          <p:cNvPr id="14" name="Picture 1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1">
            <a:off x="737877" y="1794306"/>
            <a:ext cx="450716" cy="45742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Picture 1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rot="10800000" flipH="1">
            <a:off x="737877" y="4413554"/>
            <a:ext cx="450716" cy="45742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Imagem 2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-23669" y="4896751"/>
            <a:ext cx="6858000" cy="4624"/>
          </a:xfrm>
          <a:prstGeom prst="rect">
            <a:avLst/>
          </a:prstGeom>
        </p:spPr>
      </p:pic>
      <p:sp>
        <p:nvSpPr>
          <p:cNvPr id="17" name="Text Box 9"/>
          <p:cNvSpPr/>
          <p:nvPr/>
        </p:nvSpPr>
        <p:spPr bwMode="auto">
          <a:xfrm>
            <a:off x="293760" y="847804"/>
            <a:ext cx="4966197" cy="46384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14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23 </a:t>
            </a:r>
            <a:r>
              <a:rPr lang="pt-BR" sz="1400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de </a:t>
            </a:r>
            <a:r>
              <a:rPr lang="pt-BR" sz="14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março </a:t>
            </a:r>
            <a:r>
              <a:rPr lang="pt-BR" sz="1400" b="0" i="0" u="none" strike="noStrike" cap="none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de 2026</a:t>
            </a:r>
            <a:endParaRPr lang="pt-BR" sz="1400" b="0" i="0" u="none" strike="noStrike" cap="none" spc="-1" dirty="0">
              <a:solidFill>
                <a:srgbClr val="000000"/>
              </a:solid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spc="0">
                <a:solidFill>
                  <a:srgbClr val="000000"/>
                </a:solidFill>
              </a:defRPr>
            </a:pPr>
            <a:r>
              <a:rPr lang="pt-BR" sz="1000" b="0" i="0" u="none" strike="noStrike" cap="none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Referência: </a:t>
            </a:r>
            <a:r>
              <a:rPr lang="pt-BR" sz="10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15/03/26</a:t>
            </a:r>
            <a:r>
              <a:rPr lang="pt-BR" sz="1000" b="0" i="0" u="none" strike="noStrike" cap="none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 </a:t>
            </a:r>
            <a:r>
              <a:rPr lang="pt-BR" sz="1000" b="0" i="0" u="none" strike="noStrike" cap="none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a </a:t>
            </a:r>
            <a:r>
              <a:rPr lang="pt-BR" sz="1000" b="0" i="0" u="none" strike="noStrike" cap="none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21/03/26 </a:t>
            </a:r>
            <a:r>
              <a:rPr lang="pt-BR" sz="1000" b="0" i="0" u="none" strike="noStrike" cap="none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em relação </a:t>
            </a:r>
            <a:r>
              <a:rPr lang="pt-BR" sz="1000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a </a:t>
            </a:r>
            <a:r>
              <a:rPr lang="pt-BR" sz="10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fevereiro/</a:t>
            </a:r>
            <a:r>
              <a:rPr lang="pt-BR" sz="1000" b="0" i="0" u="none" strike="noStrike" cap="none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26</a:t>
            </a:r>
            <a:endParaRPr lang="pt-BR" sz="1000" b="0" i="0" u="none" strike="noStrike" cap="none" spc="-1" dirty="0">
              <a:solidFill>
                <a:srgbClr val="000000"/>
              </a:solidFill>
              <a:latin typeface="Arial"/>
              <a:ea typeface="DejaVu Sans"/>
              <a:cs typeface="DejaVu Sans"/>
            </a:endParaRPr>
          </a:p>
        </p:txBody>
      </p:sp>
      <p:graphicFrame>
        <p:nvGraphicFramePr>
          <p:cNvPr id="22" name="Gráfico 21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D97618CF-FE17-036F-5959-A3573237A3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8588635"/>
              </p:ext>
            </p:extLst>
          </p:nvPr>
        </p:nvGraphicFramePr>
        <p:xfrm>
          <a:off x="3417164" y="2356061"/>
          <a:ext cx="3440835" cy="2000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3" name="Gráfico 22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5DAF5DBA-7060-4074-3262-F621D77C9BCF}"/>
              </a:ext>
              <a:ext uri="{147F2762-F138-4A5C-976F-8EAC2B608ADB}">
                <a16:predDERef xmlns:lc="http://schemas.openxmlformats.org/drawingml/2006/lockedCanvas" xmlns="" xmlns:a16="http://schemas.microsoft.com/office/drawing/2014/main" xmlns:xdr="http://schemas.openxmlformats.org/drawingml/2006/spreadsheetDrawing" pred="{D97618CF-FE17-036F-5959-A3573237A3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5006280"/>
              </p:ext>
            </p:extLst>
          </p:nvPr>
        </p:nvGraphicFramePr>
        <p:xfrm>
          <a:off x="3467649" y="5036641"/>
          <a:ext cx="3390351" cy="1980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4" name="Gráfico 23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D5E2136F-1802-8EBC-788B-5AD18BD7ACEB}"/>
              </a:ext>
              <a:ext uri="{147F2762-F138-4A5C-976F-8EAC2B608ADB}">
                <a16:predDERef xmlns:lc="http://schemas.openxmlformats.org/drawingml/2006/lockedCanvas" xmlns="" xmlns:a16="http://schemas.microsoft.com/office/drawing/2014/main" xmlns:xdr="http://schemas.openxmlformats.org/drawingml/2006/spreadsheetDrawing" pred="{27A15EF1-A792-A0A3-15C8-9910242B83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4617208"/>
              </p:ext>
            </p:extLst>
          </p:nvPr>
        </p:nvGraphicFramePr>
        <p:xfrm>
          <a:off x="0" y="2356061"/>
          <a:ext cx="3417164" cy="2000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5" name="Gráfico 24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27A15EF1-A792-A0A3-15C8-9910242B83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7319729"/>
              </p:ext>
            </p:extLst>
          </p:nvPr>
        </p:nvGraphicFramePr>
        <p:xfrm>
          <a:off x="0" y="5034681"/>
          <a:ext cx="3448677" cy="1982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theme/theme1.xml><?xml version="1.0" encoding="utf-8"?>
<a:theme xmlns:a="http://schemas.openxmlformats.org/drawingml/2006/main" name="Office Them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Escritório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1137</Words>
  <Application>Microsoft Office PowerPoint</Application>
  <DocSecurity>0</DocSecurity>
  <PresentationFormat>Apresentação na tela (4:3)</PresentationFormat>
  <Paragraphs>41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10" baseType="lpstr">
      <vt:lpstr>Microsoft YaHei</vt:lpstr>
      <vt:lpstr>Arial</vt:lpstr>
      <vt:lpstr>Arial Rounded MT Bold</vt:lpstr>
      <vt:lpstr>Calibri</vt:lpstr>
      <vt:lpstr>DejaVu Sans</vt:lpstr>
      <vt:lpstr>Symbol</vt:lpstr>
      <vt:lpstr>Wingdings</vt:lpstr>
      <vt:lpstr>Office Theme</vt:lpstr>
      <vt:lpstr>Apresentação do PowerPoint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Luis</dc:creator>
  <cp:keywords/>
  <dc:description/>
  <cp:lastModifiedBy>FLAVIA MACHADO STARLING SOARES</cp:lastModifiedBy>
  <cp:revision>1915</cp:revision>
  <dcterms:created xsi:type="dcterms:W3CDTF">2021-06-25T18:53:34Z</dcterms:created>
  <dcterms:modified xsi:type="dcterms:W3CDTF">2026-03-23T21:51:04Z</dcterms:modified>
  <cp:category/>
  <dc:identifier/>
  <cp:contentStatus/>
  <dc:language/>
  <cp:version/>
</cp:coreProperties>
</file>