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6858000" cy="9144000" type="screen4x3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737466-B134-4E77-BB6B-A24A17A970BA}" v="8" dt="2025-04-14T22:55:58.8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AEFF7"/>
          </a:solidFill>
        </a:fill>
      </a:tcStyle>
    </a:wholeTbl>
    <a:band1H>
      <a:tcStyle>
        <a:tcBdr/>
        <a:fill>
          <a:solidFill>
            <a:srgbClr val="D2DEEF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D2DEEF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5B9BD5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5B9BD5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5B9BD5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5B9BD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91" d="100"/>
          <a:sy n="91" d="100"/>
        </p:scale>
        <p:origin x="1650" y="-13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abrina.assis\Nextcloud2\DF-GEHOR\Resumo%20Executivo\RE%2041-2025\Grafico%20RE%20n.%2041.xls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abrina.assis\Nextcloud2\DF-GEHOR\Resumo%20Executivo\RE%2041-2025\Grafico%20RE%20n.%2041.xls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abrina.assis\Nextcloud2\DF-GEHOR\Resumo%20Executivo\RE%2041-2025\Grafico%20RE%20n.%2041.xls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abrina.assis\Nextcloud2\DF-GEHOR\Resumo%20Executivo\RE%2041-2025\Grafico%20RE%20n.%2041.xls" TargetMode="External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pt-BR" sz="1200" b="0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Variação de Preços - </a:t>
            </a:r>
            <a:r>
              <a:rPr lang="pt-BR" sz="1200" b="1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Pepino  </a:t>
            </a:r>
          </a:p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pt-BR" sz="1200" b="1" i="0" u="none" strike="noStrike" baseline="0">
              <a:solidFill>
                <a:srgbClr val="333333"/>
              </a:solidFill>
              <a:latin typeface="Calibri"/>
              <a:cs typeface="Calibri"/>
            </a:endParaRPr>
          </a:p>
        </c:rich>
      </c:tx>
      <c:layout>
        <c:manualLayout>
          <c:xMode val="edge"/>
          <c:yMode val="edge"/>
          <c:x val="0.25703227774494292"/>
          <c:y val="1.4344365490899005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6.7599287315362952E-2"/>
          <c:y val="0.12669742454068242"/>
          <c:w val="0.89979123173277664"/>
          <c:h val="0.5312909772918061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Hortaliças!$A$2</c:f>
              <c:strCache>
                <c:ptCount val="1"/>
                <c:pt idx="0">
                  <c:v>CEAGESP-BAURU</c:v>
                </c:pt>
              </c:strCache>
            </c:strRef>
          </c:tx>
          <c:spPr>
            <a:solidFill>
              <a:srgbClr val="4472C4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Hortaliças!$B$2</c:f>
              <c:numCache>
                <c:formatCode>0.00%</c:formatCode>
                <c:ptCount val="1"/>
                <c:pt idx="0">
                  <c:v>-0.37719999999999998</c:v>
                </c:pt>
              </c:numCache>
            </c:numRef>
          </c:val>
        </c:ser>
        <c:ser>
          <c:idx val="1"/>
          <c:order val="1"/>
          <c:tx>
            <c:strRef>
              <c:f>Hortaliças!$A$3</c:f>
              <c:strCache>
                <c:ptCount val="1"/>
                <c:pt idx="0">
                  <c:v>CEASA/PB- JOÃO PESSOA </c:v>
                </c:pt>
              </c:strCache>
            </c:strRef>
          </c:tx>
          <c:spPr>
            <a:solidFill>
              <a:srgbClr val="ED7D31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Hortaliças!$B$3</c:f>
              <c:numCache>
                <c:formatCode>0.00%</c:formatCode>
                <c:ptCount val="1"/>
                <c:pt idx="0">
                  <c:v>-0.26429999999999998</c:v>
                </c:pt>
              </c:numCache>
            </c:numRef>
          </c:val>
        </c:ser>
        <c:ser>
          <c:idx val="2"/>
          <c:order val="2"/>
          <c:tx>
            <c:strRef>
              <c:f>Hortaliças!$A$4</c:f>
              <c:strCache>
                <c:ptCount val="1"/>
                <c:pt idx="0">
                  <c:v>CEASA/MT-CUIABÁ</c:v>
                </c:pt>
              </c:strCache>
            </c:strRef>
          </c:tx>
          <c:spPr>
            <a:solidFill>
              <a:srgbClr val="A5A5A5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Hortaliças!$B$4</c:f>
              <c:numCache>
                <c:formatCode>0.00%</c:formatCode>
                <c:ptCount val="1"/>
                <c:pt idx="0">
                  <c:v>-0.2228</c:v>
                </c:pt>
              </c:numCache>
            </c:numRef>
          </c:val>
        </c:ser>
        <c:ser>
          <c:idx val="3"/>
          <c:order val="3"/>
          <c:tx>
            <c:strRef>
              <c:f>Hortaliças!$A$5</c:f>
              <c:strCache>
                <c:ptCount val="1"/>
                <c:pt idx="0">
                  <c:v>CEASA/TO- PALMAS </c:v>
                </c:pt>
              </c:strCache>
            </c:strRef>
          </c:tx>
          <c:spPr>
            <a:solidFill>
              <a:srgbClr val="FFC000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Hortaliças!$B$5</c:f>
              <c:numCache>
                <c:formatCode>0.00%</c:formatCode>
                <c:ptCount val="1"/>
                <c:pt idx="0">
                  <c:v>-0.1429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52115464"/>
        <c:axId val="552117032"/>
      </c:barChart>
      <c:catAx>
        <c:axId val="552115464"/>
        <c:scaling>
          <c:orientation val="minMax"/>
        </c:scaling>
        <c:delete val="1"/>
        <c:axPos val="l"/>
        <c:majorTickMark val="out"/>
        <c:minorTickMark val="none"/>
        <c:tickLblPos val="nextTo"/>
        <c:crossAx val="552117032"/>
        <c:crosses val="autoZero"/>
        <c:auto val="1"/>
        <c:lblAlgn val="ctr"/>
        <c:lblOffset val="100"/>
        <c:noMultiLvlLbl val="0"/>
      </c:catAx>
      <c:valAx>
        <c:axId val="552117032"/>
        <c:scaling>
          <c:orientation val="minMax"/>
          <c:max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BR"/>
          </a:p>
        </c:txPr>
        <c:crossAx val="552115464"/>
        <c:crosses val="autoZero"/>
        <c:crossBetween val="between"/>
        <c:majorUnit val="0.1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4.4854401030312071E-3"/>
          <c:y val="0.7890638670166229"/>
          <c:w val="0.99282646372222128"/>
          <c:h val="0.18750016004097048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800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pt-B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t-BR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pt-BR" sz="1200" b="0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Variação de Preços - </a:t>
            </a:r>
            <a:r>
              <a:rPr lang="pt-BR" sz="1200" b="1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Inhame</a:t>
            </a:r>
          </a:p>
        </c:rich>
      </c:tx>
      <c:layout/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5.4166776869256326E-2"/>
          <c:y val="0.14022165486201074"/>
          <c:w val="0.89375181834272932"/>
          <c:h val="0.557196575899042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Hortaliças!$A$9</c:f>
              <c:strCache>
                <c:ptCount val="1"/>
                <c:pt idx="0">
                  <c:v>CEASA/GO- GOIÂNIA </c:v>
                </c:pt>
              </c:strCache>
            </c:strRef>
          </c:tx>
          <c:spPr>
            <a:solidFill>
              <a:srgbClr val="4472C4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Hortaliças!$B$9</c:f>
              <c:numCache>
                <c:formatCode>0.00%</c:formatCode>
                <c:ptCount val="1"/>
                <c:pt idx="0">
                  <c:v>0.42959999999999998</c:v>
                </c:pt>
              </c:numCache>
            </c:numRef>
          </c:val>
        </c:ser>
        <c:ser>
          <c:idx val="1"/>
          <c:order val="1"/>
          <c:tx>
            <c:strRef>
              <c:f>Hortaliças!$A$10</c:f>
              <c:strCache>
                <c:ptCount val="1"/>
                <c:pt idx="0">
                  <c:v>CEASA/RJ-RIO DE JANEIRO </c:v>
                </c:pt>
              </c:strCache>
            </c:strRef>
          </c:tx>
          <c:spPr>
            <a:solidFill>
              <a:srgbClr val="ED7D31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Hortaliças!$B$10</c:f>
              <c:numCache>
                <c:formatCode>0.00%</c:formatCode>
                <c:ptCount val="1"/>
                <c:pt idx="0">
                  <c:v>0.35709999999999997</c:v>
                </c:pt>
              </c:numCache>
            </c:numRef>
          </c:val>
        </c:ser>
        <c:ser>
          <c:idx val="2"/>
          <c:order val="2"/>
          <c:tx>
            <c:strRef>
              <c:f>Hortaliças!$A$11</c:f>
              <c:strCache>
                <c:ptCount val="1"/>
                <c:pt idx="0">
                  <c:v>CEASA/ES- VITÓRIA  </c:v>
                </c:pt>
              </c:strCache>
            </c:strRef>
          </c:tx>
          <c:spPr>
            <a:solidFill>
              <a:srgbClr val="A5A5A5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Hortaliças!$B$11</c:f>
              <c:numCache>
                <c:formatCode>0.00%</c:formatCode>
                <c:ptCount val="1"/>
                <c:pt idx="0">
                  <c:v>0.30030000000000001</c:v>
                </c:pt>
              </c:numCache>
            </c:numRef>
          </c:val>
        </c:ser>
        <c:ser>
          <c:idx val="3"/>
          <c:order val="3"/>
          <c:tx>
            <c:strRef>
              <c:f>Hortaliças!$A$12</c:f>
              <c:strCache>
                <c:ptCount val="1"/>
                <c:pt idx="0">
                  <c:v>CEASA/PE- CARUARU</c:v>
                </c:pt>
              </c:strCache>
            </c:strRef>
          </c:tx>
          <c:spPr>
            <a:solidFill>
              <a:srgbClr val="FFC000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Hortaliças!$B$12</c:f>
              <c:numCache>
                <c:formatCode>0.00%</c:formatCode>
                <c:ptCount val="1"/>
                <c:pt idx="0">
                  <c:v>0.13120000000000001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27715760"/>
        <c:axId val="527717328"/>
      </c:barChart>
      <c:catAx>
        <c:axId val="527715760"/>
        <c:scaling>
          <c:orientation val="minMax"/>
        </c:scaling>
        <c:delete val="1"/>
        <c:axPos val="l"/>
        <c:majorTickMark val="out"/>
        <c:minorTickMark val="none"/>
        <c:tickLblPos val="nextTo"/>
        <c:crossAx val="527717328"/>
        <c:crosses val="autoZero"/>
        <c:auto val="1"/>
        <c:lblAlgn val="ctr"/>
        <c:lblOffset val="100"/>
        <c:noMultiLvlLbl val="0"/>
      </c:catAx>
      <c:valAx>
        <c:axId val="527717328"/>
        <c:scaling>
          <c:orientation val="minMax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BR"/>
          </a:p>
        </c:txPr>
        <c:crossAx val="527715760"/>
        <c:crosses val="autoZero"/>
        <c:crossBetween val="between"/>
        <c:majorUnit val="0.2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2.2542384708624606E-2"/>
          <c:y val="0.80933915649207822"/>
          <c:w val="0.95022899904058478"/>
          <c:h val="0.15564198199921364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800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pt-B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t-BR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pt-BR" sz="1200" b="0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Variação de Preços - </a:t>
            </a:r>
            <a:r>
              <a:rPr lang="pt-BR" sz="1200" b="1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Limão tahiti  </a:t>
            </a:r>
          </a:p>
        </c:rich>
      </c:tx>
      <c:layout>
        <c:manualLayout>
          <c:xMode val="edge"/>
          <c:yMode val="edge"/>
          <c:x val="0.19769677983800413"/>
          <c:y val="2.0626598890328581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4.1753653444676408E-2"/>
          <c:y val="0.13618677042801555"/>
          <c:w val="0.91440501043841338"/>
          <c:h val="0.4902723735408560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Frutas!$A$2</c:f>
              <c:strCache>
                <c:ptCount val="1"/>
                <c:pt idx="0">
                  <c:v>CEASA/PE-CARUARU</c:v>
                </c:pt>
              </c:strCache>
            </c:strRef>
          </c:tx>
          <c:spPr>
            <a:solidFill>
              <a:srgbClr val="4472C4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Frutas!$B$2</c:f>
              <c:numCache>
                <c:formatCode>0.0%</c:formatCode>
                <c:ptCount val="1"/>
                <c:pt idx="0">
                  <c:v>-0.44440000000000002</c:v>
                </c:pt>
              </c:numCache>
            </c:numRef>
          </c:val>
        </c:ser>
        <c:ser>
          <c:idx val="1"/>
          <c:order val="1"/>
          <c:tx>
            <c:strRef>
              <c:f>Frutas!$A$3</c:f>
              <c:strCache>
                <c:ptCount val="1"/>
                <c:pt idx="0">
                  <c:v>CEASA/PB- JOÃO PESSOA </c:v>
                </c:pt>
              </c:strCache>
            </c:strRef>
          </c:tx>
          <c:spPr>
            <a:solidFill>
              <a:srgbClr val="ED7D31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Frutas!$B$3</c:f>
              <c:numCache>
                <c:formatCode>0.0%</c:formatCode>
                <c:ptCount val="1"/>
                <c:pt idx="0">
                  <c:v>-0.26419999999999999</c:v>
                </c:pt>
              </c:numCache>
            </c:numRef>
          </c:val>
        </c:ser>
        <c:ser>
          <c:idx val="2"/>
          <c:order val="2"/>
          <c:tx>
            <c:strRef>
              <c:f>Frutas!$A$4</c:f>
              <c:strCache>
                <c:ptCount val="1"/>
                <c:pt idx="0">
                  <c:v>CEASA/TO- PALMAS  </c:v>
                </c:pt>
              </c:strCache>
            </c:strRef>
          </c:tx>
          <c:spPr>
            <a:solidFill>
              <a:srgbClr val="A5A5A5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Frutas!$B$4</c:f>
              <c:numCache>
                <c:formatCode>0.0%</c:formatCode>
                <c:ptCount val="1"/>
                <c:pt idx="0">
                  <c:v>-0.2</c:v>
                </c:pt>
              </c:numCache>
            </c:numRef>
          </c:val>
        </c:ser>
        <c:ser>
          <c:idx val="3"/>
          <c:order val="3"/>
          <c:tx>
            <c:strRef>
              <c:f>Frutas!$A$5</c:f>
              <c:strCache>
                <c:ptCount val="1"/>
                <c:pt idx="0">
                  <c:v>CEASA/GO- GOIÂNIA  </c:v>
                </c:pt>
              </c:strCache>
            </c:strRef>
          </c:tx>
          <c:spPr>
            <a:solidFill>
              <a:srgbClr val="FFC000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Frutas!$B$5</c:f>
              <c:numCache>
                <c:formatCode>0.0%</c:formatCode>
                <c:ptCount val="1"/>
                <c:pt idx="0">
                  <c:v>-0.125</c:v>
                </c:pt>
              </c:numCache>
            </c:numRef>
          </c:val>
        </c:ser>
        <c:ser>
          <c:idx val="4"/>
          <c:order val="4"/>
          <c:tx>
            <c:strRef>
              <c:f>Frutas!$A$6</c:f>
              <c:strCache>
                <c:ptCount val="1"/>
                <c:pt idx="0">
                  <c:v>Ceasa/ES-Vitória</c:v>
                </c:pt>
              </c:strCache>
            </c:strRef>
          </c:tx>
          <c:spPr>
            <a:solidFill>
              <a:srgbClr val="5B9BD5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Frutas!$B$6</c:f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27714584"/>
        <c:axId val="527716936"/>
      </c:barChart>
      <c:catAx>
        <c:axId val="527714584"/>
        <c:scaling>
          <c:orientation val="minMax"/>
        </c:scaling>
        <c:delete val="1"/>
        <c:axPos val="l"/>
        <c:majorTickMark val="out"/>
        <c:minorTickMark val="none"/>
        <c:tickLblPos val="nextTo"/>
        <c:crossAx val="527716936"/>
        <c:crosses val="autoZero"/>
        <c:auto val="1"/>
        <c:lblAlgn val="ctr"/>
        <c:lblOffset val="100"/>
        <c:noMultiLvlLbl val="0"/>
      </c:catAx>
      <c:valAx>
        <c:axId val="5277169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BR"/>
          </a:p>
        </c:txPr>
        <c:crossAx val="527714584"/>
        <c:crosses val="autoZero"/>
        <c:crossBetween val="between"/>
        <c:majorUnit val="0.1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"/>
          <c:y val="0.7677929499318914"/>
          <c:w val="0.98063161459656256"/>
          <c:h val="0.19475730090700694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800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pt-B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t-BR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pt-BR" sz="1200" b="0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Variação de Preços - </a:t>
            </a:r>
            <a:r>
              <a:rPr lang="pt-BR" sz="1200" b="1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Abacate</a:t>
            </a:r>
          </a:p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pt-BR" sz="1200" b="1" i="0" u="none" strike="noStrike" baseline="0">
              <a:solidFill>
                <a:srgbClr val="333333"/>
              </a:solidFill>
              <a:latin typeface="Calibri"/>
              <a:cs typeface="Calibri"/>
            </a:endParaRPr>
          </a:p>
        </c:rich>
      </c:tx>
      <c:layout>
        <c:manualLayout>
          <c:xMode val="edge"/>
          <c:yMode val="edge"/>
          <c:x val="0.19391131664097544"/>
          <c:y val="3.0492070844085669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3.958341386599501E-2"/>
          <c:y val="0.13410011860975893"/>
          <c:w val="0.93333523220872439"/>
          <c:h val="0.574714794041824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Frutas!$A$10</c:f>
              <c:strCache>
                <c:ptCount val="1"/>
                <c:pt idx="0">
                  <c:v>CEASA/MS- CAMPO GRANDE</c:v>
                </c:pt>
              </c:strCache>
            </c:strRef>
          </c:tx>
          <c:spPr>
            <a:solidFill>
              <a:srgbClr val="4472C4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Frutas!$B$9</c:f>
              <c:numCache>
                <c:formatCode>General</c:formatCode>
                <c:ptCount val="1"/>
              </c:numCache>
            </c:numRef>
          </c:cat>
          <c:val>
            <c:numRef>
              <c:f>Frutas!$B$10</c:f>
              <c:numCache>
                <c:formatCode>0.0%</c:formatCode>
                <c:ptCount val="1"/>
                <c:pt idx="0">
                  <c:v>0.4022</c:v>
                </c:pt>
              </c:numCache>
            </c:numRef>
          </c:val>
        </c:ser>
        <c:ser>
          <c:idx val="1"/>
          <c:order val="1"/>
          <c:tx>
            <c:strRef>
              <c:f>Frutas!$A$11</c:f>
              <c:strCache>
                <c:ptCount val="1"/>
                <c:pt idx="0">
                  <c:v>CEAGESP- S J DOS CAMPOS</c:v>
                </c:pt>
              </c:strCache>
            </c:strRef>
          </c:tx>
          <c:spPr>
            <a:solidFill>
              <a:srgbClr val="ED7D31"/>
            </a:solidFill>
            <a:ln w="25400">
              <a:noFill/>
            </a:ln>
          </c:spPr>
          <c:invertIfNegative val="0"/>
          <c:dPt>
            <c:idx val="0"/>
            <c:invertIfNegative val="0"/>
            <c:bubble3D val="0"/>
            <c:spPr/>
          </c:dPt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Frutas!$B$9</c:f>
              <c:numCache>
                <c:formatCode>General</c:formatCode>
                <c:ptCount val="1"/>
              </c:numCache>
            </c:numRef>
          </c:cat>
          <c:val>
            <c:numRef>
              <c:f>Frutas!$B$11</c:f>
              <c:numCache>
                <c:formatCode>0.0%</c:formatCode>
                <c:ptCount val="1"/>
                <c:pt idx="0">
                  <c:v>0.31209999999999999</c:v>
                </c:pt>
              </c:numCache>
            </c:numRef>
          </c:val>
        </c:ser>
        <c:ser>
          <c:idx val="2"/>
          <c:order val="2"/>
          <c:tx>
            <c:strRef>
              <c:f>Frutas!$A$12</c:f>
              <c:strCache>
                <c:ptCount val="1"/>
                <c:pt idx="0">
                  <c:v>CEASA/PR-CURITIBA</c:v>
                </c:pt>
              </c:strCache>
            </c:strRef>
          </c:tx>
          <c:spPr>
            <a:solidFill>
              <a:srgbClr val="A5A5A5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Frutas!$B$9</c:f>
              <c:numCache>
                <c:formatCode>General</c:formatCode>
                <c:ptCount val="1"/>
              </c:numCache>
            </c:numRef>
          </c:cat>
          <c:val>
            <c:numRef>
              <c:f>Frutas!$B$12</c:f>
              <c:numCache>
                <c:formatCode>0.0%</c:formatCode>
                <c:ptCount val="1"/>
                <c:pt idx="0">
                  <c:v>0.2213</c:v>
                </c:pt>
              </c:numCache>
            </c:numRef>
          </c:val>
        </c:ser>
        <c:ser>
          <c:idx val="3"/>
          <c:order val="3"/>
          <c:tx>
            <c:strRef>
              <c:f>Frutas!$A$13</c:f>
              <c:strCache>
                <c:ptCount val="1"/>
                <c:pt idx="0">
                  <c:v>CEASAMINAS-BARBACENA</c:v>
                </c:pt>
              </c:strCache>
            </c:strRef>
          </c:tx>
          <c:spPr>
            <a:solidFill>
              <a:srgbClr val="FFC000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Frutas!$B$9</c:f>
              <c:numCache>
                <c:formatCode>General</c:formatCode>
                <c:ptCount val="1"/>
              </c:numCache>
            </c:numRef>
          </c:cat>
          <c:val>
            <c:numRef>
              <c:f>Frutas!$B$13</c:f>
              <c:numCache>
                <c:formatCode>0.0%</c:formatCode>
                <c:ptCount val="1"/>
                <c:pt idx="0">
                  <c:v>0.13400000000000001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22687032"/>
        <c:axId val="522685856"/>
      </c:barChart>
      <c:catAx>
        <c:axId val="5226870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BR"/>
          </a:p>
        </c:txPr>
        <c:crossAx val="522685856"/>
        <c:crosses val="autoZero"/>
        <c:auto val="1"/>
        <c:lblAlgn val="ctr"/>
        <c:lblOffset val="100"/>
        <c:noMultiLvlLbl val="0"/>
      </c:catAx>
      <c:valAx>
        <c:axId val="5226858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BR"/>
          </a:p>
        </c:txPr>
        <c:crossAx val="522687032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3.0985848991098332E-2"/>
          <c:y val="0.81954873287897834"/>
          <c:w val="0.93802941299004283"/>
          <c:h val="0.15789408676856564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800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pt-B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t-BR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76596" cy="5365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B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pt-BR"/>
          </a:p>
        </p:txBody>
      </p:sp>
      <p:sp>
        <p:nvSpPr>
          <p:cNvPr id="3" name="Espaço Reservado para Data 2"/>
          <p:cNvSpPr txBox="1">
            <a:spLocks noGrp="1"/>
          </p:cNvSpPr>
          <p:nvPr>
            <p:ph type="dt" idx="1"/>
          </p:nvPr>
        </p:nvSpPr>
        <p:spPr>
          <a:xfrm>
            <a:off x="4281485" y="0"/>
            <a:ext cx="3276596" cy="5365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B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4B26D578-E1FD-4309-857C-408D232FBB01}" type="datetime1">
              <a:rPr lang="pt-BR"/>
              <a:pPr lvl="0"/>
              <a:t>20/10/2025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427283" y="1336679"/>
            <a:ext cx="2705096" cy="3608386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Espaço Reservado para Anotações 4"/>
          <p:cNvSpPr txBox="1">
            <a:spLocks noGrp="1"/>
          </p:cNvSpPr>
          <p:nvPr>
            <p:ph type="body" sz="quarter" idx="3"/>
          </p:nvPr>
        </p:nvSpPr>
        <p:spPr>
          <a:xfrm>
            <a:off x="755651" y="5145091"/>
            <a:ext cx="6048371" cy="421005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 txBox="1">
            <a:spLocks noGrp="1"/>
          </p:cNvSpPr>
          <p:nvPr>
            <p:ph type="ftr" sz="quarter" idx="4"/>
          </p:nvPr>
        </p:nvSpPr>
        <p:spPr>
          <a:xfrm>
            <a:off x="0" y="10155234"/>
            <a:ext cx="3276596" cy="5365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B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xfrm>
            <a:off x="4281485" y="10155234"/>
            <a:ext cx="3276596" cy="5365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B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1E355ECB-62F9-4432-958F-F3B96E2AFB14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9659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pt-BR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pt-BR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pt-BR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pt-BR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pt-BR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2427288" y="1336675"/>
            <a:ext cx="2705100" cy="3608388"/>
          </a:xfrm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81FC842B-D993-49B5-B12E-8D8CB34E8208}" type="slidenum"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247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1470061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"/>
          <p:cNvSpPr txBox="1">
            <a:spLocks noGrp="1"/>
          </p:cNvSpPr>
          <p:nvPr>
            <p:ph type="body" idx="2"/>
          </p:nvPr>
        </p:nvSpPr>
        <p:spPr>
          <a:xfrm>
            <a:off x="342717" y="4909678"/>
            <a:ext cx="6171843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/>
            </a:lvl1pPr>
          </a:lstStyle>
          <a:p>
            <a:pPr lvl="0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528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"/>
          <p:cNvSpPr txBox="1">
            <a:spLocks noGrp="1"/>
          </p:cNvSpPr>
          <p:nvPr>
            <p:ph idx="1"/>
          </p:nvPr>
        </p:nvSpPr>
        <p:spPr>
          <a:xfrm>
            <a:off x="3505315" y="2139476"/>
            <a:ext cx="3011759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/>
            </a:lvl1pPr>
          </a:lstStyle>
          <a:p>
            <a:pPr lvl="0"/>
            <a:endParaRPr lang="pt-BR"/>
          </a:p>
        </p:txBody>
      </p:sp>
      <p:sp>
        <p:nvSpPr>
          <p:cNvPr id="3" name="PlaceHolder 4"/>
          <p:cNvSpPr txBox="1">
            <a:spLocks noGrp="1"/>
          </p:cNvSpPr>
          <p:nvPr>
            <p:ph idx="2"/>
          </p:nvPr>
        </p:nvSpPr>
        <p:spPr>
          <a:xfrm>
            <a:off x="342717" y="4909678"/>
            <a:ext cx="3011759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/>
            </a:lvl1pPr>
          </a:lstStyle>
          <a:p>
            <a:pPr lvl="0"/>
            <a:endParaRPr lang="pt-BR"/>
          </a:p>
        </p:txBody>
      </p:sp>
      <p:sp>
        <p:nvSpPr>
          <p:cNvPr id="4" name="PlaceHolder 5"/>
          <p:cNvSpPr txBox="1">
            <a:spLocks noGrp="1"/>
          </p:cNvSpPr>
          <p:nvPr>
            <p:ph idx="3"/>
          </p:nvPr>
        </p:nvSpPr>
        <p:spPr>
          <a:xfrm>
            <a:off x="3505315" y="4909678"/>
            <a:ext cx="3011759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/>
            </a:lvl1pPr>
          </a:lstStyle>
          <a:p>
            <a:pPr lvl="0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14514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"/>
          <p:cNvSpPr txBox="1">
            <a:spLocks noGrp="1"/>
          </p:cNvSpPr>
          <p:nvPr>
            <p:ph type="body" idx="4294967295"/>
          </p:nvPr>
        </p:nvSpPr>
        <p:spPr>
          <a:xfrm>
            <a:off x="2429643" y="2139476"/>
            <a:ext cx="1987201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/>
            </a:lvl1pPr>
          </a:lstStyle>
          <a:p>
            <a:pPr lvl="0"/>
            <a:endParaRPr lang="pt-BR"/>
          </a:p>
        </p:txBody>
      </p:sp>
      <p:sp>
        <p:nvSpPr>
          <p:cNvPr id="3" name="PlaceHolder 4"/>
          <p:cNvSpPr txBox="1">
            <a:spLocks noGrp="1"/>
          </p:cNvSpPr>
          <p:nvPr>
            <p:ph type="body" idx="4294967295"/>
          </p:nvPr>
        </p:nvSpPr>
        <p:spPr>
          <a:xfrm>
            <a:off x="4516559" y="2139476"/>
            <a:ext cx="1987201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/>
            </a:lvl1pPr>
          </a:lstStyle>
          <a:p>
            <a:pPr lvl="0"/>
            <a:endParaRPr lang="pt-BR"/>
          </a:p>
        </p:txBody>
      </p:sp>
      <p:sp>
        <p:nvSpPr>
          <p:cNvPr id="4" name="PlaceHolder 5"/>
          <p:cNvSpPr txBox="1">
            <a:spLocks noGrp="1"/>
          </p:cNvSpPr>
          <p:nvPr>
            <p:ph type="body" idx="4294967295"/>
          </p:nvPr>
        </p:nvSpPr>
        <p:spPr>
          <a:xfrm>
            <a:off x="342717" y="4909678"/>
            <a:ext cx="1987201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/>
            </a:lvl1pPr>
          </a:lstStyle>
          <a:p>
            <a:pPr lvl="0"/>
            <a:endParaRPr lang="pt-BR"/>
          </a:p>
        </p:txBody>
      </p:sp>
      <p:sp>
        <p:nvSpPr>
          <p:cNvPr id="5" name="PlaceHolder 6"/>
          <p:cNvSpPr txBox="1">
            <a:spLocks noGrp="1"/>
          </p:cNvSpPr>
          <p:nvPr>
            <p:ph type="body" idx="4294967295"/>
          </p:nvPr>
        </p:nvSpPr>
        <p:spPr>
          <a:xfrm>
            <a:off x="2429643" y="4909678"/>
            <a:ext cx="1987201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/>
            </a:lvl1pPr>
          </a:lstStyle>
          <a:p>
            <a:pPr lvl="0"/>
            <a:endParaRPr lang="pt-BR"/>
          </a:p>
        </p:txBody>
      </p:sp>
      <p:sp>
        <p:nvSpPr>
          <p:cNvPr id="6" name="PlaceHolder 7"/>
          <p:cNvSpPr txBox="1">
            <a:spLocks noGrp="1"/>
          </p:cNvSpPr>
          <p:nvPr>
            <p:ph type="body" idx="4294967295"/>
          </p:nvPr>
        </p:nvSpPr>
        <p:spPr>
          <a:xfrm>
            <a:off x="4516559" y="4909678"/>
            <a:ext cx="1987201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/>
            </a:lvl1pPr>
          </a:lstStyle>
          <a:p>
            <a:pPr lvl="0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0151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1146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277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"/>
          <p:cNvSpPr txBox="1">
            <a:spLocks noGrp="1"/>
          </p:cNvSpPr>
          <p:nvPr>
            <p:ph idx="1"/>
          </p:nvPr>
        </p:nvSpPr>
        <p:spPr>
          <a:xfrm>
            <a:off x="3505315" y="2139476"/>
            <a:ext cx="3011759" cy="5302797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/>
            </a:lvl1pPr>
          </a:lstStyle>
          <a:p>
            <a:pPr lvl="0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3705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6312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1148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"/>
          <p:cNvSpPr txBox="1">
            <a:spLocks noGrp="1"/>
          </p:cNvSpPr>
          <p:nvPr>
            <p:ph idx="1"/>
          </p:nvPr>
        </p:nvSpPr>
        <p:spPr>
          <a:xfrm>
            <a:off x="3505315" y="2139476"/>
            <a:ext cx="3011759" cy="5302797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/>
            </a:lvl1pPr>
          </a:lstStyle>
          <a:p>
            <a:pPr lvl="0"/>
            <a:endParaRPr lang="pt-BR"/>
          </a:p>
        </p:txBody>
      </p:sp>
      <p:sp>
        <p:nvSpPr>
          <p:cNvPr id="3" name="PlaceHolder 4"/>
          <p:cNvSpPr txBox="1">
            <a:spLocks noGrp="1"/>
          </p:cNvSpPr>
          <p:nvPr>
            <p:ph idx="2"/>
          </p:nvPr>
        </p:nvSpPr>
        <p:spPr>
          <a:xfrm>
            <a:off x="342717" y="4909678"/>
            <a:ext cx="3011759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/>
            </a:lvl1pPr>
          </a:lstStyle>
          <a:p>
            <a:pPr lvl="0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5992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"/>
          <p:cNvSpPr txBox="1">
            <a:spLocks noGrp="1"/>
          </p:cNvSpPr>
          <p:nvPr>
            <p:ph idx="1"/>
          </p:nvPr>
        </p:nvSpPr>
        <p:spPr>
          <a:xfrm>
            <a:off x="3505315" y="2139476"/>
            <a:ext cx="3011759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/>
            </a:lvl1pPr>
          </a:lstStyle>
          <a:p>
            <a:pPr lvl="0"/>
            <a:endParaRPr lang="pt-BR"/>
          </a:p>
        </p:txBody>
      </p:sp>
      <p:sp>
        <p:nvSpPr>
          <p:cNvPr id="3" name="PlaceHolder 4"/>
          <p:cNvSpPr txBox="1">
            <a:spLocks noGrp="1"/>
          </p:cNvSpPr>
          <p:nvPr>
            <p:ph idx="2"/>
          </p:nvPr>
        </p:nvSpPr>
        <p:spPr>
          <a:xfrm>
            <a:off x="3505315" y="4909678"/>
            <a:ext cx="3011759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/>
            </a:lvl1pPr>
          </a:lstStyle>
          <a:p>
            <a:pPr lvl="0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1208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"/>
          <p:cNvSpPr txBox="1">
            <a:spLocks noGrp="1"/>
          </p:cNvSpPr>
          <p:nvPr>
            <p:ph type="body" idx="3"/>
          </p:nvPr>
        </p:nvSpPr>
        <p:spPr>
          <a:xfrm>
            <a:off x="3505315" y="2139476"/>
            <a:ext cx="3011759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/>
            </a:lvl1pPr>
          </a:lstStyle>
          <a:p>
            <a:pPr lvl="0"/>
            <a:endParaRPr lang="pt-BR"/>
          </a:p>
        </p:txBody>
      </p:sp>
      <p:sp>
        <p:nvSpPr>
          <p:cNvPr id="3" name="PlaceHolder 4"/>
          <p:cNvSpPr txBox="1">
            <a:spLocks noGrp="1"/>
          </p:cNvSpPr>
          <p:nvPr>
            <p:ph idx="1"/>
          </p:nvPr>
        </p:nvSpPr>
        <p:spPr>
          <a:xfrm>
            <a:off x="342717" y="4909678"/>
            <a:ext cx="6171843" cy="2529358"/>
          </a:xfrm>
        </p:spPr>
        <p:txBody>
          <a:bodyPr/>
          <a:lstStyle>
            <a:lvl1pPr marL="228600" indent="-228600">
              <a:spcBef>
                <a:spcPts val="1000"/>
              </a:spcBef>
              <a:buSzPct val="100000"/>
              <a:buFont typeface="Arial" pitchFamily="34"/>
              <a:buChar char="•"/>
              <a:defRPr/>
            </a:lvl1pPr>
          </a:lstStyle>
          <a:p>
            <a:pPr lvl="0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0065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6856921" cy="106559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8486637"/>
            <a:ext cx="6856921" cy="65628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PlaceHolder 1"/>
          <p:cNvSpPr txBox="1">
            <a:spLocks noGrp="1"/>
          </p:cNvSpPr>
          <p:nvPr>
            <p:ph type="title"/>
          </p:nvPr>
        </p:nvSpPr>
        <p:spPr>
          <a:xfrm>
            <a:off x="342717" y="364681"/>
            <a:ext cx="6171843" cy="152639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r>
              <a:rPr lang="pt-BR"/>
              <a:t>Clique para editar o formato do texto do título</a:t>
            </a:r>
          </a:p>
        </p:txBody>
      </p:sp>
      <p:sp>
        <p:nvSpPr>
          <p:cNvPr id="5" name="PlaceHolder 2"/>
          <p:cNvSpPr txBox="1">
            <a:spLocks noGrp="1"/>
          </p:cNvSpPr>
          <p:nvPr>
            <p:ph type="body" idx="1"/>
          </p:nvPr>
        </p:nvSpPr>
        <p:spPr>
          <a:xfrm>
            <a:off x="342717" y="2139476"/>
            <a:ext cx="6171843" cy="530279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rmAutofit/>
          </a:bodyPr>
          <a:lstStyle/>
          <a:p>
            <a:pPr lvl="0"/>
            <a:r>
              <a:rPr lang="pt-BR"/>
              <a:t>Clique para editar o formato do texto da estrutura de tópicos</a:t>
            </a:r>
          </a:p>
          <a:p>
            <a:pPr lvl="1"/>
            <a:r>
              <a:rPr lang="pt-BR"/>
              <a:t>2.º nível da estrutura de tópicos</a:t>
            </a:r>
          </a:p>
          <a:p>
            <a:pPr lvl="2"/>
            <a:r>
              <a:rPr lang="pt-BR"/>
              <a:t>3.º nível da estrutura de tópicos</a:t>
            </a:r>
          </a:p>
          <a:p>
            <a:pPr lvl="3"/>
            <a:r>
              <a:rPr lang="pt-BR"/>
              <a:t>4.º nível da estrutura de tópicos</a:t>
            </a:r>
          </a:p>
          <a:p>
            <a:pPr lvl="4"/>
            <a:r>
              <a:rPr lang="pt-BR"/>
              <a:t>5.º nível da estrutura de tópicos</a:t>
            </a:r>
          </a:p>
          <a:p>
            <a:pPr lvl="5"/>
            <a:r>
              <a:rPr lang="pt-BR"/>
              <a:t>6.º nível da estrutura de tópicos</a:t>
            </a:r>
          </a:p>
          <a:p>
            <a:pPr lvl="6"/>
            <a:r>
              <a:rPr lang="pt-BR"/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marL="0" marR="0" lvl="0" indent="0" algn="ctr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pt-BR" sz="4400" b="0" i="0" u="none" strike="noStrike" kern="1200" cap="none" spc="-1" baseline="0">
          <a:solidFill>
            <a:srgbClr val="000000"/>
          </a:solidFill>
          <a:uFillTx/>
          <a:latin typeface="Arial"/>
          <a:ea typeface="DejaVu Sans"/>
          <a:cs typeface="DejaVu Sans"/>
        </a:defRPr>
      </a:lvl1pPr>
    </p:titleStyle>
    <p:bodyStyle>
      <a:lvl1pPr marL="431999" marR="0" lvl="0" indent="-323999" algn="l" defTabSz="914400" rtl="0" fontAlgn="auto" hangingPunct="1">
        <a:lnSpc>
          <a:spcPct val="90000"/>
        </a:lnSpc>
        <a:spcBef>
          <a:spcPts val="1415"/>
        </a:spcBef>
        <a:spcAft>
          <a:spcPts val="0"/>
        </a:spcAft>
        <a:buClr>
          <a:srgbClr val="000000"/>
        </a:buClr>
        <a:buSzPct val="45000"/>
        <a:buFont typeface="Wingdings"/>
        <a:buChar char=""/>
        <a:tabLst/>
        <a:defRPr lang="pt-BR" sz="3200" b="0" i="0" u="none" strike="noStrike" kern="1200" cap="none" spc="-1" baseline="0">
          <a:solidFill>
            <a:srgbClr val="000000"/>
          </a:solidFill>
          <a:uFillTx/>
          <a:latin typeface="Arial"/>
          <a:ea typeface="DejaVu Sans"/>
          <a:cs typeface="DejaVu Sans"/>
        </a:defRPr>
      </a:lvl1pPr>
      <a:lvl2pPr marL="863998" marR="0" lvl="1" indent="-323999" algn="l" defTabSz="914400" rtl="0" fontAlgn="auto" hangingPunct="1">
        <a:lnSpc>
          <a:spcPct val="90000"/>
        </a:lnSpc>
        <a:spcBef>
          <a:spcPts val="1135"/>
        </a:spcBef>
        <a:spcAft>
          <a:spcPts val="0"/>
        </a:spcAft>
        <a:buClr>
          <a:srgbClr val="000000"/>
        </a:buClr>
        <a:buSzPct val="75000"/>
        <a:buFont typeface="Symbol"/>
        <a:buChar char=""/>
        <a:tabLst/>
        <a:defRPr lang="pt-BR" sz="2800" b="0" i="0" u="none" strike="noStrike" kern="1200" cap="none" spc="-1" baseline="0">
          <a:solidFill>
            <a:srgbClr val="000000"/>
          </a:solidFill>
          <a:uFillTx/>
          <a:latin typeface="Arial"/>
          <a:ea typeface="DejaVu Sans"/>
          <a:cs typeface="DejaVu Sans"/>
        </a:defRPr>
      </a:lvl2pPr>
      <a:lvl3pPr marL="1295997" marR="0" lvl="2" indent="-287999" algn="l" defTabSz="914400" rtl="0" fontAlgn="auto" hangingPunct="1">
        <a:lnSpc>
          <a:spcPct val="90000"/>
        </a:lnSpc>
        <a:spcBef>
          <a:spcPts val="850"/>
        </a:spcBef>
        <a:spcAft>
          <a:spcPts val="0"/>
        </a:spcAft>
        <a:buClr>
          <a:srgbClr val="000000"/>
        </a:buClr>
        <a:buSzPct val="45000"/>
        <a:buFont typeface="Wingdings"/>
        <a:buChar char=""/>
        <a:tabLst/>
        <a:defRPr lang="pt-BR" sz="2400" b="0" i="0" u="none" strike="noStrike" kern="1200" cap="none" spc="-1" baseline="0">
          <a:solidFill>
            <a:srgbClr val="000000"/>
          </a:solidFill>
          <a:uFillTx/>
          <a:latin typeface="Arial"/>
          <a:ea typeface="DejaVu Sans"/>
          <a:cs typeface="DejaVu Sans"/>
        </a:defRPr>
      </a:lvl3pPr>
      <a:lvl4pPr marL="1727996" marR="0" lvl="3" indent="-215999" algn="l" defTabSz="914400" rtl="0" fontAlgn="auto" hangingPunct="1">
        <a:lnSpc>
          <a:spcPct val="90000"/>
        </a:lnSpc>
        <a:spcBef>
          <a:spcPts val="565"/>
        </a:spcBef>
        <a:spcAft>
          <a:spcPts val="0"/>
        </a:spcAft>
        <a:buClr>
          <a:srgbClr val="000000"/>
        </a:buClr>
        <a:buSzPct val="75000"/>
        <a:buFont typeface="Symbol"/>
        <a:buChar char=""/>
        <a:tabLst/>
        <a:defRPr lang="pt-BR" sz="2000" b="0" i="0" u="none" strike="noStrike" kern="1200" cap="none" spc="-1" baseline="0">
          <a:solidFill>
            <a:srgbClr val="000000"/>
          </a:solidFill>
          <a:uFillTx/>
          <a:latin typeface="Arial"/>
          <a:ea typeface="DejaVu Sans"/>
          <a:cs typeface="DejaVu Sans"/>
        </a:defRPr>
      </a:lvl4pPr>
      <a:lvl5pPr marL="2159995" marR="0" lvl="4" indent="-215999" algn="l" defTabSz="914400" rtl="0" fontAlgn="auto" hangingPunct="1">
        <a:lnSpc>
          <a:spcPct val="90000"/>
        </a:lnSpc>
        <a:spcBef>
          <a:spcPts val="285"/>
        </a:spcBef>
        <a:spcAft>
          <a:spcPts val="0"/>
        </a:spcAft>
        <a:buClr>
          <a:srgbClr val="000000"/>
        </a:buClr>
        <a:buSzPct val="45000"/>
        <a:buFont typeface="Wingdings"/>
        <a:buChar char=""/>
        <a:tabLst/>
        <a:defRPr lang="pt-BR" sz="2000" b="0" i="0" u="none" strike="noStrike" kern="1200" cap="none" spc="-1" baseline="0">
          <a:solidFill>
            <a:srgbClr val="000000"/>
          </a:solidFill>
          <a:uFillTx/>
          <a:latin typeface="Arial"/>
          <a:ea typeface="DejaVu Sans"/>
          <a:cs typeface="DejaVu Sans"/>
        </a:defRPr>
      </a:lvl5pPr>
      <a:lvl6pPr marL="2592003" marR="0" lvl="5" indent="-215999" algn="l" defTabSz="914400" rtl="0" fontAlgn="auto" hangingPunct="1">
        <a:lnSpc>
          <a:spcPct val="90000"/>
        </a:lnSpc>
        <a:spcBef>
          <a:spcPts val="285"/>
        </a:spcBef>
        <a:spcAft>
          <a:spcPts val="0"/>
        </a:spcAft>
        <a:buClr>
          <a:srgbClr val="000000"/>
        </a:buClr>
        <a:buSzPct val="45000"/>
        <a:buFont typeface="Wingdings"/>
        <a:buChar char=""/>
        <a:tabLst/>
        <a:defRPr lang="pt-BR" sz="2000" b="0" i="0" u="none" strike="noStrike" kern="1200" cap="none" spc="-1" baseline="0">
          <a:solidFill>
            <a:srgbClr val="000000"/>
          </a:solidFill>
          <a:uFillTx/>
          <a:latin typeface="Arial"/>
          <a:ea typeface="DejaVu Sans"/>
          <a:cs typeface="DejaVu Sans"/>
        </a:defRPr>
      </a:lvl6pPr>
      <a:lvl7pPr marL="3024003" marR="0" lvl="6" indent="-215999" algn="l" defTabSz="914400" rtl="0" fontAlgn="auto" hangingPunct="1">
        <a:lnSpc>
          <a:spcPct val="90000"/>
        </a:lnSpc>
        <a:spcBef>
          <a:spcPts val="285"/>
        </a:spcBef>
        <a:spcAft>
          <a:spcPts val="0"/>
        </a:spcAft>
        <a:buClr>
          <a:srgbClr val="000000"/>
        </a:buClr>
        <a:buSzPct val="45000"/>
        <a:buFont typeface="Wingdings"/>
        <a:buChar char=""/>
        <a:tabLst/>
        <a:defRPr lang="pt-BR" sz="2000" b="0" i="0" u="none" strike="noStrike" kern="1200" cap="none" spc="-1" baseline="0">
          <a:solidFill>
            <a:srgbClr val="000000"/>
          </a:solidFill>
          <a:uFillTx/>
          <a:latin typeface="Arial"/>
          <a:ea typeface="DejaVu Sans"/>
          <a:cs typeface="DejaVu San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image" Target="../media/image5.png"/><Relationship Id="rId7" Type="http://schemas.openxmlformats.org/officeDocument/2006/relationships/chart" Target="../charts/chart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3891241" y="1846416"/>
            <a:ext cx="2861435" cy="263787"/>
          </a:xfrm>
          <a:prstGeom prst="rect">
            <a:avLst/>
          </a:prstGeom>
          <a:solidFill>
            <a:srgbClr val="39ADE2"/>
          </a:solidFill>
          <a:ln cap="flat">
            <a:noFill/>
            <a:prstDash val="solid"/>
          </a:ln>
        </p:spPr>
        <p:txBody>
          <a:bodyPr vert="horz" wrap="square" lIns="90004" tIns="46798" rIns="90004" bIns="46798" anchor="ctr" anchorCtr="0" compatLnSpc="1">
            <a:spAutoFit/>
          </a:bodyPr>
          <a:lstStyle/>
          <a:p>
            <a:pPr marL="743041" indent="-281516">
              <a:tabLst>
                <a:tab pos="0" algn="l"/>
              </a:tabLst>
            </a:pPr>
            <a:r>
              <a:rPr lang="pt-BR" sz="1100" b="1" spc="-1" dirty="0" smtClean="0">
                <a:solidFill>
                  <a:srgbClr val="FFFFFF"/>
                </a:solidFill>
                <a:latin typeface="Arial"/>
                <a:ea typeface="Microsoft YaHei"/>
                <a:cs typeface="DejaVu Sans"/>
              </a:rPr>
              <a:t>Mamão </a:t>
            </a:r>
            <a:r>
              <a:rPr lang="pt-BR" sz="1100" b="1" spc="-1" dirty="0" smtClean="0">
                <a:solidFill>
                  <a:srgbClr val="FFFFFF"/>
                </a:solidFill>
                <a:latin typeface="Arial"/>
                <a:ea typeface="Microsoft YaHei"/>
                <a:cs typeface="DejaVu Sans"/>
              </a:rPr>
              <a:t>Formosa </a:t>
            </a:r>
            <a:endParaRPr lang="pt-BR" sz="1100" b="1" spc="-1" dirty="0">
              <a:solidFill>
                <a:srgbClr val="FFFFFF"/>
              </a:solidFill>
              <a:latin typeface="Arial"/>
              <a:ea typeface="Microsoft YaHei"/>
              <a:cs typeface="DejaVu Sans"/>
            </a:endParaRPr>
          </a:p>
        </p:txBody>
      </p:sp>
      <p:sp>
        <p:nvSpPr>
          <p:cNvPr id="4" name="Text Box 1"/>
          <p:cNvSpPr/>
          <p:nvPr/>
        </p:nvSpPr>
        <p:spPr>
          <a:xfrm>
            <a:off x="293760" y="-6483"/>
            <a:ext cx="5053678" cy="802404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0004" tIns="46798" rIns="90004" bIns="46798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800" b="0" i="0" u="none" strike="noStrike" kern="1200" cap="none" spc="-1" baseline="0" dirty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Resumo Executivo </a:t>
            </a:r>
            <a:endParaRPr lang="pt-BR" sz="2800" b="0" i="0" u="none" strike="noStrike" kern="1200" cap="none" spc="-1" baseline="0" dirty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800" b="0" i="0" u="none" strike="noStrike" kern="1200" cap="none" spc="-1" baseline="0" dirty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Semanal nº </a:t>
            </a:r>
            <a:r>
              <a:rPr lang="pt-BR" kern="0" spc="-1" dirty="0" smtClean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41</a:t>
            </a:r>
            <a:r>
              <a:rPr lang="pt-BR" sz="1800" b="0" i="0" u="none" strike="noStrike" kern="1200" cap="none" spc="-1" baseline="0" dirty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	</a:t>
            </a:r>
            <a:endParaRPr lang="pt-BR" sz="1800" b="0" i="0" u="none" strike="noStrike" kern="1200" cap="none" spc="-1" baseline="0" dirty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</p:txBody>
      </p:sp>
      <p:sp>
        <p:nvSpPr>
          <p:cNvPr id="5" name="Rectangle 2"/>
          <p:cNvSpPr/>
          <p:nvPr/>
        </p:nvSpPr>
        <p:spPr>
          <a:xfrm>
            <a:off x="858511" y="1373401"/>
            <a:ext cx="5925802" cy="263787"/>
          </a:xfrm>
          <a:prstGeom prst="rect">
            <a:avLst/>
          </a:prstGeom>
          <a:solidFill>
            <a:srgbClr val="39ADE2"/>
          </a:solidFill>
          <a:ln cap="flat">
            <a:noFill/>
            <a:prstDash val="solid"/>
          </a:ln>
        </p:spPr>
        <p:txBody>
          <a:bodyPr vert="horz" wrap="square" lIns="90004" tIns="46798" rIns="90004" bIns="46798" anchor="ctr" anchorCtr="0" compatLnSpc="1">
            <a:spAutoFit/>
          </a:bodyPr>
          <a:lstStyle/>
          <a:p>
            <a:pPr marL="743041" marR="0" lvl="0" indent="-281516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100" b="1" i="0" u="none" strike="noStrike" kern="1200" cap="none" spc="-1" baseline="0" dirty="0">
                <a:solidFill>
                  <a:srgbClr val="FFFFFF"/>
                </a:solidFill>
                <a:uFillTx/>
                <a:latin typeface="Arial"/>
                <a:ea typeface="Microsoft YaHei"/>
                <a:cs typeface="DejaVu Sans"/>
              </a:rPr>
              <a:t>Destaques nas variações dos preços</a:t>
            </a:r>
            <a:r>
              <a:rPr lang="pt-BR" sz="1100" b="1" i="0" u="none" strike="noStrike" kern="1200" cap="none" spc="-1" dirty="0">
                <a:solidFill>
                  <a:srgbClr val="FFFFFF"/>
                </a:solidFill>
                <a:uFillTx/>
                <a:latin typeface="Arial"/>
                <a:ea typeface="Microsoft YaHei"/>
                <a:cs typeface="DejaVu Sans"/>
              </a:rPr>
              <a:t> médios nas Ceasas </a:t>
            </a:r>
            <a:endParaRPr lang="pt-BR" sz="1100" b="0" i="0" u="none" strike="noStrike" kern="1200" cap="none" spc="-1" baseline="0" dirty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</p:txBody>
      </p:sp>
      <p:pic>
        <p:nvPicPr>
          <p:cNvPr id="6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288" y="1257806"/>
            <a:ext cx="557985" cy="543327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7" name="Rectangle 6"/>
          <p:cNvSpPr/>
          <p:nvPr/>
        </p:nvSpPr>
        <p:spPr>
          <a:xfrm>
            <a:off x="807541" y="6295683"/>
            <a:ext cx="2778484" cy="263787"/>
          </a:xfrm>
          <a:prstGeom prst="rect">
            <a:avLst/>
          </a:prstGeom>
          <a:solidFill>
            <a:srgbClr val="39ADE2"/>
          </a:solidFill>
          <a:ln cap="flat">
            <a:noFill/>
            <a:prstDash val="solid"/>
          </a:ln>
        </p:spPr>
        <p:txBody>
          <a:bodyPr vert="horz" wrap="square" lIns="90004" tIns="46798" rIns="90004" bIns="46798" anchor="ctr" anchorCtr="0" compatLnSpc="1">
            <a:spAutoFit/>
          </a:bodyPr>
          <a:lstStyle/>
          <a:p>
            <a:pPr marL="743041" indent="-281516">
              <a:tabLst>
                <a:tab pos="0" algn="l"/>
              </a:tabLst>
            </a:pPr>
            <a:r>
              <a:rPr lang="pt-BR" sz="1100" b="1" spc="-1" dirty="0">
                <a:solidFill>
                  <a:srgbClr val="FFFFFF"/>
                </a:solidFill>
                <a:latin typeface="Arial"/>
                <a:ea typeface="Microsoft YaHei"/>
                <a:cs typeface="DejaVu Sans"/>
              </a:rPr>
              <a:t>Batata</a:t>
            </a:r>
          </a:p>
        </p:txBody>
      </p:sp>
      <p:sp>
        <p:nvSpPr>
          <p:cNvPr id="8" name="Rectangle 7"/>
          <p:cNvSpPr/>
          <p:nvPr/>
        </p:nvSpPr>
        <p:spPr>
          <a:xfrm>
            <a:off x="489480" y="2543269"/>
            <a:ext cx="5991834" cy="162476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0004" tIns="46798" rIns="90004" bIns="46798" anchor="t" anchorCtr="0" compatLnSpc="1">
            <a:noAutofit/>
          </a:bodyPr>
          <a:lstStyle/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900" b="0" i="0" u="none" strike="noStrike" kern="1200" cap="none" spc="-1" baseline="0">
              <a:solidFill>
                <a:srgbClr val="595959"/>
              </a:solidFill>
              <a:uFillTx/>
              <a:latin typeface="Calibri" pitchFamily="34"/>
              <a:ea typeface="Microsoft YaHei"/>
              <a:cs typeface="Calibri" pitchFamily="34"/>
            </a:endParaRPr>
          </a:p>
        </p:txBody>
      </p:sp>
      <p:sp>
        <p:nvSpPr>
          <p:cNvPr id="9" name="Text Box 8"/>
          <p:cNvSpPr/>
          <p:nvPr/>
        </p:nvSpPr>
        <p:spPr>
          <a:xfrm>
            <a:off x="2708279" y="642960"/>
            <a:ext cx="2551678" cy="428039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0004" tIns="46798" rIns="90004" bIns="46798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100" b="0" i="0" u="none" strike="noStrike" kern="1200" cap="none" spc="-1" baseline="0">
                <a:solidFill>
                  <a:srgbClr val="2F5496"/>
                </a:solidFill>
                <a:uFillTx/>
                <a:latin typeface="Arial Rounded MT Bold"/>
                <a:ea typeface="Microsoft YaHei"/>
                <a:cs typeface="DejaVu Sans"/>
              </a:rPr>
              <a:t>Mercado Hortigranjeiro </a:t>
            </a:r>
            <a:endParaRPr lang="pt-BR" sz="1100" b="0" i="0" u="none" strike="noStrike" kern="1200" cap="none" spc="-1" baseline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100" b="0" i="0" u="none" strike="noStrike" kern="1200" cap="none" spc="-1" baseline="0">
                <a:solidFill>
                  <a:srgbClr val="2F5496"/>
                </a:solidFill>
                <a:uFillTx/>
                <a:latin typeface="Arial Rounded MT Bold"/>
                <a:ea typeface="Microsoft YaHei"/>
                <a:cs typeface="DejaVu Sans"/>
              </a:rPr>
              <a:t>nas Centrais de Abastecimento</a:t>
            </a:r>
            <a:endParaRPr lang="pt-BR" sz="1100" b="0" i="0" u="none" strike="noStrike" kern="1200" cap="none" spc="-1" baseline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</p:txBody>
      </p:sp>
      <p:sp>
        <p:nvSpPr>
          <p:cNvPr id="10" name="Text Box 9"/>
          <p:cNvSpPr/>
          <p:nvPr/>
        </p:nvSpPr>
        <p:spPr>
          <a:xfrm>
            <a:off x="293760" y="847804"/>
            <a:ext cx="4966197" cy="46384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0004" tIns="46798" rIns="90004" bIns="46798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400" spc="-1" dirty="0" smtClean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20 de outubro </a:t>
            </a:r>
            <a:r>
              <a:rPr lang="pt-BR" sz="1400" b="0" i="0" u="none" strike="noStrike" kern="1200" cap="none" spc="-1" baseline="0" dirty="0" smtClean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de 2025</a:t>
            </a:r>
            <a:endParaRPr lang="pt-BR" sz="1400" b="0" i="0" u="none" strike="noStrike" kern="1200" cap="none" spc="-1" baseline="0" dirty="0" smtClean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000" b="0" i="0" u="none" strike="noStrike" kern="1200" cap="none" spc="-1" baseline="0" dirty="0" smtClean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Referência</a:t>
            </a:r>
            <a:r>
              <a:rPr lang="pt-BR" sz="1000" b="0" i="0" u="none" strike="noStrike" kern="1200" cap="none" spc="-1" baseline="0" dirty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: </a:t>
            </a:r>
            <a:r>
              <a:rPr lang="pt-BR" sz="1000" b="0" i="0" u="none" strike="noStrike" kern="1200" cap="none" spc="-1" baseline="0" dirty="0" smtClean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12/</a:t>
            </a:r>
            <a:r>
              <a:rPr lang="pt-BR" sz="1000" kern="0" spc="-1" dirty="0" smtClean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10/25</a:t>
            </a:r>
            <a:r>
              <a:rPr lang="pt-BR" sz="1000" b="0" i="0" u="none" strike="noStrike" kern="1200" cap="none" spc="-1" baseline="0" dirty="0" smtClean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 </a:t>
            </a:r>
            <a:r>
              <a:rPr lang="pt-BR" sz="1000" b="0" i="0" u="none" strike="noStrike" kern="1200" cap="none" spc="-1" baseline="0" dirty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a </a:t>
            </a:r>
            <a:r>
              <a:rPr lang="pt-BR" sz="1000" kern="0" spc="-1" dirty="0" smtClean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18</a:t>
            </a:r>
            <a:r>
              <a:rPr lang="pt-BR" sz="1000" b="0" i="0" u="none" strike="noStrike" kern="1200" cap="none" spc="-1" baseline="0" dirty="0" smtClean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/10/25 </a:t>
            </a:r>
            <a:r>
              <a:rPr lang="pt-BR" sz="1000" b="0" i="0" u="none" strike="noStrike" kern="1200" cap="none" spc="-1" baseline="0" dirty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em relação </a:t>
            </a:r>
            <a:r>
              <a:rPr lang="pt-BR" sz="1000" spc="-1" dirty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a </a:t>
            </a:r>
            <a:r>
              <a:rPr lang="pt-BR" sz="1000" spc="-1" dirty="0" smtClean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setembro/</a:t>
            </a:r>
            <a:r>
              <a:rPr lang="pt-BR" sz="1000" b="0" i="0" u="none" strike="noStrike" kern="1200" cap="none" spc="-1" baseline="0" dirty="0" smtClean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25</a:t>
            </a:r>
            <a:endParaRPr lang="pt-BR" sz="1000" b="0" i="0" u="none" strike="noStrike" kern="1200" cap="none" spc="-1" baseline="0" dirty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</p:txBody>
      </p:sp>
      <p:pic>
        <p:nvPicPr>
          <p:cNvPr id="11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3632434" y="1764587"/>
            <a:ext cx="479365" cy="424117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13" name="Rectangle 5"/>
          <p:cNvSpPr/>
          <p:nvPr/>
        </p:nvSpPr>
        <p:spPr>
          <a:xfrm>
            <a:off x="841810" y="2222049"/>
            <a:ext cx="2855515" cy="185649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0004" tIns="46798" rIns="90004" bIns="46798" anchor="t" anchorCtr="0" compatLnSpc="1">
            <a:noAutofit/>
          </a:bodyPr>
          <a:lstStyle/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900" b="0" i="0" u="none" strike="noStrike" kern="1200" cap="none" spc="-1" baseline="0">
              <a:solidFill>
                <a:srgbClr val="595959"/>
              </a:solidFill>
              <a:uFillTx/>
              <a:latin typeface="Calibri" pitchFamily="34"/>
              <a:ea typeface="Microsoft YaHei"/>
              <a:cs typeface="Calibri" pitchFamily="34"/>
            </a:endParaRPr>
          </a:p>
        </p:txBody>
      </p:sp>
      <p:sp>
        <p:nvSpPr>
          <p:cNvPr id="15" name="Rectangle 18"/>
          <p:cNvSpPr/>
          <p:nvPr/>
        </p:nvSpPr>
        <p:spPr>
          <a:xfrm>
            <a:off x="3484145" y="2342738"/>
            <a:ext cx="2929024" cy="2209318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0004" tIns="46798" rIns="90004" bIns="46798" anchor="t" anchorCtr="0" compatLnSpc="1">
            <a:noAutofit/>
          </a:bodyPr>
          <a:lstStyle/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900" b="0" i="0" u="none" strike="noStrike" kern="1200" cap="none" spc="-1" baseline="0">
              <a:solidFill>
                <a:srgbClr val="595959"/>
              </a:solidFill>
              <a:uFillTx/>
              <a:latin typeface="Calibri" pitchFamily="34"/>
              <a:ea typeface="Microsoft YaHei"/>
              <a:cs typeface="Calibri" pitchFamily="34"/>
            </a:endParaRPr>
          </a:p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900" b="0" i="0" u="none" strike="noStrike" kern="1200" cap="none" spc="-1" baseline="0">
              <a:solidFill>
                <a:srgbClr val="595959"/>
              </a:solidFill>
              <a:uFillTx/>
              <a:latin typeface="Calibri" pitchFamily="34"/>
              <a:ea typeface="Microsoft YaHei"/>
              <a:cs typeface="Calibri" pitchFamily="34"/>
            </a:endParaRPr>
          </a:p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900" b="0" i="0" u="none" strike="noStrike" kern="1200" cap="none" spc="-1" baseline="0">
              <a:solidFill>
                <a:srgbClr val="595959"/>
              </a:solidFill>
              <a:uFillTx/>
              <a:latin typeface="Calibri" pitchFamily="34"/>
              <a:ea typeface="Microsoft YaHei"/>
              <a:cs typeface="Calibri" pitchFamily="34"/>
            </a:endParaRPr>
          </a:p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900" b="0" i="0" u="none" strike="noStrike" kern="1200" cap="none" spc="-1" baseline="0">
              <a:solidFill>
                <a:srgbClr val="595959"/>
              </a:solidFill>
              <a:uFillTx/>
              <a:latin typeface="Calibri" pitchFamily="34"/>
              <a:ea typeface="Microsoft YaHei"/>
              <a:cs typeface="Calibri" pitchFamily="34"/>
            </a:endParaRPr>
          </a:p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900" b="0" i="0" u="none" strike="noStrike" kern="1200" cap="none" spc="-1" baseline="0">
              <a:solidFill>
                <a:srgbClr val="595959"/>
              </a:solidFill>
              <a:uFillTx/>
              <a:latin typeface="Calibri" pitchFamily="34"/>
              <a:ea typeface="Microsoft YaHei"/>
              <a:cs typeface="Calibri" pitchFamily="34"/>
            </a:endParaRPr>
          </a:p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900" b="0" i="0" u="none" strike="noStrike" kern="1200" cap="none" spc="-1" baseline="0">
              <a:solidFill>
                <a:srgbClr val="595959"/>
              </a:solidFill>
              <a:uFillTx/>
              <a:latin typeface="Calibri" pitchFamily="34"/>
              <a:ea typeface="Microsoft YaHei"/>
              <a:cs typeface="Calibri" pitchFamily="34"/>
            </a:endParaRPr>
          </a:p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900" b="0" i="0" u="none" strike="noStrike" kern="1200" cap="none" spc="-1" baseline="0">
              <a:solidFill>
                <a:srgbClr val="595959"/>
              </a:solidFill>
              <a:uFillTx/>
              <a:latin typeface="Calibri" pitchFamily="34"/>
              <a:ea typeface="Microsoft YaHei"/>
              <a:cs typeface="Calibri" pitchFamily="34"/>
            </a:endParaRPr>
          </a:p>
        </p:txBody>
      </p:sp>
      <p:sp>
        <p:nvSpPr>
          <p:cNvPr id="25" name="Rectangle 11"/>
          <p:cNvSpPr/>
          <p:nvPr/>
        </p:nvSpPr>
        <p:spPr>
          <a:xfrm>
            <a:off x="841810" y="4014143"/>
            <a:ext cx="2776452" cy="263787"/>
          </a:xfrm>
          <a:prstGeom prst="rect">
            <a:avLst/>
          </a:prstGeom>
          <a:solidFill>
            <a:srgbClr val="39ADE2"/>
          </a:solidFill>
          <a:ln cap="flat">
            <a:noFill/>
            <a:prstDash val="solid"/>
          </a:ln>
        </p:spPr>
        <p:txBody>
          <a:bodyPr vert="horz" wrap="square" lIns="90004" tIns="46798" rIns="90004" bIns="46798" anchor="ctr" anchorCtr="0" compatLnSpc="1">
            <a:spAutoFit/>
          </a:bodyPr>
          <a:lstStyle/>
          <a:p>
            <a:pPr marL="743041" indent="-281516">
              <a:tabLst>
                <a:tab pos="0" algn="l"/>
              </a:tabLst>
            </a:pPr>
            <a:r>
              <a:rPr lang="pt-BR" sz="1100" b="1" spc="-1" dirty="0" smtClean="0">
                <a:solidFill>
                  <a:srgbClr val="FFFFFF"/>
                </a:solidFill>
                <a:latin typeface="Arial"/>
                <a:ea typeface="Microsoft YaHei"/>
                <a:cs typeface="DejaVu Sans"/>
              </a:rPr>
              <a:t>    Tomate</a:t>
            </a:r>
            <a:endParaRPr lang="pt-BR" sz="1100" b="1" spc="-1" dirty="0">
              <a:solidFill>
                <a:srgbClr val="FFFFFF"/>
              </a:solidFill>
              <a:latin typeface="Arial"/>
              <a:ea typeface="Microsoft YaHei"/>
              <a:cs typeface="DejaVu Sans"/>
            </a:endParaRPr>
          </a:p>
        </p:txBody>
      </p:sp>
      <p:sp>
        <p:nvSpPr>
          <p:cNvPr id="26" name="Rectangle 11"/>
          <p:cNvSpPr/>
          <p:nvPr/>
        </p:nvSpPr>
        <p:spPr>
          <a:xfrm>
            <a:off x="3984118" y="6298926"/>
            <a:ext cx="2649332" cy="263787"/>
          </a:xfrm>
          <a:prstGeom prst="rect">
            <a:avLst/>
          </a:prstGeom>
          <a:solidFill>
            <a:srgbClr val="39ADE2"/>
          </a:solidFill>
          <a:ln cap="flat">
            <a:noFill/>
            <a:prstDash val="solid"/>
          </a:ln>
        </p:spPr>
        <p:txBody>
          <a:bodyPr vert="horz" wrap="square" lIns="90004" tIns="46798" rIns="90004" bIns="46798" anchor="ctr" anchorCtr="0" compatLnSpc="1">
            <a:spAutoFit/>
          </a:bodyPr>
          <a:lstStyle/>
          <a:p>
            <a:pPr marL="743041" indent="-281516">
              <a:tabLst>
                <a:tab pos="0" algn="l"/>
              </a:tabLst>
            </a:pPr>
            <a:r>
              <a:rPr lang="pt-BR" sz="1100" b="1" spc="-1" dirty="0" smtClean="0">
                <a:solidFill>
                  <a:srgbClr val="FFFFFF"/>
                </a:solidFill>
                <a:latin typeface="Arial"/>
                <a:ea typeface="Microsoft YaHei"/>
                <a:cs typeface="DejaVu Sans"/>
              </a:rPr>
              <a:t>Banana Nanica</a:t>
            </a:r>
            <a:endParaRPr lang="pt-BR" sz="1100" b="1" spc="-1" dirty="0">
              <a:solidFill>
                <a:srgbClr val="FFFFFF"/>
              </a:solidFill>
              <a:latin typeface="Arial"/>
              <a:ea typeface="Microsoft YaHei"/>
              <a:cs typeface="DejaVu Sans"/>
            </a:endParaRPr>
          </a:p>
        </p:txBody>
      </p:sp>
      <p:pic>
        <p:nvPicPr>
          <p:cNvPr id="28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0800000" flipH="1">
            <a:off x="594600" y="3911132"/>
            <a:ext cx="450716" cy="457428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9" name="Retângulo 3"/>
          <p:cNvSpPr/>
          <p:nvPr/>
        </p:nvSpPr>
        <p:spPr>
          <a:xfrm>
            <a:off x="643791" y="6579916"/>
            <a:ext cx="2940161" cy="1672766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just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Nova alta dos preços para a batata. Depois de subir na média dos preços das </a:t>
            </a:r>
            <a:r>
              <a:rPr lang="pt-BR" sz="800" kern="0" spc="-1" dirty="0" err="1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Ceasas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, 6,2% na semana anterior, na semana em análise o aumento foi maior, de 23,0% em relação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à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média de setembro.  Das 23 </a:t>
            </a:r>
            <a:r>
              <a:rPr lang="pt-BR" sz="800" kern="0" spc="-1" dirty="0" err="1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Ceasas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 que fazem parte dos preços diários, em apenas 3 os preços não subiram. Nas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demais,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pode-se destacar a alta de preço na Ceasa/PR – Curitiba (+67,1%), na </a:t>
            </a:r>
            <a:r>
              <a:rPr lang="pt-BR" sz="800" kern="0" spc="-1" dirty="0" err="1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Ceasaminas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 – Belo Horizonte (+50,0%), na Ceasa/SP – Campinas (+45,5%), na Ceasa/ES – Vitória (+42,9%), na Ceasa/PE – Recife (+36,3%) e na Ceagesp – São Paulo (+31,3%). Portanto, deve-se frisar que a alta foi em percentuais bastante elevados.  A proximidade do término da safra de inverno, juntamente com o retorno das chuvas em várias áreas produtoras, afetou a oferta,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elevando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os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preços. </a:t>
            </a:r>
            <a:endParaRPr lang="pt-BR" sz="800" kern="0" spc="-1" dirty="0">
              <a:solidFill>
                <a:srgbClr val="595959"/>
              </a:solidFill>
              <a:latin typeface="Calibri" pitchFamily="34"/>
              <a:ea typeface="Microsoft YaHei"/>
              <a:cs typeface="Calibri" pitchFamily="34"/>
            </a:endParaRPr>
          </a:p>
        </p:txBody>
      </p:sp>
      <p:sp>
        <p:nvSpPr>
          <p:cNvPr id="32" name="Retângulo 3"/>
          <p:cNvSpPr/>
          <p:nvPr/>
        </p:nvSpPr>
        <p:spPr>
          <a:xfrm>
            <a:off x="613166" y="4300667"/>
            <a:ext cx="3049361" cy="193040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just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O cenário de preço em alta, que aconteceu na semana retrasada, se repetiu na semana em análise, porém com menor intensidade e sem uniformidade dentre as </a:t>
            </a:r>
            <a:r>
              <a:rPr lang="pt-BR" sz="800" kern="0" spc="-1" dirty="0" err="1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Ceasas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. Na média, a alta foi de 5,0%, com destaque no acréscimo de preço na Ceasa/CE – Fortaleza (+30,9%), na </a:t>
            </a:r>
            <a:r>
              <a:rPr lang="pt-BR" sz="800" kern="0" spc="-1" dirty="0" err="1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Ceasas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/MT – Cuiabá (+48,4%) e na </a:t>
            </a:r>
            <a:r>
              <a:rPr lang="pt-BR" sz="800" kern="0" spc="-1" dirty="0" err="1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Ceasas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/GO – Goiânia (+9,1%). Contudo, em algumas </a:t>
            </a:r>
            <a:r>
              <a:rPr lang="pt-BR" sz="800" kern="0" spc="-1" dirty="0" err="1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Ceasas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 os preços </a:t>
            </a:r>
            <a:r>
              <a:rPr lang="pt-BR" sz="800" kern="0" spc="-1" dirty="0" err="1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apresentram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queda. Na Ceagesp – São Paulo (-3,2%), na Ceasa/RJ – Rio de Janeiro (-11,1%) e na </a:t>
            </a:r>
            <a:r>
              <a:rPr lang="pt-BR" sz="800" kern="0" spc="-1" dirty="0" err="1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Ceasaminas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 – Belo Horizonte (-16,5%).  O esgotamento do fruto em ponto de colheita em várias áreas produtoras e a passagem do pico de produção, especialmente em Goiás, no Centro-Oeste, e na Bahia e Pernambuco, no Nordeste, pressionaram os preços para cima em várias </a:t>
            </a:r>
            <a:r>
              <a:rPr lang="pt-BR" sz="800" kern="0" spc="-1" dirty="0" err="1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Ceasas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 das duas regiões. No entanto, nas </a:t>
            </a:r>
            <a:r>
              <a:rPr lang="pt-BR" sz="800" kern="0" spc="-1" dirty="0" err="1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Ceasas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 do Sudeste, como mencionado, o preço ainda esteve em queda, com a oferta sustentando esse movimento. </a:t>
            </a:r>
          </a:p>
        </p:txBody>
      </p:sp>
      <p:sp>
        <p:nvSpPr>
          <p:cNvPr id="33" name="Retângulo 3"/>
          <p:cNvSpPr/>
          <p:nvPr/>
        </p:nvSpPr>
        <p:spPr>
          <a:xfrm>
            <a:off x="3715687" y="4423860"/>
            <a:ext cx="3102530" cy="2302169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just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Os preços da laranja apresentaram oscilações, com leve prevalência de alta para as cotações nas </a:t>
            </a:r>
            <a:r>
              <a:rPr lang="pt-BR" sz="800" kern="0" spc="-1" dirty="0" err="1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Ceasas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. A demanda industrial no cinturão citrícola esteve aquecida de forma mais intensa em relação às semanas anteriores, resultado da melhora da qualidade das laranjas para a moagem e do maior volume disponível para a safra, com boas perspectivas para toda a temporada. Sendo assim, como as indústrias não atingiram sua capacidade máxima de produção, muitas laranjas também estiveram disponíveis no varejo, o que implicou em demanda aquecida, com preços em bons níveis para os consumidores, mesmo que tenha aumentado em algumas </a:t>
            </a:r>
            <a:r>
              <a:rPr lang="pt-BR" sz="800" kern="0" spc="-1" dirty="0" err="1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Ceasas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. Para as próximas semanas, espera-se que o volume de chuvas aumente, beneficiando a florada subsequente e, portanto, a produção. Destaque 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para: </a:t>
            </a:r>
            <a:r>
              <a:rPr lang="pt-BR" sz="800" kern="0" spc="-1" dirty="0" err="1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CeasaMinas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 – Barbacena (10,17%), Ceasa/MA – São Luiz (12,66%), além de queda na Ceasa/AL – Maceió (-50%) e Ceasa/PE – Foz do Iguaçu (-17,32%).</a:t>
            </a:r>
          </a:p>
          <a:p>
            <a:pPr algn="just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800" kern="0" spc="-1" dirty="0">
              <a:solidFill>
                <a:srgbClr val="595959"/>
              </a:solidFill>
              <a:latin typeface="Calibri" pitchFamily="34"/>
              <a:ea typeface="Microsoft YaHei"/>
              <a:cs typeface="Calibri" pitchFamily="34"/>
            </a:endParaRPr>
          </a:p>
          <a:p>
            <a:pPr algn="just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M</a:t>
            </a:r>
            <a:endParaRPr lang="pt-BR" sz="800" kern="0" spc="-1" dirty="0">
              <a:solidFill>
                <a:srgbClr val="595959"/>
              </a:solidFill>
              <a:latin typeface="Calibri" pitchFamily="34"/>
              <a:ea typeface="Microsoft YaHei"/>
              <a:cs typeface="Calibri" pitchFamily="34"/>
            </a:endParaRPr>
          </a:p>
        </p:txBody>
      </p:sp>
      <p:sp>
        <p:nvSpPr>
          <p:cNvPr id="34" name="Retângulo 3"/>
          <p:cNvSpPr/>
          <p:nvPr/>
        </p:nvSpPr>
        <p:spPr>
          <a:xfrm>
            <a:off x="3723617" y="6601355"/>
            <a:ext cx="3087588" cy="2170466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just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As cotações da banana nanica foram estáveis ou oscilaram entre as </a:t>
            </a:r>
            <a:r>
              <a:rPr lang="pt-BR" sz="800" kern="0" spc="-1" dirty="0" err="1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Ceasas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 por mais uma semana, mas com tendência à maior estabilização nos entrepostos; a produção ainda está baixa nas principais regiões produtoras – Vale do Ribeira/SP e norte catarinense, região exportadora para o Mercosul, que deve ter relevante aumento de oferta no início do ano que vem. No entanto, mesmo com a oferta ainda em menores patamares, os preços tenderam a ficar estáveis por causa do aumento da oferta da banana prata (parte dos consumidores substituíram a nanica pela prata) e por conta da rejeição aos altos preços praticados nas semanas anteriores no mercado da nanica. Destaque para a alta na Ceagesp – Sorocaba (52,52%), Ceasa/PR – Curitiba (20,86%), além de queda na Ceasa/PE – Caruaru (-23,33%) e Ceasa/MT – Cuiabá (-18,08%).</a:t>
            </a:r>
          </a:p>
          <a:p>
            <a:pPr algn="just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800" kern="0" spc="-1" dirty="0">
              <a:solidFill>
                <a:srgbClr val="595959"/>
              </a:solidFill>
              <a:latin typeface="Calibri" pitchFamily="34"/>
              <a:ea typeface="Microsoft YaHei"/>
              <a:cs typeface="Calibri" pitchFamily="34"/>
            </a:endParaRPr>
          </a:p>
          <a:p>
            <a:pPr algn="just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-----</a:t>
            </a:r>
            <a:endParaRPr lang="pt-BR" sz="800" kern="0" spc="-1" dirty="0">
              <a:solidFill>
                <a:srgbClr val="595959"/>
              </a:solidFill>
              <a:latin typeface="Calibri" pitchFamily="34"/>
              <a:ea typeface="Microsoft YaHei"/>
              <a:cs typeface="Calibri" pitchFamily="34"/>
            </a:endParaRPr>
          </a:p>
        </p:txBody>
      </p:sp>
      <p:sp>
        <p:nvSpPr>
          <p:cNvPr id="35" name="Retângulo 3"/>
          <p:cNvSpPr/>
          <p:nvPr/>
        </p:nvSpPr>
        <p:spPr>
          <a:xfrm>
            <a:off x="3725381" y="2135594"/>
            <a:ext cx="3072410" cy="1936171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just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As cotações apresentaram alta em relação a setembro na maioria das </a:t>
            </a:r>
            <a:r>
              <a:rPr lang="pt-BR" sz="800" kern="0" spc="-1" dirty="0" err="1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Ceasas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, impulsionadas principalmente pela redução da oferta, reflexo da desaceleração da colheita nas duas principais regiões produtoras do país – o norte do Espírito Santo e o sul da Bahia – além da presença de frutas de boa qualidade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. Apesar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da oferta controlada e dos preços elevados em diversos mercados, a demanda enfraquecida e o aumento da produção local em alguns estados fizeram com que os preços recuassem em determinadas </a:t>
            </a:r>
            <a:r>
              <a:rPr lang="pt-BR" sz="800" kern="0" spc="-1" dirty="0" err="1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Ceasas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. Outro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fator que contribuiu para conter os preços foi a migração do consumo para o mamão </a:t>
            </a:r>
            <a:r>
              <a:rPr lang="pt-BR" sz="800" kern="0" spc="-1" dirty="0" err="1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papaya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, que apresentou valores mais atrativos em comparação ao formosa em vários centros </a:t>
            </a:r>
            <a:r>
              <a:rPr lang="pt-BR" sz="800" kern="0" spc="-1" dirty="0" err="1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consumidores.Destaques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 da </a:t>
            </a:r>
            <a:r>
              <a:rPr lang="pt-BR" sz="800" kern="0" spc="-1" dirty="0" err="1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semana:Altas:Ceagesp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 – São Paulo: +32,47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%, Ceasa/MS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– Campo Grande: +60,47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%, Ceasa/PR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– Cascavel: +29,84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%, </a:t>
            </a:r>
            <a:r>
              <a:rPr lang="pt-BR" sz="800" kern="0" spc="-1" dirty="0" err="1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Queda:Ceasa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/AL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– Maceió: -33,12%</a:t>
            </a:r>
            <a:endParaRPr lang="pt-BR" sz="800" kern="0" spc="-1" dirty="0">
              <a:solidFill>
                <a:srgbClr val="595959"/>
              </a:solidFill>
              <a:latin typeface="Calibri" pitchFamily="34"/>
              <a:ea typeface="Microsoft YaHei"/>
              <a:cs typeface="Calibri" pitchFamily="34"/>
            </a:endParaRPr>
          </a:p>
        </p:txBody>
      </p:sp>
      <p:pic>
        <p:nvPicPr>
          <p:cNvPr id="23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589188" y="6144155"/>
            <a:ext cx="450003" cy="45720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Rectangle 11">
            <a:extLst>
              <a:ext uri="{FF2B5EF4-FFF2-40B4-BE49-F238E27FC236}">
                <a16:creationId xmlns="" xmlns:a16="http://schemas.microsoft.com/office/drawing/2014/main" id="{9EC2BFB8-8E2D-CDDD-82D5-35C1324F16AC}"/>
              </a:ext>
            </a:extLst>
          </p:cNvPr>
          <p:cNvSpPr/>
          <p:nvPr/>
        </p:nvSpPr>
        <p:spPr>
          <a:xfrm>
            <a:off x="4053232" y="4091086"/>
            <a:ext cx="2699444" cy="263787"/>
          </a:xfrm>
          <a:prstGeom prst="rect">
            <a:avLst/>
          </a:prstGeom>
          <a:solidFill>
            <a:srgbClr val="39ADE2"/>
          </a:solidFill>
          <a:ln cap="flat">
            <a:noFill/>
            <a:prstDash val="solid"/>
          </a:ln>
        </p:spPr>
        <p:txBody>
          <a:bodyPr vert="horz" wrap="square" lIns="90004" tIns="46798" rIns="90004" bIns="46798" anchor="ctr" anchorCtr="0" compatLnSpc="1">
            <a:spAutoFit/>
          </a:bodyPr>
          <a:lstStyle/>
          <a:p>
            <a:pPr marL="743041" indent="-281516">
              <a:tabLst>
                <a:tab pos="0" algn="l"/>
              </a:tabLst>
            </a:pPr>
            <a:r>
              <a:rPr lang="pt-BR" sz="1100" b="1" spc="-1" dirty="0">
                <a:solidFill>
                  <a:srgbClr val="FFFFFF"/>
                </a:solidFill>
                <a:latin typeface="Arial"/>
                <a:ea typeface="Microsoft YaHei"/>
                <a:cs typeface="DejaVu Sans"/>
              </a:rPr>
              <a:t>Laranja</a:t>
            </a:r>
          </a:p>
        </p:txBody>
      </p:sp>
      <p:pic>
        <p:nvPicPr>
          <p:cNvPr id="12" name="Picture 16">
            <a:extLst>
              <a:ext uri="{FF2B5EF4-FFF2-40B4-BE49-F238E27FC236}">
                <a16:creationId xmlns="" xmlns:a16="http://schemas.microsoft.com/office/drawing/2014/main" id="{129D746D-F10C-98A9-6137-A03089CB0FA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6200000" flipH="1">
            <a:off x="3665883" y="4025368"/>
            <a:ext cx="450716" cy="457428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16" name="Rectangle 11">
            <a:extLst>
              <a:ext uri="{FF2B5EF4-FFF2-40B4-BE49-F238E27FC236}">
                <a16:creationId xmlns="" xmlns:a16="http://schemas.microsoft.com/office/drawing/2014/main" id="{9D83C777-469B-352C-A296-A8ED36D896F5}"/>
              </a:ext>
            </a:extLst>
          </p:cNvPr>
          <p:cNvSpPr/>
          <p:nvPr/>
        </p:nvSpPr>
        <p:spPr>
          <a:xfrm>
            <a:off x="920524" y="1885111"/>
            <a:ext cx="2674299" cy="263787"/>
          </a:xfrm>
          <a:prstGeom prst="rect">
            <a:avLst/>
          </a:prstGeom>
          <a:solidFill>
            <a:srgbClr val="39ADE2"/>
          </a:solidFill>
          <a:ln cap="flat">
            <a:noFill/>
            <a:prstDash val="solid"/>
          </a:ln>
        </p:spPr>
        <p:txBody>
          <a:bodyPr vert="horz" wrap="square" lIns="90004" tIns="46798" rIns="90004" bIns="46798" anchor="ctr" anchorCtr="0" compatLnSpc="1">
            <a:spAutoFit/>
          </a:bodyPr>
          <a:lstStyle/>
          <a:p>
            <a:pPr marL="743041" indent="-281516">
              <a:tabLst>
                <a:tab pos="0" algn="l"/>
              </a:tabLst>
            </a:pPr>
            <a:r>
              <a:rPr lang="pt-BR" sz="1100" b="1" spc="-1" dirty="0">
                <a:solidFill>
                  <a:srgbClr val="FFFFFF"/>
                </a:solidFill>
                <a:latin typeface="Arial"/>
                <a:ea typeface="Microsoft YaHei"/>
                <a:cs typeface="DejaVu Sans"/>
              </a:rPr>
              <a:t>Cebola</a:t>
            </a:r>
          </a:p>
        </p:txBody>
      </p:sp>
      <p:sp>
        <p:nvSpPr>
          <p:cNvPr id="17" name="Retângulo 3">
            <a:extLst>
              <a:ext uri="{FF2B5EF4-FFF2-40B4-BE49-F238E27FC236}">
                <a16:creationId xmlns="" xmlns:a16="http://schemas.microsoft.com/office/drawing/2014/main" id="{E42D5E1C-CD4D-1FC7-B764-C424917D323E}"/>
              </a:ext>
            </a:extLst>
          </p:cNvPr>
          <p:cNvSpPr/>
          <p:nvPr/>
        </p:nvSpPr>
        <p:spPr>
          <a:xfrm>
            <a:off x="670582" y="2171635"/>
            <a:ext cx="2924241" cy="1666995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just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Após registrar preços bastante baixos, a cebola apresentou alta na maioria das </a:t>
            </a:r>
            <a:r>
              <a:rPr lang="pt-BR" sz="800" kern="0" spc="-1" dirty="0" err="1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Ceasas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 durante a semana analisada. Em média, o valor subiu 11,3%. Em alguns mercados, os aumentos foram expressivos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: Ceagesp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– São José do Rio Preto: +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61,6%, Ceagesp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– Ribeirão Preto: +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57,2%, Ceagesp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– São Paulo: +31,2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%, </a:t>
            </a:r>
            <a:r>
              <a:rPr lang="pt-BR" sz="800" kern="0" spc="-1" dirty="0" err="1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Ceasaminas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– Belo Horizonte: +46,6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%. Por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outro lado, em algumas </a:t>
            </a:r>
            <a:r>
              <a:rPr lang="pt-BR" sz="800" kern="0" spc="-1" dirty="0" err="1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Ceasas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 do Nordeste, os preços continuaram em queda. Foi o caso da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: Ceasa/PE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– Recife: -7,4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%, Ceasa/CE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– Fortaleza: -3,5</a:t>
            </a:r>
            <a:r>
              <a:rPr lang="pt-BR" sz="800" kern="0" spc="-1" dirty="0" smtClean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%. A </a:t>
            </a:r>
            <a:r>
              <a:rPr lang="pt-BR" sz="800" kern="0" spc="-1" dirty="0">
                <a:solidFill>
                  <a:srgbClr val="595959"/>
                </a:solidFill>
                <a:latin typeface="Calibri" pitchFamily="34"/>
                <a:ea typeface="Microsoft YaHei"/>
                <a:cs typeface="Calibri" pitchFamily="34"/>
              </a:rPr>
              <a:t>elevação dos preços está relacionada à redução da oferta, causada pelo fim do pico da safra de inverno e pelas chuvas que têm dificultado a colheita em regiões produtoras de Goiás, Minas Gerais e São Paulo.</a:t>
            </a:r>
            <a:endParaRPr lang="pt-BR" sz="800" kern="0" spc="-1" dirty="0">
              <a:solidFill>
                <a:srgbClr val="595959"/>
              </a:solidFill>
              <a:latin typeface="Calibri" pitchFamily="34"/>
              <a:ea typeface="Microsoft YaHei"/>
              <a:cs typeface="Calibri" pitchFamily="34"/>
            </a:endParaRPr>
          </a:p>
        </p:txBody>
      </p:sp>
      <p:pic>
        <p:nvPicPr>
          <p:cNvPr id="27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589189" y="1789963"/>
            <a:ext cx="450003" cy="457200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8" name="Imagem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34980" y="6260284"/>
            <a:ext cx="451143" cy="42066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6"/>
          <p:cNvSpPr/>
          <p:nvPr/>
        </p:nvSpPr>
        <p:spPr>
          <a:xfrm>
            <a:off x="861116" y="4494838"/>
            <a:ext cx="2609478" cy="263787"/>
          </a:xfrm>
          <a:prstGeom prst="rect">
            <a:avLst/>
          </a:prstGeom>
          <a:solidFill>
            <a:srgbClr val="39ADE2"/>
          </a:solidFill>
          <a:ln cap="flat">
            <a:noFill/>
            <a:prstDash val="solid"/>
          </a:ln>
        </p:spPr>
        <p:txBody>
          <a:bodyPr vert="horz" wrap="square" lIns="90004" tIns="46798" rIns="90004" bIns="46798" anchor="ctr" anchorCtr="0" compatLnSpc="1">
            <a:spAutoFit/>
          </a:bodyPr>
          <a:lstStyle/>
          <a:p>
            <a:pPr marL="743041" indent="-281516">
              <a:tabLst>
                <a:tab pos="0" algn="l"/>
              </a:tabLst>
            </a:pPr>
            <a:r>
              <a:rPr lang="pt-BR" sz="1100" b="1" spc="-1" dirty="0">
                <a:solidFill>
                  <a:srgbClr val="FFFFFF"/>
                </a:solidFill>
                <a:latin typeface="Arial"/>
                <a:ea typeface="Microsoft YaHei"/>
                <a:cs typeface="DejaVu Sans"/>
              </a:rPr>
              <a:t>Preços em alta</a:t>
            </a:r>
          </a:p>
        </p:txBody>
      </p:sp>
      <p:sp>
        <p:nvSpPr>
          <p:cNvPr id="6" name="Text Box 5"/>
          <p:cNvSpPr/>
          <p:nvPr/>
        </p:nvSpPr>
        <p:spPr>
          <a:xfrm>
            <a:off x="2708279" y="642960"/>
            <a:ext cx="2551678" cy="428039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0004" tIns="46798" rIns="90004" bIns="46798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100" b="0" i="0" u="none" strike="noStrike" kern="1200" cap="none" spc="-1" baseline="0">
                <a:solidFill>
                  <a:srgbClr val="2F5496"/>
                </a:solidFill>
                <a:uFillTx/>
                <a:latin typeface="Arial Rounded MT Bold"/>
                <a:ea typeface="Microsoft YaHei"/>
                <a:cs typeface="DejaVu Sans"/>
              </a:rPr>
              <a:t>Mercado Hortigranjeiro </a:t>
            </a:r>
            <a:endParaRPr lang="pt-BR" sz="1100" b="0" i="0" u="none" strike="noStrike" kern="1200" cap="none" spc="-1" baseline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100" b="0" i="0" u="none" strike="noStrike" kern="1200" cap="none" spc="-1" baseline="0">
                <a:solidFill>
                  <a:srgbClr val="2F5496"/>
                </a:solidFill>
                <a:uFillTx/>
                <a:latin typeface="Arial Rounded MT Bold"/>
                <a:ea typeface="Microsoft YaHei"/>
                <a:cs typeface="DejaVu Sans"/>
              </a:rPr>
              <a:t>nas Centrais de Abastecimento</a:t>
            </a:r>
            <a:endParaRPr lang="pt-BR" sz="1100" b="0" i="0" u="none" strike="noStrike" kern="1200" cap="none" spc="-1" baseline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</p:txBody>
      </p:sp>
      <p:sp>
        <p:nvSpPr>
          <p:cNvPr id="7" name="AutoShape 6"/>
          <p:cNvSpPr/>
          <p:nvPr/>
        </p:nvSpPr>
        <p:spPr>
          <a:xfrm>
            <a:off x="816120" y="1414439"/>
            <a:ext cx="5559835" cy="305281"/>
          </a:xfrm>
          <a:custGeom>
            <a:avLst>
              <a:gd name="f0" fmla="val 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39ADE2"/>
          </a:solidFill>
          <a:ln cap="flat">
            <a:noFill/>
            <a:prstDash val="solid"/>
          </a:ln>
        </p:spPr>
        <p:txBody>
          <a:bodyPr vert="horz" wrap="square" lIns="90004" tIns="46798" rIns="90004" bIns="46798" anchor="ctr" anchorCtr="0" compatLnSpc="1">
            <a:noAutofit/>
          </a:bodyPr>
          <a:lstStyle/>
          <a:p>
            <a:pPr marL="45720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100" b="1" i="0" u="none" strike="noStrike" kern="1200" cap="none" spc="-1" baseline="0" dirty="0">
                <a:solidFill>
                  <a:srgbClr val="FFFFFF"/>
                </a:solidFill>
                <a:uFillTx/>
                <a:latin typeface="Arial"/>
                <a:ea typeface="Microsoft YaHei"/>
                <a:cs typeface="DejaVu Sans"/>
              </a:rPr>
              <a:t>Outros destaques de variações nos preços médios nas</a:t>
            </a:r>
            <a:r>
              <a:rPr lang="pt-BR" sz="1100" b="1" i="0" u="none" strike="noStrike" kern="1200" cap="none" spc="-1" dirty="0">
                <a:solidFill>
                  <a:srgbClr val="FFFFFF"/>
                </a:solidFill>
                <a:uFillTx/>
                <a:latin typeface="Arial"/>
                <a:ea typeface="Microsoft YaHei"/>
                <a:cs typeface="DejaVu Sans"/>
              </a:rPr>
              <a:t> Ceasas</a:t>
            </a:r>
            <a:endParaRPr lang="pt-BR" sz="1100" b="0" i="0" u="none" strike="noStrike" kern="1200" cap="none" spc="-1" baseline="0" dirty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</p:txBody>
      </p:sp>
      <p:sp>
        <p:nvSpPr>
          <p:cNvPr id="8" name="Text Box 8"/>
          <p:cNvSpPr/>
          <p:nvPr/>
        </p:nvSpPr>
        <p:spPr>
          <a:xfrm>
            <a:off x="293760" y="-6483"/>
            <a:ext cx="5053678" cy="1079395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0004" tIns="46798" rIns="90004" bIns="46798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800" b="0" i="0" u="none" strike="noStrike" kern="1200" cap="none" spc="-1" baseline="0" dirty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Resumo Executivo </a:t>
            </a:r>
            <a:endParaRPr lang="pt-BR" sz="2800" b="0" i="0" u="none" strike="noStrike" kern="1200" cap="none" spc="-1" baseline="0" dirty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800" b="0" i="0" u="none" strike="noStrike" kern="1200" cap="none" spc="-1" baseline="0" dirty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Semanal nº </a:t>
            </a:r>
            <a:r>
              <a:rPr lang="pt-BR" spc="-1" dirty="0" smtClean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41</a:t>
            </a:r>
            <a:endParaRPr lang="pt-BR" spc="-1" dirty="0">
              <a:solidFill>
                <a:srgbClr val="50A45A"/>
              </a:solidFill>
              <a:latin typeface="Arial Rounded MT Bold"/>
              <a:ea typeface="Microsoft YaHei"/>
              <a:cs typeface="DejaVu Sans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800" b="0" i="0" u="none" strike="noStrike" kern="1200" cap="none" spc="-1" baseline="0" dirty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	</a:t>
            </a:r>
            <a:endParaRPr lang="pt-BR" sz="1800" b="0" i="0" u="none" strike="noStrike" kern="1200" cap="none" spc="-1" baseline="0" dirty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</p:txBody>
      </p:sp>
      <p:sp>
        <p:nvSpPr>
          <p:cNvPr id="10" name="Text Box 12"/>
          <p:cNvSpPr/>
          <p:nvPr/>
        </p:nvSpPr>
        <p:spPr>
          <a:xfrm>
            <a:off x="5571723" y="6982973"/>
            <a:ext cx="1286277" cy="21492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0004" tIns="46798" rIns="90004" bIns="46798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800" b="1" i="0" u="none" strike="noStrike" kern="1200" cap="none" spc="-1" baseline="0" dirty="0">
                <a:solidFill>
                  <a:srgbClr val="000000"/>
                </a:solidFill>
                <a:uFillTx/>
                <a:latin typeface="Arial"/>
                <a:ea typeface="Microsoft YaHei"/>
                <a:cs typeface="DejaVu Sans"/>
              </a:rPr>
              <a:t>Fonte: </a:t>
            </a:r>
            <a:r>
              <a:rPr lang="pt-BR" sz="800" b="0" i="0" u="none" strike="noStrike" kern="1200" cap="none" spc="-1" baseline="0" dirty="0">
                <a:solidFill>
                  <a:srgbClr val="000000"/>
                </a:solidFill>
                <a:uFillTx/>
                <a:latin typeface="Arial"/>
                <a:ea typeface="Microsoft YaHei"/>
                <a:cs typeface="DejaVu Sans"/>
              </a:rPr>
              <a:t>Conab/Ceasas</a:t>
            </a:r>
            <a:endParaRPr lang="pt-BR" sz="800" b="0" i="0" u="none" strike="noStrike" kern="1200" cap="none" spc="-1" baseline="0" dirty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</p:txBody>
      </p:sp>
      <p:pic>
        <p:nvPicPr>
          <p:cNvPr id="12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60" y="1271518"/>
            <a:ext cx="603723" cy="59759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13" name="AutoShape 4" descr="null"/>
          <p:cNvSpPr/>
          <p:nvPr/>
        </p:nvSpPr>
        <p:spPr>
          <a:xfrm>
            <a:off x="155576" y="-1241426"/>
            <a:ext cx="3590921" cy="2590796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</p:txBody>
      </p:sp>
      <p:sp>
        <p:nvSpPr>
          <p:cNvPr id="14" name="AutoShape 6" descr="null"/>
          <p:cNvSpPr/>
          <p:nvPr/>
        </p:nvSpPr>
        <p:spPr>
          <a:xfrm>
            <a:off x="307979" y="-1089022"/>
            <a:ext cx="3590921" cy="2590796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</p:txBody>
      </p:sp>
      <p:sp>
        <p:nvSpPr>
          <p:cNvPr id="19" name="Rectangle 13"/>
          <p:cNvSpPr/>
          <p:nvPr/>
        </p:nvSpPr>
        <p:spPr>
          <a:xfrm>
            <a:off x="-11763" y="7332293"/>
            <a:ext cx="6858000" cy="1155896"/>
          </a:xfrm>
          <a:prstGeom prst="rect">
            <a:avLst/>
          </a:prstGeom>
          <a:solidFill>
            <a:srgbClr val="FFC000"/>
          </a:solidFill>
          <a:ln cap="flat">
            <a:noFill/>
            <a:prstDash val="solid"/>
          </a:ln>
        </p:spPr>
        <p:txBody>
          <a:bodyPr vert="horz" wrap="square" lIns="90004" tIns="46798" rIns="90004" bIns="46798" anchor="t" anchorCtr="0" compatLnSpc="1">
            <a:noAutofit/>
          </a:bodyPr>
          <a:lstStyle/>
          <a:p>
            <a:pPr algn="just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900" b="0" i="0" u="none" strike="noStrike" kern="1200" cap="none" spc="-1" baseline="0" dirty="0" smtClean="0">
                <a:solidFill>
                  <a:srgbClr val="595959"/>
                </a:solidFill>
                <a:uFillTx/>
                <a:latin typeface="Calibri"/>
                <a:ea typeface="Microsoft YaHei"/>
                <a:cs typeface="Calibri"/>
              </a:rPr>
              <a:t>FORAM CONSIDERADAS PARA ESTE RESUMO AS INFORMAÇÕES DISPONIBILIZADAS POR </a:t>
            </a:r>
            <a:r>
              <a:rPr lang="pt-BR" sz="900" kern="0" spc="-1" dirty="0" smtClean="0">
                <a:solidFill>
                  <a:srgbClr val="595959"/>
                </a:solidFill>
                <a:latin typeface="Calibri"/>
                <a:ea typeface="Microsoft YaHei"/>
                <a:cs typeface="Calibri"/>
              </a:rPr>
              <a:t>33 </a:t>
            </a:r>
            <a:r>
              <a:rPr lang="pt-BR" sz="900" b="0" i="0" u="none" strike="noStrike" kern="1200" cap="none" spc="-1" baseline="0" dirty="0" smtClean="0">
                <a:solidFill>
                  <a:srgbClr val="595959"/>
                </a:solidFill>
                <a:uFillTx/>
                <a:latin typeface="Calibri"/>
                <a:ea typeface="Microsoft YaHei"/>
                <a:cs typeface="Calibri"/>
              </a:rPr>
              <a:t>CENTRAIS DE </a:t>
            </a:r>
            <a:r>
              <a:rPr lang="pt-BR" sz="900" spc="-1" dirty="0" smtClean="0">
                <a:solidFill>
                  <a:srgbClr val="595959"/>
                </a:solidFill>
                <a:ea typeface="Microsoft YaHei"/>
                <a:cs typeface="Calibri"/>
              </a:rPr>
              <a:t>ABASTECIMENTOS</a:t>
            </a:r>
            <a:r>
              <a:rPr lang="pt-BR" sz="900" spc="-1" dirty="0">
                <a:solidFill>
                  <a:srgbClr val="595959"/>
                </a:solidFill>
                <a:ea typeface="Microsoft YaHei"/>
                <a:cs typeface="Calibri"/>
              </a:rPr>
              <a:t>: AMA/BA - JUAZEIRO, CEAGESP - ARACATUBA, CEAGESP - BAURU, CEAGESP - FRANCA, CEAGESP - PRES. PRUDENTE, CEAGESP - RIBEIRAO PRETO, CEAGESP - S J DOS CAMPOS, CEAGESP - SAO JOSE RIO PRETO, CEAGESP - SAO PAULO, CEAGESP - SOROCABA, CEASA/AL - MACEIO, CEASA/BA - SALVADOR, CEASA/CE - FORTALEZA, CEASA/ES - VITORIA, CEASA/GO - GOIANIA, CEASA/MA - SAO LUIZ, CEASA/MS - CAMPO GRANDE, CEASA/MT - CUIABA, CEASA/PB - JOAO PESSOA, CEASA/PB - PATOS, CEASA/PE - CARUARU, CEASA/PE - RECIFE, CEASA/PR - CASCAVEL, CEASA/PR - CURITIBA, CEASA/PR - FOZ DO IGUACU, CEASA/RJ - RIO DE JANEIRO, CEASA/RN - NATAL, CEASA/RS - CAXIAS DO SUL, CEASA/RS - PORTO ALEGRE, CEASA/SP - CAMPINAS, CEASA/TO - PALMAS, CEASAMINAS - BARBACENA, CEASAMINAS - BELO HORIZONTE</a:t>
            </a:r>
          </a:p>
        </p:txBody>
      </p:sp>
      <p:sp>
        <p:nvSpPr>
          <p:cNvPr id="21" name="Rectangle 6"/>
          <p:cNvSpPr/>
          <p:nvPr/>
        </p:nvSpPr>
        <p:spPr>
          <a:xfrm>
            <a:off x="839199" y="1886679"/>
            <a:ext cx="2609478" cy="263787"/>
          </a:xfrm>
          <a:prstGeom prst="rect">
            <a:avLst/>
          </a:prstGeom>
          <a:solidFill>
            <a:srgbClr val="39ADE2"/>
          </a:solidFill>
          <a:ln cap="flat">
            <a:noFill/>
            <a:prstDash val="solid"/>
          </a:ln>
        </p:spPr>
        <p:txBody>
          <a:bodyPr vert="horz" wrap="square" lIns="90004" tIns="46798" rIns="90004" bIns="46798" anchor="ctr" anchorCtr="0" compatLnSpc="1">
            <a:spAutoFit/>
          </a:bodyPr>
          <a:lstStyle/>
          <a:p>
            <a:pPr marL="743041" indent="-281516">
              <a:tabLst>
                <a:tab pos="0" algn="l"/>
              </a:tabLst>
            </a:pPr>
            <a:r>
              <a:rPr lang="pt-BR" sz="1100" b="1" spc="-1" dirty="0">
                <a:solidFill>
                  <a:srgbClr val="FFFFFF"/>
                </a:solidFill>
                <a:latin typeface="Arial"/>
                <a:ea typeface="Microsoft YaHei"/>
                <a:cs typeface="DejaVu Sans"/>
              </a:rPr>
              <a:t>Preços em baixa</a:t>
            </a:r>
          </a:p>
        </p:txBody>
      </p:sp>
      <p:pic>
        <p:nvPicPr>
          <p:cNvPr id="24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737877" y="1794307"/>
            <a:ext cx="450716" cy="457428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8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>
            <a:off x="737877" y="4413554"/>
            <a:ext cx="450716" cy="457428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3669" y="4896751"/>
            <a:ext cx="6858000" cy="4624"/>
          </a:xfrm>
          <a:prstGeom prst="rect">
            <a:avLst/>
          </a:prstGeom>
        </p:spPr>
      </p:pic>
      <p:sp>
        <p:nvSpPr>
          <p:cNvPr id="29" name="Text Box 9"/>
          <p:cNvSpPr/>
          <p:nvPr/>
        </p:nvSpPr>
        <p:spPr>
          <a:xfrm>
            <a:off x="293760" y="847804"/>
            <a:ext cx="4966197" cy="463842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0004" tIns="46798" rIns="90004" bIns="46798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400" spc="-1" dirty="0" smtClean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20 de outubro </a:t>
            </a:r>
            <a:r>
              <a:rPr lang="pt-BR" sz="1400" b="0" i="0" u="none" strike="noStrike" kern="1200" cap="none" spc="-1" baseline="0" dirty="0" smtClean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de 2025</a:t>
            </a:r>
            <a:endParaRPr lang="pt-BR" sz="1400" b="0" i="0" u="none" strike="noStrike" kern="1200" cap="none" spc="-1" baseline="0" dirty="0" smtClean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1284" algn="l"/>
                <a:tab pos="10780556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000" b="0" i="0" u="none" strike="noStrike" kern="1200" cap="none" spc="-1" baseline="0" dirty="0" smtClean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Referência: 12</a:t>
            </a:r>
            <a:r>
              <a:rPr lang="pt-BR" sz="1000" kern="0" spc="-1" dirty="0" smtClean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/10/25</a:t>
            </a:r>
            <a:r>
              <a:rPr lang="pt-BR" sz="1000" b="0" i="0" u="none" strike="noStrike" kern="1200" cap="none" spc="-1" baseline="0" dirty="0" smtClean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 a </a:t>
            </a:r>
            <a:r>
              <a:rPr lang="pt-BR" sz="1000" kern="0" spc="-1" dirty="0" smtClean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18</a:t>
            </a:r>
            <a:r>
              <a:rPr lang="pt-BR" sz="1000" b="0" i="0" u="none" strike="noStrike" kern="1200" cap="none" spc="-1" baseline="0" dirty="0" smtClean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/10/25 em relação </a:t>
            </a:r>
            <a:r>
              <a:rPr lang="pt-BR" sz="1000" spc="-1" dirty="0" smtClean="0">
                <a:solidFill>
                  <a:srgbClr val="50A45A"/>
                </a:solidFill>
                <a:latin typeface="Arial Rounded MT Bold"/>
                <a:ea typeface="Microsoft YaHei"/>
                <a:cs typeface="DejaVu Sans"/>
              </a:rPr>
              <a:t>a setembro/</a:t>
            </a:r>
            <a:r>
              <a:rPr lang="pt-BR" sz="1000" b="0" i="0" u="none" strike="noStrike" kern="1200" cap="none" spc="-1" baseline="0" dirty="0" smtClean="0">
                <a:solidFill>
                  <a:srgbClr val="50A45A"/>
                </a:solidFill>
                <a:uFillTx/>
                <a:latin typeface="Arial Rounded MT Bold"/>
                <a:ea typeface="Microsoft YaHei"/>
                <a:cs typeface="DejaVu Sans"/>
              </a:rPr>
              <a:t>25</a:t>
            </a:r>
            <a:endParaRPr lang="pt-BR" sz="1000" b="0" i="0" u="none" strike="noStrike" kern="1200" cap="none" spc="-1" baseline="0" dirty="0">
              <a:solidFill>
                <a:srgbClr val="000000"/>
              </a:solidFill>
              <a:uFillTx/>
              <a:latin typeface="Arial"/>
              <a:ea typeface="DejaVu Sans"/>
              <a:cs typeface="DejaVu Sans"/>
            </a:endParaRPr>
          </a:p>
        </p:txBody>
      </p:sp>
      <p:graphicFrame>
        <p:nvGraphicFramePr>
          <p:cNvPr id="20" name="Gráfico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5529167"/>
              </p:ext>
            </p:extLst>
          </p:nvPr>
        </p:nvGraphicFramePr>
        <p:xfrm>
          <a:off x="-23669" y="2317424"/>
          <a:ext cx="3472346" cy="20218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3" name="Gráfico 2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9572118"/>
              </p:ext>
            </p:extLst>
          </p:nvPr>
        </p:nvGraphicFramePr>
        <p:xfrm>
          <a:off x="-11764" y="4893025"/>
          <a:ext cx="3482329" cy="20517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5" name="Gráfico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0196938"/>
              </p:ext>
            </p:extLst>
          </p:nvPr>
        </p:nvGraphicFramePr>
        <p:xfrm>
          <a:off x="3448677" y="2317424"/>
          <a:ext cx="3409323" cy="20218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26" name="Gráfico 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6576028"/>
              </p:ext>
            </p:extLst>
          </p:nvPr>
        </p:nvGraphicFramePr>
        <p:xfrm>
          <a:off x="3448677" y="4893025"/>
          <a:ext cx="3409323" cy="20517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21854</TotalTime>
  <Words>1223</Words>
  <Application>Microsoft Office PowerPoint</Application>
  <PresentationFormat>Apresentação na tela (4:3)</PresentationFormat>
  <Paragraphs>45</Paragraphs>
  <Slides>2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10" baseType="lpstr">
      <vt:lpstr>Microsoft YaHei</vt:lpstr>
      <vt:lpstr>Arial</vt:lpstr>
      <vt:lpstr>Arial Rounded MT Bold</vt:lpstr>
      <vt:lpstr>Calibri</vt:lpstr>
      <vt:lpstr>DejaVu Sans</vt:lpstr>
      <vt:lpstr>Symbol</vt:lpstr>
      <vt:lpstr>Wingdings</vt:lpstr>
      <vt:lpstr>Office Theme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Luis</dc:creator>
  <dc:description/>
  <cp:lastModifiedBy>FLAVIA MACHADO STARLING SOARES</cp:lastModifiedBy>
  <cp:revision>1805</cp:revision>
  <cp:lastPrinted>1601-01-01T00:00:00Z</cp:lastPrinted>
  <dcterms:created xsi:type="dcterms:W3CDTF">2021-06-25T18:53:34Z</dcterms:created>
  <dcterms:modified xsi:type="dcterms:W3CDTF">2025-10-20T19:16:52Z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Apresentação na tela (4:3)</vt:lpwstr>
  </property>
</Properties>
</file>