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737466-B134-4E77-BB6B-A24A17A970BA}" v="8" dt="2025-04-14T22:55:58.848"/>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6" d="100"/>
          <a:sy n="106" d="100"/>
        </p:scale>
        <p:origin x="1332" y="-4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oleObject" Target="file:///C:\Users\sabrina.assis\Nextcloud2\DF-GEHOR\Resumo%20Executivo\RE%2040-2025\Grafico%20RE%20n.%2040.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Users\sabrina.assis\Nextcloud2\DF-GEHOR\Resumo%20Executivo\RE%2040-2025\Grafico%20RE%20n.%2040.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sabrina.assis\Nextcloud2\DF-GEHOR\Resumo%20Executivo\RE%2040-2025\Grafico%20RE%20n.%2040.xls"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sabrina.assis\Nextcloud2\DF-GEHOR\Resumo%20Executivo\RE%2040-2025\Grafico%20RE%20n.%2040.xls"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Calibri"/>
                <a:ea typeface="Calibri"/>
                <a:cs typeface="Calibri"/>
              </a:defRPr>
            </a:pPr>
            <a:r>
              <a:rPr lang="pt-BR" sz="1200" b="0" i="0" u="none" strike="noStrike" baseline="0">
                <a:solidFill>
                  <a:srgbClr val="333333"/>
                </a:solidFill>
                <a:latin typeface="Calibri"/>
                <a:cs typeface="Calibri"/>
              </a:rPr>
              <a:t>Variação de Preços - </a:t>
            </a:r>
            <a:r>
              <a:rPr lang="pt-BR" sz="1200" b="1" i="0" u="none" strike="noStrike" baseline="0">
                <a:solidFill>
                  <a:srgbClr val="333333"/>
                </a:solidFill>
                <a:latin typeface="Calibri"/>
                <a:cs typeface="Calibri"/>
              </a:rPr>
              <a:t>Berinjela  </a:t>
            </a:r>
          </a:p>
          <a:p>
            <a:pPr>
              <a:defRPr sz="1000" b="0" i="0" u="none" strike="noStrike" baseline="0">
                <a:solidFill>
                  <a:srgbClr val="000000"/>
                </a:solidFill>
                <a:latin typeface="Calibri"/>
                <a:ea typeface="Calibri"/>
                <a:cs typeface="Calibri"/>
              </a:defRPr>
            </a:pPr>
            <a:endParaRPr lang="pt-BR" sz="1200" b="1" i="0" u="none" strike="noStrike" baseline="0">
              <a:solidFill>
                <a:srgbClr val="333333"/>
              </a:solidFill>
              <a:latin typeface="Calibri"/>
              <a:cs typeface="Calibri"/>
            </a:endParaRPr>
          </a:p>
        </c:rich>
      </c:tx>
      <c:layout>
        <c:manualLayout>
          <c:xMode val="edge"/>
          <c:yMode val="edge"/>
          <c:x val="0.25703227774494292"/>
          <c:y val="1.4344242125984251E-2"/>
        </c:manualLayout>
      </c:layout>
      <c:overlay val="0"/>
      <c:spPr>
        <a:noFill/>
        <a:ln w="25400">
          <a:noFill/>
        </a:ln>
      </c:spPr>
    </c:title>
    <c:autoTitleDeleted val="0"/>
    <c:plotArea>
      <c:layout>
        <c:manualLayout>
          <c:layoutTarget val="inner"/>
          <c:xMode val="edge"/>
          <c:yMode val="edge"/>
          <c:x val="6.7599287315362952E-2"/>
          <c:y val="0.12669742454068242"/>
          <c:w val="0.89979123173277664"/>
          <c:h val="0.53129097729180619"/>
        </c:manualLayout>
      </c:layout>
      <c:barChart>
        <c:barDir val="bar"/>
        <c:grouping val="clustered"/>
        <c:varyColors val="0"/>
        <c:ser>
          <c:idx val="0"/>
          <c:order val="0"/>
          <c:tx>
            <c:strRef>
              <c:f>Hortaliças!$A$2</c:f>
              <c:strCache>
                <c:ptCount val="1"/>
                <c:pt idx="0">
                  <c:v>CEASA/PR-CURITIBA </c:v>
                </c:pt>
              </c:strCache>
            </c:strRef>
          </c:tx>
          <c:spPr>
            <a:solidFill>
              <a:srgbClr val="4472C4"/>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Hortaliças!$B$2</c:f>
              <c:numCache>
                <c:formatCode>0.00%</c:formatCode>
                <c:ptCount val="1"/>
                <c:pt idx="0">
                  <c:v>-0.434</c:v>
                </c:pt>
              </c:numCache>
            </c:numRef>
          </c:val>
        </c:ser>
        <c:ser>
          <c:idx val="1"/>
          <c:order val="1"/>
          <c:tx>
            <c:strRef>
              <c:f>Hortaliças!$A$3</c:f>
              <c:strCache>
                <c:ptCount val="1"/>
                <c:pt idx="0">
                  <c:v>CEAGESP-SÃO PAULO </c:v>
                </c:pt>
              </c:strCache>
            </c:strRef>
          </c:tx>
          <c:spPr>
            <a:solidFill>
              <a:srgbClr val="ED7D31"/>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Hortaliças!$B$3</c:f>
              <c:numCache>
                <c:formatCode>0.00%</c:formatCode>
                <c:ptCount val="1"/>
                <c:pt idx="0">
                  <c:v>-0.4093</c:v>
                </c:pt>
              </c:numCache>
            </c:numRef>
          </c:val>
        </c:ser>
        <c:ser>
          <c:idx val="2"/>
          <c:order val="2"/>
          <c:tx>
            <c:strRef>
              <c:f>Hortaliças!$A$4</c:f>
              <c:strCache>
                <c:ptCount val="1"/>
                <c:pt idx="0">
                  <c:v>CEASA/PE- RECIFE  </c:v>
                </c:pt>
              </c:strCache>
            </c:strRef>
          </c:tx>
          <c:spPr>
            <a:solidFill>
              <a:srgbClr val="A5A5A5"/>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Hortaliças!$B$4</c:f>
              <c:numCache>
                <c:formatCode>0.00%</c:formatCode>
                <c:ptCount val="1"/>
                <c:pt idx="0">
                  <c:v>-0.2235</c:v>
                </c:pt>
              </c:numCache>
            </c:numRef>
          </c:val>
        </c:ser>
        <c:ser>
          <c:idx val="3"/>
          <c:order val="3"/>
          <c:tx>
            <c:strRef>
              <c:f>Hortaliças!$A$5</c:f>
              <c:strCache>
                <c:ptCount val="1"/>
                <c:pt idx="0">
                  <c:v>CEASA/SC- FLORIANOPOLIS </c:v>
                </c:pt>
              </c:strCache>
            </c:strRef>
          </c:tx>
          <c:spPr>
            <a:solidFill>
              <a:srgbClr val="FFC000"/>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Hortaliças!$B$5</c:f>
              <c:numCache>
                <c:formatCode>0.00%</c:formatCode>
                <c:ptCount val="1"/>
                <c:pt idx="0">
                  <c:v>-0.17649999999999999</c:v>
                </c:pt>
              </c:numCache>
            </c:numRef>
          </c:val>
        </c:ser>
        <c:dLbls>
          <c:showLegendKey val="0"/>
          <c:showVal val="0"/>
          <c:showCatName val="0"/>
          <c:showSerName val="0"/>
          <c:showPercent val="0"/>
          <c:showBubbleSize val="0"/>
        </c:dLbls>
        <c:gapWidth val="182"/>
        <c:axId val="713011992"/>
        <c:axId val="713009248"/>
      </c:barChart>
      <c:catAx>
        <c:axId val="713011992"/>
        <c:scaling>
          <c:orientation val="minMax"/>
        </c:scaling>
        <c:delete val="1"/>
        <c:axPos val="l"/>
        <c:majorTickMark val="out"/>
        <c:minorTickMark val="none"/>
        <c:tickLblPos val="nextTo"/>
        <c:crossAx val="713009248"/>
        <c:crosses val="autoZero"/>
        <c:auto val="1"/>
        <c:lblAlgn val="ctr"/>
        <c:lblOffset val="100"/>
        <c:noMultiLvlLbl val="0"/>
      </c:catAx>
      <c:valAx>
        <c:axId val="713009248"/>
        <c:scaling>
          <c:orientation val="minMax"/>
          <c:max val="0"/>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pt-BR"/>
          </a:p>
        </c:txPr>
        <c:crossAx val="713011992"/>
        <c:crosses val="autoZero"/>
        <c:crossBetween val="between"/>
        <c:majorUnit val="0.1"/>
      </c:valAx>
      <c:spPr>
        <a:noFill/>
        <a:ln w="25400">
          <a:noFill/>
        </a:ln>
      </c:spPr>
    </c:plotArea>
    <c:legend>
      <c:legendPos val="r"/>
      <c:layout>
        <c:manualLayout>
          <c:xMode val="edge"/>
          <c:yMode val="edge"/>
          <c:x val="5.569007263922518E-2"/>
          <c:y val="0.78906373031496058"/>
          <c:w val="0.80629539951573848"/>
          <c:h val="0.1875"/>
        </c:manualLayout>
      </c:layout>
      <c:overlay val="0"/>
      <c:spPr>
        <a:noFill/>
        <a:ln w="25400">
          <a:noFill/>
        </a:ln>
      </c:spPr>
      <c:txPr>
        <a:bodyPr/>
        <a:lstStyle/>
        <a:p>
          <a:pPr>
            <a:defRPr sz="800" b="0" i="0" u="none" strike="noStrike" baseline="0">
              <a:solidFill>
                <a:srgbClr val="333333"/>
              </a:solidFill>
              <a:latin typeface="Calibri"/>
              <a:ea typeface="Calibri"/>
              <a:cs typeface="Calibri"/>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pt-BR"/>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Calibri"/>
                <a:ea typeface="Calibri"/>
                <a:cs typeface="Calibri"/>
              </a:defRPr>
            </a:pPr>
            <a:r>
              <a:rPr lang="pt-BR" sz="1200" b="0" i="0" u="none" strike="noStrike" baseline="0">
                <a:solidFill>
                  <a:srgbClr val="333333"/>
                </a:solidFill>
                <a:latin typeface="Calibri"/>
                <a:cs typeface="Calibri"/>
              </a:rPr>
              <a:t>Variação de Preços - </a:t>
            </a:r>
            <a:r>
              <a:rPr lang="pt-BR" sz="1200" b="1" i="0" u="none" strike="noStrike" baseline="0">
                <a:solidFill>
                  <a:srgbClr val="333333"/>
                </a:solidFill>
                <a:latin typeface="Calibri"/>
                <a:cs typeface="Calibri"/>
              </a:rPr>
              <a:t>Batata Doce  </a:t>
            </a:r>
          </a:p>
        </c:rich>
      </c:tx>
      <c:layout/>
      <c:overlay val="0"/>
      <c:spPr>
        <a:noFill/>
        <a:ln w="25400">
          <a:noFill/>
        </a:ln>
      </c:spPr>
    </c:title>
    <c:autoTitleDeleted val="0"/>
    <c:plotArea>
      <c:layout>
        <c:manualLayout>
          <c:layoutTarget val="inner"/>
          <c:xMode val="edge"/>
          <c:yMode val="edge"/>
          <c:x val="5.4166776869256326E-2"/>
          <c:y val="0.14022165486201074"/>
          <c:w val="0.89375181834272932"/>
          <c:h val="0.5571965758990427"/>
        </c:manualLayout>
      </c:layout>
      <c:barChart>
        <c:barDir val="bar"/>
        <c:grouping val="clustered"/>
        <c:varyColors val="0"/>
        <c:ser>
          <c:idx val="0"/>
          <c:order val="0"/>
          <c:tx>
            <c:strRef>
              <c:f>Hortaliças!$A$9</c:f>
              <c:strCache>
                <c:ptCount val="1"/>
                <c:pt idx="0">
                  <c:v>CEAGESP- S J DOS CAMPOS </c:v>
                </c:pt>
              </c:strCache>
            </c:strRef>
          </c:tx>
          <c:spPr>
            <a:solidFill>
              <a:srgbClr val="4472C4"/>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Hortaliças!$B$9</c:f>
              <c:numCache>
                <c:formatCode>0.00%</c:formatCode>
                <c:ptCount val="1"/>
                <c:pt idx="0">
                  <c:v>0.40539999999999998</c:v>
                </c:pt>
              </c:numCache>
            </c:numRef>
          </c:val>
        </c:ser>
        <c:ser>
          <c:idx val="1"/>
          <c:order val="1"/>
          <c:tx>
            <c:strRef>
              <c:f>Hortaliças!$A$10</c:f>
              <c:strCache>
                <c:ptCount val="1"/>
                <c:pt idx="0">
                  <c:v>CEASA/MT-CUIABÁ </c:v>
                </c:pt>
              </c:strCache>
            </c:strRef>
          </c:tx>
          <c:spPr>
            <a:solidFill>
              <a:srgbClr val="ED7D31"/>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Hortaliças!$B$10</c:f>
              <c:numCache>
                <c:formatCode>0.00%</c:formatCode>
                <c:ptCount val="1"/>
                <c:pt idx="0">
                  <c:v>0.27289999999999998</c:v>
                </c:pt>
              </c:numCache>
            </c:numRef>
          </c:val>
        </c:ser>
        <c:ser>
          <c:idx val="2"/>
          <c:order val="2"/>
          <c:tx>
            <c:strRef>
              <c:f>Hortaliças!$A$11</c:f>
              <c:strCache>
                <c:ptCount val="1"/>
                <c:pt idx="0">
                  <c:v>CEASA/MS-CAMPO GRANDE </c:v>
                </c:pt>
              </c:strCache>
            </c:strRef>
          </c:tx>
          <c:spPr>
            <a:solidFill>
              <a:srgbClr val="A5A5A5"/>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Hortaliças!$B$11</c:f>
              <c:numCache>
                <c:formatCode>0.00%</c:formatCode>
                <c:ptCount val="1"/>
                <c:pt idx="0">
                  <c:v>0.2</c:v>
                </c:pt>
              </c:numCache>
            </c:numRef>
          </c:val>
        </c:ser>
        <c:ser>
          <c:idx val="3"/>
          <c:order val="3"/>
          <c:tx>
            <c:strRef>
              <c:f>Hortaliças!$A$12</c:f>
              <c:strCache>
                <c:ptCount val="1"/>
                <c:pt idx="0">
                  <c:v>CEASA/ES- VITÓRIA  </c:v>
                </c:pt>
              </c:strCache>
            </c:strRef>
          </c:tx>
          <c:spPr>
            <a:solidFill>
              <a:srgbClr val="FFC000"/>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Hortaliças!$B$12</c:f>
              <c:numCache>
                <c:formatCode>0.00%</c:formatCode>
                <c:ptCount val="1"/>
                <c:pt idx="0">
                  <c:v>0.1305</c:v>
                </c:pt>
              </c:numCache>
            </c:numRef>
          </c:val>
        </c:ser>
        <c:dLbls>
          <c:showLegendKey val="0"/>
          <c:showVal val="0"/>
          <c:showCatName val="0"/>
          <c:showSerName val="0"/>
          <c:showPercent val="0"/>
          <c:showBubbleSize val="0"/>
        </c:dLbls>
        <c:gapWidth val="182"/>
        <c:axId val="713013952"/>
        <c:axId val="713019440"/>
      </c:barChart>
      <c:catAx>
        <c:axId val="713013952"/>
        <c:scaling>
          <c:orientation val="minMax"/>
        </c:scaling>
        <c:delete val="1"/>
        <c:axPos val="l"/>
        <c:majorTickMark val="out"/>
        <c:minorTickMark val="none"/>
        <c:tickLblPos val="nextTo"/>
        <c:crossAx val="713019440"/>
        <c:crosses val="autoZero"/>
        <c:auto val="1"/>
        <c:lblAlgn val="ctr"/>
        <c:lblOffset val="100"/>
        <c:noMultiLvlLbl val="0"/>
      </c:catAx>
      <c:valAx>
        <c:axId val="71301944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pt-BR"/>
          </a:p>
        </c:txPr>
        <c:crossAx val="713013952"/>
        <c:crosses val="autoZero"/>
        <c:crossBetween val="between"/>
        <c:majorUnit val="0.2"/>
      </c:valAx>
      <c:spPr>
        <a:noFill/>
        <a:ln w="25400">
          <a:noFill/>
        </a:ln>
      </c:spPr>
    </c:plotArea>
    <c:legend>
      <c:legendPos val="r"/>
      <c:layout>
        <c:manualLayout>
          <c:xMode val="edge"/>
          <c:yMode val="edge"/>
          <c:x val="8.4541251620655858E-2"/>
          <c:y val="0.80933933841927341"/>
          <c:w val="0.80434949245802101"/>
          <c:h val="0.1556420233463035"/>
        </c:manualLayout>
      </c:layout>
      <c:overlay val="0"/>
      <c:spPr>
        <a:noFill/>
        <a:ln w="25400">
          <a:noFill/>
        </a:ln>
      </c:spPr>
      <c:txPr>
        <a:bodyPr/>
        <a:lstStyle/>
        <a:p>
          <a:pPr>
            <a:defRPr sz="800" b="0" i="0" u="none" strike="noStrike" baseline="0">
              <a:solidFill>
                <a:srgbClr val="333333"/>
              </a:solidFill>
              <a:latin typeface="Calibri"/>
              <a:ea typeface="Calibri"/>
              <a:cs typeface="Calibri"/>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pt-BR"/>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Calibri"/>
                <a:ea typeface="Calibri"/>
                <a:cs typeface="Calibri"/>
              </a:defRPr>
            </a:pPr>
            <a:r>
              <a:rPr lang="pt-BR" sz="1200" b="0" i="0" u="none" strike="noStrike" baseline="0">
                <a:solidFill>
                  <a:srgbClr val="333333"/>
                </a:solidFill>
                <a:latin typeface="Calibri"/>
                <a:cs typeface="Calibri"/>
              </a:rPr>
              <a:t>Variação de Preços - </a:t>
            </a:r>
            <a:r>
              <a:rPr lang="pt-BR" sz="1200" b="1" i="0" u="none" strike="noStrike" baseline="0">
                <a:solidFill>
                  <a:srgbClr val="333333"/>
                </a:solidFill>
                <a:latin typeface="Calibri"/>
                <a:cs typeface="Calibri"/>
              </a:rPr>
              <a:t>Manga  </a:t>
            </a:r>
          </a:p>
        </c:rich>
      </c:tx>
      <c:layout>
        <c:manualLayout>
          <c:xMode val="edge"/>
          <c:yMode val="edge"/>
          <c:x val="0.19769677983800413"/>
          <c:y val="2.0626448931237679E-2"/>
        </c:manualLayout>
      </c:layout>
      <c:overlay val="0"/>
      <c:spPr>
        <a:noFill/>
        <a:ln w="25400">
          <a:noFill/>
        </a:ln>
      </c:spPr>
    </c:title>
    <c:autoTitleDeleted val="0"/>
    <c:plotArea>
      <c:layout>
        <c:manualLayout>
          <c:layoutTarget val="inner"/>
          <c:xMode val="edge"/>
          <c:yMode val="edge"/>
          <c:x val="4.1753653444676408E-2"/>
          <c:y val="0.13618677042801555"/>
          <c:w val="0.91440501043841338"/>
          <c:h val="0.49027237354085601"/>
        </c:manualLayout>
      </c:layout>
      <c:barChart>
        <c:barDir val="bar"/>
        <c:grouping val="clustered"/>
        <c:varyColors val="0"/>
        <c:ser>
          <c:idx val="0"/>
          <c:order val="0"/>
          <c:tx>
            <c:strRef>
              <c:f>Frutas!$A$2</c:f>
              <c:strCache>
                <c:ptCount val="1"/>
                <c:pt idx="0">
                  <c:v>CEASA/PE-RECIFE</c:v>
                </c:pt>
              </c:strCache>
            </c:strRef>
          </c:tx>
          <c:spPr>
            <a:solidFill>
              <a:srgbClr val="4472C4"/>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Frutas!$B$2</c:f>
              <c:numCache>
                <c:formatCode>0.0%</c:formatCode>
                <c:ptCount val="1"/>
                <c:pt idx="0">
                  <c:v>-0.30420000000000003</c:v>
                </c:pt>
              </c:numCache>
            </c:numRef>
          </c:val>
        </c:ser>
        <c:ser>
          <c:idx val="1"/>
          <c:order val="1"/>
          <c:tx>
            <c:strRef>
              <c:f>Frutas!$A$3</c:f>
              <c:strCache>
                <c:ptCount val="1"/>
                <c:pt idx="0">
                  <c:v>CEAGESP-MARÍLIA </c:v>
                </c:pt>
              </c:strCache>
            </c:strRef>
          </c:tx>
          <c:spPr>
            <a:solidFill>
              <a:srgbClr val="ED7D31"/>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Frutas!$B$3</c:f>
              <c:numCache>
                <c:formatCode>0.0%</c:formatCode>
                <c:ptCount val="1"/>
                <c:pt idx="0">
                  <c:v>-0.28549999999999998</c:v>
                </c:pt>
              </c:numCache>
            </c:numRef>
          </c:val>
        </c:ser>
        <c:ser>
          <c:idx val="2"/>
          <c:order val="2"/>
          <c:tx>
            <c:strRef>
              <c:f>Frutas!$A$4</c:f>
              <c:strCache>
                <c:ptCount val="1"/>
                <c:pt idx="0">
                  <c:v>CEASA/RS- PORTO ALEGRE </c:v>
                </c:pt>
              </c:strCache>
            </c:strRef>
          </c:tx>
          <c:spPr>
            <a:solidFill>
              <a:srgbClr val="A5A5A5"/>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Frutas!$B$4</c:f>
              <c:numCache>
                <c:formatCode>0.0%</c:formatCode>
                <c:ptCount val="1"/>
                <c:pt idx="0">
                  <c:v>-0.18379999999999999</c:v>
                </c:pt>
              </c:numCache>
            </c:numRef>
          </c:val>
        </c:ser>
        <c:ser>
          <c:idx val="3"/>
          <c:order val="3"/>
          <c:tx>
            <c:strRef>
              <c:f>Frutas!$A$5</c:f>
              <c:strCache>
                <c:ptCount val="1"/>
                <c:pt idx="0">
                  <c:v>CEASA/TO-PALMAS   </c:v>
                </c:pt>
              </c:strCache>
            </c:strRef>
          </c:tx>
          <c:spPr>
            <a:solidFill>
              <a:srgbClr val="FFC000"/>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Frutas!$B$5</c:f>
              <c:numCache>
                <c:formatCode>0.0%</c:formatCode>
                <c:ptCount val="1"/>
                <c:pt idx="0">
                  <c:v>-0.1273</c:v>
                </c:pt>
              </c:numCache>
            </c:numRef>
          </c:val>
        </c:ser>
        <c:ser>
          <c:idx val="4"/>
          <c:order val="4"/>
          <c:tx>
            <c:strRef>
              <c:f>Frutas!$A$6</c:f>
              <c:strCache>
                <c:ptCount val="1"/>
                <c:pt idx="0">
                  <c:v>Ceasa/ES-Vitória</c:v>
                </c:pt>
              </c:strCache>
            </c:strRef>
          </c:tx>
          <c:spPr>
            <a:solidFill>
              <a:srgbClr val="5B9BD5"/>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Frutas!$B$6</c:f>
            </c:numRef>
          </c:val>
        </c:ser>
        <c:dLbls>
          <c:showLegendKey val="0"/>
          <c:showVal val="0"/>
          <c:showCatName val="0"/>
          <c:showSerName val="0"/>
          <c:showPercent val="0"/>
          <c:showBubbleSize val="0"/>
        </c:dLbls>
        <c:gapWidth val="182"/>
        <c:axId val="713008464"/>
        <c:axId val="713008856"/>
      </c:barChart>
      <c:catAx>
        <c:axId val="713008464"/>
        <c:scaling>
          <c:orientation val="minMax"/>
        </c:scaling>
        <c:delete val="1"/>
        <c:axPos val="l"/>
        <c:majorTickMark val="out"/>
        <c:minorTickMark val="none"/>
        <c:tickLblPos val="nextTo"/>
        <c:crossAx val="713008856"/>
        <c:crosses val="autoZero"/>
        <c:auto val="1"/>
        <c:lblAlgn val="ctr"/>
        <c:lblOffset val="100"/>
        <c:noMultiLvlLbl val="0"/>
      </c:catAx>
      <c:valAx>
        <c:axId val="71300885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pt-BR"/>
          </a:p>
        </c:txPr>
        <c:crossAx val="713008464"/>
        <c:crosses val="autoZero"/>
        <c:crossBetween val="between"/>
        <c:majorUnit val="0.1"/>
      </c:valAx>
      <c:spPr>
        <a:noFill/>
        <a:ln w="25400">
          <a:noFill/>
        </a:ln>
      </c:spPr>
    </c:plotArea>
    <c:legend>
      <c:legendPos val="r"/>
      <c:layout>
        <c:manualLayout>
          <c:xMode val="edge"/>
          <c:yMode val="edge"/>
          <c:x val="0"/>
          <c:y val="0.76779313091700119"/>
          <c:w val="0.98063161459656256"/>
          <c:h val="0.19475719231594102"/>
        </c:manualLayout>
      </c:layout>
      <c:overlay val="0"/>
      <c:spPr>
        <a:noFill/>
        <a:ln w="25400">
          <a:noFill/>
        </a:ln>
      </c:spPr>
      <c:txPr>
        <a:bodyPr/>
        <a:lstStyle/>
        <a:p>
          <a:pPr>
            <a:defRPr sz="800" b="0" i="0" u="none" strike="noStrike" baseline="0">
              <a:solidFill>
                <a:srgbClr val="333333"/>
              </a:solidFill>
              <a:latin typeface="Calibri"/>
              <a:ea typeface="Calibri"/>
              <a:cs typeface="Calibri"/>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pt-BR"/>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000" b="0" i="0" u="none" strike="noStrike" baseline="0">
                <a:solidFill>
                  <a:srgbClr val="000000"/>
                </a:solidFill>
                <a:latin typeface="Calibri"/>
                <a:ea typeface="Calibri"/>
                <a:cs typeface="Calibri"/>
              </a:defRPr>
            </a:pPr>
            <a:r>
              <a:rPr lang="pt-BR" sz="1200" b="0" i="0" u="none" strike="noStrike" baseline="0">
                <a:solidFill>
                  <a:srgbClr val="333333"/>
                </a:solidFill>
                <a:latin typeface="Calibri"/>
                <a:cs typeface="Calibri"/>
              </a:rPr>
              <a:t>Variação de Preços - </a:t>
            </a:r>
            <a:r>
              <a:rPr lang="pt-BR" sz="1200" b="1" i="0" u="none" strike="noStrike" baseline="0">
                <a:solidFill>
                  <a:srgbClr val="333333"/>
                </a:solidFill>
                <a:latin typeface="Calibri"/>
                <a:cs typeface="Calibri"/>
              </a:rPr>
              <a:t>Uva italia  </a:t>
            </a:r>
          </a:p>
        </c:rich>
      </c:tx>
      <c:layout>
        <c:manualLayout>
          <c:xMode val="edge"/>
          <c:yMode val="edge"/>
          <c:x val="0.19391131664097544"/>
          <c:y val="3.0492176849986775E-2"/>
        </c:manualLayout>
      </c:layout>
      <c:overlay val="0"/>
      <c:spPr>
        <a:noFill/>
        <a:ln w="25400">
          <a:noFill/>
        </a:ln>
      </c:spPr>
    </c:title>
    <c:autoTitleDeleted val="0"/>
    <c:plotArea>
      <c:layout>
        <c:manualLayout>
          <c:layoutTarget val="inner"/>
          <c:xMode val="edge"/>
          <c:yMode val="edge"/>
          <c:x val="3.958341386599501E-2"/>
          <c:y val="0.13410011860975893"/>
          <c:w val="0.93333523220872439"/>
          <c:h val="0.57471479404182402"/>
        </c:manualLayout>
      </c:layout>
      <c:barChart>
        <c:barDir val="bar"/>
        <c:grouping val="clustered"/>
        <c:varyColors val="0"/>
        <c:ser>
          <c:idx val="0"/>
          <c:order val="0"/>
          <c:tx>
            <c:strRef>
              <c:f>Frutas!$A$10</c:f>
              <c:strCache>
                <c:ptCount val="1"/>
                <c:pt idx="0">
                  <c:v>CEASA/PE- CARUARU </c:v>
                </c:pt>
              </c:strCache>
            </c:strRef>
          </c:tx>
          <c:spPr>
            <a:solidFill>
              <a:srgbClr val="4472C4"/>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Frutas!$B$9</c:f>
              <c:numCache>
                <c:formatCode>General</c:formatCode>
                <c:ptCount val="1"/>
              </c:numCache>
            </c:numRef>
          </c:cat>
          <c:val>
            <c:numRef>
              <c:f>Frutas!$B$10</c:f>
              <c:numCache>
                <c:formatCode>0.0%</c:formatCode>
                <c:ptCount val="1"/>
                <c:pt idx="0">
                  <c:v>0.57299999999999995</c:v>
                </c:pt>
              </c:numCache>
            </c:numRef>
          </c:val>
        </c:ser>
        <c:ser>
          <c:idx val="1"/>
          <c:order val="1"/>
          <c:tx>
            <c:strRef>
              <c:f>Frutas!$A$11</c:f>
              <c:strCache>
                <c:ptCount val="1"/>
                <c:pt idx="0">
                  <c:v>CEASA/CE-FORTALEZA </c:v>
                </c:pt>
              </c:strCache>
            </c:strRef>
          </c:tx>
          <c:spPr>
            <a:solidFill>
              <a:srgbClr val="ED7D31"/>
            </a:solidFill>
            <a:ln w="25400">
              <a:noFill/>
            </a:ln>
          </c:spPr>
          <c:invertIfNegative val="0"/>
          <c:dPt>
            <c:idx val="0"/>
            <c:invertIfNegative val="0"/>
            <c:bubble3D val="0"/>
            <c:spPr/>
          </c:dPt>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Frutas!$B$9</c:f>
              <c:numCache>
                <c:formatCode>General</c:formatCode>
                <c:ptCount val="1"/>
              </c:numCache>
            </c:numRef>
          </c:cat>
          <c:val>
            <c:numRef>
              <c:f>Frutas!$B$11</c:f>
              <c:numCache>
                <c:formatCode>0.0%</c:formatCode>
                <c:ptCount val="1"/>
                <c:pt idx="0">
                  <c:v>0.26989999999999997</c:v>
                </c:pt>
              </c:numCache>
            </c:numRef>
          </c:val>
        </c:ser>
        <c:ser>
          <c:idx val="2"/>
          <c:order val="2"/>
          <c:tx>
            <c:strRef>
              <c:f>Frutas!$A$12</c:f>
              <c:strCache>
                <c:ptCount val="1"/>
                <c:pt idx="0">
                  <c:v>CEASAMINAS-UBERABA </c:v>
                </c:pt>
              </c:strCache>
            </c:strRef>
          </c:tx>
          <c:spPr>
            <a:solidFill>
              <a:srgbClr val="A5A5A5"/>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Frutas!$B$9</c:f>
              <c:numCache>
                <c:formatCode>General</c:formatCode>
                <c:ptCount val="1"/>
              </c:numCache>
            </c:numRef>
          </c:cat>
          <c:val>
            <c:numRef>
              <c:f>Frutas!$B$12</c:f>
              <c:numCache>
                <c:formatCode>0.0%</c:formatCode>
                <c:ptCount val="1"/>
                <c:pt idx="0">
                  <c:v>0.22670000000000001</c:v>
                </c:pt>
              </c:numCache>
            </c:numRef>
          </c:val>
        </c:ser>
        <c:ser>
          <c:idx val="3"/>
          <c:order val="3"/>
          <c:tx>
            <c:strRef>
              <c:f>Frutas!$A$13</c:f>
              <c:strCache>
                <c:ptCount val="1"/>
                <c:pt idx="0">
                  <c:v>CEASA/PB-PATOS   </c:v>
                </c:pt>
              </c:strCache>
            </c:strRef>
          </c:tx>
          <c:spPr>
            <a:solidFill>
              <a:srgbClr val="FFC000"/>
            </a:solidFill>
            <a:ln w="25400">
              <a:noFill/>
            </a:ln>
          </c:spPr>
          <c:invertIfNegative val="0"/>
          <c:dLbls>
            <c:spPr>
              <a:noFill/>
              <a:ln w="25400">
                <a:noFill/>
              </a:ln>
            </c:spPr>
            <c:txPr>
              <a:bodyPr wrap="square" lIns="38100" tIns="19050" rIns="38100" bIns="19050" anchor="ctr">
                <a:spAutoFit/>
              </a:bodyPr>
              <a:lstStyle/>
              <a:p>
                <a:pPr>
                  <a:defRPr sz="900" b="1" i="0" u="none" strike="noStrike" baseline="0">
                    <a:solidFill>
                      <a:srgbClr val="FFFFFF"/>
                    </a:solidFill>
                    <a:latin typeface="Calibri"/>
                    <a:ea typeface="Calibri"/>
                    <a:cs typeface="Calibri"/>
                  </a:defRPr>
                </a:pPr>
                <a:endParaRPr lang="pt-B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Frutas!$B$9</c:f>
              <c:numCache>
                <c:formatCode>General</c:formatCode>
                <c:ptCount val="1"/>
              </c:numCache>
            </c:numRef>
          </c:cat>
          <c:val>
            <c:numRef>
              <c:f>Frutas!$B$13</c:f>
              <c:numCache>
                <c:formatCode>0.0%</c:formatCode>
                <c:ptCount val="1"/>
                <c:pt idx="0">
                  <c:v>0.11210000000000001</c:v>
                </c:pt>
              </c:numCache>
            </c:numRef>
          </c:val>
        </c:ser>
        <c:dLbls>
          <c:showLegendKey val="0"/>
          <c:showVal val="0"/>
          <c:showCatName val="0"/>
          <c:showSerName val="0"/>
          <c:showPercent val="0"/>
          <c:showBubbleSize val="0"/>
        </c:dLbls>
        <c:gapWidth val="182"/>
        <c:axId val="713021400"/>
        <c:axId val="713022184"/>
      </c:barChart>
      <c:catAx>
        <c:axId val="713021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pt-BR"/>
          </a:p>
        </c:txPr>
        <c:crossAx val="713022184"/>
        <c:crosses val="autoZero"/>
        <c:auto val="1"/>
        <c:lblAlgn val="ctr"/>
        <c:lblOffset val="100"/>
        <c:noMultiLvlLbl val="0"/>
      </c:catAx>
      <c:valAx>
        <c:axId val="713022184"/>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pt-BR"/>
          </a:p>
        </c:txPr>
        <c:crossAx val="713021400"/>
        <c:crosses val="autoZero"/>
        <c:crossBetween val="between"/>
      </c:valAx>
      <c:spPr>
        <a:noFill/>
        <a:ln w="25400">
          <a:noFill/>
        </a:ln>
      </c:spPr>
    </c:plotArea>
    <c:legend>
      <c:legendPos val="r"/>
      <c:layout>
        <c:manualLayout>
          <c:xMode val="edge"/>
          <c:yMode val="edge"/>
          <c:x val="3.0985848991098332E-2"/>
          <c:y val="0.81954871920079764"/>
          <c:w val="0.93802941299004283"/>
          <c:h val="0.1578941585790149"/>
        </c:manualLayout>
      </c:layout>
      <c:overlay val="0"/>
      <c:spPr>
        <a:noFill/>
        <a:ln w="25400">
          <a:noFill/>
        </a:ln>
      </c:spPr>
      <c:txPr>
        <a:bodyPr/>
        <a:lstStyle/>
        <a:p>
          <a:pPr>
            <a:defRPr sz="800" b="0" i="0" u="none" strike="noStrike" baseline="0">
              <a:solidFill>
                <a:srgbClr val="333333"/>
              </a:solidFill>
              <a:latin typeface="Calibri"/>
              <a:ea typeface="Calibri"/>
              <a:cs typeface="Calibri"/>
            </a:defRPr>
          </a:pPr>
          <a:endParaRPr lang="pt-B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pt-BR"/>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ço Reservado para Cabeçalho 1"/>
          <p:cNvSpPr txBox="1">
            <a:spLocks noGrp="1"/>
          </p:cNvSpPr>
          <p:nvPr>
            <p:ph type="hdr" sz="quarter"/>
          </p:nvPr>
        </p:nvSpPr>
        <p:spPr>
          <a:xfrm>
            <a:off x="0" y="0"/>
            <a:ext cx="3276596" cy="536579"/>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stStyle>
          <a:p>
            <a:pPr lvl="0"/>
            <a:endParaRPr lang="pt-BR"/>
          </a:p>
        </p:txBody>
      </p:sp>
      <p:sp>
        <p:nvSpPr>
          <p:cNvPr id="3" name="Espaço Reservado para Data 2"/>
          <p:cNvSpPr txBox="1">
            <a:spLocks noGrp="1"/>
          </p:cNvSpPr>
          <p:nvPr>
            <p:ph type="dt" idx="1"/>
          </p:nvPr>
        </p:nvSpPr>
        <p:spPr>
          <a:xfrm>
            <a:off x="4281485" y="0"/>
            <a:ext cx="3276596" cy="536579"/>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stStyle>
          <a:p>
            <a:pPr lvl="0"/>
            <a:fld id="{4B26D578-E1FD-4309-857C-408D232FBB01}" type="datetime1">
              <a:rPr lang="pt-BR"/>
              <a:pPr lvl="0"/>
              <a:t>13/10/2025</a:t>
            </a:fld>
            <a:endParaRPr lang="pt-BR"/>
          </a:p>
        </p:txBody>
      </p:sp>
      <p:sp>
        <p:nvSpPr>
          <p:cNvPr id="4" name="Espaço Reservado para Imagem de Slide 3"/>
          <p:cNvSpPr>
            <a:spLocks noGrp="1" noRot="1" noChangeAspect="1"/>
          </p:cNvSpPr>
          <p:nvPr>
            <p:ph type="sldImg" idx="2"/>
          </p:nvPr>
        </p:nvSpPr>
        <p:spPr>
          <a:xfrm>
            <a:off x="2427283" y="1336679"/>
            <a:ext cx="2705096" cy="3608386"/>
          </a:xfrm>
          <a:prstGeom prst="rect">
            <a:avLst/>
          </a:prstGeom>
          <a:noFill/>
          <a:ln w="12701">
            <a:solidFill>
              <a:srgbClr val="000000"/>
            </a:solidFill>
            <a:prstDash val="solid"/>
          </a:ln>
        </p:spPr>
      </p:sp>
      <p:sp>
        <p:nvSpPr>
          <p:cNvPr id="5" name="Espaço Reservado para Anotações 4"/>
          <p:cNvSpPr txBox="1">
            <a:spLocks noGrp="1"/>
          </p:cNvSpPr>
          <p:nvPr>
            <p:ph type="body" sz="quarter" idx="3"/>
          </p:nvPr>
        </p:nvSpPr>
        <p:spPr>
          <a:xfrm>
            <a:off x="755651" y="5145091"/>
            <a:ext cx="6048371" cy="4210053"/>
          </a:xfrm>
          <a:prstGeom prst="rect">
            <a:avLst/>
          </a:prstGeom>
          <a:noFill/>
          <a:ln>
            <a:noFill/>
          </a:ln>
        </p:spPr>
        <p:txBody>
          <a:bodyPr vert="horz" wrap="square" lIns="91440" tIns="45720" rIns="91440" bIns="45720" anchor="t" anchorCtr="0" compatLnSpc="1">
            <a:no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txBox="1">
            <a:spLocks noGrp="1"/>
          </p:cNvSpPr>
          <p:nvPr>
            <p:ph type="ftr" sz="quarter" idx="4"/>
          </p:nvPr>
        </p:nvSpPr>
        <p:spPr>
          <a:xfrm>
            <a:off x="0"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stStyle>
          <a:p>
            <a:pPr lvl="0"/>
            <a:endParaRPr lang="pt-BR"/>
          </a:p>
        </p:txBody>
      </p:sp>
      <p:sp>
        <p:nvSpPr>
          <p:cNvPr id="7" name="Espaço Reservado para Número de Slide 6"/>
          <p:cNvSpPr txBox="1">
            <a:spLocks noGrp="1"/>
          </p:cNvSpPr>
          <p:nvPr>
            <p:ph type="sldNum" sz="quarter" idx="5"/>
          </p:nvPr>
        </p:nvSpPr>
        <p:spPr>
          <a:xfrm>
            <a:off x="4281485" y="10155234"/>
            <a:ext cx="3276596" cy="536579"/>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stStyle>
          <a:p>
            <a:pPr lvl="0"/>
            <a:fld id="{1E355ECB-62F9-4432-958F-F3B96E2AFB14}" type="slidenum">
              <a:t>‹nº›</a:t>
            </a:fld>
            <a:endParaRPr lang="pt-BR"/>
          </a:p>
        </p:txBody>
      </p:sp>
    </p:spTree>
    <p:extLst>
      <p:ext uri="{BB962C8B-B14F-4D97-AF65-F5344CB8AC3E}">
        <p14:creationId xmlns:p14="http://schemas.microsoft.com/office/powerpoint/2010/main" val="3449659498"/>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427288" y="1336675"/>
            <a:ext cx="2705100" cy="3608388"/>
          </a:xfrm>
        </p:spPr>
      </p:sp>
      <p:sp>
        <p:nvSpPr>
          <p:cNvPr id="3" name="Espaço Reservado para Anotações 2"/>
          <p:cNvSpPr txBox="1">
            <a:spLocks noGrp="1"/>
          </p:cNvSpPr>
          <p:nvPr>
            <p:ph type="body" sz="quarter" idx="1"/>
          </p:nvPr>
        </p:nvSpPr>
        <p:spPr/>
        <p:txBody>
          <a:bodyPr/>
          <a:lstStyle/>
          <a:p>
            <a:endParaRPr lang="pt-BR"/>
          </a:p>
        </p:txBody>
      </p:sp>
      <p:sp>
        <p:nvSpPr>
          <p:cNvPr id="4" name="Espaço Reservado para Número de Slide 3"/>
          <p:cNvSpPr txBox="1">
            <a:spLocks noGrp="1"/>
          </p:cNvSpPr>
          <p:nvPr>
            <p:ph type="sldNum" sz="quarter" idx="8"/>
          </p:nvPr>
        </p:nvSpPr>
        <p:spPr/>
        <p:txBody>
          <a:bodyPr/>
          <a:lstStyle/>
          <a:p>
            <a:pPr lvl="0"/>
            <a:fld id="{81FC842B-D993-49B5-B12E-8D8CB34E8208}" type="slidenum">
              <a:t>1</a:t>
            </a:fld>
            <a:endParaRPr lang="pt-BR"/>
          </a:p>
        </p:txBody>
      </p:sp>
    </p:spTree>
    <p:extLst>
      <p:ext uri="{BB962C8B-B14F-4D97-AF65-F5344CB8AC3E}">
        <p14:creationId xmlns:p14="http://schemas.microsoft.com/office/powerpoint/2010/main" val="298247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470061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 name="PlaceHolder 3"/>
          <p:cNvSpPr txBox="1">
            <a:spLocks noGrp="1"/>
          </p:cNvSpPr>
          <p:nvPr>
            <p:ph type="body" idx="2"/>
          </p:nvPr>
        </p:nvSpPr>
        <p:spPr>
          <a:xfrm>
            <a:off x="342717" y="4909678"/>
            <a:ext cx="6171843"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23352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 name="PlaceHolder 3"/>
          <p:cNvSpPr txBox="1">
            <a:spLocks noGrp="1"/>
          </p:cNvSpPr>
          <p:nvPr>
            <p:ph idx="1"/>
          </p:nvPr>
        </p:nvSpPr>
        <p:spPr>
          <a:xfrm>
            <a:off x="3505315" y="2139476"/>
            <a:ext cx="3011759" cy="2529358"/>
          </a:xfrm>
        </p:spPr>
        <p:txBody>
          <a:bodyPr/>
          <a:lstStyle>
            <a:lvl1pPr marL="228600" indent="-228600">
              <a:spcBef>
                <a:spcPts val="1000"/>
              </a:spcBef>
              <a:buSzPct val="100000"/>
              <a:buFont typeface="Arial" pitchFamily="34"/>
              <a:buChar char="•"/>
              <a:defRPr/>
            </a:lvl1pPr>
          </a:lstStyle>
          <a:p>
            <a:pPr lvl="0"/>
            <a:endParaRPr lang="pt-BR"/>
          </a:p>
        </p:txBody>
      </p:sp>
      <p:sp>
        <p:nvSpPr>
          <p:cNvPr id="3" name="PlaceHolder 4"/>
          <p:cNvSpPr txBox="1">
            <a:spLocks noGrp="1"/>
          </p:cNvSpPr>
          <p:nvPr>
            <p:ph idx="2"/>
          </p:nvPr>
        </p:nvSpPr>
        <p:spPr>
          <a:xfrm>
            <a:off x="342717" y="4909678"/>
            <a:ext cx="3011759" cy="2529358"/>
          </a:xfrm>
        </p:spPr>
        <p:txBody>
          <a:bodyPr/>
          <a:lstStyle>
            <a:lvl1pPr marL="228600" indent="-228600">
              <a:spcBef>
                <a:spcPts val="1000"/>
              </a:spcBef>
              <a:buSzPct val="100000"/>
              <a:buFont typeface="Arial" pitchFamily="34"/>
              <a:buChar char="•"/>
              <a:defRPr/>
            </a:lvl1pPr>
          </a:lstStyle>
          <a:p>
            <a:pPr lvl="0"/>
            <a:endParaRPr lang="pt-BR"/>
          </a:p>
        </p:txBody>
      </p:sp>
      <p:sp>
        <p:nvSpPr>
          <p:cNvPr id="4" name="PlaceHolder 5"/>
          <p:cNvSpPr txBox="1">
            <a:spLocks noGrp="1"/>
          </p:cNvSpPr>
          <p:nvPr>
            <p:ph idx="3"/>
          </p:nvPr>
        </p:nvSpPr>
        <p:spPr>
          <a:xfrm>
            <a:off x="3505315" y="4909678"/>
            <a:ext cx="3011759"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2421451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 name="PlaceHolder 3"/>
          <p:cNvSpPr txBox="1">
            <a:spLocks noGrp="1"/>
          </p:cNvSpPr>
          <p:nvPr>
            <p:ph type="body" idx="4294967295"/>
          </p:nvPr>
        </p:nvSpPr>
        <p:spPr>
          <a:xfrm>
            <a:off x="2429643" y="2139476"/>
            <a:ext cx="1987201" cy="2529358"/>
          </a:xfrm>
        </p:spPr>
        <p:txBody>
          <a:bodyPr/>
          <a:lstStyle>
            <a:lvl1pPr marL="228600" indent="-228600">
              <a:spcBef>
                <a:spcPts val="1000"/>
              </a:spcBef>
              <a:buSzPct val="100000"/>
              <a:buFont typeface="Arial" pitchFamily="34"/>
              <a:buChar char="•"/>
              <a:defRPr/>
            </a:lvl1pPr>
          </a:lstStyle>
          <a:p>
            <a:pPr lvl="0"/>
            <a:endParaRPr lang="pt-BR"/>
          </a:p>
        </p:txBody>
      </p:sp>
      <p:sp>
        <p:nvSpPr>
          <p:cNvPr id="3" name="PlaceHolder 4"/>
          <p:cNvSpPr txBox="1">
            <a:spLocks noGrp="1"/>
          </p:cNvSpPr>
          <p:nvPr>
            <p:ph type="body" idx="4294967295"/>
          </p:nvPr>
        </p:nvSpPr>
        <p:spPr>
          <a:xfrm>
            <a:off x="4516559" y="2139476"/>
            <a:ext cx="1987201" cy="2529358"/>
          </a:xfrm>
        </p:spPr>
        <p:txBody>
          <a:bodyPr/>
          <a:lstStyle>
            <a:lvl1pPr marL="228600" indent="-228600">
              <a:spcBef>
                <a:spcPts val="1000"/>
              </a:spcBef>
              <a:buSzPct val="100000"/>
              <a:buFont typeface="Arial" pitchFamily="34"/>
              <a:buChar char="•"/>
              <a:defRPr/>
            </a:lvl1pPr>
          </a:lstStyle>
          <a:p>
            <a:pPr lvl="0"/>
            <a:endParaRPr lang="pt-BR"/>
          </a:p>
        </p:txBody>
      </p:sp>
      <p:sp>
        <p:nvSpPr>
          <p:cNvPr id="4" name="PlaceHolder 5"/>
          <p:cNvSpPr txBox="1">
            <a:spLocks noGrp="1"/>
          </p:cNvSpPr>
          <p:nvPr>
            <p:ph type="body" idx="4294967295"/>
          </p:nvPr>
        </p:nvSpPr>
        <p:spPr>
          <a:xfrm>
            <a:off x="342717" y="4909678"/>
            <a:ext cx="1987201" cy="2529358"/>
          </a:xfrm>
        </p:spPr>
        <p:txBody>
          <a:bodyPr/>
          <a:lstStyle>
            <a:lvl1pPr marL="228600" indent="-228600">
              <a:spcBef>
                <a:spcPts val="1000"/>
              </a:spcBef>
              <a:buSzPct val="100000"/>
              <a:buFont typeface="Arial" pitchFamily="34"/>
              <a:buChar char="•"/>
              <a:defRPr/>
            </a:lvl1pPr>
          </a:lstStyle>
          <a:p>
            <a:pPr lvl="0"/>
            <a:endParaRPr lang="pt-BR"/>
          </a:p>
        </p:txBody>
      </p:sp>
      <p:sp>
        <p:nvSpPr>
          <p:cNvPr id="5" name="PlaceHolder 6"/>
          <p:cNvSpPr txBox="1">
            <a:spLocks noGrp="1"/>
          </p:cNvSpPr>
          <p:nvPr>
            <p:ph type="body" idx="4294967295"/>
          </p:nvPr>
        </p:nvSpPr>
        <p:spPr>
          <a:xfrm>
            <a:off x="2429643" y="4909678"/>
            <a:ext cx="1987201" cy="2529358"/>
          </a:xfrm>
        </p:spPr>
        <p:txBody>
          <a:bodyPr/>
          <a:lstStyle>
            <a:lvl1pPr marL="228600" indent="-228600">
              <a:spcBef>
                <a:spcPts val="1000"/>
              </a:spcBef>
              <a:buSzPct val="100000"/>
              <a:buFont typeface="Arial" pitchFamily="34"/>
              <a:buChar char="•"/>
              <a:defRPr/>
            </a:lvl1pPr>
          </a:lstStyle>
          <a:p>
            <a:pPr lvl="0"/>
            <a:endParaRPr lang="pt-BR"/>
          </a:p>
        </p:txBody>
      </p:sp>
      <p:sp>
        <p:nvSpPr>
          <p:cNvPr id="6" name="PlaceHolder 7"/>
          <p:cNvSpPr txBox="1">
            <a:spLocks noGrp="1"/>
          </p:cNvSpPr>
          <p:nvPr>
            <p:ph type="body" idx="4294967295"/>
          </p:nvPr>
        </p:nvSpPr>
        <p:spPr>
          <a:xfrm>
            <a:off x="4516559" y="4909678"/>
            <a:ext cx="1987201"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1880151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1146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27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 name="PlaceHolder 3"/>
          <p:cNvSpPr txBox="1">
            <a:spLocks noGrp="1"/>
          </p:cNvSpPr>
          <p:nvPr>
            <p:ph idx="1"/>
          </p:nvPr>
        </p:nvSpPr>
        <p:spPr>
          <a:xfrm>
            <a:off x="3505315" y="2139476"/>
            <a:ext cx="3011759" cy="5302797"/>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350370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631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1148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PlaceHolder 3"/>
          <p:cNvSpPr txBox="1">
            <a:spLocks noGrp="1"/>
          </p:cNvSpPr>
          <p:nvPr>
            <p:ph idx="1"/>
          </p:nvPr>
        </p:nvSpPr>
        <p:spPr>
          <a:xfrm>
            <a:off x="3505315" y="2139476"/>
            <a:ext cx="3011759" cy="5302797"/>
          </a:xfrm>
        </p:spPr>
        <p:txBody>
          <a:bodyPr/>
          <a:lstStyle>
            <a:lvl1pPr marL="228600" indent="-228600">
              <a:spcBef>
                <a:spcPts val="1000"/>
              </a:spcBef>
              <a:buSzPct val="100000"/>
              <a:buFont typeface="Arial" pitchFamily="34"/>
              <a:buChar char="•"/>
              <a:defRPr/>
            </a:lvl1pPr>
          </a:lstStyle>
          <a:p>
            <a:pPr lvl="0"/>
            <a:endParaRPr lang="pt-BR"/>
          </a:p>
        </p:txBody>
      </p:sp>
      <p:sp>
        <p:nvSpPr>
          <p:cNvPr id="3" name="PlaceHolder 4"/>
          <p:cNvSpPr txBox="1">
            <a:spLocks noGrp="1"/>
          </p:cNvSpPr>
          <p:nvPr>
            <p:ph idx="2"/>
          </p:nvPr>
        </p:nvSpPr>
        <p:spPr>
          <a:xfrm>
            <a:off x="342717" y="4909678"/>
            <a:ext cx="3011759"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332599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PlaceHolder 3"/>
          <p:cNvSpPr txBox="1">
            <a:spLocks noGrp="1"/>
          </p:cNvSpPr>
          <p:nvPr>
            <p:ph idx="1"/>
          </p:nvPr>
        </p:nvSpPr>
        <p:spPr>
          <a:xfrm>
            <a:off x="3505315" y="2139476"/>
            <a:ext cx="3011759" cy="2529358"/>
          </a:xfrm>
        </p:spPr>
        <p:txBody>
          <a:bodyPr/>
          <a:lstStyle>
            <a:lvl1pPr marL="228600" indent="-228600">
              <a:spcBef>
                <a:spcPts val="1000"/>
              </a:spcBef>
              <a:buSzPct val="100000"/>
              <a:buFont typeface="Arial" pitchFamily="34"/>
              <a:buChar char="•"/>
              <a:defRPr/>
            </a:lvl1pPr>
          </a:lstStyle>
          <a:p>
            <a:pPr lvl="0"/>
            <a:endParaRPr lang="pt-BR"/>
          </a:p>
        </p:txBody>
      </p:sp>
      <p:sp>
        <p:nvSpPr>
          <p:cNvPr id="3" name="PlaceHolder 4"/>
          <p:cNvSpPr txBox="1">
            <a:spLocks noGrp="1"/>
          </p:cNvSpPr>
          <p:nvPr>
            <p:ph idx="2"/>
          </p:nvPr>
        </p:nvSpPr>
        <p:spPr>
          <a:xfrm>
            <a:off x="3505315" y="4909678"/>
            <a:ext cx="3011759"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153120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 name="PlaceHolder 3"/>
          <p:cNvSpPr txBox="1">
            <a:spLocks noGrp="1"/>
          </p:cNvSpPr>
          <p:nvPr>
            <p:ph type="body" idx="3"/>
          </p:nvPr>
        </p:nvSpPr>
        <p:spPr>
          <a:xfrm>
            <a:off x="3505315" y="2139476"/>
            <a:ext cx="3011759" cy="2529358"/>
          </a:xfrm>
        </p:spPr>
        <p:txBody>
          <a:bodyPr/>
          <a:lstStyle>
            <a:lvl1pPr marL="228600" indent="-228600">
              <a:spcBef>
                <a:spcPts val="1000"/>
              </a:spcBef>
              <a:buSzPct val="100000"/>
              <a:buFont typeface="Arial" pitchFamily="34"/>
              <a:buChar char="•"/>
              <a:defRPr/>
            </a:lvl1pPr>
          </a:lstStyle>
          <a:p>
            <a:pPr lvl="0"/>
            <a:endParaRPr lang="pt-BR"/>
          </a:p>
        </p:txBody>
      </p:sp>
      <p:sp>
        <p:nvSpPr>
          <p:cNvPr id="3" name="PlaceHolder 4"/>
          <p:cNvSpPr txBox="1">
            <a:spLocks noGrp="1"/>
          </p:cNvSpPr>
          <p:nvPr>
            <p:ph idx="1"/>
          </p:nvPr>
        </p:nvSpPr>
        <p:spPr>
          <a:xfrm>
            <a:off x="342717" y="4909678"/>
            <a:ext cx="6171843" cy="2529358"/>
          </a:xfrm>
        </p:spPr>
        <p:txBody>
          <a:bodyPr/>
          <a:lstStyle>
            <a:lvl1pPr marL="228600" indent="-228600">
              <a:spcBef>
                <a:spcPts val="1000"/>
              </a:spcBef>
              <a:buSzPct val="100000"/>
              <a:buFont typeface="Arial" pitchFamily="34"/>
              <a:buChar char="•"/>
              <a:defRPr/>
            </a:lvl1pPr>
          </a:lstStyle>
          <a:p>
            <a:pPr lvl="0"/>
            <a:endParaRPr lang="pt-BR"/>
          </a:p>
        </p:txBody>
      </p:sp>
    </p:spTree>
    <p:extLst>
      <p:ext uri="{BB962C8B-B14F-4D97-AF65-F5344CB8AC3E}">
        <p14:creationId xmlns:p14="http://schemas.microsoft.com/office/powerpoint/2010/main" val="1960065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14"/>
          <a:stretch>
            <a:fillRect/>
          </a:stretch>
        </p:blipFill>
        <p:spPr>
          <a:xfrm>
            <a:off x="0" y="0"/>
            <a:ext cx="6856921" cy="1065596"/>
          </a:xfrm>
          <a:prstGeom prst="rect">
            <a:avLst/>
          </a:prstGeom>
          <a:noFill/>
          <a:ln cap="flat">
            <a:noFill/>
          </a:ln>
        </p:spPr>
      </p:pic>
      <p:pic>
        <p:nvPicPr>
          <p:cNvPr id="3" name="Picture 2"/>
          <p:cNvPicPr>
            <a:picLocks noChangeAspect="1"/>
          </p:cNvPicPr>
          <p:nvPr/>
        </p:nvPicPr>
        <p:blipFill>
          <a:blip r:embed="rId15"/>
          <a:stretch>
            <a:fillRect/>
          </a:stretch>
        </p:blipFill>
        <p:spPr>
          <a:xfrm>
            <a:off x="0" y="8486637"/>
            <a:ext cx="6856921" cy="656283"/>
          </a:xfrm>
          <a:prstGeom prst="rect">
            <a:avLst/>
          </a:prstGeom>
          <a:noFill/>
          <a:ln cap="flat">
            <a:noFill/>
          </a:ln>
        </p:spPr>
      </p:pic>
      <p:sp>
        <p:nvSpPr>
          <p:cNvPr id="4" name="PlaceHolder 1"/>
          <p:cNvSpPr txBox="1">
            <a:spLocks noGrp="1"/>
          </p:cNvSpPr>
          <p:nvPr>
            <p:ph type="title"/>
          </p:nvPr>
        </p:nvSpPr>
        <p:spPr>
          <a:xfrm>
            <a:off x="342717" y="364681"/>
            <a:ext cx="6171843" cy="1526398"/>
          </a:xfrm>
          <a:prstGeom prst="rect">
            <a:avLst/>
          </a:prstGeom>
          <a:noFill/>
          <a:ln>
            <a:noFill/>
          </a:ln>
        </p:spPr>
        <p:txBody>
          <a:bodyPr vert="horz" wrap="square" lIns="0" tIns="0" rIns="0" bIns="0" anchor="ctr" anchorCtr="1" compatLnSpc="1">
            <a:noAutofit/>
          </a:bodyPr>
          <a:lstStyle/>
          <a:p>
            <a:pPr lvl="0"/>
            <a:r>
              <a:rPr lang="pt-BR"/>
              <a:t>Clique para editar o formato do texto do título</a:t>
            </a:r>
          </a:p>
        </p:txBody>
      </p:sp>
      <p:sp>
        <p:nvSpPr>
          <p:cNvPr id="5" name="PlaceHolder 2"/>
          <p:cNvSpPr txBox="1">
            <a:spLocks noGrp="1"/>
          </p:cNvSpPr>
          <p:nvPr>
            <p:ph type="body" idx="1"/>
          </p:nvPr>
        </p:nvSpPr>
        <p:spPr>
          <a:xfrm>
            <a:off x="342717" y="2139476"/>
            <a:ext cx="6171843" cy="5302797"/>
          </a:xfrm>
          <a:prstGeom prst="rect">
            <a:avLst/>
          </a:prstGeom>
          <a:noFill/>
          <a:ln>
            <a:noFill/>
          </a:ln>
        </p:spPr>
        <p:txBody>
          <a:bodyPr vert="horz" wrap="square" lIns="0" tIns="0" rIns="0" bIns="0" anchor="t" anchorCtr="0" compatLnSpc="1">
            <a:normAutofit/>
          </a:bodyPr>
          <a:lstStyle/>
          <a:p>
            <a:pPr lvl="0"/>
            <a:r>
              <a:rPr lang="pt-BR"/>
              <a:t>Clique para editar o formato do texto da estrutura de tópicos</a:t>
            </a:r>
          </a:p>
          <a:p>
            <a:pPr lvl="1"/>
            <a:r>
              <a:rPr lang="pt-BR"/>
              <a:t>2.º nível da estrutura de tópicos</a:t>
            </a:r>
          </a:p>
          <a:p>
            <a:pPr lvl="2"/>
            <a:r>
              <a:rPr lang="pt-BR"/>
              <a:t>3.º nível da estrutura de tópicos</a:t>
            </a:r>
          </a:p>
          <a:p>
            <a:pPr lvl="3"/>
            <a:r>
              <a:rPr lang="pt-BR"/>
              <a:t>4.º nível da estrutura de tópicos</a:t>
            </a:r>
          </a:p>
          <a:p>
            <a:pPr lvl="4"/>
            <a:r>
              <a:rPr lang="pt-BR"/>
              <a:t>5.º nível da estrutura de tópicos</a:t>
            </a:r>
          </a:p>
          <a:p>
            <a:pPr lvl="5"/>
            <a:r>
              <a:rPr lang="pt-BR"/>
              <a:t>6.º nível da estrutura de tópicos</a:t>
            </a:r>
          </a:p>
          <a:p>
            <a:pPr lvl="6"/>
            <a:r>
              <a:rPr lang="pt-BR"/>
              <a:t>7.º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ctr" defTabSz="914400" rtl="0" fontAlgn="auto" hangingPunct="1">
        <a:lnSpc>
          <a:spcPct val="90000"/>
        </a:lnSpc>
        <a:spcBef>
          <a:spcPts val="0"/>
        </a:spcBef>
        <a:spcAft>
          <a:spcPts val="0"/>
        </a:spcAft>
        <a:buNone/>
        <a:tabLst/>
        <a:defRPr lang="pt-BR" sz="4400" b="0" i="0" u="none" strike="noStrike" kern="1200" cap="none" spc="-1" baseline="0">
          <a:solidFill>
            <a:srgbClr val="000000"/>
          </a:solidFill>
          <a:uFillTx/>
          <a:latin typeface="Arial"/>
          <a:ea typeface="DejaVu Sans"/>
          <a:cs typeface="DejaVu Sans"/>
        </a:defRPr>
      </a:lvl1pPr>
    </p:titleStyle>
    <p:bodyStyle>
      <a:lvl1pPr marL="431999" marR="0" lvl="0" indent="-323999" algn="l" defTabSz="914400" rtl="0" fontAlgn="auto" hangingPunct="1">
        <a:lnSpc>
          <a:spcPct val="90000"/>
        </a:lnSpc>
        <a:spcBef>
          <a:spcPts val="1415"/>
        </a:spcBef>
        <a:spcAft>
          <a:spcPts val="0"/>
        </a:spcAft>
        <a:buClr>
          <a:srgbClr val="000000"/>
        </a:buClr>
        <a:buSzPct val="45000"/>
        <a:buFont typeface="Wingdings"/>
        <a:buChar char=""/>
        <a:tabLst/>
        <a:defRPr lang="pt-BR" sz="3200" b="0" i="0" u="none" strike="noStrike" kern="1200" cap="none" spc="-1" baseline="0">
          <a:solidFill>
            <a:srgbClr val="000000"/>
          </a:solidFill>
          <a:uFillTx/>
          <a:latin typeface="Arial"/>
          <a:ea typeface="DejaVu Sans"/>
          <a:cs typeface="DejaVu Sans"/>
        </a:defRPr>
      </a:lvl1pPr>
      <a:lvl2pPr marL="863998" marR="0" lvl="1" indent="-323999" algn="l" defTabSz="914400" rtl="0" fontAlgn="auto" hangingPunct="1">
        <a:lnSpc>
          <a:spcPct val="90000"/>
        </a:lnSpc>
        <a:spcBef>
          <a:spcPts val="1135"/>
        </a:spcBef>
        <a:spcAft>
          <a:spcPts val="0"/>
        </a:spcAft>
        <a:buClr>
          <a:srgbClr val="000000"/>
        </a:buClr>
        <a:buSzPct val="75000"/>
        <a:buFont typeface="Symbol"/>
        <a:buChar char=""/>
        <a:tabLst/>
        <a:defRPr lang="pt-BR" sz="2800" b="0" i="0" u="none" strike="noStrike" kern="1200" cap="none" spc="-1" baseline="0">
          <a:solidFill>
            <a:srgbClr val="000000"/>
          </a:solidFill>
          <a:uFillTx/>
          <a:latin typeface="Arial"/>
          <a:ea typeface="DejaVu Sans"/>
          <a:cs typeface="DejaVu Sans"/>
        </a:defRPr>
      </a:lvl2pPr>
      <a:lvl3pPr marL="1295997" marR="0" lvl="2" indent="-287999" algn="l" defTabSz="914400" rtl="0" fontAlgn="auto" hangingPunct="1">
        <a:lnSpc>
          <a:spcPct val="90000"/>
        </a:lnSpc>
        <a:spcBef>
          <a:spcPts val="850"/>
        </a:spcBef>
        <a:spcAft>
          <a:spcPts val="0"/>
        </a:spcAft>
        <a:buClr>
          <a:srgbClr val="000000"/>
        </a:buClr>
        <a:buSzPct val="45000"/>
        <a:buFont typeface="Wingdings"/>
        <a:buChar char=""/>
        <a:tabLst/>
        <a:defRPr lang="pt-BR" sz="2400" b="0" i="0" u="none" strike="noStrike" kern="1200" cap="none" spc="-1" baseline="0">
          <a:solidFill>
            <a:srgbClr val="000000"/>
          </a:solidFill>
          <a:uFillTx/>
          <a:latin typeface="Arial"/>
          <a:ea typeface="DejaVu Sans"/>
          <a:cs typeface="DejaVu Sans"/>
        </a:defRPr>
      </a:lvl3pPr>
      <a:lvl4pPr marL="1727996" marR="0" lvl="3" indent="-215999" algn="l" defTabSz="914400" rtl="0" fontAlgn="auto" hangingPunct="1">
        <a:lnSpc>
          <a:spcPct val="90000"/>
        </a:lnSpc>
        <a:spcBef>
          <a:spcPts val="565"/>
        </a:spcBef>
        <a:spcAft>
          <a:spcPts val="0"/>
        </a:spcAft>
        <a:buClr>
          <a:srgbClr val="000000"/>
        </a:buClr>
        <a:buSzPct val="75000"/>
        <a:buFont typeface="Symbol"/>
        <a:buChar char=""/>
        <a:tabLst/>
        <a:defRPr lang="pt-BR" sz="2000" b="0" i="0" u="none" strike="noStrike" kern="1200" cap="none" spc="-1" baseline="0">
          <a:solidFill>
            <a:srgbClr val="000000"/>
          </a:solidFill>
          <a:uFillTx/>
          <a:latin typeface="Arial"/>
          <a:ea typeface="DejaVu Sans"/>
          <a:cs typeface="DejaVu Sans"/>
        </a:defRPr>
      </a:lvl4pPr>
      <a:lvl5pPr marL="2159995" marR="0" lvl="4" indent="-215999" algn="l" defTabSz="914400" rtl="0" fontAlgn="auto" hangingPunct="1">
        <a:lnSpc>
          <a:spcPct val="90000"/>
        </a:lnSpc>
        <a:spcBef>
          <a:spcPts val="285"/>
        </a:spcBef>
        <a:spcAft>
          <a:spcPts val="0"/>
        </a:spcAft>
        <a:buClr>
          <a:srgbClr val="000000"/>
        </a:buClr>
        <a:buSzPct val="45000"/>
        <a:buFont typeface="Wingdings"/>
        <a:buChar char=""/>
        <a:tabLst/>
        <a:defRPr lang="pt-BR" sz="2000" b="0" i="0" u="none" strike="noStrike" kern="1200" cap="none" spc="-1" baseline="0">
          <a:solidFill>
            <a:srgbClr val="000000"/>
          </a:solidFill>
          <a:uFillTx/>
          <a:latin typeface="Arial"/>
          <a:ea typeface="DejaVu Sans"/>
          <a:cs typeface="DejaVu Sans"/>
        </a:defRPr>
      </a:lvl5pPr>
      <a:lvl6pPr marL="2592003" marR="0" lvl="5" indent="-215999" algn="l" defTabSz="914400" rtl="0" fontAlgn="auto" hangingPunct="1">
        <a:lnSpc>
          <a:spcPct val="90000"/>
        </a:lnSpc>
        <a:spcBef>
          <a:spcPts val="285"/>
        </a:spcBef>
        <a:spcAft>
          <a:spcPts val="0"/>
        </a:spcAft>
        <a:buClr>
          <a:srgbClr val="000000"/>
        </a:buClr>
        <a:buSzPct val="45000"/>
        <a:buFont typeface="Wingdings"/>
        <a:buChar char=""/>
        <a:tabLst/>
        <a:defRPr lang="pt-BR" sz="2000" b="0" i="0" u="none" strike="noStrike" kern="1200" cap="none" spc="-1" baseline="0">
          <a:solidFill>
            <a:srgbClr val="000000"/>
          </a:solidFill>
          <a:uFillTx/>
          <a:latin typeface="Arial"/>
          <a:ea typeface="DejaVu Sans"/>
          <a:cs typeface="DejaVu Sans"/>
        </a:defRPr>
      </a:lvl6pPr>
      <a:lvl7pPr marL="3024003" marR="0" lvl="6" indent="-215999" algn="l" defTabSz="914400" rtl="0" fontAlgn="auto" hangingPunct="1">
        <a:lnSpc>
          <a:spcPct val="90000"/>
        </a:lnSpc>
        <a:spcBef>
          <a:spcPts val="285"/>
        </a:spcBef>
        <a:spcAft>
          <a:spcPts val="0"/>
        </a:spcAft>
        <a:buClr>
          <a:srgbClr val="000000"/>
        </a:buClr>
        <a:buSzPct val="45000"/>
        <a:buFont typeface="Wingdings"/>
        <a:buChar char=""/>
        <a:tabLst/>
        <a:defRPr lang="pt-BR" sz="2000" b="0" i="0" u="none" strike="noStrike" kern="1200" cap="none" spc="-1" baseline="0">
          <a:solidFill>
            <a:srgbClr val="000000"/>
          </a:solidFill>
          <a:uFillTx/>
          <a:latin typeface="Arial"/>
          <a:ea typeface="DejaVu Sans"/>
          <a:cs typeface="DejaVu San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5.png"/><Relationship Id="rId7" Type="http://schemas.openxmlformats.org/officeDocument/2006/relationships/chart" Target="../charts/chart3.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Rectangle 6"/>
          <p:cNvSpPr/>
          <p:nvPr/>
        </p:nvSpPr>
        <p:spPr>
          <a:xfrm>
            <a:off x="734734" y="6285337"/>
            <a:ext cx="2861435"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smtClean="0">
                <a:solidFill>
                  <a:srgbClr val="FFFFFF"/>
                </a:solidFill>
                <a:latin typeface="Arial"/>
                <a:ea typeface="Microsoft YaHei"/>
                <a:cs typeface="DejaVu Sans"/>
              </a:rPr>
              <a:t>Mamão </a:t>
            </a:r>
            <a:r>
              <a:rPr lang="pt-BR" sz="1100" b="1" spc="-1" dirty="0" err="1" smtClean="0">
                <a:solidFill>
                  <a:srgbClr val="FFFFFF"/>
                </a:solidFill>
                <a:latin typeface="Arial"/>
                <a:ea typeface="Microsoft YaHei"/>
                <a:cs typeface="DejaVu Sans"/>
              </a:rPr>
              <a:t>Papaya</a:t>
            </a:r>
            <a:r>
              <a:rPr lang="pt-BR" sz="1100" b="1" spc="-1" dirty="0" smtClean="0">
                <a:solidFill>
                  <a:srgbClr val="FFFFFF"/>
                </a:solidFill>
                <a:latin typeface="Arial"/>
                <a:ea typeface="Microsoft YaHei"/>
                <a:cs typeface="DejaVu Sans"/>
              </a:rPr>
              <a:t> </a:t>
            </a:r>
            <a:endParaRPr lang="pt-BR" sz="1100" b="1" spc="-1" dirty="0">
              <a:solidFill>
                <a:srgbClr val="FFFFFF"/>
              </a:solidFill>
              <a:latin typeface="Arial"/>
              <a:ea typeface="Microsoft YaHei"/>
              <a:cs typeface="DejaVu Sans"/>
            </a:endParaRPr>
          </a:p>
        </p:txBody>
      </p:sp>
      <p:sp>
        <p:nvSpPr>
          <p:cNvPr id="4" name="Text Box 1"/>
          <p:cNvSpPr/>
          <p:nvPr/>
        </p:nvSpPr>
        <p:spPr>
          <a:xfrm>
            <a:off x="293760" y="-6483"/>
            <a:ext cx="5053678" cy="802404"/>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2800" b="0" i="0" u="none" strike="noStrike" kern="1200" cap="none" spc="-1" baseline="0" dirty="0">
                <a:solidFill>
                  <a:srgbClr val="50A45A"/>
                </a:solidFill>
                <a:uFillTx/>
                <a:latin typeface="Arial Rounded MT Bold"/>
                <a:ea typeface="Microsoft YaHei"/>
                <a:cs typeface="DejaVu Sans"/>
              </a:rPr>
              <a:t>Resumo Executivo </a:t>
            </a:r>
            <a:endParaRPr lang="pt-BR" sz="2800" b="0" i="0" u="none" strike="noStrike" kern="1200" cap="none" spc="-1" baseline="0" dirty="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800" b="0" i="0" u="none" strike="noStrike" kern="1200" cap="none" spc="-1" baseline="0" dirty="0">
                <a:solidFill>
                  <a:srgbClr val="50A45A"/>
                </a:solidFill>
                <a:uFillTx/>
                <a:latin typeface="Arial Rounded MT Bold"/>
                <a:ea typeface="Microsoft YaHei"/>
                <a:cs typeface="DejaVu Sans"/>
              </a:rPr>
              <a:t>Semanal nº </a:t>
            </a:r>
            <a:r>
              <a:rPr lang="pt-BR" kern="0" spc="-1" dirty="0" smtClean="0">
                <a:solidFill>
                  <a:srgbClr val="50A45A"/>
                </a:solidFill>
                <a:latin typeface="Arial Rounded MT Bold"/>
                <a:ea typeface="Microsoft YaHei"/>
                <a:cs typeface="DejaVu Sans"/>
              </a:rPr>
              <a:t>40</a:t>
            </a:r>
            <a:r>
              <a:rPr lang="pt-BR" sz="1800" b="0" i="0" u="none" strike="noStrike" kern="1200" cap="none" spc="-1" baseline="0" dirty="0">
                <a:solidFill>
                  <a:srgbClr val="50A45A"/>
                </a:solidFill>
                <a:uFillTx/>
                <a:latin typeface="Arial Rounded MT Bold"/>
                <a:ea typeface="Microsoft YaHei"/>
                <a:cs typeface="DejaVu Sans"/>
              </a:rPr>
              <a:t>	</a:t>
            </a:r>
            <a:endParaRPr lang="pt-BR" sz="1800" b="0" i="0" u="none" strike="noStrike" kern="1200" cap="none" spc="-1" baseline="0" dirty="0">
              <a:solidFill>
                <a:srgbClr val="000000"/>
              </a:solidFill>
              <a:uFillTx/>
              <a:latin typeface="Arial"/>
              <a:ea typeface="DejaVu Sans"/>
              <a:cs typeface="DejaVu Sans"/>
            </a:endParaRPr>
          </a:p>
        </p:txBody>
      </p:sp>
      <p:sp>
        <p:nvSpPr>
          <p:cNvPr id="5" name="Rectangle 2"/>
          <p:cNvSpPr/>
          <p:nvPr/>
        </p:nvSpPr>
        <p:spPr>
          <a:xfrm>
            <a:off x="858511" y="1373401"/>
            <a:ext cx="5925802"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marR="0" lvl="0" indent="-281516" algn="l" defTabSz="914400" rtl="0" fontAlgn="auto" hangingPunct="1">
              <a:lnSpc>
                <a:spcPct val="100000"/>
              </a:lnSpc>
              <a:spcBef>
                <a:spcPts val="0"/>
              </a:spcBef>
              <a:spcAft>
                <a:spcPts val="0"/>
              </a:spcAft>
              <a:buNone/>
              <a:tabLst>
                <a:tab pos="0" algn="l"/>
              </a:tabLst>
              <a:defRPr sz="1800" b="0" i="0" u="none" strike="noStrike" kern="0" cap="none" spc="0" baseline="0">
                <a:solidFill>
                  <a:srgbClr val="000000"/>
                </a:solidFill>
                <a:uFillTx/>
              </a:defRPr>
            </a:pPr>
            <a:r>
              <a:rPr lang="pt-BR" sz="1100" b="1" i="0" u="none" strike="noStrike" kern="1200" cap="none" spc="-1" baseline="0" dirty="0">
                <a:solidFill>
                  <a:srgbClr val="FFFFFF"/>
                </a:solidFill>
                <a:uFillTx/>
                <a:latin typeface="Arial"/>
                <a:ea typeface="Microsoft YaHei"/>
                <a:cs typeface="DejaVu Sans"/>
              </a:rPr>
              <a:t>Destaques nas variações dos preços</a:t>
            </a:r>
            <a:r>
              <a:rPr lang="pt-BR" sz="1100" b="1" i="0" u="none" strike="noStrike" kern="1200" cap="none" spc="-1" dirty="0">
                <a:solidFill>
                  <a:srgbClr val="FFFFFF"/>
                </a:solidFill>
                <a:uFillTx/>
                <a:latin typeface="Arial"/>
                <a:ea typeface="Microsoft YaHei"/>
                <a:cs typeface="DejaVu Sans"/>
              </a:rPr>
              <a:t> médios nas Ceasas </a:t>
            </a:r>
            <a:endParaRPr lang="pt-BR" sz="1100" b="0" i="0" u="none" strike="noStrike" kern="1200" cap="none" spc="-1" baseline="0" dirty="0">
              <a:solidFill>
                <a:srgbClr val="000000"/>
              </a:solidFill>
              <a:uFillTx/>
              <a:latin typeface="Arial"/>
              <a:ea typeface="DejaVu Sans"/>
              <a:cs typeface="DejaVu Sans"/>
            </a:endParaRPr>
          </a:p>
        </p:txBody>
      </p:sp>
      <p:pic>
        <p:nvPicPr>
          <p:cNvPr id="6" name="Picture 3"/>
          <p:cNvPicPr>
            <a:picLocks noChangeAspect="1"/>
          </p:cNvPicPr>
          <p:nvPr/>
        </p:nvPicPr>
        <p:blipFill>
          <a:blip r:embed="rId3"/>
          <a:stretch>
            <a:fillRect/>
          </a:stretch>
        </p:blipFill>
        <p:spPr>
          <a:xfrm>
            <a:off x="393288" y="1257806"/>
            <a:ext cx="557985" cy="543327"/>
          </a:xfrm>
          <a:prstGeom prst="rect">
            <a:avLst/>
          </a:prstGeom>
          <a:noFill/>
          <a:ln cap="flat">
            <a:noFill/>
          </a:ln>
        </p:spPr>
      </p:pic>
      <p:sp>
        <p:nvSpPr>
          <p:cNvPr id="7" name="Rectangle 6"/>
          <p:cNvSpPr/>
          <p:nvPr/>
        </p:nvSpPr>
        <p:spPr>
          <a:xfrm>
            <a:off x="4049206" y="1781542"/>
            <a:ext cx="2660202"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a:solidFill>
                  <a:srgbClr val="FFFFFF"/>
                </a:solidFill>
                <a:latin typeface="Arial"/>
                <a:ea typeface="Microsoft YaHei"/>
                <a:cs typeface="DejaVu Sans"/>
              </a:rPr>
              <a:t>Batata</a:t>
            </a:r>
          </a:p>
        </p:txBody>
      </p:sp>
      <p:sp>
        <p:nvSpPr>
          <p:cNvPr id="8" name="Rectangle 7"/>
          <p:cNvSpPr/>
          <p:nvPr/>
        </p:nvSpPr>
        <p:spPr>
          <a:xfrm>
            <a:off x="489480" y="2543269"/>
            <a:ext cx="5991834" cy="1624760"/>
          </a:xfrm>
          <a:prstGeom prst="rect">
            <a:avLst/>
          </a:prstGeom>
          <a:noFill/>
          <a:ln cap="flat">
            <a:noFill/>
            <a:prstDash val="solid"/>
          </a:ln>
        </p:spPr>
        <p:txBody>
          <a:bodyPr vert="horz" wrap="square" lIns="90004" tIns="46798" rIns="90004" bIns="46798" anchor="t" anchorCtr="0" compatLnSpc="1">
            <a:noAutofit/>
          </a:bodyPr>
          <a:lstStyle/>
          <a:p>
            <a:pPr marL="0" marR="0" lvl="0" indent="0" algn="just" defTabSz="914400" rtl="0" fontAlgn="auto" hangingPunct="1">
              <a:lnSpc>
                <a:spcPct val="100000"/>
              </a:lnSpc>
              <a:spcBef>
                <a:spcPts val="200"/>
              </a:spcBef>
              <a:spcAft>
                <a:spcPts val="20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p:txBody>
      </p:sp>
      <p:sp>
        <p:nvSpPr>
          <p:cNvPr id="9" name="Text Box 8"/>
          <p:cNvSpPr/>
          <p:nvPr/>
        </p:nvSpPr>
        <p:spPr>
          <a:xfrm>
            <a:off x="2708279" y="642960"/>
            <a:ext cx="2551678" cy="428039"/>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100" b="0" i="0" u="none" strike="noStrike" kern="1200" cap="none" spc="-1" baseline="0">
                <a:solidFill>
                  <a:srgbClr val="2F5496"/>
                </a:solidFill>
                <a:uFillTx/>
                <a:latin typeface="Arial Rounded MT Bold"/>
                <a:ea typeface="Microsoft YaHei"/>
                <a:cs typeface="DejaVu Sans"/>
              </a:rPr>
              <a:t>Mercado Hortigranjeiro </a:t>
            </a:r>
            <a:endParaRPr lang="pt-BR" sz="1100" b="0" i="0" u="none" strike="noStrike" kern="1200" cap="none" spc="-1" baseline="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100" b="0" i="0" u="none" strike="noStrike" kern="1200" cap="none" spc="-1" baseline="0">
                <a:solidFill>
                  <a:srgbClr val="2F5496"/>
                </a:solidFill>
                <a:uFillTx/>
                <a:latin typeface="Arial Rounded MT Bold"/>
                <a:ea typeface="Microsoft YaHei"/>
                <a:cs typeface="DejaVu Sans"/>
              </a:rPr>
              <a:t>nas Centrais de Abastecimento</a:t>
            </a:r>
            <a:endParaRPr lang="pt-BR" sz="1100" b="0" i="0" u="none" strike="noStrike" kern="1200" cap="none" spc="-1" baseline="0">
              <a:solidFill>
                <a:srgbClr val="000000"/>
              </a:solidFill>
              <a:uFillTx/>
              <a:latin typeface="Arial"/>
              <a:ea typeface="DejaVu Sans"/>
              <a:cs typeface="DejaVu Sans"/>
            </a:endParaRPr>
          </a:p>
        </p:txBody>
      </p:sp>
      <p:sp>
        <p:nvSpPr>
          <p:cNvPr id="10" name="Text Box 9"/>
          <p:cNvSpPr/>
          <p:nvPr/>
        </p:nvSpPr>
        <p:spPr>
          <a:xfrm>
            <a:off x="293760" y="847804"/>
            <a:ext cx="4966197" cy="463847"/>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400" spc="-1" dirty="0" smtClean="0">
                <a:solidFill>
                  <a:srgbClr val="50A45A"/>
                </a:solidFill>
                <a:latin typeface="Arial Rounded MT Bold"/>
                <a:ea typeface="Microsoft YaHei"/>
                <a:cs typeface="DejaVu Sans"/>
              </a:rPr>
              <a:t>13 de outubro </a:t>
            </a:r>
            <a:r>
              <a:rPr lang="pt-BR" sz="1400" b="0" i="0" u="none" strike="noStrike" kern="1200" cap="none" spc="-1" baseline="0" dirty="0" smtClean="0">
                <a:solidFill>
                  <a:srgbClr val="50A45A"/>
                </a:solidFill>
                <a:uFillTx/>
                <a:latin typeface="Arial Rounded MT Bold"/>
                <a:ea typeface="Microsoft YaHei"/>
                <a:cs typeface="DejaVu Sans"/>
              </a:rPr>
              <a:t>de 2025</a:t>
            </a:r>
            <a:endParaRPr lang="pt-BR" sz="1400" b="0" i="0" u="none" strike="noStrike" kern="1200" cap="none" spc="-1" baseline="0" dirty="0" smtClean="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000" b="0" i="0" u="none" strike="noStrike" kern="1200" cap="none" spc="-1" baseline="0" dirty="0" smtClean="0">
                <a:solidFill>
                  <a:srgbClr val="50A45A"/>
                </a:solidFill>
                <a:uFillTx/>
                <a:latin typeface="Arial Rounded MT Bold"/>
                <a:ea typeface="Microsoft YaHei"/>
                <a:cs typeface="DejaVu Sans"/>
              </a:rPr>
              <a:t>Referência</a:t>
            </a:r>
            <a:r>
              <a:rPr lang="pt-BR" sz="1000" b="0" i="0" u="none" strike="noStrike" kern="1200" cap="none" spc="-1" baseline="0" dirty="0">
                <a:solidFill>
                  <a:srgbClr val="50A45A"/>
                </a:solidFill>
                <a:uFillTx/>
                <a:latin typeface="Arial Rounded MT Bold"/>
                <a:ea typeface="Microsoft YaHei"/>
                <a:cs typeface="DejaVu Sans"/>
              </a:rPr>
              <a:t>: </a:t>
            </a:r>
            <a:r>
              <a:rPr lang="pt-BR" sz="1000" b="0" i="0" u="none" strike="noStrike" kern="1200" cap="none" spc="-1" baseline="0" dirty="0" smtClean="0">
                <a:solidFill>
                  <a:srgbClr val="50A45A"/>
                </a:solidFill>
                <a:uFillTx/>
                <a:latin typeface="Arial Rounded MT Bold"/>
                <a:ea typeface="Microsoft YaHei"/>
                <a:cs typeface="DejaVu Sans"/>
              </a:rPr>
              <a:t>05/</a:t>
            </a:r>
            <a:r>
              <a:rPr lang="pt-BR" sz="1000" kern="0" spc="-1" dirty="0" smtClean="0">
                <a:solidFill>
                  <a:srgbClr val="50A45A"/>
                </a:solidFill>
                <a:latin typeface="Arial Rounded MT Bold"/>
                <a:ea typeface="Microsoft YaHei"/>
                <a:cs typeface="DejaVu Sans"/>
              </a:rPr>
              <a:t>10/25</a:t>
            </a:r>
            <a:r>
              <a:rPr lang="pt-BR" sz="1000" b="0" i="0" u="none" strike="noStrike" kern="1200" cap="none" spc="-1" baseline="0" dirty="0" smtClean="0">
                <a:solidFill>
                  <a:srgbClr val="50A45A"/>
                </a:solidFill>
                <a:uFillTx/>
                <a:latin typeface="Arial Rounded MT Bold"/>
                <a:ea typeface="Microsoft YaHei"/>
                <a:cs typeface="DejaVu Sans"/>
              </a:rPr>
              <a:t> </a:t>
            </a:r>
            <a:r>
              <a:rPr lang="pt-BR" sz="1000" b="0" i="0" u="none" strike="noStrike" kern="1200" cap="none" spc="-1" baseline="0" dirty="0">
                <a:solidFill>
                  <a:srgbClr val="50A45A"/>
                </a:solidFill>
                <a:uFillTx/>
                <a:latin typeface="Arial Rounded MT Bold"/>
                <a:ea typeface="Microsoft YaHei"/>
                <a:cs typeface="DejaVu Sans"/>
              </a:rPr>
              <a:t>a </a:t>
            </a:r>
            <a:r>
              <a:rPr lang="pt-BR" sz="1000" kern="0" spc="-1" dirty="0" smtClean="0">
                <a:solidFill>
                  <a:srgbClr val="50A45A"/>
                </a:solidFill>
                <a:latin typeface="Arial Rounded MT Bold"/>
                <a:ea typeface="Microsoft YaHei"/>
                <a:cs typeface="DejaVu Sans"/>
              </a:rPr>
              <a:t>11</a:t>
            </a:r>
            <a:r>
              <a:rPr lang="pt-BR" sz="1000" b="0" i="0" u="none" strike="noStrike" kern="1200" cap="none" spc="-1" baseline="0" dirty="0" smtClean="0">
                <a:solidFill>
                  <a:srgbClr val="50A45A"/>
                </a:solidFill>
                <a:uFillTx/>
                <a:latin typeface="Arial Rounded MT Bold"/>
                <a:ea typeface="Microsoft YaHei"/>
                <a:cs typeface="DejaVu Sans"/>
              </a:rPr>
              <a:t>/10/25 </a:t>
            </a:r>
            <a:r>
              <a:rPr lang="pt-BR" sz="1000" b="0" i="0" u="none" strike="noStrike" kern="1200" cap="none" spc="-1" baseline="0" dirty="0">
                <a:solidFill>
                  <a:srgbClr val="50A45A"/>
                </a:solidFill>
                <a:uFillTx/>
                <a:latin typeface="Arial Rounded MT Bold"/>
                <a:ea typeface="Microsoft YaHei"/>
                <a:cs typeface="DejaVu Sans"/>
              </a:rPr>
              <a:t>em relação </a:t>
            </a:r>
            <a:r>
              <a:rPr lang="pt-BR" sz="1000" spc="-1" dirty="0">
                <a:solidFill>
                  <a:srgbClr val="50A45A"/>
                </a:solidFill>
                <a:latin typeface="Arial Rounded MT Bold"/>
                <a:ea typeface="Microsoft YaHei"/>
                <a:cs typeface="DejaVu Sans"/>
              </a:rPr>
              <a:t>a </a:t>
            </a:r>
            <a:r>
              <a:rPr lang="pt-BR" sz="1000" spc="-1" dirty="0" smtClean="0">
                <a:solidFill>
                  <a:srgbClr val="50A45A"/>
                </a:solidFill>
                <a:latin typeface="Arial Rounded MT Bold"/>
                <a:ea typeface="Microsoft YaHei"/>
                <a:cs typeface="DejaVu Sans"/>
              </a:rPr>
              <a:t>setembro/</a:t>
            </a:r>
            <a:r>
              <a:rPr lang="pt-BR" sz="1000" b="0" i="0" u="none" strike="noStrike" kern="1200" cap="none" spc="-1" baseline="0" dirty="0" smtClean="0">
                <a:solidFill>
                  <a:srgbClr val="50A45A"/>
                </a:solidFill>
                <a:uFillTx/>
                <a:latin typeface="Arial Rounded MT Bold"/>
                <a:ea typeface="Microsoft YaHei"/>
                <a:cs typeface="DejaVu Sans"/>
              </a:rPr>
              <a:t>25</a:t>
            </a:r>
            <a:endParaRPr lang="pt-BR" sz="1000" b="0" i="0" u="none" strike="noStrike" kern="1200" cap="none" spc="-1" baseline="0" dirty="0">
              <a:solidFill>
                <a:srgbClr val="000000"/>
              </a:solidFill>
              <a:uFillTx/>
              <a:latin typeface="Arial"/>
              <a:ea typeface="DejaVu Sans"/>
              <a:cs typeface="DejaVu Sans"/>
            </a:endParaRPr>
          </a:p>
        </p:txBody>
      </p:sp>
      <p:pic>
        <p:nvPicPr>
          <p:cNvPr id="11" name="Picture 13"/>
          <p:cNvPicPr>
            <a:picLocks noChangeAspect="1"/>
          </p:cNvPicPr>
          <p:nvPr/>
        </p:nvPicPr>
        <p:blipFill>
          <a:blip r:embed="rId4"/>
          <a:stretch>
            <a:fillRect/>
          </a:stretch>
        </p:blipFill>
        <p:spPr>
          <a:xfrm flipH="1">
            <a:off x="583414" y="6178147"/>
            <a:ext cx="479365" cy="424117"/>
          </a:xfrm>
          <a:prstGeom prst="rect">
            <a:avLst/>
          </a:prstGeom>
          <a:noFill/>
          <a:ln cap="flat">
            <a:noFill/>
          </a:ln>
        </p:spPr>
      </p:pic>
      <p:sp>
        <p:nvSpPr>
          <p:cNvPr id="13" name="Rectangle 5"/>
          <p:cNvSpPr/>
          <p:nvPr/>
        </p:nvSpPr>
        <p:spPr>
          <a:xfrm>
            <a:off x="841810" y="2222049"/>
            <a:ext cx="2855515" cy="1856497"/>
          </a:xfrm>
          <a:prstGeom prst="rect">
            <a:avLst/>
          </a:prstGeom>
          <a:noFill/>
          <a:ln cap="flat">
            <a:noFill/>
            <a:prstDash val="solid"/>
          </a:ln>
        </p:spPr>
        <p:txBody>
          <a:bodyPr vert="horz" wrap="square" lIns="90004" tIns="46798" rIns="90004" bIns="46798" anchor="t" anchorCtr="0" compatLnSpc="1">
            <a:noAutofit/>
          </a:bodyPr>
          <a:lstStyle/>
          <a:p>
            <a:pPr marL="0" marR="0" lvl="0" indent="0" algn="just" defTabSz="914400" rtl="0" fontAlgn="auto" hangingPunct="1">
              <a:lnSpc>
                <a:spcPct val="100000"/>
              </a:lnSpc>
              <a:spcBef>
                <a:spcPts val="200"/>
              </a:spcBef>
              <a:spcAft>
                <a:spcPts val="20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p:txBody>
      </p:sp>
      <p:sp>
        <p:nvSpPr>
          <p:cNvPr id="15" name="Rectangle 18"/>
          <p:cNvSpPr/>
          <p:nvPr/>
        </p:nvSpPr>
        <p:spPr>
          <a:xfrm>
            <a:off x="3484145" y="2342738"/>
            <a:ext cx="2929024" cy="2209318"/>
          </a:xfrm>
          <a:prstGeom prst="rect">
            <a:avLst/>
          </a:prstGeom>
          <a:noFill/>
          <a:ln cap="flat">
            <a:noFill/>
            <a:prstDash val="solid"/>
          </a:ln>
        </p:spPr>
        <p:txBody>
          <a:bodyPr vert="horz" wrap="square" lIns="90004" tIns="46798" rIns="90004" bIns="46798" anchor="t" anchorCtr="0" compatLnSpc="1">
            <a:no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900" b="0" i="0" u="none" strike="noStrike" kern="1200" cap="none" spc="-1" baseline="0">
              <a:solidFill>
                <a:srgbClr val="595959"/>
              </a:solidFill>
              <a:uFillTx/>
              <a:latin typeface="Calibri" pitchFamily="34"/>
              <a:ea typeface="Microsoft YaHei"/>
              <a:cs typeface="Calibri" pitchFamily="34"/>
            </a:endParaRPr>
          </a:p>
        </p:txBody>
      </p:sp>
      <p:sp>
        <p:nvSpPr>
          <p:cNvPr id="25" name="Rectangle 11"/>
          <p:cNvSpPr/>
          <p:nvPr/>
        </p:nvSpPr>
        <p:spPr>
          <a:xfrm>
            <a:off x="841810" y="3913095"/>
            <a:ext cx="2776452"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smtClean="0">
                <a:solidFill>
                  <a:srgbClr val="FFFFFF"/>
                </a:solidFill>
                <a:latin typeface="Arial"/>
                <a:ea typeface="Microsoft YaHei"/>
                <a:cs typeface="DejaVu Sans"/>
              </a:rPr>
              <a:t>    Tomate</a:t>
            </a:r>
            <a:endParaRPr lang="pt-BR" sz="1100" b="1" spc="-1" dirty="0">
              <a:solidFill>
                <a:srgbClr val="FFFFFF"/>
              </a:solidFill>
              <a:latin typeface="Arial"/>
              <a:ea typeface="Microsoft YaHei"/>
              <a:cs typeface="DejaVu Sans"/>
            </a:endParaRPr>
          </a:p>
        </p:txBody>
      </p:sp>
      <p:sp>
        <p:nvSpPr>
          <p:cNvPr id="26" name="Rectangle 11"/>
          <p:cNvSpPr/>
          <p:nvPr/>
        </p:nvSpPr>
        <p:spPr>
          <a:xfrm>
            <a:off x="3983151" y="6348847"/>
            <a:ext cx="2649332"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smtClean="0">
                <a:solidFill>
                  <a:srgbClr val="FFFFFF"/>
                </a:solidFill>
                <a:latin typeface="Arial"/>
                <a:ea typeface="Microsoft YaHei"/>
                <a:cs typeface="DejaVu Sans"/>
              </a:rPr>
              <a:t>Banana Nanica</a:t>
            </a:r>
            <a:endParaRPr lang="pt-BR" sz="1100" b="1" spc="-1" dirty="0">
              <a:solidFill>
                <a:srgbClr val="FFFFFF"/>
              </a:solidFill>
              <a:latin typeface="Arial"/>
              <a:ea typeface="Microsoft YaHei"/>
              <a:cs typeface="DejaVu Sans"/>
            </a:endParaRPr>
          </a:p>
        </p:txBody>
      </p:sp>
      <p:pic>
        <p:nvPicPr>
          <p:cNvPr id="28" name="Picture 16"/>
          <p:cNvPicPr>
            <a:picLocks noChangeAspect="1"/>
          </p:cNvPicPr>
          <p:nvPr/>
        </p:nvPicPr>
        <p:blipFill>
          <a:blip r:embed="rId5"/>
          <a:stretch>
            <a:fillRect/>
          </a:stretch>
        </p:blipFill>
        <p:spPr>
          <a:xfrm rot="10800000" flipH="1">
            <a:off x="509376" y="3788194"/>
            <a:ext cx="450716" cy="457428"/>
          </a:xfrm>
          <a:prstGeom prst="rect">
            <a:avLst/>
          </a:prstGeom>
          <a:noFill/>
          <a:ln cap="flat">
            <a:noFill/>
          </a:ln>
        </p:spPr>
      </p:pic>
      <p:sp>
        <p:nvSpPr>
          <p:cNvPr id="29" name="Retângulo 3"/>
          <p:cNvSpPr/>
          <p:nvPr/>
        </p:nvSpPr>
        <p:spPr>
          <a:xfrm>
            <a:off x="3910683" y="2078705"/>
            <a:ext cx="2842251" cy="2462982"/>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 Após queda de preço na semana anterior (-11,1%), na semana em análise o preço médio dentre 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voltou a subir. </a:t>
            </a:r>
            <a:r>
              <a:rPr lang="pt-BR" sz="800" kern="0" spc="-1">
                <a:solidFill>
                  <a:srgbClr val="595959"/>
                </a:solidFill>
                <a:latin typeface="Calibri" pitchFamily="34"/>
                <a:ea typeface="Microsoft YaHei"/>
                <a:cs typeface="Calibri" pitchFamily="34"/>
              </a:rPr>
              <a:t>Desta </a:t>
            </a:r>
            <a:r>
              <a:rPr lang="pt-BR" sz="800" kern="0" spc="-1" smtClean="0">
                <a:solidFill>
                  <a:srgbClr val="595959"/>
                </a:solidFill>
                <a:latin typeface="Calibri" pitchFamily="34"/>
                <a:ea typeface="Microsoft YaHei"/>
                <a:cs typeface="Calibri" pitchFamily="34"/>
              </a:rPr>
              <a:t>feita, </a:t>
            </a:r>
            <a:r>
              <a:rPr lang="pt-BR" sz="800" kern="0" spc="-1" dirty="0">
                <a:solidFill>
                  <a:srgbClr val="595959"/>
                </a:solidFill>
                <a:latin typeface="Calibri" pitchFamily="34"/>
                <a:ea typeface="Microsoft YaHei"/>
                <a:cs typeface="Calibri" pitchFamily="34"/>
              </a:rPr>
              <a:t>o percentual positivo atingiu 6,2%, em relação à média de setembro.  Das trinta e quatro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que compõem os preços diários, deve-se destacar as altas das cotações na Ceasa/PR – Curitiba (39,2%), na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Uberaba (34,5%) e na Ceasa/RJ – Rio de Janeiro (31,0%).  Também registraram percentuais significativos de alta, os preços na Ceagesp – São Paulo (19,4%) e na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Belo Horizonte (16,7%). Esses aumentos de preço devem ser reflexo do término do tempo seco em várias áreas produtoras. A chuvas atrapalham a colheita, ocasionando quedas pontuais de oferta. No Nordeste, apesar da alta de preço, essa foi de menor intensidade. Por exemplo, na Ceasa/PE – Recife e na Ceasa/BA – Salvador os preços subiram cerca de 6% e na Ceasa/CE – Fortaleza a alta foi de apenas 4,6%. </a:t>
            </a:r>
          </a:p>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endParaRPr lang="pt-BR" sz="800" kern="0" spc="-1" dirty="0">
              <a:solidFill>
                <a:srgbClr val="595959"/>
              </a:solidFill>
              <a:latin typeface="Calibri" pitchFamily="34"/>
              <a:ea typeface="Microsoft YaHei"/>
              <a:cs typeface="Calibri" pitchFamily="34"/>
            </a:endParaRPr>
          </a:p>
        </p:txBody>
      </p:sp>
      <p:sp>
        <p:nvSpPr>
          <p:cNvPr id="32" name="Retângulo 3"/>
          <p:cNvSpPr/>
          <p:nvPr/>
        </p:nvSpPr>
        <p:spPr>
          <a:xfrm>
            <a:off x="600757" y="4185736"/>
            <a:ext cx="3049361" cy="2199577"/>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A menor oferta provocou </a:t>
            </a:r>
            <a:r>
              <a:rPr lang="pt-BR" sz="800" kern="0" spc="-1" dirty="0" smtClean="0">
                <a:solidFill>
                  <a:srgbClr val="595959"/>
                </a:solidFill>
                <a:latin typeface="Calibri" pitchFamily="34"/>
                <a:ea typeface="Microsoft YaHei"/>
                <a:cs typeface="Calibri" pitchFamily="34"/>
              </a:rPr>
              <a:t>alta </a:t>
            </a:r>
            <a:r>
              <a:rPr lang="pt-BR" sz="800" kern="0" spc="-1" dirty="0">
                <a:solidFill>
                  <a:srgbClr val="595959"/>
                </a:solidFill>
                <a:latin typeface="Calibri" pitchFamily="34"/>
                <a:ea typeface="Microsoft YaHei"/>
                <a:cs typeface="Calibri" pitchFamily="34"/>
              </a:rPr>
              <a:t>quase generalizada nos preços das frutas comercializadas nas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do país. Em muitas centrais, os percentuais de aumento foram expressivos, superando os 50%. Destaque para as elevações registradas na Ceagesp – São Paulo (70,7%), Ceasa/PR – Curitiba (66,6%), Ceasa/SC – São José (60,0%), Ceasa/SP – Campinas (59,9%) e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Barbacena (54,8%). Em outras praças, como a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Belo Horizonte (38,3%) e a Ceasa/RJ – Rio de Janeiro (29,4%), os reajustes também foram </a:t>
            </a:r>
            <a:r>
              <a:rPr lang="pt-BR" sz="800" kern="0" spc="-1" dirty="0" err="1">
                <a:solidFill>
                  <a:srgbClr val="595959"/>
                </a:solidFill>
                <a:latin typeface="Calibri" pitchFamily="34"/>
                <a:ea typeface="Microsoft YaHei"/>
                <a:cs typeface="Calibri" pitchFamily="34"/>
              </a:rPr>
              <a:t>significativos.Esse</a:t>
            </a:r>
            <a:r>
              <a:rPr lang="pt-BR" sz="800" kern="0" spc="-1" dirty="0">
                <a:solidFill>
                  <a:srgbClr val="595959"/>
                </a:solidFill>
                <a:latin typeface="Calibri" pitchFamily="34"/>
                <a:ea typeface="Microsoft YaHei"/>
                <a:cs typeface="Calibri" pitchFamily="34"/>
              </a:rPr>
              <a:t> cenário de preços elevados é consequência da escassez de frutas em ponto de colheita, associada à redução da oferta típica do período de entressafra (safra de inverno).Destaca-se a queda na oferta proveniente de Goiás, que em agosto e setembro ocupava a segunda posição entre os principais estados abastecedores das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A liderança no abastecimento segue com Minas Gerais, enquanto São Paulo também mantém papel de destaque na oferta nacional.</a:t>
            </a:r>
            <a:endParaRPr lang="pt-BR" sz="800" kern="0" spc="-1" dirty="0">
              <a:solidFill>
                <a:srgbClr val="595959"/>
              </a:solidFill>
              <a:latin typeface="Calibri" pitchFamily="34"/>
              <a:ea typeface="Microsoft YaHei"/>
              <a:cs typeface="Calibri" pitchFamily="34"/>
            </a:endParaRPr>
          </a:p>
        </p:txBody>
      </p:sp>
      <p:sp>
        <p:nvSpPr>
          <p:cNvPr id="33" name="Retângulo 3"/>
          <p:cNvSpPr/>
          <p:nvPr/>
        </p:nvSpPr>
        <p:spPr>
          <a:xfrm>
            <a:off x="3732811" y="4440146"/>
            <a:ext cx="2996218" cy="2000707"/>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Os preços da laranja apresentaram oscilações, com leve prevalência de queda para as cotações nas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Nesse </a:t>
            </a:r>
            <a:r>
              <a:rPr lang="pt-BR" sz="800" kern="0" spc="-1" dirty="0" smtClean="0">
                <a:solidFill>
                  <a:srgbClr val="595959"/>
                </a:solidFill>
                <a:latin typeface="Calibri" pitchFamily="34"/>
                <a:ea typeface="Microsoft YaHei"/>
                <a:cs typeface="Calibri" pitchFamily="34"/>
              </a:rPr>
              <a:t>contexto, </a:t>
            </a:r>
            <a:r>
              <a:rPr lang="pt-BR" sz="800" kern="0" spc="-1" dirty="0">
                <a:solidFill>
                  <a:srgbClr val="595959"/>
                </a:solidFill>
                <a:latin typeface="Calibri" pitchFamily="34"/>
                <a:ea typeface="Microsoft YaHei"/>
                <a:cs typeface="Calibri" pitchFamily="34"/>
              </a:rPr>
              <a:t>esteve presente o aumento da demanda industrial no cinturão citrícola, resultado </a:t>
            </a:r>
            <a:r>
              <a:rPr lang="pt-BR" sz="800" kern="0" spc="-1" dirty="0" smtClean="0">
                <a:solidFill>
                  <a:srgbClr val="595959"/>
                </a:solidFill>
                <a:latin typeface="Calibri" pitchFamily="34"/>
                <a:ea typeface="Microsoft YaHei"/>
                <a:cs typeface="Calibri" pitchFamily="34"/>
              </a:rPr>
              <a:t>tanto da </a:t>
            </a:r>
            <a:r>
              <a:rPr lang="pt-BR" sz="800" kern="0" spc="-1" dirty="0">
                <a:solidFill>
                  <a:srgbClr val="595959"/>
                </a:solidFill>
                <a:latin typeface="Calibri" pitchFamily="34"/>
                <a:ea typeface="Microsoft YaHei"/>
                <a:cs typeface="Calibri" pitchFamily="34"/>
              </a:rPr>
              <a:t>melhora da qualidade das laranjas para a moagem, quanto do maior volume disponível para essa safra. Esse volume poderia ter sido maior, se o tempo mais frio no meio do ano não tivesse atrasado </a:t>
            </a:r>
            <a:r>
              <a:rPr lang="pt-BR" sz="800" kern="0" spc="-1" dirty="0" smtClean="0">
                <a:solidFill>
                  <a:srgbClr val="595959"/>
                </a:solidFill>
                <a:latin typeface="Calibri" pitchFamily="34"/>
                <a:ea typeface="Microsoft YaHei"/>
                <a:cs typeface="Calibri" pitchFamily="34"/>
              </a:rPr>
              <a:t>o </a:t>
            </a:r>
            <a:r>
              <a:rPr lang="pt-BR" sz="800" kern="0" spc="-1" dirty="0">
                <a:solidFill>
                  <a:srgbClr val="595959"/>
                </a:solidFill>
                <a:latin typeface="Calibri" pitchFamily="34"/>
                <a:ea typeface="Microsoft YaHei"/>
                <a:cs typeface="Calibri" pitchFamily="34"/>
              </a:rPr>
              <a:t>desenvolvimento dos frutos e retardado o início da colheita. Além disso, a demanda no varejo na semana subiu um pouco com o recebimento dos salários e as temperaturas elevadas em quase todo o Brasil. Para as próximas semanas, espera-se que o volume de chuvas aumente, beneficiando as floradas Destaque para a elevação na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Uberaba (13,3%), Ceagesp – Bauru (35,93%), além de queda na Ceasa/AL – Maceió (-30%) e Ceasa/PE – Caruaru (-33,3%).</a:t>
            </a:r>
            <a:endParaRPr lang="pt-BR" sz="800" kern="0" spc="-1" dirty="0">
              <a:solidFill>
                <a:srgbClr val="595959"/>
              </a:solidFill>
              <a:latin typeface="Calibri" pitchFamily="34"/>
              <a:ea typeface="Microsoft YaHei"/>
              <a:cs typeface="Calibri" pitchFamily="34"/>
            </a:endParaRPr>
          </a:p>
        </p:txBody>
      </p:sp>
      <p:sp>
        <p:nvSpPr>
          <p:cNvPr id="34" name="Retângulo 3"/>
          <p:cNvSpPr/>
          <p:nvPr/>
        </p:nvSpPr>
        <p:spPr>
          <a:xfrm>
            <a:off x="3755292" y="6602265"/>
            <a:ext cx="3029621" cy="2119170"/>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As cotações da banana nanica voltaram a subir </a:t>
            </a:r>
            <a:r>
              <a:rPr lang="pt-BR" sz="800" kern="0" spc="-1" dirty="0" smtClean="0">
                <a:solidFill>
                  <a:srgbClr val="595959"/>
                </a:solidFill>
                <a:latin typeface="Calibri" pitchFamily="34"/>
                <a:ea typeface="Microsoft YaHei"/>
                <a:cs typeface="Calibri" pitchFamily="34"/>
              </a:rPr>
              <a:t>ao </a:t>
            </a:r>
            <a:r>
              <a:rPr lang="pt-BR" sz="800" kern="0" spc="-1" dirty="0">
                <a:solidFill>
                  <a:srgbClr val="595959"/>
                </a:solidFill>
                <a:latin typeface="Calibri" pitchFamily="34"/>
                <a:ea typeface="Microsoft YaHei"/>
                <a:cs typeface="Calibri" pitchFamily="34"/>
              </a:rPr>
              <a:t>longo da semana, embora já apresentem sinais de estabilização em diversos entrepostos. A menor produção nas principais regiões produtoras — especialmente no Vale do Ribeira (SP) e no norte de Santa </a:t>
            </a:r>
            <a:r>
              <a:rPr lang="pt-BR" sz="800" kern="0" spc="-1" dirty="0" smtClean="0">
                <a:solidFill>
                  <a:srgbClr val="595959"/>
                </a:solidFill>
                <a:latin typeface="Calibri" pitchFamily="34"/>
                <a:ea typeface="Microsoft YaHei"/>
                <a:cs typeface="Calibri" pitchFamily="34"/>
              </a:rPr>
              <a:t>Catarina </a:t>
            </a:r>
            <a:r>
              <a:rPr lang="pt-BR" sz="800" kern="0" spc="-1" dirty="0">
                <a:solidFill>
                  <a:srgbClr val="595959"/>
                </a:solidFill>
                <a:latin typeface="Calibri" pitchFamily="34"/>
                <a:ea typeface="Microsoft YaHei"/>
                <a:cs typeface="Calibri" pitchFamily="34"/>
              </a:rPr>
              <a:t>— continua sendo o principal fator de sustentação dos preços. </a:t>
            </a:r>
            <a:r>
              <a:rPr lang="pt-BR" sz="800" kern="0" spc="-1" dirty="0" smtClean="0">
                <a:solidFill>
                  <a:srgbClr val="595959"/>
                </a:solidFill>
                <a:latin typeface="Calibri" pitchFamily="34"/>
                <a:ea typeface="Microsoft YaHei"/>
                <a:cs typeface="Calibri" pitchFamily="34"/>
              </a:rPr>
              <a:t>Em SC, </a:t>
            </a:r>
            <a:r>
              <a:rPr lang="pt-BR" sz="800" kern="0" spc="-1" dirty="0">
                <a:solidFill>
                  <a:srgbClr val="595959"/>
                </a:solidFill>
                <a:latin typeface="Calibri" pitchFamily="34"/>
                <a:ea typeface="Microsoft YaHei"/>
                <a:cs typeface="Calibri" pitchFamily="34"/>
              </a:rPr>
              <a:t>a produção foi </a:t>
            </a:r>
            <a:r>
              <a:rPr lang="pt-BR" sz="800" kern="0" spc="-1" dirty="0" smtClean="0">
                <a:solidFill>
                  <a:srgbClr val="595959"/>
                </a:solidFill>
                <a:latin typeface="Calibri" pitchFamily="34"/>
                <a:ea typeface="Microsoft YaHei"/>
                <a:cs typeface="Calibri" pitchFamily="34"/>
              </a:rPr>
              <a:t>impactada </a:t>
            </a:r>
            <a:r>
              <a:rPr lang="pt-BR" sz="800" kern="0" spc="-1" dirty="0">
                <a:solidFill>
                  <a:srgbClr val="595959"/>
                </a:solidFill>
                <a:latin typeface="Calibri" pitchFamily="34"/>
                <a:ea typeface="Microsoft YaHei"/>
                <a:cs typeface="Calibri" pitchFamily="34"/>
              </a:rPr>
              <a:t>por ciclones que trouxeram fortes chuvas, agravando a redução da oferta</a:t>
            </a:r>
            <a:r>
              <a:rPr lang="pt-BR" sz="800" kern="0" spc="-1" dirty="0" smtClean="0">
                <a:solidFill>
                  <a:srgbClr val="595959"/>
                </a:solidFill>
                <a:latin typeface="Calibri" pitchFamily="34"/>
                <a:ea typeface="Microsoft YaHei"/>
                <a:cs typeface="Calibri" pitchFamily="34"/>
              </a:rPr>
              <a:t>. Embora </a:t>
            </a:r>
            <a:r>
              <a:rPr lang="pt-BR" sz="800" kern="0" spc="-1" dirty="0">
                <a:solidFill>
                  <a:srgbClr val="595959"/>
                </a:solidFill>
                <a:latin typeface="Calibri" pitchFamily="34"/>
                <a:ea typeface="Microsoft YaHei"/>
                <a:cs typeface="Calibri" pitchFamily="34"/>
              </a:rPr>
              <a:t>algumas regiões secundárias tenham registrado aumento na colheita, o volume adicional não foi suficiente para reverter a escassez geral. Ainda assim, a resistência dos consumidores aos preços elevados contribuiu para a estabilização — e até queda — </a:t>
            </a:r>
            <a:r>
              <a:rPr lang="pt-BR" sz="800" kern="0" spc="-1" dirty="0" smtClean="0">
                <a:solidFill>
                  <a:srgbClr val="595959"/>
                </a:solidFill>
                <a:latin typeface="Calibri" pitchFamily="34"/>
                <a:ea typeface="Microsoft YaHei"/>
                <a:cs typeface="Calibri" pitchFamily="34"/>
              </a:rPr>
              <a:t>em </a:t>
            </a:r>
            <a:r>
              <a:rPr lang="pt-BR" sz="800" kern="0" spc="-1" dirty="0">
                <a:solidFill>
                  <a:srgbClr val="595959"/>
                </a:solidFill>
                <a:latin typeface="Calibri" pitchFamily="34"/>
                <a:ea typeface="Microsoft YaHei"/>
                <a:cs typeface="Calibri" pitchFamily="34"/>
              </a:rPr>
              <a:t>algumas </a:t>
            </a:r>
            <a:r>
              <a:rPr lang="pt-BR" sz="800" kern="0" spc="-1" dirty="0" smtClean="0">
                <a:solidFill>
                  <a:srgbClr val="595959"/>
                </a:solidFill>
                <a:latin typeface="Calibri" pitchFamily="34"/>
                <a:ea typeface="Microsoft YaHei"/>
                <a:cs typeface="Calibri" pitchFamily="34"/>
              </a:rPr>
              <a:t>Centrais. Destaque </a:t>
            </a:r>
            <a:r>
              <a:rPr lang="pt-BR" sz="800" kern="0" spc="-1" dirty="0">
                <a:solidFill>
                  <a:srgbClr val="595959"/>
                </a:solidFill>
                <a:latin typeface="Calibri" pitchFamily="34"/>
                <a:ea typeface="Microsoft YaHei"/>
                <a:cs typeface="Calibri" pitchFamily="34"/>
              </a:rPr>
              <a:t>para as elevações registradas em: Ceagesp – Ribeirão Preto (21,43%), Ceasa/SC – Caxias do Sul (19,76%), Ceasa/RJ – Belo Horizonte (6,12%) e Ceasa/PR – Curitiba (20,86%).</a:t>
            </a:r>
            <a:endParaRPr lang="pt-BR" sz="800" kern="0" spc="-1" dirty="0">
              <a:solidFill>
                <a:srgbClr val="595959"/>
              </a:solidFill>
              <a:latin typeface="Calibri" pitchFamily="34"/>
              <a:ea typeface="Microsoft YaHei"/>
              <a:cs typeface="Calibri" pitchFamily="34"/>
            </a:endParaRPr>
          </a:p>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a:t>
            </a:r>
          </a:p>
        </p:txBody>
      </p:sp>
      <p:sp>
        <p:nvSpPr>
          <p:cNvPr id="35" name="Retângulo 3"/>
          <p:cNvSpPr/>
          <p:nvPr/>
        </p:nvSpPr>
        <p:spPr>
          <a:xfrm>
            <a:off x="583414" y="6515803"/>
            <a:ext cx="3072410" cy="1936171"/>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As cotações registraram alta em relação a setembro na maioria das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impulsionadas principalmente pela redução da oferta frente ao mês anterior. Esse cenário é reflexo da desaceleração da colheita, especialmente nas duas principais regiões produtoras do país — o norte do Espírito Santo e o sul da Bahia —, aliada à presença de frutas de melhor qualidade e ao aumento da demanda no início do mês</a:t>
            </a:r>
            <a:r>
              <a:rPr lang="pt-BR" sz="800" kern="0" spc="-1" dirty="0" smtClean="0">
                <a:solidFill>
                  <a:srgbClr val="595959"/>
                </a:solidFill>
                <a:latin typeface="Calibri" pitchFamily="34"/>
                <a:ea typeface="Microsoft YaHei"/>
                <a:cs typeface="Calibri" pitchFamily="34"/>
              </a:rPr>
              <a:t>. Com </a:t>
            </a:r>
            <a:r>
              <a:rPr lang="pt-BR" sz="800" kern="0" spc="-1" dirty="0">
                <a:solidFill>
                  <a:srgbClr val="595959"/>
                </a:solidFill>
                <a:latin typeface="Calibri" pitchFamily="34"/>
                <a:ea typeface="Microsoft YaHei"/>
                <a:cs typeface="Calibri" pitchFamily="34"/>
              </a:rPr>
              <a:t>a oferta controlada, a tendência é de que os preços se mantenham em patamares elevados. Um fator que contribuiu para conter uma alta ainda mais acentuada foi a migração parcial do consumo para o mamão </a:t>
            </a:r>
            <a:r>
              <a:rPr lang="pt-BR" sz="800" kern="0" spc="-1" dirty="0" err="1">
                <a:solidFill>
                  <a:srgbClr val="595959"/>
                </a:solidFill>
                <a:latin typeface="Calibri" pitchFamily="34"/>
                <a:ea typeface="Microsoft YaHei"/>
                <a:cs typeface="Calibri" pitchFamily="34"/>
              </a:rPr>
              <a:t>papaya</a:t>
            </a:r>
            <a:r>
              <a:rPr lang="pt-BR" sz="800" kern="0" spc="-1" dirty="0">
                <a:solidFill>
                  <a:srgbClr val="595959"/>
                </a:solidFill>
                <a:latin typeface="Calibri" pitchFamily="34"/>
                <a:ea typeface="Microsoft YaHei"/>
                <a:cs typeface="Calibri" pitchFamily="34"/>
              </a:rPr>
              <a:t>, que apresenta preços mais acessíveis em comparação ao mamão formosa em diversos mercados consumidores</a:t>
            </a:r>
            <a:r>
              <a:rPr lang="pt-BR" sz="800" kern="0" spc="-1" dirty="0" smtClean="0">
                <a:solidFill>
                  <a:srgbClr val="595959"/>
                </a:solidFill>
                <a:latin typeface="Calibri" pitchFamily="34"/>
                <a:ea typeface="Microsoft YaHei"/>
                <a:cs typeface="Calibri" pitchFamily="34"/>
              </a:rPr>
              <a:t>. Destaque </a:t>
            </a:r>
            <a:r>
              <a:rPr lang="pt-BR" sz="800" kern="0" spc="-1" dirty="0">
                <a:solidFill>
                  <a:srgbClr val="595959"/>
                </a:solidFill>
                <a:latin typeface="Calibri" pitchFamily="34"/>
                <a:ea typeface="Microsoft YaHei"/>
                <a:cs typeface="Calibri" pitchFamily="34"/>
              </a:rPr>
              <a:t>para os aumentos nas seguintes unidades: Ceagesp – Bauru (37,98%), Ceasa/ES – Vitória (21,38%),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Uberaba (29,79%) e Ceasa/PR – Cascavel (32,24</a:t>
            </a:r>
            <a:r>
              <a:rPr lang="pt-BR" sz="800" kern="0" spc="-1" dirty="0" smtClean="0">
                <a:solidFill>
                  <a:srgbClr val="595959"/>
                </a:solidFill>
                <a:latin typeface="Calibri" pitchFamily="34"/>
                <a:ea typeface="Microsoft YaHei"/>
                <a:cs typeface="Calibri" pitchFamily="34"/>
              </a:rPr>
              <a:t>%).</a:t>
            </a:r>
            <a:endParaRPr lang="pt-BR" sz="800" kern="0" spc="-1" dirty="0">
              <a:solidFill>
                <a:srgbClr val="595959"/>
              </a:solidFill>
              <a:latin typeface="Calibri" pitchFamily="34"/>
              <a:ea typeface="Microsoft YaHei"/>
              <a:cs typeface="Calibri" pitchFamily="34"/>
            </a:endParaRPr>
          </a:p>
        </p:txBody>
      </p:sp>
      <p:pic>
        <p:nvPicPr>
          <p:cNvPr id="23" name="Picture 13"/>
          <p:cNvPicPr>
            <a:picLocks noChangeAspect="1"/>
          </p:cNvPicPr>
          <p:nvPr/>
        </p:nvPicPr>
        <p:blipFill>
          <a:blip r:embed="rId4"/>
          <a:stretch>
            <a:fillRect/>
          </a:stretch>
        </p:blipFill>
        <p:spPr>
          <a:xfrm flipH="1">
            <a:off x="3781892" y="1696689"/>
            <a:ext cx="450003" cy="457200"/>
          </a:xfrm>
          <a:prstGeom prst="rect">
            <a:avLst/>
          </a:prstGeom>
          <a:noFill/>
          <a:ln cap="flat">
            <a:noFill/>
          </a:ln>
        </p:spPr>
      </p:pic>
      <p:sp>
        <p:nvSpPr>
          <p:cNvPr id="3" name="Rectangle 11">
            <a:extLst>
              <a:ext uri="{FF2B5EF4-FFF2-40B4-BE49-F238E27FC236}">
                <a16:creationId xmlns="" xmlns:a16="http://schemas.microsoft.com/office/drawing/2014/main" id="{9EC2BFB8-8E2D-CDDD-82D5-35C1324F16AC}"/>
              </a:ext>
            </a:extLst>
          </p:cNvPr>
          <p:cNvSpPr/>
          <p:nvPr/>
        </p:nvSpPr>
        <p:spPr>
          <a:xfrm>
            <a:off x="4029585" y="4224168"/>
            <a:ext cx="2699444"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a:solidFill>
                  <a:srgbClr val="FFFFFF"/>
                </a:solidFill>
                <a:latin typeface="Arial"/>
                <a:ea typeface="Microsoft YaHei"/>
                <a:cs typeface="DejaVu Sans"/>
              </a:rPr>
              <a:t>Laranja</a:t>
            </a:r>
          </a:p>
        </p:txBody>
      </p:sp>
      <p:pic>
        <p:nvPicPr>
          <p:cNvPr id="12" name="Picture 16">
            <a:extLst>
              <a:ext uri="{FF2B5EF4-FFF2-40B4-BE49-F238E27FC236}">
                <a16:creationId xmlns="" xmlns:a16="http://schemas.microsoft.com/office/drawing/2014/main" id="{129D746D-F10C-98A9-6137-A03089CB0FA2}"/>
              </a:ext>
            </a:extLst>
          </p:cNvPr>
          <p:cNvPicPr>
            <a:picLocks noChangeAspect="1"/>
          </p:cNvPicPr>
          <p:nvPr/>
        </p:nvPicPr>
        <p:blipFill>
          <a:blip r:embed="rId5"/>
          <a:stretch>
            <a:fillRect/>
          </a:stretch>
        </p:blipFill>
        <p:spPr>
          <a:xfrm rot="16200000" flipH="1">
            <a:off x="3665883" y="4131329"/>
            <a:ext cx="450716" cy="457428"/>
          </a:xfrm>
          <a:prstGeom prst="rect">
            <a:avLst/>
          </a:prstGeom>
          <a:noFill/>
          <a:ln cap="flat">
            <a:noFill/>
          </a:ln>
        </p:spPr>
      </p:pic>
      <p:sp>
        <p:nvSpPr>
          <p:cNvPr id="16" name="Rectangle 11">
            <a:extLst>
              <a:ext uri="{FF2B5EF4-FFF2-40B4-BE49-F238E27FC236}">
                <a16:creationId xmlns="" xmlns:a16="http://schemas.microsoft.com/office/drawing/2014/main" id="{9D83C777-469B-352C-A296-A8ED36D896F5}"/>
              </a:ext>
            </a:extLst>
          </p:cNvPr>
          <p:cNvSpPr/>
          <p:nvPr/>
        </p:nvSpPr>
        <p:spPr>
          <a:xfrm>
            <a:off x="920524" y="1844283"/>
            <a:ext cx="2674299"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a:solidFill>
                  <a:srgbClr val="FFFFFF"/>
                </a:solidFill>
                <a:latin typeface="Arial"/>
                <a:ea typeface="Microsoft YaHei"/>
                <a:cs typeface="DejaVu Sans"/>
              </a:rPr>
              <a:t>Cebola</a:t>
            </a:r>
          </a:p>
        </p:txBody>
      </p:sp>
      <p:sp>
        <p:nvSpPr>
          <p:cNvPr id="17" name="Retângulo 3">
            <a:extLst>
              <a:ext uri="{FF2B5EF4-FFF2-40B4-BE49-F238E27FC236}">
                <a16:creationId xmlns="" xmlns:a16="http://schemas.microsoft.com/office/drawing/2014/main" id="{E42D5E1C-CD4D-1FC7-B764-C424917D323E}"/>
              </a:ext>
            </a:extLst>
          </p:cNvPr>
          <p:cNvSpPr/>
          <p:nvPr/>
        </p:nvSpPr>
        <p:spPr>
          <a:xfrm>
            <a:off x="734734" y="2103535"/>
            <a:ext cx="2860089" cy="1804468"/>
          </a:xfrm>
          <a:prstGeom prst="rect">
            <a:avLst/>
          </a:prstGeom>
          <a:noFill/>
          <a:ln cap="flat">
            <a:noFill/>
            <a:prstDash val="solid"/>
          </a:ln>
        </p:spPr>
        <p:txBody>
          <a:bodyPr vert="horz" wrap="square" lIns="91440" tIns="45720" rIns="91440" bIns="45720" anchor="t" anchorCtr="0" compatLnSpc="1">
            <a:sp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kern="0" spc="-1" dirty="0">
                <a:solidFill>
                  <a:srgbClr val="595959"/>
                </a:solidFill>
                <a:latin typeface="Calibri" pitchFamily="34"/>
                <a:ea typeface="Microsoft YaHei"/>
                <a:cs typeface="Calibri" pitchFamily="34"/>
              </a:rPr>
              <a:t> </a:t>
            </a:r>
            <a:r>
              <a:rPr lang="pt-BR" sz="800" kern="0" spc="-1" dirty="0">
                <a:solidFill>
                  <a:srgbClr val="595959"/>
                </a:solidFill>
                <a:latin typeface="Calibri" pitchFamily="34"/>
                <a:ea typeface="Microsoft YaHei"/>
                <a:cs typeface="Calibri" pitchFamily="34"/>
              </a:rPr>
              <a:t>A continuidade da oferta abundante nas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impediu uma recuperação dos preços durante a semana analisada. Na média geral, observou-se estabilidade nas cotações, com leve variação negativa de -1,9%. No entanto, algumas </a:t>
            </a:r>
            <a:r>
              <a:rPr lang="pt-BR" sz="800" kern="0" spc="-1" dirty="0" err="1">
                <a:solidFill>
                  <a:srgbClr val="595959"/>
                </a:solidFill>
                <a:latin typeface="Calibri" pitchFamily="34"/>
                <a:ea typeface="Microsoft YaHei"/>
                <a:cs typeface="Calibri" pitchFamily="34"/>
              </a:rPr>
              <a:t>Ceasas</a:t>
            </a:r>
            <a:r>
              <a:rPr lang="pt-BR" sz="800" kern="0" spc="-1" dirty="0">
                <a:solidFill>
                  <a:srgbClr val="595959"/>
                </a:solidFill>
                <a:latin typeface="Calibri" pitchFamily="34"/>
                <a:ea typeface="Microsoft YaHei"/>
                <a:cs typeface="Calibri" pitchFamily="34"/>
              </a:rPr>
              <a:t> registraram reação nos preços, embora ainda não seja possível afirmar que há um movimento consistente de recuperação. No geral, os valores seguem em níveis baixos em todas as centrais do país</a:t>
            </a:r>
            <a:r>
              <a:rPr lang="pt-BR" sz="800" kern="0" spc="-1" dirty="0" smtClean="0">
                <a:solidFill>
                  <a:srgbClr val="595959"/>
                </a:solidFill>
                <a:latin typeface="Calibri" pitchFamily="34"/>
                <a:ea typeface="Microsoft YaHei"/>
                <a:cs typeface="Calibri" pitchFamily="34"/>
              </a:rPr>
              <a:t>. Entre </a:t>
            </a:r>
            <a:r>
              <a:rPr lang="pt-BR" sz="800" kern="0" spc="-1" dirty="0">
                <a:solidFill>
                  <a:srgbClr val="595959"/>
                </a:solidFill>
                <a:latin typeface="Calibri" pitchFamily="34"/>
                <a:ea typeface="Microsoft YaHei"/>
                <a:cs typeface="Calibri" pitchFamily="34"/>
              </a:rPr>
              <a:t>as unidades que apresentaram elevação nas cotações, destacam-se: Ceagesp – São Paulo (6,1%), </a:t>
            </a:r>
            <a:r>
              <a:rPr lang="pt-BR" sz="800" kern="0" spc="-1" dirty="0" err="1">
                <a:solidFill>
                  <a:srgbClr val="595959"/>
                </a:solidFill>
                <a:latin typeface="Calibri" pitchFamily="34"/>
                <a:ea typeface="Microsoft YaHei"/>
                <a:cs typeface="Calibri" pitchFamily="34"/>
              </a:rPr>
              <a:t>Ceasaminas</a:t>
            </a:r>
            <a:r>
              <a:rPr lang="pt-BR" sz="800" kern="0" spc="-1" dirty="0">
                <a:solidFill>
                  <a:srgbClr val="595959"/>
                </a:solidFill>
                <a:latin typeface="Calibri" pitchFamily="34"/>
                <a:ea typeface="Microsoft YaHei"/>
                <a:cs typeface="Calibri" pitchFamily="34"/>
              </a:rPr>
              <a:t> – Belo Horizonte (17,3%) e Ceasa/PR – Curitiba (23,3%). Já entre as que continuaram registrando queda, vale citar os mercados de Juazeiro/BA (-18,4%), Ceasa/PE – Recife (-13,9%) e Ceasa/RJ – Rio de Janeiro (-4,0</a:t>
            </a:r>
            <a:r>
              <a:rPr lang="pt-BR" sz="800" kern="0" spc="-1" dirty="0" smtClean="0">
                <a:solidFill>
                  <a:srgbClr val="595959"/>
                </a:solidFill>
                <a:latin typeface="Calibri" pitchFamily="34"/>
                <a:ea typeface="Microsoft YaHei"/>
                <a:cs typeface="Calibri" pitchFamily="34"/>
              </a:rPr>
              <a:t>%). </a:t>
            </a:r>
            <a:endParaRPr lang="pt-BR" sz="800" kern="0" spc="-1" dirty="0">
              <a:solidFill>
                <a:srgbClr val="595959"/>
              </a:solidFill>
              <a:latin typeface="Calibri" pitchFamily="34"/>
              <a:ea typeface="Microsoft YaHei"/>
              <a:cs typeface="Calibri" pitchFamily="34"/>
            </a:endParaRPr>
          </a:p>
        </p:txBody>
      </p:sp>
      <p:pic>
        <p:nvPicPr>
          <p:cNvPr id="27" name="Picture 13"/>
          <p:cNvPicPr>
            <a:picLocks noChangeAspect="1"/>
          </p:cNvPicPr>
          <p:nvPr/>
        </p:nvPicPr>
        <p:blipFill>
          <a:blip r:embed="rId4"/>
          <a:stretch>
            <a:fillRect/>
          </a:stretch>
        </p:blipFill>
        <p:spPr>
          <a:xfrm rot="5400000" flipH="1">
            <a:off x="674181" y="1747577"/>
            <a:ext cx="450003" cy="457200"/>
          </a:xfrm>
          <a:prstGeom prst="rect">
            <a:avLst/>
          </a:prstGeom>
          <a:noFill/>
          <a:ln cap="flat">
            <a:noFill/>
          </a:ln>
        </p:spPr>
      </p:pic>
      <p:pic>
        <p:nvPicPr>
          <p:cNvPr id="18" name="Imagem 17"/>
          <p:cNvPicPr>
            <a:picLocks noChangeAspect="1"/>
          </p:cNvPicPr>
          <p:nvPr/>
        </p:nvPicPr>
        <p:blipFill>
          <a:blip r:embed="rId6"/>
          <a:stretch>
            <a:fillRect/>
          </a:stretch>
        </p:blipFill>
        <p:spPr>
          <a:xfrm>
            <a:off x="3634980" y="6260284"/>
            <a:ext cx="451143" cy="4206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7" name="Rectangle 6"/>
          <p:cNvSpPr/>
          <p:nvPr/>
        </p:nvSpPr>
        <p:spPr>
          <a:xfrm>
            <a:off x="861116" y="4494838"/>
            <a:ext cx="2609478"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a:solidFill>
                  <a:srgbClr val="FFFFFF"/>
                </a:solidFill>
                <a:latin typeface="Arial"/>
                <a:ea typeface="Microsoft YaHei"/>
                <a:cs typeface="DejaVu Sans"/>
              </a:rPr>
              <a:t>Preços em alta</a:t>
            </a:r>
          </a:p>
        </p:txBody>
      </p:sp>
      <p:sp>
        <p:nvSpPr>
          <p:cNvPr id="6" name="Text Box 5"/>
          <p:cNvSpPr/>
          <p:nvPr/>
        </p:nvSpPr>
        <p:spPr>
          <a:xfrm>
            <a:off x="2708279" y="642960"/>
            <a:ext cx="2551678" cy="428039"/>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100" b="0" i="0" u="none" strike="noStrike" kern="1200" cap="none" spc="-1" baseline="0">
                <a:solidFill>
                  <a:srgbClr val="2F5496"/>
                </a:solidFill>
                <a:uFillTx/>
                <a:latin typeface="Arial Rounded MT Bold"/>
                <a:ea typeface="Microsoft YaHei"/>
                <a:cs typeface="DejaVu Sans"/>
              </a:rPr>
              <a:t>Mercado Hortigranjeiro </a:t>
            </a:r>
            <a:endParaRPr lang="pt-BR" sz="1100" b="0" i="0" u="none" strike="noStrike" kern="1200" cap="none" spc="-1" baseline="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100" b="0" i="0" u="none" strike="noStrike" kern="1200" cap="none" spc="-1" baseline="0">
                <a:solidFill>
                  <a:srgbClr val="2F5496"/>
                </a:solidFill>
                <a:uFillTx/>
                <a:latin typeface="Arial Rounded MT Bold"/>
                <a:ea typeface="Microsoft YaHei"/>
                <a:cs typeface="DejaVu Sans"/>
              </a:rPr>
              <a:t>nas Centrais de Abastecimento</a:t>
            </a:r>
            <a:endParaRPr lang="pt-BR" sz="1100" b="0" i="0" u="none" strike="noStrike" kern="1200" cap="none" spc="-1" baseline="0">
              <a:solidFill>
                <a:srgbClr val="000000"/>
              </a:solidFill>
              <a:uFillTx/>
              <a:latin typeface="Arial"/>
              <a:ea typeface="DejaVu Sans"/>
              <a:cs typeface="DejaVu Sans"/>
            </a:endParaRPr>
          </a:p>
        </p:txBody>
      </p:sp>
      <p:sp>
        <p:nvSpPr>
          <p:cNvPr id="7" name="AutoShape 6"/>
          <p:cNvSpPr/>
          <p:nvPr/>
        </p:nvSpPr>
        <p:spPr>
          <a:xfrm>
            <a:off x="816120" y="1414439"/>
            <a:ext cx="5559835" cy="305281"/>
          </a:xfrm>
          <a:custGeom>
            <a:avLst>
              <a:gd name="f0" fmla="val 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39ADE2"/>
          </a:solidFill>
          <a:ln cap="flat">
            <a:noFill/>
            <a:prstDash val="solid"/>
          </a:ln>
        </p:spPr>
        <p:txBody>
          <a:bodyPr vert="horz" wrap="square" lIns="90004" tIns="46798" rIns="90004" bIns="46798" anchor="ctr" anchorCtr="0" compatLnSpc="1">
            <a:noAutofit/>
          </a:bodyPr>
          <a:lstStyle/>
          <a:p>
            <a:pPr marL="457200" marR="0" lvl="0" indent="0" algn="l" defTabSz="914400" rtl="0" fontAlgn="auto" hangingPunct="1">
              <a:lnSpc>
                <a:spcPct val="100000"/>
              </a:lnSpc>
              <a:spcBef>
                <a:spcPts val="0"/>
              </a:spcBef>
              <a:spcAft>
                <a:spcPts val="0"/>
              </a:spcAft>
              <a:buNone/>
              <a:tabLst>
                <a:tab pos="0" algn="l"/>
              </a:tabLst>
              <a:defRPr sz="1800" b="0" i="0" u="none" strike="noStrike" kern="0" cap="none" spc="0" baseline="0">
                <a:solidFill>
                  <a:srgbClr val="000000"/>
                </a:solidFill>
                <a:uFillTx/>
              </a:defRPr>
            </a:pPr>
            <a:r>
              <a:rPr lang="pt-BR" sz="1100" b="1" i="0" u="none" strike="noStrike" kern="1200" cap="none" spc="-1" baseline="0" dirty="0">
                <a:solidFill>
                  <a:srgbClr val="FFFFFF"/>
                </a:solidFill>
                <a:uFillTx/>
                <a:latin typeface="Arial"/>
                <a:ea typeface="Microsoft YaHei"/>
                <a:cs typeface="DejaVu Sans"/>
              </a:rPr>
              <a:t>Outros destaques de variações nos preços médios nas</a:t>
            </a:r>
            <a:r>
              <a:rPr lang="pt-BR" sz="1100" b="1" i="0" u="none" strike="noStrike" kern="1200" cap="none" spc="-1" dirty="0">
                <a:solidFill>
                  <a:srgbClr val="FFFFFF"/>
                </a:solidFill>
                <a:uFillTx/>
                <a:latin typeface="Arial"/>
                <a:ea typeface="Microsoft YaHei"/>
                <a:cs typeface="DejaVu Sans"/>
              </a:rPr>
              <a:t> Ceasas</a:t>
            </a:r>
            <a:endParaRPr lang="pt-BR" sz="1100" b="0" i="0" u="none" strike="noStrike" kern="1200" cap="none" spc="-1" baseline="0" dirty="0">
              <a:solidFill>
                <a:srgbClr val="000000"/>
              </a:solidFill>
              <a:uFillTx/>
              <a:latin typeface="Arial"/>
              <a:ea typeface="DejaVu Sans"/>
              <a:cs typeface="DejaVu Sans"/>
            </a:endParaRPr>
          </a:p>
        </p:txBody>
      </p:sp>
      <p:sp>
        <p:nvSpPr>
          <p:cNvPr id="8" name="Text Box 8"/>
          <p:cNvSpPr/>
          <p:nvPr/>
        </p:nvSpPr>
        <p:spPr>
          <a:xfrm>
            <a:off x="293760" y="-6483"/>
            <a:ext cx="5053678" cy="1079395"/>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2800" b="0" i="0" u="none" strike="noStrike" kern="1200" cap="none" spc="-1" baseline="0" dirty="0">
                <a:solidFill>
                  <a:srgbClr val="50A45A"/>
                </a:solidFill>
                <a:uFillTx/>
                <a:latin typeface="Arial Rounded MT Bold"/>
                <a:ea typeface="Microsoft YaHei"/>
                <a:cs typeface="DejaVu Sans"/>
              </a:rPr>
              <a:t>Resumo Executivo </a:t>
            </a:r>
            <a:endParaRPr lang="pt-BR" sz="2800" b="0" i="0" u="none" strike="noStrike" kern="1200" cap="none" spc="-1" baseline="0" dirty="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800" b="0" i="0" u="none" strike="noStrike" kern="1200" cap="none" spc="-1" baseline="0" dirty="0">
                <a:solidFill>
                  <a:srgbClr val="50A45A"/>
                </a:solidFill>
                <a:uFillTx/>
                <a:latin typeface="Arial Rounded MT Bold"/>
                <a:ea typeface="Microsoft YaHei"/>
                <a:cs typeface="DejaVu Sans"/>
              </a:rPr>
              <a:t>Semanal nº </a:t>
            </a:r>
            <a:r>
              <a:rPr lang="pt-BR" spc="-1" dirty="0" smtClean="0">
                <a:solidFill>
                  <a:srgbClr val="50A45A"/>
                </a:solidFill>
                <a:latin typeface="Arial Rounded MT Bold"/>
                <a:ea typeface="Microsoft YaHei"/>
                <a:cs typeface="DejaVu Sans"/>
              </a:rPr>
              <a:t>40</a:t>
            </a:r>
            <a:endParaRPr lang="pt-BR" spc="-1" dirty="0">
              <a:solidFill>
                <a:srgbClr val="50A45A"/>
              </a:solidFill>
              <a:latin typeface="Arial Rounded MT Bold"/>
              <a:ea typeface="Microsoft YaHei"/>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800" b="0" i="0" u="none" strike="noStrike" kern="1200" cap="none" spc="-1" baseline="0" dirty="0">
                <a:solidFill>
                  <a:srgbClr val="50A45A"/>
                </a:solidFill>
                <a:uFillTx/>
                <a:latin typeface="Arial Rounded MT Bold"/>
                <a:ea typeface="Microsoft YaHei"/>
                <a:cs typeface="DejaVu Sans"/>
              </a:rPr>
              <a:t>	</a:t>
            </a:r>
            <a:endParaRPr lang="pt-BR" sz="1800" b="0" i="0" u="none" strike="noStrike" kern="1200" cap="none" spc="-1" baseline="0" dirty="0">
              <a:solidFill>
                <a:srgbClr val="000000"/>
              </a:solidFill>
              <a:uFillTx/>
              <a:latin typeface="Arial"/>
              <a:ea typeface="DejaVu Sans"/>
              <a:cs typeface="DejaVu Sans"/>
            </a:endParaRPr>
          </a:p>
        </p:txBody>
      </p:sp>
      <p:sp>
        <p:nvSpPr>
          <p:cNvPr id="10" name="Text Box 12"/>
          <p:cNvSpPr/>
          <p:nvPr/>
        </p:nvSpPr>
        <p:spPr>
          <a:xfrm>
            <a:off x="5571723" y="6982973"/>
            <a:ext cx="1286277" cy="214920"/>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800" b="1" i="0" u="none" strike="noStrike" kern="1200" cap="none" spc="-1" baseline="0" dirty="0">
                <a:solidFill>
                  <a:srgbClr val="000000"/>
                </a:solidFill>
                <a:uFillTx/>
                <a:latin typeface="Arial"/>
                <a:ea typeface="Microsoft YaHei"/>
                <a:cs typeface="DejaVu Sans"/>
              </a:rPr>
              <a:t>Fonte: </a:t>
            </a:r>
            <a:r>
              <a:rPr lang="pt-BR" sz="800" b="0" i="0" u="none" strike="noStrike" kern="1200" cap="none" spc="-1" baseline="0" dirty="0">
                <a:solidFill>
                  <a:srgbClr val="000000"/>
                </a:solidFill>
                <a:uFillTx/>
                <a:latin typeface="Arial"/>
                <a:ea typeface="Microsoft YaHei"/>
                <a:cs typeface="DejaVu Sans"/>
              </a:rPr>
              <a:t>Conab/Ceasas</a:t>
            </a:r>
            <a:endParaRPr lang="pt-BR" sz="800" b="0" i="0" u="none" strike="noStrike" kern="1200" cap="none" spc="-1" baseline="0" dirty="0">
              <a:solidFill>
                <a:srgbClr val="000000"/>
              </a:solidFill>
              <a:uFillTx/>
              <a:latin typeface="Arial"/>
              <a:ea typeface="DejaVu Sans"/>
              <a:cs typeface="DejaVu Sans"/>
            </a:endParaRPr>
          </a:p>
        </p:txBody>
      </p:sp>
      <p:pic>
        <p:nvPicPr>
          <p:cNvPr id="12" name="Picture 3"/>
          <p:cNvPicPr>
            <a:picLocks noChangeAspect="1"/>
          </p:cNvPicPr>
          <p:nvPr/>
        </p:nvPicPr>
        <p:blipFill>
          <a:blip r:embed="rId2"/>
          <a:stretch>
            <a:fillRect/>
          </a:stretch>
        </p:blipFill>
        <p:spPr>
          <a:xfrm>
            <a:off x="293760" y="1271518"/>
            <a:ext cx="603723" cy="597596"/>
          </a:xfrm>
          <a:prstGeom prst="rect">
            <a:avLst/>
          </a:prstGeom>
          <a:noFill/>
          <a:ln cap="flat">
            <a:noFill/>
          </a:ln>
        </p:spPr>
      </p:pic>
      <p:sp>
        <p:nvSpPr>
          <p:cNvPr id="13" name="AutoShape 4" descr="null"/>
          <p:cNvSpPr/>
          <p:nvPr/>
        </p:nvSpPr>
        <p:spPr>
          <a:xfrm>
            <a:off x="155576" y="-1241426"/>
            <a:ext cx="3590921" cy="2590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Arial"/>
              <a:ea typeface="DejaVu Sans"/>
              <a:cs typeface="DejaVu Sans"/>
            </a:endParaRPr>
          </a:p>
        </p:txBody>
      </p:sp>
      <p:sp>
        <p:nvSpPr>
          <p:cNvPr id="14" name="AutoShape 6" descr="null"/>
          <p:cNvSpPr/>
          <p:nvPr/>
        </p:nvSpPr>
        <p:spPr>
          <a:xfrm>
            <a:off x="307979" y="-1089022"/>
            <a:ext cx="3590921" cy="259079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Arial"/>
              <a:ea typeface="DejaVu Sans"/>
              <a:cs typeface="DejaVu Sans"/>
            </a:endParaRPr>
          </a:p>
        </p:txBody>
      </p:sp>
      <p:sp>
        <p:nvSpPr>
          <p:cNvPr id="19" name="Rectangle 13"/>
          <p:cNvSpPr/>
          <p:nvPr/>
        </p:nvSpPr>
        <p:spPr>
          <a:xfrm>
            <a:off x="-11763" y="7332293"/>
            <a:ext cx="6858000" cy="1155896"/>
          </a:xfrm>
          <a:prstGeom prst="rect">
            <a:avLst/>
          </a:prstGeom>
          <a:solidFill>
            <a:srgbClr val="FFC000"/>
          </a:solidFill>
          <a:ln cap="flat">
            <a:noFill/>
            <a:prstDash val="solid"/>
          </a:ln>
        </p:spPr>
        <p:txBody>
          <a:bodyPr vert="horz" wrap="square" lIns="90004" tIns="46798" rIns="90004" bIns="46798" anchor="t" anchorCtr="0" compatLnSpc="1">
            <a:noAutofit/>
          </a:bodyPr>
          <a:lstStyle/>
          <a:p>
            <a:pPr algn="just">
              <a:lnSpc>
                <a:spcPct val="107000"/>
              </a:lnSpc>
              <a:spcBef>
                <a:spcPts val="200"/>
              </a:spcBef>
              <a:spcAft>
                <a:spcPts val="20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900" b="0" i="0" u="none" strike="noStrike" kern="1200" cap="none" spc="-1" baseline="0" dirty="0" smtClean="0">
                <a:solidFill>
                  <a:srgbClr val="595959"/>
                </a:solidFill>
                <a:uFillTx/>
                <a:latin typeface="Calibri"/>
                <a:ea typeface="Microsoft YaHei"/>
                <a:cs typeface="Calibri"/>
              </a:rPr>
              <a:t>FORAM CONSIDERADAS PARA ESTE RESUMO AS INFORMAÇÕES DISPONIBILIZADAS POR </a:t>
            </a:r>
            <a:r>
              <a:rPr lang="pt-BR" sz="900" kern="0" spc="-1" dirty="0" smtClean="0">
                <a:solidFill>
                  <a:srgbClr val="595959"/>
                </a:solidFill>
                <a:latin typeface="Calibri"/>
                <a:ea typeface="Microsoft YaHei"/>
                <a:cs typeface="Calibri"/>
              </a:rPr>
              <a:t>34 </a:t>
            </a:r>
            <a:r>
              <a:rPr lang="pt-BR" sz="900" b="0" i="0" u="none" strike="noStrike" kern="1200" cap="none" spc="-1" baseline="0" dirty="0" smtClean="0">
                <a:solidFill>
                  <a:srgbClr val="595959"/>
                </a:solidFill>
                <a:uFillTx/>
                <a:latin typeface="Calibri"/>
                <a:ea typeface="Microsoft YaHei"/>
                <a:cs typeface="Calibri"/>
              </a:rPr>
              <a:t>CENTRAIS DE </a:t>
            </a:r>
            <a:r>
              <a:rPr lang="pt-BR" sz="900" spc="-1" dirty="0" smtClean="0">
                <a:solidFill>
                  <a:srgbClr val="595959"/>
                </a:solidFill>
                <a:ea typeface="Microsoft YaHei"/>
                <a:cs typeface="Calibri"/>
              </a:rPr>
              <a:t>ABASTECIMENTOS</a:t>
            </a:r>
            <a:r>
              <a:rPr lang="pt-BR" sz="900" spc="-1" dirty="0">
                <a:solidFill>
                  <a:srgbClr val="595959"/>
                </a:solidFill>
                <a:ea typeface="Microsoft YaHei"/>
                <a:cs typeface="Calibri"/>
              </a:rPr>
              <a:t>: AMA/BA - JUAZEIRO, CEAGESP - ARACATUBA, CEAGESP - BAURU, CEAGESP - FRANCA, CEAGESP - MARILIA, CEAGESP - PIRACICABA, CEAGESP - RIBEIRAO PRETO, CEAGESP - S J DOS CAMPOS, CEAGESP - SAO JOSE RIO PRETO, CEAGESP - SAO PAULO, CEASA/AL - MACEIO, CEASA/BA - SALVADOR, CEASA/CE - FORTALEZA, CEASA/ES - VITORIA, CEASA/MA - SAO LUIZ, CEASA/MS - CAMPO GRANDE, CEASA/MT - CUIABA, CEASA/PB - JOAO PESSOA, CEASA/PB - PATOS, CEASA/PE - CARUARU, CEASA/PE - RECIFE, CEASA/PR - CASCAVEL, CEASA/PR - CURITIBA, CEASA/PR - FOZ DO IGUACU, CEASA/RJ - RIO DE JANEIRO, CEASA/RN - NATAL, CEASA/RS - CAXIAS DO SUL, CEASA/RS - PORTO ALEGRE, CEASA/SC - FLORIANOPOLIS, CEASA/SP - CAMPINAS, CEASA/TO - PALMAS, CEASAMINAS - BARBACENA, CEASAMINAS - BELO HORIZONTE, CEASAMINAS - UBERABA</a:t>
            </a:r>
          </a:p>
        </p:txBody>
      </p:sp>
      <p:sp>
        <p:nvSpPr>
          <p:cNvPr id="21" name="Rectangle 6"/>
          <p:cNvSpPr/>
          <p:nvPr/>
        </p:nvSpPr>
        <p:spPr>
          <a:xfrm>
            <a:off x="839199" y="1886679"/>
            <a:ext cx="2609478" cy="263787"/>
          </a:xfrm>
          <a:prstGeom prst="rect">
            <a:avLst/>
          </a:prstGeom>
          <a:solidFill>
            <a:srgbClr val="39ADE2"/>
          </a:solidFill>
          <a:ln cap="flat">
            <a:noFill/>
            <a:prstDash val="solid"/>
          </a:ln>
        </p:spPr>
        <p:txBody>
          <a:bodyPr vert="horz" wrap="square" lIns="90004" tIns="46798" rIns="90004" bIns="46798" anchor="ctr" anchorCtr="0" compatLnSpc="1">
            <a:spAutoFit/>
          </a:bodyPr>
          <a:lstStyle/>
          <a:p>
            <a:pPr marL="743041" indent="-281516">
              <a:tabLst>
                <a:tab pos="0" algn="l"/>
              </a:tabLst>
            </a:pPr>
            <a:r>
              <a:rPr lang="pt-BR" sz="1100" b="1" spc="-1" dirty="0">
                <a:solidFill>
                  <a:srgbClr val="FFFFFF"/>
                </a:solidFill>
                <a:latin typeface="Arial"/>
                <a:ea typeface="Microsoft YaHei"/>
                <a:cs typeface="DejaVu Sans"/>
              </a:rPr>
              <a:t>Preços em baixa</a:t>
            </a:r>
          </a:p>
        </p:txBody>
      </p:sp>
      <p:pic>
        <p:nvPicPr>
          <p:cNvPr id="24" name="Picture 16"/>
          <p:cNvPicPr>
            <a:picLocks noChangeAspect="1"/>
          </p:cNvPicPr>
          <p:nvPr/>
        </p:nvPicPr>
        <p:blipFill>
          <a:blip r:embed="rId3"/>
          <a:stretch>
            <a:fillRect/>
          </a:stretch>
        </p:blipFill>
        <p:spPr>
          <a:xfrm flipH="1">
            <a:off x="737877" y="1794307"/>
            <a:ext cx="450716" cy="457428"/>
          </a:xfrm>
          <a:prstGeom prst="rect">
            <a:avLst/>
          </a:prstGeom>
          <a:noFill/>
          <a:ln cap="flat">
            <a:noFill/>
          </a:ln>
        </p:spPr>
      </p:pic>
      <p:pic>
        <p:nvPicPr>
          <p:cNvPr id="28" name="Picture 16"/>
          <p:cNvPicPr>
            <a:picLocks noChangeAspect="1"/>
          </p:cNvPicPr>
          <p:nvPr/>
        </p:nvPicPr>
        <p:blipFill>
          <a:blip r:embed="rId3"/>
          <a:stretch>
            <a:fillRect/>
          </a:stretch>
        </p:blipFill>
        <p:spPr>
          <a:xfrm rot="10800000" flipH="1">
            <a:off x="737877" y="4413554"/>
            <a:ext cx="450716" cy="457428"/>
          </a:xfrm>
          <a:prstGeom prst="rect">
            <a:avLst/>
          </a:prstGeom>
          <a:noFill/>
          <a:ln cap="flat">
            <a:noFill/>
          </a:ln>
        </p:spPr>
      </p:pic>
      <p:pic>
        <p:nvPicPr>
          <p:cNvPr id="3" name="Imagem 2"/>
          <p:cNvPicPr>
            <a:picLocks noChangeAspect="1"/>
          </p:cNvPicPr>
          <p:nvPr/>
        </p:nvPicPr>
        <p:blipFill>
          <a:blip r:embed="rId4"/>
          <a:stretch>
            <a:fillRect/>
          </a:stretch>
        </p:blipFill>
        <p:spPr>
          <a:xfrm>
            <a:off x="-23669" y="4896751"/>
            <a:ext cx="6858000" cy="4624"/>
          </a:xfrm>
          <a:prstGeom prst="rect">
            <a:avLst/>
          </a:prstGeom>
        </p:spPr>
      </p:pic>
      <p:sp>
        <p:nvSpPr>
          <p:cNvPr id="29" name="Text Box 9"/>
          <p:cNvSpPr/>
          <p:nvPr/>
        </p:nvSpPr>
        <p:spPr>
          <a:xfrm>
            <a:off x="293760" y="847804"/>
            <a:ext cx="4966197" cy="463842"/>
          </a:xfrm>
          <a:prstGeom prst="rect">
            <a:avLst/>
          </a:prstGeom>
          <a:noFill/>
          <a:ln cap="flat">
            <a:noFill/>
            <a:prstDash val="solid"/>
          </a:ln>
        </p:spPr>
        <p:txBody>
          <a:bodyPr vert="horz" wrap="square" lIns="90004" tIns="46798" rIns="90004" bIns="46798" anchor="t" anchorCtr="0" compatLnSpc="1">
            <a:spAutoFit/>
          </a:bodyPr>
          <a:lstStyle/>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400" spc="-1" dirty="0" smtClean="0">
                <a:solidFill>
                  <a:srgbClr val="50A45A"/>
                </a:solidFill>
                <a:latin typeface="Arial Rounded MT Bold"/>
                <a:ea typeface="Microsoft YaHei"/>
                <a:cs typeface="DejaVu Sans"/>
              </a:rPr>
              <a:t>13 de outubro </a:t>
            </a:r>
            <a:r>
              <a:rPr lang="pt-BR" sz="1400" b="0" i="0" u="none" strike="noStrike" kern="1200" cap="none" spc="-1" baseline="0" dirty="0" smtClean="0">
                <a:solidFill>
                  <a:srgbClr val="50A45A"/>
                </a:solidFill>
                <a:uFillTx/>
                <a:latin typeface="Arial Rounded MT Bold"/>
                <a:ea typeface="Microsoft YaHei"/>
                <a:cs typeface="DejaVu Sans"/>
              </a:rPr>
              <a:t>de 2025</a:t>
            </a:r>
            <a:endParaRPr lang="pt-BR" sz="1400" b="0" i="0" u="none" strike="noStrike" kern="1200" cap="none" spc="-1" baseline="0" dirty="0" smtClean="0">
              <a:solidFill>
                <a:srgbClr val="000000"/>
              </a:solidFill>
              <a:uFillTx/>
              <a:latin typeface="Arial"/>
              <a:ea typeface="DejaVu Sans"/>
              <a:cs typeface="DejaVu Sans"/>
            </a:endParaRPr>
          </a:p>
          <a:p>
            <a:pPr marL="0" marR="0" lvl="0" indent="0" algn="l" defTabSz="914400" rtl="0" fontAlgn="auto" hangingPunct="1">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 pos="10331284" algn="l"/>
                <a:tab pos="10780556" algn="l"/>
              </a:tabLst>
              <a:defRPr sz="1800" b="0" i="0" u="none" strike="noStrike" kern="0" cap="none" spc="0" baseline="0">
                <a:solidFill>
                  <a:srgbClr val="000000"/>
                </a:solidFill>
                <a:uFillTx/>
              </a:defRPr>
            </a:pPr>
            <a:r>
              <a:rPr lang="pt-BR" sz="1000" b="0" i="0" u="none" strike="noStrike" kern="1200" cap="none" spc="-1" baseline="0" dirty="0" smtClean="0">
                <a:solidFill>
                  <a:srgbClr val="50A45A"/>
                </a:solidFill>
                <a:uFillTx/>
                <a:latin typeface="Arial Rounded MT Bold"/>
                <a:ea typeface="Microsoft YaHei"/>
                <a:cs typeface="DejaVu Sans"/>
              </a:rPr>
              <a:t>Referência: 05</a:t>
            </a:r>
            <a:r>
              <a:rPr lang="pt-BR" sz="1000" kern="0" spc="-1" dirty="0" smtClean="0">
                <a:solidFill>
                  <a:srgbClr val="50A45A"/>
                </a:solidFill>
                <a:latin typeface="Arial Rounded MT Bold"/>
                <a:ea typeface="Microsoft YaHei"/>
                <a:cs typeface="DejaVu Sans"/>
              </a:rPr>
              <a:t>/10/25</a:t>
            </a:r>
            <a:r>
              <a:rPr lang="pt-BR" sz="1000" b="0" i="0" u="none" strike="noStrike" kern="1200" cap="none" spc="-1" baseline="0" dirty="0" smtClean="0">
                <a:solidFill>
                  <a:srgbClr val="50A45A"/>
                </a:solidFill>
                <a:uFillTx/>
                <a:latin typeface="Arial Rounded MT Bold"/>
                <a:ea typeface="Microsoft YaHei"/>
                <a:cs typeface="DejaVu Sans"/>
              </a:rPr>
              <a:t> a </a:t>
            </a:r>
            <a:r>
              <a:rPr lang="pt-BR" sz="1000" kern="0" spc="-1" dirty="0" smtClean="0">
                <a:solidFill>
                  <a:srgbClr val="50A45A"/>
                </a:solidFill>
                <a:latin typeface="Arial Rounded MT Bold"/>
                <a:ea typeface="Microsoft YaHei"/>
                <a:cs typeface="DejaVu Sans"/>
              </a:rPr>
              <a:t>11</a:t>
            </a:r>
            <a:r>
              <a:rPr lang="pt-BR" sz="1000" b="0" i="0" u="none" strike="noStrike" kern="1200" cap="none" spc="-1" baseline="0" dirty="0" smtClean="0">
                <a:solidFill>
                  <a:srgbClr val="50A45A"/>
                </a:solidFill>
                <a:uFillTx/>
                <a:latin typeface="Arial Rounded MT Bold"/>
                <a:ea typeface="Microsoft YaHei"/>
                <a:cs typeface="DejaVu Sans"/>
              </a:rPr>
              <a:t>/10/25 em relação </a:t>
            </a:r>
            <a:r>
              <a:rPr lang="pt-BR" sz="1000" spc="-1" dirty="0" smtClean="0">
                <a:solidFill>
                  <a:srgbClr val="50A45A"/>
                </a:solidFill>
                <a:latin typeface="Arial Rounded MT Bold"/>
                <a:ea typeface="Microsoft YaHei"/>
                <a:cs typeface="DejaVu Sans"/>
              </a:rPr>
              <a:t>a setembro/</a:t>
            </a:r>
            <a:r>
              <a:rPr lang="pt-BR" sz="1000" b="0" i="0" u="none" strike="noStrike" kern="1200" cap="none" spc="-1" baseline="0" dirty="0" smtClean="0">
                <a:solidFill>
                  <a:srgbClr val="50A45A"/>
                </a:solidFill>
                <a:uFillTx/>
                <a:latin typeface="Arial Rounded MT Bold"/>
                <a:ea typeface="Microsoft YaHei"/>
                <a:cs typeface="DejaVu Sans"/>
              </a:rPr>
              <a:t>25</a:t>
            </a:r>
            <a:endParaRPr lang="pt-BR" sz="1000" b="0" i="0" u="none" strike="noStrike" kern="1200" cap="none" spc="-1" baseline="0" dirty="0">
              <a:solidFill>
                <a:srgbClr val="000000"/>
              </a:solidFill>
              <a:uFillTx/>
              <a:latin typeface="Arial"/>
              <a:ea typeface="DejaVu Sans"/>
              <a:cs typeface="DejaVu Sans"/>
            </a:endParaRPr>
          </a:p>
        </p:txBody>
      </p:sp>
      <p:graphicFrame>
        <p:nvGraphicFramePr>
          <p:cNvPr id="22" name="Gráfico 21"/>
          <p:cNvGraphicFramePr>
            <a:graphicFrameLocks/>
          </p:cNvGraphicFramePr>
          <p:nvPr>
            <p:extLst>
              <p:ext uri="{D42A27DB-BD31-4B8C-83A1-F6EECF244321}">
                <p14:modId xmlns:p14="http://schemas.microsoft.com/office/powerpoint/2010/main" val="4276775038"/>
              </p:ext>
            </p:extLst>
          </p:nvPr>
        </p:nvGraphicFramePr>
        <p:xfrm>
          <a:off x="-11765" y="2317424"/>
          <a:ext cx="3482357" cy="202185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0" name="Gráfico 29"/>
          <p:cNvGraphicFramePr>
            <a:graphicFrameLocks/>
          </p:cNvGraphicFramePr>
          <p:nvPr>
            <p:extLst>
              <p:ext uri="{D42A27DB-BD31-4B8C-83A1-F6EECF244321}">
                <p14:modId xmlns:p14="http://schemas.microsoft.com/office/powerpoint/2010/main" val="1097947700"/>
              </p:ext>
            </p:extLst>
          </p:nvPr>
        </p:nvGraphicFramePr>
        <p:xfrm>
          <a:off x="-11765" y="4896751"/>
          <a:ext cx="3476974" cy="204806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1" name="Gráfico 30"/>
          <p:cNvGraphicFramePr>
            <a:graphicFrameLocks/>
          </p:cNvGraphicFramePr>
          <p:nvPr>
            <p:extLst>
              <p:ext uri="{D42A27DB-BD31-4B8C-83A1-F6EECF244321}">
                <p14:modId xmlns:p14="http://schemas.microsoft.com/office/powerpoint/2010/main" val="3179591894"/>
              </p:ext>
            </p:extLst>
          </p:nvPr>
        </p:nvGraphicFramePr>
        <p:xfrm>
          <a:off x="3448677" y="2317425"/>
          <a:ext cx="3409323" cy="2021857"/>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2" name="Gráfico 31"/>
          <p:cNvGraphicFramePr>
            <a:graphicFrameLocks/>
          </p:cNvGraphicFramePr>
          <p:nvPr>
            <p:extLst>
              <p:ext uri="{D42A27DB-BD31-4B8C-83A1-F6EECF244321}">
                <p14:modId xmlns:p14="http://schemas.microsoft.com/office/powerpoint/2010/main" val="3555560286"/>
              </p:ext>
            </p:extLst>
          </p:nvPr>
        </p:nvGraphicFramePr>
        <p:xfrm>
          <a:off x="3470566" y="4896751"/>
          <a:ext cx="3387434" cy="2048062"/>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sld>
</file>

<file path=ppt/theme/theme1.xml><?xml version="1.0" encoding="utf-8"?>
<a:theme xmlns:a="http://schemas.openxmlformats.org/drawingml/2006/main" name="Office Them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21809</TotalTime>
  <Words>1251</Words>
  <Application>Microsoft Office PowerPoint</Application>
  <PresentationFormat>Apresentação na tela (4:3)</PresentationFormat>
  <Paragraphs>42</Paragraphs>
  <Slides>2</Slides>
  <Notes>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2</vt:i4>
      </vt:variant>
    </vt:vector>
  </HeadingPairs>
  <TitlesOfParts>
    <vt:vector size="10" baseType="lpstr">
      <vt:lpstr>Microsoft YaHei</vt:lpstr>
      <vt:lpstr>Arial</vt:lpstr>
      <vt:lpstr>Arial Rounded MT Bold</vt:lpstr>
      <vt:lpstr>Calibri</vt:lpstr>
      <vt:lpstr>DejaVu Sans</vt:lpstr>
      <vt:lpstr>Symbol</vt:lpstr>
      <vt:lpstr>Wingdings</vt:lpstr>
      <vt:lpstr>Office Theme</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Luis</dc:creator>
  <dc:description/>
  <cp:lastModifiedBy>FLAVIA MACHADO STARLING SOARES</cp:lastModifiedBy>
  <cp:revision>1801</cp:revision>
  <cp:lastPrinted>1601-01-01T00:00:00Z</cp:lastPrinted>
  <dcterms:created xsi:type="dcterms:W3CDTF">2021-06-25T18:53:34Z</dcterms:created>
  <dcterms:modified xsi:type="dcterms:W3CDTF">2025-10-13T20:02:48Z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Apresentação na tela (4:3)</vt:lpwstr>
  </property>
</Properties>
</file>