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737466-B134-4E77-BB6B-A24A17A970BA}" v="8" dt="2025-04-14T22:55:58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18" d="100"/>
          <a:sy n="118" d="100"/>
        </p:scale>
        <p:origin x="1062" y="-2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39-2025\Grafico%20RE%20n.%2039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39-2025\Grafico%20RE%20n.%2039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39-2025\Grafico%20RE%20n.%2039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39-2025\Grafico%20RE%20n.%2039.xls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Vagem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 sz="1200" b="1" i="0" u="none" strike="noStrike" baseline="0">
              <a:solidFill>
                <a:srgbClr val="333333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25703227774494292"/>
          <c:y val="1.434424212598425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7599287315362952E-2"/>
          <c:y val="0.12669742454068242"/>
          <c:w val="0.89979123173277664"/>
          <c:h val="0.53129097729180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Hortaliças!$A$2</c:f>
              <c:strCache>
                <c:ptCount val="1"/>
                <c:pt idx="0">
                  <c:v>CEAGESP-SOROCABA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Hortaliças!$B$2</c:f>
              <c:numCache>
                <c:formatCode>0.00%</c:formatCode>
                <c:ptCount val="1"/>
                <c:pt idx="0">
                  <c:v>-0.56320000000000003</c:v>
                </c:pt>
              </c:numCache>
            </c:numRef>
          </c:val>
        </c:ser>
        <c:ser>
          <c:idx val="1"/>
          <c:order val="1"/>
          <c:tx>
            <c:strRef>
              <c:f>Hortaliças!$A$3</c:f>
              <c:strCache>
                <c:ptCount val="1"/>
                <c:pt idx="0">
                  <c:v>CEASA/PR- CURITIBA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Hortaliças!$B$3</c:f>
              <c:numCache>
                <c:formatCode>0.00%</c:formatCode>
                <c:ptCount val="1"/>
                <c:pt idx="0">
                  <c:v>-0.43619999999999998</c:v>
                </c:pt>
              </c:numCache>
            </c:numRef>
          </c:val>
        </c:ser>
        <c:ser>
          <c:idx val="2"/>
          <c:order val="2"/>
          <c:tx>
            <c:strRef>
              <c:f>Hortaliças!$A$4</c:f>
              <c:strCache>
                <c:ptCount val="1"/>
                <c:pt idx="0">
                  <c:v>CEASA/PE- RECIFE  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Hortaliças!$B$4</c:f>
              <c:numCache>
                <c:formatCode>0.00%</c:formatCode>
                <c:ptCount val="1"/>
                <c:pt idx="0">
                  <c:v>-0.2787</c:v>
                </c:pt>
              </c:numCache>
            </c:numRef>
          </c:val>
        </c:ser>
        <c:ser>
          <c:idx val="3"/>
          <c:order val="3"/>
          <c:tx>
            <c:strRef>
              <c:f>Hortaliças!$A$5</c:f>
              <c:strCache>
                <c:ptCount val="1"/>
                <c:pt idx="0">
                  <c:v>CEASA/BA- SALVADOR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Hortaliças!$B$5</c:f>
              <c:numCache>
                <c:formatCode>0.00%</c:formatCode>
                <c:ptCount val="1"/>
                <c:pt idx="0">
                  <c:v>-0.1089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3313152"/>
        <c:axId val="373313936"/>
      </c:barChart>
      <c:catAx>
        <c:axId val="373313152"/>
        <c:scaling>
          <c:orientation val="minMax"/>
        </c:scaling>
        <c:delete val="1"/>
        <c:axPos val="l"/>
        <c:majorTickMark val="out"/>
        <c:minorTickMark val="none"/>
        <c:tickLblPos val="nextTo"/>
        <c:crossAx val="373313936"/>
        <c:crosses val="autoZero"/>
        <c:auto val="1"/>
        <c:lblAlgn val="ctr"/>
        <c:lblOffset val="100"/>
        <c:noMultiLvlLbl val="0"/>
      </c:catAx>
      <c:valAx>
        <c:axId val="373313936"/>
        <c:scaling>
          <c:orientation val="minMax"/>
          <c:max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3313152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569007263922518E-2"/>
          <c:y val="0.78906373031496058"/>
          <c:w val="0.80629539951573848"/>
          <c:h val="0.1875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Quiabo 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4166776869256326E-2"/>
          <c:y val="0.14022165486201074"/>
          <c:w val="0.89375181834272932"/>
          <c:h val="0.55719657589904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Hortaliças!$A$9</c:f>
              <c:strCache>
                <c:ptCount val="1"/>
                <c:pt idx="0">
                  <c:v>CEASAMINAS- BELO HORIZONTE 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Hortaliças!$B$9</c:f>
              <c:numCache>
                <c:formatCode>0.00%</c:formatCode>
                <c:ptCount val="1"/>
                <c:pt idx="0">
                  <c:v>0.83089999999999997</c:v>
                </c:pt>
              </c:numCache>
            </c:numRef>
          </c:val>
        </c:ser>
        <c:ser>
          <c:idx val="1"/>
          <c:order val="1"/>
          <c:tx>
            <c:strRef>
              <c:f>Hortaliças!$A$10</c:f>
              <c:strCache>
                <c:ptCount val="1"/>
                <c:pt idx="0">
                  <c:v>CEAGESP- BAURU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Hortaliças!$B$10</c:f>
              <c:numCache>
                <c:formatCode>0.00%</c:formatCode>
                <c:ptCount val="1"/>
                <c:pt idx="0">
                  <c:v>0.51500000000000001</c:v>
                </c:pt>
              </c:numCache>
            </c:numRef>
          </c:val>
        </c:ser>
        <c:ser>
          <c:idx val="2"/>
          <c:order val="2"/>
          <c:tx>
            <c:strRef>
              <c:f>Hortaliças!$A$11</c:f>
              <c:strCache>
                <c:ptCount val="1"/>
                <c:pt idx="0">
                  <c:v>CEASA/DF- BRASÍLIA 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Hortaliças!$B$11</c:f>
              <c:numCache>
                <c:formatCode>0.00%</c:formatCode>
                <c:ptCount val="1"/>
                <c:pt idx="0">
                  <c:v>0.25030000000000002</c:v>
                </c:pt>
              </c:numCache>
            </c:numRef>
          </c:val>
        </c:ser>
        <c:ser>
          <c:idx val="3"/>
          <c:order val="3"/>
          <c:tx>
            <c:strRef>
              <c:f>Hortaliças!$A$12</c:f>
              <c:strCache>
                <c:ptCount val="1"/>
                <c:pt idx="0">
                  <c:v>AMA/BA- JUAZEIRO 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Hortaliças!$B$12</c:f>
              <c:numCache>
                <c:formatCode>0.00%</c:formatCode>
                <c:ptCount val="1"/>
                <c:pt idx="0">
                  <c:v>8.5699999999999998E-2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3319032"/>
        <c:axId val="373315112"/>
      </c:barChart>
      <c:catAx>
        <c:axId val="373319032"/>
        <c:scaling>
          <c:orientation val="minMax"/>
        </c:scaling>
        <c:delete val="1"/>
        <c:axPos val="l"/>
        <c:majorTickMark val="out"/>
        <c:minorTickMark val="none"/>
        <c:tickLblPos val="nextTo"/>
        <c:crossAx val="373315112"/>
        <c:crosses val="autoZero"/>
        <c:auto val="1"/>
        <c:lblAlgn val="ctr"/>
        <c:lblOffset val="100"/>
        <c:noMultiLvlLbl val="0"/>
      </c:catAx>
      <c:valAx>
        <c:axId val="373315112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3319032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3.6948689070451173E-2"/>
          <c:y val="0.80933933841927341"/>
          <c:w val="0.95811015596015825"/>
          <c:h val="0.1556420233463035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Morango </a:t>
            </a:r>
          </a:p>
        </c:rich>
      </c:tx>
      <c:layout>
        <c:manualLayout>
          <c:xMode val="edge"/>
          <c:yMode val="edge"/>
          <c:x val="0.19769677983800413"/>
          <c:y val="2.062659889032858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1753653444676408E-2"/>
          <c:y val="0.13618677042801555"/>
          <c:w val="0.91440501043841338"/>
          <c:h val="0.490272373540856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Frutas!$A$2</c:f>
              <c:strCache>
                <c:ptCount val="1"/>
                <c:pt idx="0">
                  <c:v>CEAGESP- MARÍLIA 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Frutas!$B$2</c:f>
              <c:numCache>
                <c:formatCode>0.0%</c:formatCode>
                <c:ptCount val="1"/>
                <c:pt idx="0">
                  <c:v>-0.62419999999999998</c:v>
                </c:pt>
              </c:numCache>
            </c:numRef>
          </c:val>
        </c:ser>
        <c:ser>
          <c:idx val="1"/>
          <c:order val="1"/>
          <c:tx>
            <c:strRef>
              <c:f>Frutas!$A$3</c:f>
              <c:strCache>
                <c:ptCount val="1"/>
                <c:pt idx="0">
                  <c:v>CEASA/PR- PORTO ALEGRE 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Frutas!$B$3</c:f>
              <c:numCache>
                <c:formatCode>0.0%</c:formatCode>
                <c:ptCount val="1"/>
                <c:pt idx="0">
                  <c:v>-0.39190000000000003</c:v>
                </c:pt>
              </c:numCache>
            </c:numRef>
          </c:val>
        </c:ser>
        <c:ser>
          <c:idx val="2"/>
          <c:order val="2"/>
          <c:tx>
            <c:strRef>
              <c:f>Frutas!$A$4</c:f>
              <c:strCache>
                <c:ptCount val="1"/>
                <c:pt idx="0">
                  <c:v>CEASA/RS- CAXIAS DUL 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Frutas!$B$4</c:f>
              <c:numCache>
                <c:formatCode>0.0%</c:formatCode>
                <c:ptCount val="1"/>
                <c:pt idx="0">
                  <c:v>-0.23</c:v>
                </c:pt>
              </c:numCache>
            </c:numRef>
          </c:val>
        </c:ser>
        <c:ser>
          <c:idx val="3"/>
          <c:order val="3"/>
          <c:tx>
            <c:strRef>
              <c:f>Frutas!$A$5</c:f>
              <c:strCache>
                <c:ptCount val="1"/>
                <c:pt idx="0">
                  <c:v>CEASA/RJ- RIO DE JANEIRO  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Frutas!$B$5</c:f>
              <c:numCache>
                <c:formatCode>0.0%</c:formatCode>
                <c:ptCount val="1"/>
                <c:pt idx="0">
                  <c:v>-6.8599999999999994E-2</c:v>
                </c:pt>
              </c:numCache>
            </c:numRef>
          </c:val>
        </c:ser>
        <c:ser>
          <c:idx val="4"/>
          <c:order val="4"/>
          <c:tx>
            <c:strRef>
              <c:f>Frutas!$A$6</c:f>
              <c:strCache>
                <c:ptCount val="1"/>
                <c:pt idx="0">
                  <c:v>Ceasa/ES-Vitória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Frutas!$B$6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3308448"/>
        <c:axId val="373308840"/>
      </c:barChart>
      <c:catAx>
        <c:axId val="373308448"/>
        <c:scaling>
          <c:orientation val="minMax"/>
        </c:scaling>
        <c:delete val="1"/>
        <c:axPos val="l"/>
        <c:majorTickMark val="out"/>
        <c:minorTickMark val="none"/>
        <c:tickLblPos val="nextTo"/>
        <c:crossAx val="373308840"/>
        <c:crosses val="autoZero"/>
        <c:auto val="1"/>
        <c:lblAlgn val="ctr"/>
        <c:lblOffset val="100"/>
        <c:noMultiLvlLbl val="0"/>
      </c:catAx>
      <c:valAx>
        <c:axId val="373308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3308448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7677929499318914"/>
          <c:w val="0.99567688050663161"/>
          <c:h val="0.1947573009070069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Tangerina </a:t>
            </a:r>
          </a:p>
        </c:rich>
      </c:tx>
      <c:layout>
        <c:manualLayout>
          <c:xMode val="edge"/>
          <c:yMode val="edge"/>
          <c:x val="0.19391131664097544"/>
          <c:y val="3.049207084408566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3.958341386599501E-2"/>
          <c:y val="0.13410011860975893"/>
          <c:w val="0.93333523220872439"/>
          <c:h val="0.574714794041824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Frutas!$A$10</c:f>
              <c:strCache>
                <c:ptCount val="1"/>
                <c:pt idx="0">
                  <c:v>CEASAMINAS- BELO HORIZONTE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Frutas!$B$10</c:f>
              <c:numCache>
                <c:formatCode>0.0%</c:formatCode>
                <c:ptCount val="1"/>
                <c:pt idx="0">
                  <c:v>0.36720000000000003</c:v>
                </c:pt>
              </c:numCache>
            </c:numRef>
          </c:val>
        </c:ser>
        <c:ser>
          <c:idx val="1"/>
          <c:order val="1"/>
          <c:tx>
            <c:strRef>
              <c:f>Frutas!$A$11</c:f>
              <c:strCache>
                <c:ptCount val="1"/>
                <c:pt idx="0">
                  <c:v>CEASA/PR- FOZ DO IGUAÇU 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Pt>
            <c:idx val="0"/>
            <c:invertIfNegative val="0"/>
            <c:bubble3D val="0"/>
            <c:spPr/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Frutas!$B$11</c:f>
              <c:numCache>
                <c:formatCode>0.0%</c:formatCode>
                <c:ptCount val="1"/>
                <c:pt idx="0">
                  <c:v>0.30940000000000001</c:v>
                </c:pt>
              </c:numCache>
            </c:numRef>
          </c:val>
        </c:ser>
        <c:ser>
          <c:idx val="2"/>
          <c:order val="2"/>
          <c:tx>
            <c:strRef>
              <c:f>Frutas!$A$12</c:f>
              <c:strCache>
                <c:ptCount val="1"/>
                <c:pt idx="0">
                  <c:v>CEASA/MA- SÃO LUIZ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Frutas!$B$12</c:f>
              <c:numCache>
                <c:formatCode>0.0%</c:formatCode>
                <c:ptCount val="1"/>
                <c:pt idx="0">
                  <c:v>0.1961</c:v>
                </c:pt>
              </c:numCache>
            </c:numRef>
          </c:val>
        </c:ser>
        <c:ser>
          <c:idx val="3"/>
          <c:order val="3"/>
          <c:tx>
            <c:strRef>
              <c:f>Frutas!$A$13</c:f>
              <c:strCache>
                <c:ptCount val="1"/>
                <c:pt idx="0">
                  <c:v>CEASA/ES- VITÓRIA 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Frutas!$B$13</c:f>
              <c:numCache>
                <c:formatCode>0.0%</c:formatCode>
                <c:ptCount val="1"/>
                <c:pt idx="0">
                  <c:v>0.16370000000000001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3311584"/>
        <c:axId val="373312368"/>
      </c:barChart>
      <c:catAx>
        <c:axId val="373311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3312368"/>
        <c:crosses val="autoZero"/>
        <c:auto val="1"/>
        <c:lblAlgn val="ctr"/>
        <c:lblOffset val="100"/>
        <c:noMultiLvlLbl val="0"/>
      </c:catAx>
      <c:valAx>
        <c:axId val="3733123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33115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3.0985848991098332E-2"/>
          <c:y val="0.81954873287897834"/>
          <c:w val="0.93802941299004283"/>
          <c:h val="0.1578940867685656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idx="1"/>
          </p:nvPr>
        </p:nvSpPr>
        <p:spPr>
          <a:xfrm>
            <a:off x="4281485" y="0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26D578-E1FD-4309-857C-408D232FBB01}" type="datetime1">
              <a:rPr lang="pt-BR"/>
              <a:pPr lvl="0"/>
              <a:t>06/10/2025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27283" y="1336679"/>
            <a:ext cx="2705096" cy="3608386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ço Reservado para Anotações 4"/>
          <p:cNvSpPr txBox="1">
            <a:spLocks noGrp="1"/>
          </p:cNvSpPr>
          <p:nvPr>
            <p:ph type="body" sz="quarter" idx="3"/>
          </p:nvPr>
        </p:nvSpPr>
        <p:spPr>
          <a:xfrm>
            <a:off x="755651" y="5145091"/>
            <a:ext cx="6048371" cy="42100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10155234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4281485" y="10155234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1E355ECB-62F9-4432-958F-F3B96E2AFB1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9659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427288" y="1336675"/>
            <a:ext cx="2705100" cy="3608388"/>
          </a:xfrm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1FC842B-D993-49B5-B12E-8D8CB34E8208}" type="slidenum"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47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47006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type="body" idx="2"/>
          </p:nvPr>
        </p:nvSpPr>
        <p:spPr>
          <a:xfrm>
            <a:off x="342717" y="4909678"/>
            <a:ext cx="6171843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28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2"/>
          </p:nvPr>
        </p:nvSpPr>
        <p:spPr>
          <a:xfrm>
            <a:off x="342717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4" name="PlaceHolder 5"/>
          <p:cNvSpPr txBox="1">
            <a:spLocks noGrp="1"/>
          </p:cNvSpPr>
          <p:nvPr>
            <p:ph idx="3"/>
          </p:nvPr>
        </p:nvSpPr>
        <p:spPr>
          <a:xfrm>
            <a:off x="3505315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451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type="body" idx="4294967295"/>
          </p:nvPr>
        </p:nvSpPr>
        <p:spPr>
          <a:xfrm>
            <a:off x="2429643" y="2139476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type="body" idx="4294967295"/>
          </p:nvPr>
        </p:nvSpPr>
        <p:spPr>
          <a:xfrm>
            <a:off x="4516559" y="2139476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4" name="PlaceHolder 5"/>
          <p:cNvSpPr txBox="1">
            <a:spLocks noGrp="1"/>
          </p:cNvSpPr>
          <p:nvPr>
            <p:ph type="body" idx="4294967295"/>
          </p:nvPr>
        </p:nvSpPr>
        <p:spPr>
          <a:xfrm>
            <a:off x="342717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5" name="PlaceHolder 6"/>
          <p:cNvSpPr txBox="1">
            <a:spLocks noGrp="1"/>
          </p:cNvSpPr>
          <p:nvPr>
            <p:ph type="body" idx="4294967295"/>
          </p:nvPr>
        </p:nvSpPr>
        <p:spPr>
          <a:xfrm>
            <a:off x="2429643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6" name="PlaceHolder 7"/>
          <p:cNvSpPr txBox="1">
            <a:spLocks noGrp="1"/>
          </p:cNvSpPr>
          <p:nvPr>
            <p:ph type="body" idx="4294967295"/>
          </p:nvPr>
        </p:nvSpPr>
        <p:spPr>
          <a:xfrm>
            <a:off x="4516559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15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14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27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5302797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70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631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114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5302797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2"/>
          </p:nvPr>
        </p:nvSpPr>
        <p:spPr>
          <a:xfrm>
            <a:off x="342717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99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2"/>
          </p:nvPr>
        </p:nvSpPr>
        <p:spPr>
          <a:xfrm>
            <a:off x="3505315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20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type="body" idx="3"/>
          </p:nvPr>
        </p:nvSpPr>
        <p:spPr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1"/>
          </p:nvPr>
        </p:nvSpPr>
        <p:spPr>
          <a:xfrm>
            <a:off x="342717" y="4909678"/>
            <a:ext cx="6171843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06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6856921" cy="106559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8486637"/>
            <a:ext cx="6856921" cy="65628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PlaceHolder 1"/>
          <p:cNvSpPr txBox="1">
            <a:spLocks noGrp="1"/>
          </p:cNvSpPr>
          <p:nvPr>
            <p:ph type="title"/>
          </p:nvPr>
        </p:nvSpPr>
        <p:spPr>
          <a:xfrm>
            <a:off x="342717" y="364681"/>
            <a:ext cx="6171843" cy="1526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r>
              <a:rPr lang="pt-BR"/>
              <a:t>Clique para editar o formato do texto do título</a:t>
            </a:r>
          </a:p>
        </p:txBody>
      </p:sp>
      <p:sp>
        <p:nvSpPr>
          <p:cNvPr id="5" name="PlaceHolder 2"/>
          <p:cNvSpPr txBox="1">
            <a:spLocks noGrp="1"/>
          </p:cNvSpPr>
          <p:nvPr>
            <p:ph type="body" idx="1"/>
          </p:nvPr>
        </p:nvSpPr>
        <p:spPr>
          <a:xfrm>
            <a:off x="342717" y="2139476"/>
            <a:ext cx="6171843" cy="53027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pt-BR"/>
              <a:t>Clique para editar o formato do texto da estrutura de tópicos</a:t>
            </a:r>
          </a:p>
          <a:p>
            <a:pPr lvl="1"/>
            <a:r>
              <a:rPr lang="pt-BR"/>
              <a:t>2.º nível da estrutura de tópicos</a:t>
            </a:r>
          </a:p>
          <a:p>
            <a:pPr lvl="2"/>
            <a:r>
              <a:rPr lang="pt-BR"/>
              <a:t>3.º nível da estrutura de tópicos</a:t>
            </a:r>
          </a:p>
          <a:p>
            <a:pPr lvl="3"/>
            <a:r>
              <a:rPr lang="pt-BR"/>
              <a:t>4.º nível da estrutura de tópicos</a:t>
            </a:r>
          </a:p>
          <a:p>
            <a:pPr lvl="4"/>
            <a:r>
              <a:rPr lang="pt-BR"/>
              <a:t>5.º nível da estrutura de tópicos</a:t>
            </a:r>
          </a:p>
          <a:p>
            <a:pPr lvl="5"/>
            <a:r>
              <a:rPr lang="pt-BR"/>
              <a:t>6.º nível da estrutura de tópicos</a:t>
            </a:r>
          </a:p>
          <a:p>
            <a:pPr lvl="6"/>
            <a:r>
              <a:rPr lang="pt-BR"/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ctr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pt-BR" sz="44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1pPr>
    </p:titleStyle>
    <p:bodyStyle>
      <a:lvl1pPr marL="431999" marR="0" lvl="0" indent="-323999" algn="l" defTabSz="914400" rtl="0" fontAlgn="auto" hangingPunct="1">
        <a:lnSpc>
          <a:spcPct val="90000"/>
        </a:lnSpc>
        <a:spcBef>
          <a:spcPts val="141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32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1pPr>
      <a:lvl2pPr marL="863998" marR="0" lvl="1" indent="-323999" algn="l" defTabSz="914400" rtl="0" fontAlgn="auto" hangingPunct="1">
        <a:lnSpc>
          <a:spcPct val="90000"/>
        </a:lnSpc>
        <a:spcBef>
          <a:spcPts val="1135"/>
        </a:spcBef>
        <a:spcAft>
          <a:spcPts val="0"/>
        </a:spcAft>
        <a:buClr>
          <a:srgbClr val="000000"/>
        </a:buClr>
        <a:buSzPct val="75000"/>
        <a:buFont typeface="Symbol"/>
        <a:buChar char=""/>
        <a:tabLst/>
        <a:defRPr lang="pt-BR" sz="28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2pPr>
      <a:lvl3pPr marL="1295997" marR="0" lvl="2" indent="-287999" algn="l" defTabSz="914400" rtl="0" fontAlgn="auto" hangingPunct="1">
        <a:lnSpc>
          <a:spcPct val="90000"/>
        </a:lnSpc>
        <a:spcBef>
          <a:spcPts val="850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4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3pPr>
      <a:lvl4pPr marL="1727996" marR="0" lvl="3" indent="-215999" algn="l" defTabSz="914400" rtl="0" fontAlgn="auto" hangingPunct="1">
        <a:lnSpc>
          <a:spcPct val="90000"/>
        </a:lnSpc>
        <a:spcBef>
          <a:spcPts val="565"/>
        </a:spcBef>
        <a:spcAft>
          <a:spcPts val="0"/>
        </a:spcAft>
        <a:buClr>
          <a:srgbClr val="000000"/>
        </a:buClr>
        <a:buSzPct val="75000"/>
        <a:buFont typeface="Symbol"/>
        <a:buChar char="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4pPr>
      <a:lvl5pPr marL="2159995" marR="0" lvl="4" indent="-215999" algn="l" defTabSz="914400" rtl="0" fontAlgn="auto" hangingPunct="1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5pPr>
      <a:lvl6pPr marL="2592003" marR="0" lvl="5" indent="-215999" algn="l" defTabSz="914400" rtl="0" fontAlgn="auto" hangingPunct="1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6pPr>
      <a:lvl7pPr marL="3024003" marR="0" lvl="6" indent="-215999" algn="l" defTabSz="914400" rtl="0" fontAlgn="auto" hangingPunct="1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4.png"/><Relationship Id="rId7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3852312" y="1736728"/>
            <a:ext cx="2861435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Mamão </a:t>
            </a:r>
            <a:r>
              <a:rPr lang="pt-BR" sz="1100" b="1" spc="-1" dirty="0" err="1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Papaya</a:t>
            </a: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 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sp>
        <p:nvSpPr>
          <p:cNvPr id="4" name="Text Box 1"/>
          <p:cNvSpPr/>
          <p:nvPr/>
        </p:nvSpPr>
        <p:spPr>
          <a:xfrm>
            <a:off x="293760" y="-6483"/>
            <a:ext cx="5053678" cy="80240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Resumo Executivo </a:t>
            </a:r>
            <a:endParaRPr lang="pt-BR" sz="2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Semanal nº </a:t>
            </a:r>
            <a:r>
              <a:rPr lang="pt-BR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39</a:t>
            </a: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	</a:t>
            </a:r>
            <a:endParaRPr lang="pt-BR" sz="1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5" name="Rectangle 2"/>
          <p:cNvSpPr/>
          <p:nvPr/>
        </p:nvSpPr>
        <p:spPr>
          <a:xfrm>
            <a:off x="858511" y="1373401"/>
            <a:ext cx="592580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marR="0" lvl="0" indent="-281516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1" i="0" u="none" strike="noStrike" kern="1200" cap="none" spc="-1" baseline="0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Destaques nas variações dos preços</a:t>
            </a:r>
            <a:r>
              <a:rPr lang="pt-BR" sz="1100" b="1" i="0" u="none" strike="noStrike" kern="1200" cap="none" spc="-1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 médios nas Ceasas </a:t>
            </a:r>
            <a:endParaRPr lang="pt-BR" sz="11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288" y="1257806"/>
            <a:ext cx="557985" cy="5433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Rectangle 6"/>
          <p:cNvSpPr/>
          <p:nvPr/>
        </p:nvSpPr>
        <p:spPr>
          <a:xfrm>
            <a:off x="912760" y="6412973"/>
            <a:ext cx="266020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Batata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489480" y="2543269"/>
            <a:ext cx="5991834" cy="162476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9" name="Text Box 8"/>
          <p:cNvSpPr/>
          <p:nvPr/>
        </p:nvSpPr>
        <p:spPr>
          <a:xfrm>
            <a:off x="2708279" y="642960"/>
            <a:ext cx="2551678" cy="4280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Mercado Hortigranjeiro 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nas Centrais de Abastecimento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0" name="Text Box 9"/>
          <p:cNvSpPr/>
          <p:nvPr/>
        </p:nvSpPr>
        <p:spPr>
          <a:xfrm>
            <a:off x="293760" y="847804"/>
            <a:ext cx="4966197" cy="46384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06 de outubro </a:t>
            </a:r>
            <a:r>
              <a:rPr lang="pt-BR" sz="14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de 2025</a:t>
            </a:r>
            <a:endParaRPr lang="pt-BR" sz="1400" b="0" i="0" u="none" strike="noStrike" kern="1200" cap="none" spc="-1" baseline="0" dirty="0" smtClean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Referência</a:t>
            </a:r>
            <a:r>
              <a:rPr lang="pt-BR" sz="10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: 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28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/09/25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 </a:t>
            </a:r>
            <a:r>
              <a:rPr lang="pt-BR" sz="10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a 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04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/10/25 </a:t>
            </a:r>
            <a:r>
              <a:rPr lang="pt-BR" sz="10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em relação </a:t>
            </a:r>
            <a:r>
              <a:rPr lang="pt-BR" sz="1000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 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agosto/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25</a:t>
            </a:r>
            <a:endParaRPr lang="pt-BR" sz="10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3" name="Rectangle 5"/>
          <p:cNvSpPr/>
          <p:nvPr/>
        </p:nvSpPr>
        <p:spPr>
          <a:xfrm>
            <a:off x="841810" y="2222049"/>
            <a:ext cx="2855515" cy="185649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15" name="Rectangle 18"/>
          <p:cNvSpPr/>
          <p:nvPr/>
        </p:nvSpPr>
        <p:spPr>
          <a:xfrm>
            <a:off x="3484145" y="2342738"/>
            <a:ext cx="2929024" cy="220931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25" name="Rectangle 11"/>
          <p:cNvSpPr/>
          <p:nvPr/>
        </p:nvSpPr>
        <p:spPr>
          <a:xfrm>
            <a:off x="874278" y="4153716"/>
            <a:ext cx="2701717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    Tomate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sp>
        <p:nvSpPr>
          <p:cNvPr id="26" name="Rectangle 11"/>
          <p:cNvSpPr/>
          <p:nvPr/>
        </p:nvSpPr>
        <p:spPr>
          <a:xfrm>
            <a:off x="4046601" y="6431919"/>
            <a:ext cx="264933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Banana Nanica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pic>
        <p:nvPicPr>
          <p:cNvPr id="28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553414" y="4068668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9" name="Retângulo 3"/>
          <p:cNvSpPr/>
          <p:nvPr/>
        </p:nvSpPr>
        <p:spPr>
          <a:xfrm>
            <a:off x="550058" y="6636967"/>
            <a:ext cx="3082353" cy="20088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As chuvas registradas nas regiões produtoras no final de setembro reduziram o ritmo da colheita, afetando negativamente a oferta em algumas Centrais de Abastecimento (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). A safra de inverno dá sinais de enfraquecimento, saindo do seu pico produtivo, que ocorreu entre agosto e setembro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Apesar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disso, os preços médios nas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analisadas seguiram em queda, embora com uma desaceleração no ritmo de recuo: a redução foi de 5,7% em relação à média de setembro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Entre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as quedas mais expressivas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estão:Ceasa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/RJ – Rio de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Janeiro (-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3,9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%),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Belo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Horizonte (-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4,1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%), Ceasa/RS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Porto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Alegre (-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7,9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%). Por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outro lado, algumas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já registraram alta nos preços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: Ceagesp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São Paulo: +2,7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Ceasa/PR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Curitiba: +6,7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%. Em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outras importantes centrais, os preços permaneceram estáveis, como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em Salvador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(BA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), Fortaleza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(CE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), Recife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(PE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) e Brasília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(DF)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2" name="Retângulo 3"/>
          <p:cNvSpPr/>
          <p:nvPr/>
        </p:nvSpPr>
        <p:spPr>
          <a:xfrm>
            <a:off x="636361" y="4368561"/>
            <a:ext cx="3006802" cy="206787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Apesar de a média dos preços do tomate ter registrado relativa estabilidade na primeira semana de outubro (-1,5%), o mercado apresentou fortes oscilações, tanto para cima quanto para baixo, refletindo diferentes dinâmicas regionais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Houve aumento na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Belo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Horizonte (+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48,8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%) e na Ceasa/DF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Brasília: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(+25,0%). Por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outro lado, quedas acentuadas foram observadas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na Ceasa/PB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Patos ( -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59,4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%) e na Ceagesp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Sorocaba: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(-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20,5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%). 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movimento de alta nos preços pode estar relacionado ao calor intenso em algumas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regiões,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que teria acelerado a maturação dos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frutos, resultando em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em um aumento temporário da oferta, seguido por uma escassez repentina após a colheita antecipada dos tomates maduros —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aumentando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preços. Um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exemplo claro dessa dinâmica ocorreu na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– Belo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Horizonte: Em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19/09/2025, o quilo do tomate era vendido a R$ 2,00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Na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semana seguinte,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custava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R$ 3,00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e uma semana depois, R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$ 7,00 o quilo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3" name="Retângulo 3"/>
          <p:cNvSpPr/>
          <p:nvPr/>
        </p:nvSpPr>
        <p:spPr>
          <a:xfrm>
            <a:off x="3833682" y="4339603"/>
            <a:ext cx="2923680" cy="206787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	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Os preços da laranja apresentaram oscilações nas principais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, sem uma tendência definida durante a semana analisada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No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cinturão citrícola, o aumento da demanda industrial contribuiu para sustentar os preços, impulsionado pela melhora na qualidade das frutas destinadas à moagem e pelo maior volume disponível nesta safra. Por outro lado, a demanda no varejo foi apenas regular, impactada pela descapitalização típica do fim de mês, mesmo com as temperaturas elevadas em grande parte do país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As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chuvas das semanas anteriores favoreceram as floradas no cinturão citrícola, mas ainda não foram suficientes para reverter o déficit hídrico acumulado. No Nordeste, os preços tenderam à estabilidade ou à queda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Destaques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regionais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: Altas: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Belo Horizonte: +15,14%Ceagesp – São Paulo: +11,2%Quedas:Ceasa/RS – Caxias do Sul: -13,04%Ceasa/PE – Caruaru: -16,67%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4" name="Retângulo 3"/>
          <p:cNvSpPr/>
          <p:nvPr/>
        </p:nvSpPr>
        <p:spPr>
          <a:xfrm>
            <a:off x="3772944" y="6703080"/>
            <a:ext cx="3002566" cy="217046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Os preços da banana nanica voltaram a subir na maioria das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nesta semana. O principal fator foi a menor produção nas principais regiões produtoras, especialmente no Vale do Ribeira (SP) e no norte de Santa Catarina — esta última, importante área exportadora para o Mercosul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queda na produção foi agravada por ciclones recentes, que trouxeram chuvas intensas e impactaram severamente os bananais do norte catarinense. Como resultado,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abastecidas por essa região registraram os maiores aumentos de preço. Apesar disso, algumas regiões menores apresentaram aumento na colheita, o que atenuou parcialmente o impacto no mercado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nacional. Destaques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de alta nas cotações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: Ceasa/SC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São José: +40,0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Ceasa/PR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Curitiba: +40,0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Ceagesp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São Paulo: +18,51</a:t>
            </a:r>
            <a:r>
              <a:rPr lang="pt-BR" sz="800" kern="0" spc="-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 e Ceasa/RJ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Rio de Janeiro: +15,2%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---</a:t>
            </a:r>
          </a:p>
        </p:txBody>
      </p:sp>
      <p:sp>
        <p:nvSpPr>
          <p:cNvPr id="35" name="Retângulo 3"/>
          <p:cNvSpPr/>
          <p:nvPr/>
        </p:nvSpPr>
        <p:spPr>
          <a:xfrm>
            <a:off x="3697325" y="2050475"/>
            <a:ext cx="3106688" cy="206787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As cotações do mamão voltaram a subir na maior parte das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Esse movimento é explicado principalmente pela menor oferta em comparação ao mês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anterior.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Mesmo diante da redução na demanda típica do fim do mês — período em que os consumidores estão menos capitalizados — os preços se mantiveram elevados, favorecidos também pela boa qualidade das frutas disponíveis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Fatores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climáticos começaram a alterar esse cenário. As chuvas registradas nas semanas anteriores, associadas à amplitude térmica, favoreceram o surgimento de doenças nos mamoeiros. Além disso, o forte calor acelerou o amadurecimento dos frutos, gerando excesso de oferta em algumas regiões produtoras e provocando quedas pontuais nos preços — tendência que pode ganhar força ao longo de outubro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Entre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as principais altas registradas nas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, destacam-se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: Ceagesp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Araçatuba: +32,81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Ceasa/GO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Goiânia: +26,39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Belo Horizonte: +26,33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 e Ceasa/DF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Brasília: +31,27%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pic>
        <p:nvPicPr>
          <p:cNvPr id="23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3756797" y="1644468"/>
            <a:ext cx="450003" cy="4572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11">
            <a:extLst>
              <a:ext uri="{FF2B5EF4-FFF2-40B4-BE49-F238E27FC236}">
                <a16:creationId xmlns="" xmlns:a16="http://schemas.microsoft.com/office/drawing/2014/main" id="{9EC2BFB8-8E2D-CDDD-82D5-35C1324F16AC}"/>
              </a:ext>
            </a:extLst>
          </p:cNvPr>
          <p:cNvSpPr/>
          <p:nvPr/>
        </p:nvSpPr>
        <p:spPr>
          <a:xfrm>
            <a:off x="4021545" y="4048357"/>
            <a:ext cx="2699444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Laranja</a:t>
            </a:r>
          </a:p>
        </p:txBody>
      </p:sp>
      <p:pic>
        <p:nvPicPr>
          <p:cNvPr id="12" name="Picture 16">
            <a:extLst>
              <a:ext uri="{FF2B5EF4-FFF2-40B4-BE49-F238E27FC236}">
                <a16:creationId xmlns="" xmlns:a16="http://schemas.microsoft.com/office/drawing/2014/main" id="{129D746D-F10C-98A9-6137-A03089CB0F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3878455" y="3993887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6" name="Rectangle 11">
            <a:extLst>
              <a:ext uri="{FF2B5EF4-FFF2-40B4-BE49-F238E27FC236}">
                <a16:creationId xmlns="" xmlns:a16="http://schemas.microsoft.com/office/drawing/2014/main" id="{9D83C777-469B-352C-A296-A8ED36D896F5}"/>
              </a:ext>
            </a:extLst>
          </p:cNvPr>
          <p:cNvSpPr/>
          <p:nvPr/>
        </p:nvSpPr>
        <p:spPr>
          <a:xfrm>
            <a:off x="869228" y="1751862"/>
            <a:ext cx="2674299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Cebola</a:t>
            </a:r>
          </a:p>
        </p:txBody>
      </p:sp>
      <p:sp>
        <p:nvSpPr>
          <p:cNvPr id="17" name="Retângulo 3">
            <a:extLst>
              <a:ext uri="{FF2B5EF4-FFF2-40B4-BE49-F238E27FC236}">
                <a16:creationId xmlns="" xmlns:a16="http://schemas.microsoft.com/office/drawing/2014/main" id="{E42D5E1C-CD4D-1FC7-B764-C424917D323E}"/>
              </a:ext>
            </a:extLst>
          </p:cNvPr>
          <p:cNvSpPr/>
          <p:nvPr/>
        </p:nvSpPr>
        <p:spPr>
          <a:xfrm>
            <a:off x="678524" y="2081203"/>
            <a:ext cx="2951380" cy="206787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Os preços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da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cebola continuam em queda na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primeira semana de outubro.  A oferta pulverizada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 relativamente abundante em diversas regiões do país tem pressionado os preços para baixo na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maioria das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 média da semana em análise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apresentou recuo de 5,5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em comparação com a média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de setembro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No Sudeste, a queda foi registrada em várias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: Ceasa/SP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São Paulo (- 2,5%),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– Belo Horizonte (-4,4%),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Ceasa/SP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Campinas (-5,9%),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Ceasa/RJ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Rio de Janeiro (-7,8%). No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Nordeste, o cenário também foi de retração nos preços, com destaque para: Ceasa/PB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João Pessoa (-9,1%),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Ceasa/BA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Salvador (-11,0%),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Ceasa/CE – Fortaleza (-2,9%) e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Ceasa/PE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Recife (-11,0%). 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Por outro lado, algumas regiões registraram aumento nos preços. No Sul, por exemplo, 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easa/PR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Curitiba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teve alta de 5,7%. No Centro-Oeste, 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Ceasa/DF –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Brasília registrou aumento ainda mais expressivo, de 11,1%. 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pic>
        <p:nvPicPr>
          <p:cNvPr id="27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 flipH="1">
            <a:off x="690314" y="1679791"/>
            <a:ext cx="450003" cy="45720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97325" y="6353483"/>
            <a:ext cx="451143" cy="420660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246" y="6282256"/>
            <a:ext cx="457240" cy="4511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6"/>
          <p:cNvSpPr/>
          <p:nvPr/>
        </p:nvSpPr>
        <p:spPr>
          <a:xfrm>
            <a:off x="861116" y="4494838"/>
            <a:ext cx="2609478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Preços em alta</a:t>
            </a:r>
          </a:p>
        </p:txBody>
      </p:sp>
      <p:sp>
        <p:nvSpPr>
          <p:cNvPr id="6" name="Text Box 5"/>
          <p:cNvSpPr/>
          <p:nvPr/>
        </p:nvSpPr>
        <p:spPr>
          <a:xfrm>
            <a:off x="2708279" y="642960"/>
            <a:ext cx="2551678" cy="4280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Mercado Hortigranjeiro 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nas Centrais de Abastecimento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7" name="AutoShape 6"/>
          <p:cNvSpPr/>
          <p:nvPr/>
        </p:nvSpPr>
        <p:spPr>
          <a:xfrm>
            <a:off x="816120" y="1414439"/>
            <a:ext cx="5559835" cy="305281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noAutofit/>
          </a:bodyPr>
          <a:lstStyle/>
          <a:p>
            <a:pPr marL="45720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1" i="0" u="none" strike="noStrike" kern="1200" cap="none" spc="-1" baseline="0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Outros destaques de variações nos preços médios nas</a:t>
            </a:r>
            <a:r>
              <a:rPr lang="pt-BR" sz="1100" b="1" i="0" u="none" strike="noStrike" kern="1200" cap="none" spc="-1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 Ceasas</a:t>
            </a:r>
            <a:endParaRPr lang="pt-BR" sz="11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8" name="Text Box 8"/>
          <p:cNvSpPr/>
          <p:nvPr/>
        </p:nvSpPr>
        <p:spPr>
          <a:xfrm>
            <a:off x="293760" y="-6483"/>
            <a:ext cx="5053678" cy="107939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Resumo Executivo </a:t>
            </a:r>
            <a:endParaRPr lang="pt-BR" sz="2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Semanal nº </a:t>
            </a:r>
            <a:r>
              <a:rPr lang="pt-BR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39</a:t>
            </a:r>
            <a:endParaRPr lang="pt-BR" spc="-1" dirty="0">
              <a:solidFill>
                <a:srgbClr val="50A45A"/>
              </a:solidFill>
              <a:latin typeface="Arial Rounded MT Bold"/>
              <a:ea typeface="Microsoft YaHei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	</a:t>
            </a:r>
            <a:endParaRPr lang="pt-BR" sz="1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0" name="Text Box 12"/>
          <p:cNvSpPr/>
          <p:nvPr/>
        </p:nvSpPr>
        <p:spPr>
          <a:xfrm>
            <a:off x="5571723" y="6982973"/>
            <a:ext cx="1286277" cy="21492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b="1" i="0" u="none" strike="noStrike" kern="1200" cap="none" spc="-1" baseline="0" dirty="0">
                <a:solidFill>
                  <a:srgbClr val="000000"/>
                </a:solidFill>
                <a:uFillTx/>
                <a:latin typeface="Arial"/>
                <a:ea typeface="Microsoft YaHei"/>
                <a:cs typeface="DejaVu Sans"/>
              </a:rPr>
              <a:t>Fonte: </a:t>
            </a:r>
            <a:r>
              <a:rPr lang="pt-BR" sz="800" b="0" i="0" u="none" strike="noStrike" kern="1200" cap="none" spc="-1" baseline="0" dirty="0">
                <a:solidFill>
                  <a:srgbClr val="000000"/>
                </a:solidFill>
                <a:uFillTx/>
                <a:latin typeface="Arial"/>
                <a:ea typeface="Microsoft YaHei"/>
                <a:cs typeface="DejaVu Sans"/>
              </a:rPr>
              <a:t>Conab/Ceasas</a:t>
            </a:r>
            <a:endParaRPr lang="pt-BR" sz="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1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60" y="1271518"/>
            <a:ext cx="603723" cy="59759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3" name="AutoShape 4" descr="null"/>
          <p:cNvSpPr/>
          <p:nvPr/>
        </p:nvSpPr>
        <p:spPr>
          <a:xfrm>
            <a:off x="155576" y="-1241426"/>
            <a:ext cx="3590921" cy="2590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4" name="AutoShape 6" descr="null"/>
          <p:cNvSpPr/>
          <p:nvPr/>
        </p:nvSpPr>
        <p:spPr>
          <a:xfrm>
            <a:off x="307979" y="-1089022"/>
            <a:ext cx="3590921" cy="2590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9" name="Rectangle 13"/>
          <p:cNvSpPr/>
          <p:nvPr/>
        </p:nvSpPr>
        <p:spPr>
          <a:xfrm>
            <a:off x="-11763" y="7236055"/>
            <a:ext cx="6858000" cy="1252134"/>
          </a:xfrm>
          <a:prstGeom prst="rect">
            <a:avLst/>
          </a:prstGeom>
          <a:solidFill>
            <a:srgbClr val="FFC000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b="0" i="0" u="none" strike="noStrike" kern="1200" cap="none" spc="-1" baseline="0" dirty="0" smtClean="0">
                <a:solidFill>
                  <a:srgbClr val="595959"/>
                </a:solidFill>
                <a:uFillTx/>
                <a:latin typeface="Calibri"/>
                <a:ea typeface="Microsoft YaHei"/>
                <a:cs typeface="Calibri"/>
              </a:rPr>
              <a:t>FORAM CONSIDERADAS PARA ESTE RESUMO AS INFORMAÇÕES DISPONIBILIZADAS POR </a:t>
            </a:r>
            <a:r>
              <a:rPr lang="pt-BR" sz="900" kern="0" spc="-1" dirty="0" smtClean="0">
                <a:solidFill>
                  <a:srgbClr val="595959"/>
                </a:solidFill>
                <a:latin typeface="Calibri"/>
                <a:ea typeface="Microsoft YaHei"/>
                <a:cs typeface="Calibri"/>
              </a:rPr>
              <a:t>35 </a:t>
            </a:r>
            <a:r>
              <a:rPr lang="pt-BR" sz="900" b="0" i="0" u="none" strike="noStrike" kern="1200" cap="none" spc="-1" baseline="0" dirty="0" smtClean="0">
                <a:solidFill>
                  <a:srgbClr val="595959"/>
                </a:solidFill>
                <a:uFillTx/>
                <a:latin typeface="Calibri"/>
                <a:ea typeface="Microsoft YaHei"/>
                <a:cs typeface="Calibri"/>
              </a:rPr>
              <a:t>CENTRAIS DE </a:t>
            </a:r>
            <a:r>
              <a:rPr lang="pt-BR" sz="900" spc="-1" dirty="0" smtClean="0">
                <a:solidFill>
                  <a:srgbClr val="595959"/>
                </a:solidFill>
                <a:ea typeface="Microsoft YaHei"/>
                <a:cs typeface="Calibri"/>
              </a:rPr>
              <a:t>ABASTECIMENTOS</a:t>
            </a:r>
            <a:r>
              <a:rPr lang="pt-BR" sz="900" spc="-1" dirty="0">
                <a:solidFill>
                  <a:srgbClr val="595959"/>
                </a:solidFill>
                <a:ea typeface="Microsoft YaHei"/>
                <a:cs typeface="Calibri"/>
              </a:rPr>
              <a:t>: AMA/BA - JUAZEIRO, CEAGESP - ARACATUBA, CEAGESP - ARARAQUARA, CEAGESP - BAURU, CEAGESP - FRANCA, CEAGESP - MARILIA, CEAGESP - PRES. PRUDENTE, CEAGESP - S J DOS CAMPOS, CEAGESP - SAO JOSE RIO PRETO, CEAGESP - SAO PAULO, CEAGESP - SOROCABA, CEASA/AL - MACEIO, CEASA/BA - SALVADOR, CEASA/CE - FORTALEZA, CEASA/DF - BRASILIA, CEASA/ES - VITORIA, CEASA/MA - SAO LUIZ, CEASA/MS - CAMPO GRANDE, CEASA/MT - CUIABA, CEASA/PB - JOAO PESSOA, CEASA/PB - PATOS, CEASA/PE - CARUARU, CEASA/PE - RECIFE, CEASA/PR - CASCAVEL, CEASA/PR - CURITIBA, CEASA/PR - FOZ DO IGUACU, CEASA/RJ - RIO DE JANEIRO, CEASA/RN - NATAL, CEASA/RS - CAXIAS DO SUL, CEASA/RS - PORTO ALEGRE, CEASA/SP - CAMPINAS, CEASA/TO - PALMAS, CEASAMINAS - BARBACENA, CEASAMINAS - BELO HORIZONTE, CEASAMINAS - UBERABA</a:t>
            </a:r>
          </a:p>
        </p:txBody>
      </p:sp>
      <p:sp>
        <p:nvSpPr>
          <p:cNvPr id="21" name="Rectangle 6"/>
          <p:cNvSpPr/>
          <p:nvPr/>
        </p:nvSpPr>
        <p:spPr>
          <a:xfrm>
            <a:off x="839199" y="1886679"/>
            <a:ext cx="2609478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Preços em baixa</a:t>
            </a:r>
          </a:p>
        </p:txBody>
      </p:sp>
      <p:pic>
        <p:nvPicPr>
          <p:cNvPr id="24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37877" y="1794307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8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37877" y="4413554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3669" y="4896751"/>
            <a:ext cx="6858000" cy="4624"/>
          </a:xfrm>
          <a:prstGeom prst="rect">
            <a:avLst/>
          </a:prstGeom>
        </p:spPr>
      </p:pic>
      <p:sp>
        <p:nvSpPr>
          <p:cNvPr id="29" name="Text Box 9"/>
          <p:cNvSpPr/>
          <p:nvPr/>
        </p:nvSpPr>
        <p:spPr>
          <a:xfrm>
            <a:off x="293760" y="847804"/>
            <a:ext cx="4966197" cy="46384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06 de outubro </a:t>
            </a:r>
            <a:r>
              <a:rPr lang="pt-BR" sz="14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de 2025</a:t>
            </a:r>
            <a:endParaRPr lang="pt-BR" sz="1400" b="0" i="0" u="none" strike="noStrike" kern="1200" cap="none" spc="-1" baseline="0" dirty="0" smtClean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Referência: 28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/09/25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 a 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04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/10/25 em relação 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 agosto/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25</a:t>
            </a:r>
            <a:endParaRPr lang="pt-BR" sz="10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graphicFrame>
        <p:nvGraphicFramePr>
          <p:cNvPr id="22" name="Gráfico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3750390"/>
              </p:ext>
            </p:extLst>
          </p:nvPr>
        </p:nvGraphicFramePr>
        <p:xfrm>
          <a:off x="-11765" y="2344107"/>
          <a:ext cx="3493268" cy="2006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0" name="Gráfico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5575332"/>
              </p:ext>
            </p:extLst>
          </p:nvPr>
        </p:nvGraphicFramePr>
        <p:xfrm>
          <a:off x="0" y="4896751"/>
          <a:ext cx="3481504" cy="2048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1" name="Gráfico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3351658"/>
              </p:ext>
            </p:extLst>
          </p:nvPr>
        </p:nvGraphicFramePr>
        <p:xfrm>
          <a:off x="3481503" y="2344107"/>
          <a:ext cx="3376497" cy="2006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2" name="Gráfico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5800774"/>
              </p:ext>
            </p:extLst>
          </p:nvPr>
        </p:nvGraphicFramePr>
        <p:xfrm>
          <a:off x="3481503" y="4896750"/>
          <a:ext cx="3376497" cy="2048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21946</TotalTime>
  <Words>1122</Words>
  <Application>Microsoft Office PowerPoint</Application>
  <PresentationFormat>Apresentação na tela (4:3)</PresentationFormat>
  <Paragraphs>43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Arial Rounded MT Bold</vt:lpstr>
      <vt:lpstr>Calibri</vt:lpstr>
      <vt:lpstr>DejaVu Sans</vt:lpstr>
      <vt:lpstr>Symbol</vt:lpstr>
      <vt:lpstr>Wingdings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Luis</dc:creator>
  <dc:description/>
  <cp:lastModifiedBy>FLAVIA MACHADO STARLING SOARES</cp:lastModifiedBy>
  <cp:revision>1807</cp:revision>
  <cp:lastPrinted>1601-01-01T00:00:00Z</cp:lastPrinted>
  <dcterms:created xsi:type="dcterms:W3CDTF">2021-06-25T18:53:34Z</dcterms:created>
  <dcterms:modified xsi:type="dcterms:W3CDTF">2025-10-06T20:19:03Z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</Properties>
</file>