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37466-B134-4E77-BB6B-A24A17A970BA}" v="8" dt="2025-04-14T22:55:58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2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8-2025\Grafico%20RE%20n.%2038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8-2025\Grafico%20RE%20n.%2038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8-2025\Grafico%20RE%20n.%2038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38-2025\Grafico%20RE%20n.%2038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Melancia</a:t>
            </a:r>
          </a:p>
        </c:rich>
      </c:tx>
      <c:layout>
        <c:manualLayout>
          <c:xMode val="edge"/>
          <c:yMode val="edge"/>
          <c:x val="0.19769677983800413"/>
          <c:y val="2.062644893123767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1753653444676408E-2"/>
          <c:y val="0.13618677042801555"/>
          <c:w val="0.91440501043841338"/>
          <c:h val="0.4902723735408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Frutas!$A$2</c:f>
              <c:strCache>
                <c:ptCount val="1"/>
                <c:pt idx="0">
                  <c:v>CEASA/BA- SALVADOR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Frutas!$B$2</c:f>
              <c:numCache>
                <c:formatCode>0.0%</c:formatCode>
                <c:ptCount val="1"/>
                <c:pt idx="0">
                  <c:v>-0.34920000000000001</c:v>
                </c:pt>
              </c:numCache>
            </c:numRef>
          </c:val>
        </c:ser>
        <c:ser>
          <c:idx val="1"/>
          <c:order val="1"/>
          <c:tx>
            <c:strRef>
              <c:f>Frutas!$A$3</c:f>
              <c:strCache>
                <c:ptCount val="1"/>
                <c:pt idx="0">
                  <c:v>CEASA/PE- CARUARU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Frutas!$B$3</c:f>
              <c:numCache>
                <c:formatCode>0.0%</c:formatCode>
                <c:ptCount val="1"/>
                <c:pt idx="0">
                  <c:v>-0.27779999999999999</c:v>
                </c:pt>
              </c:numCache>
            </c:numRef>
          </c:val>
        </c:ser>
        <c:ser>
          <c:idx val="2"/>
          <c:order val="2"/>
          <c:tx>
            <c:strRef>
              <c:f>Frutas!$A$4</c:f>
              <c:strCache>
                <c:ptCount val="1"/>
                <c:pt idx="0">
                  <c:v>CEASA/RN- NATAL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Frutas!$B$4</c:f>
              <c:numCache>
                <c:formatCode>0.0%</c:formatCode>
                <c:ptCount val="1"/>
                <c:pt idx="0">
                  <c:v>-0.12989999999999999</c:v>
                </c:pt>
              </c:numCache>
            </c:numRef>
          </c:val>
        </c:ser>
        <c:ser>
          <c:idx val="3"/>
          <c:order val="3"/>
          <c:tx>
            <c:strRef>
              <c:f>Frutas!$A$5</c:f>
              <c:strCache>
                <c:ptCount val="1"/>
                <c:pt idx="0">
                  <c:v>CEASA/RS- PORTO ALEGRE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Frutas!$B$5</c:f>
              <c:numCache>
                <c:formatCode>0.0%</c:formatCode>
                <c:ptCount val="1"/>
                <c:pt idx="0">
                  <c:v>-0.08</c:v>
                </c:pt>
              </c:numCache>
            </c:numRef>
          </c:val>
        </c:ser>
        <c:ser>
          <c:idx val="4"/>
          <c:order val="4"/>
          <c:tx>
            <c:strRef>
              <c:f>Frutas!$A$6</c:f>
              <c:strCache>
                <c:ptCount val="1"/>
                <c:pt idx="0">
                  <c:v>Ceasa/ES-Vitória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Frutas!$B$6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0939952"/>
        <c:axId val="370935640"/>
      </c:barChart>
      <c:catAx>
        <c:axId val="370939952"/>
        <c:scaling>
          <c:orientation val="minMax"/>
        </c:scaling>
        <c:delete val="1"/>
        <c:axPos val="l"/>
        <c:majorTickMark val="out"/>
        <c:minorTickMark val="none"/>
        <c:tickLblPos val="nextTo"/>
        <c:crossAx val="370935640"/>
        <c:crosses val="autoZero"/>
        <c:auto val="1"/>
        <c:lblAlgn val="ctr"/>
        <c:lblOffset val="100"/>
        <c:noMultiLvlLbl val="0"/>
      </c:catAx>
      <c:valAx>
        <c:axId val="370935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0939952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6779313091700119"/>
          <c:w val="0.99191558588679352"/>
          <c:h val="0.1947571923159410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Maracujá Azedo </a:t>
            </a:r>
          </a:p>
        </c:rich>
      </c:tx>
      <c:layout>
        <c:manualLayout>
          <c:xMode val="edge"/>
          <c:yMode val="edge"/>
          <c:x val="0.19391131664097544"/>
          <c:y val="3.049217684998677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2320048396666867E-2"/>
          <c:y val="0.12839507503832884"/>
          <c:w val="0.93333523220872439"/>
          <c:h val="0.57471479404182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Frutas!$A$10</c:f>
              <c:strCache>
                <c:ptCount val="1"/>
                <c:pt idx="0">
                  <c:v>CEASAMINAS- UBERABA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Frutas!$B$10</c:f>
              <c:numCache>
                <c:formatCode>0.0%</c:formatCode>
                <c:ptCount val="1"/>
                <c:pt idx="0">
                  <c:v>1.6837</c:v>
                </c:pt>
              </c:numCache>
            </c:numRef>
          </c:val>
        </c:ser>
        <c:ser>
          <c:idx val="1"/>
          <c:order val="1"/>
          <c:tx>
            <c:strRef>
              <c:f>Frutas!$A$11</c:f>
              <c:strCache>
                <c:ptCount val="1"/>
                <c:pt idx="0">
                  <c:v>CEASA/PB- PATOS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Frutas!$B$11</c:f>
              <c:numCache>
                <c:formatCode>0.0%</c:formatCode>
                <c:ptCount val="1"/>
                <c:pt idx="0">
                  <c:v>1.1914</c:v>
                </c:pt>
              </c:numCache>
            </c:numRef>
          </c:val>
        </c:ser>
        <c:ser>
          <c:idx val="2"/>
          <c:order val="2"/>
          <c:tx>
            <c:strRef>
              <c:f>Frutas!$A$12</c:f>
              <c:strCache>
                <c:ptCount val="1"/>
                <c:pt idx="0">
                  <c:v>CEASA/SP- CAMPINAS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Frutas!$B$12</c:f>
              <c:numCache>
                <c:formatCode>0.0%</c:formatCode>
                <c:ptCount val="1"/>
                <c:pt idx="0">
                  <c:v>0.70079999999999998</c:v>
                </c:pt>
              </c:numCache>
            </c:numRef>
          </c:val>
        </c:ser>
        <c:ser>
          <c:idx val="3"/>
          <c:order val="3"/>
          <c:tx>
            <c:strRef>
              <c:f>Frutas!$A$13</c:f>
              <c:strCache>
                <c:ptCount val="1"/>
                <c:pt idx="0">
                  <c:v>CEASA/RJ- RIO DE JANEIRO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Frutas!$B$13</c:f>
              <c:numCache>
                <c:formatCode>0.0%</c:formatCode>
                <c:ptCount val="1"/>
                <c:pt idx="0">
                  <c:v>0.37880000000000003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0937208"/>
        <c:axId val="370942696"/>
      </c:barChart>
      <c:catAx>
        <c:axId val="370937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0942696"/>
        <c:crosses val="autoZero"/>
        <c:auto val="1"/>
        <c:lblAlgn val="ctr"/>
        <c:lblOffset val="100"/>
        <c:noMultiLvlLbl val="0"/>
      </c:catAx>
      <c:valAx>
        <c:axId val="370942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09372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7.5455946096822542E-4"/>
          <c:y val="0.81954864250903703"/>
          <c:w val="0.99051782085825513"/>
          <c:h val="0.157894158579014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Pepino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25703227774494292"/>
          <c:y val="1.434436549089900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7599287315362952E-2"/>
          <c:y val="0.12669742454068242"/>
          <c:w val="0.89979123173277664"/>
          <c:h val="0.53129097729180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Hortaliças!$A$2</c:f>
              <c:strCache>
                <c:ptCount val="1"/>
                <c:pt idx="0">
                  <c:v>CEASAMINAS- BELO HORIZONTE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Hortaliças!$B$2</c:f>
              <c:numCache>
                <c:formatCode>0.00%</c:formatCode>
                <c:ptCount val="1"/>
                <c:pt idx="0">
                  <c:v>-0.65710000000000002</c:v>
                </c:pt>
              </c:numCache>
            </c:numRef>
          </c:val>
        </c:ser>
        <c:ser>
          <c:idx val="1"/>
          <c:order val="1"/>
          <c:tx>
            <c:strRef>
              <c:f>Hortaliças!$A$3</c:f>
              <c:strCache>
                <c:ptCount val="1"/>
                <c:pt idx="0">
                  <c:v>CEASA/PR- CURITIBA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Hortaliças!$B$3</c:f>
              <c:numCache>
                <c:formatCode>0.00%</c:formatCode>
                <c:ptCount val="1"/>
                <c:pt idx="0">
                  <c:v>-0.49659999999999999</c:v>
                </c:pt>
              </c:numCache>
            </c:numRef>
          </c:val>
        </c:ser>
        <c:ser>
          <c:idx val="2"/>
          <c:order val="2"/>
          <c:tx>
            <c:strRef>
              <c:f>Hortaliças!$A$4</c:f>
              <c:strCache>
                <c:ptCount val="1"/>
                <c:pt idx="0">
                  <c:v>CEASA/MS- CAMPO GRANDE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Hortaliças!$B$4</c:f>
              <c:numCache>
                <c:formatCode>0.00%</c:formatCode>
                <c:ptCount val="1"/>
                <c:pt idx="0">
                  <c:v>-0.36459999999999998</c:v>
                </c:pt>
              </c:numCache>
            </c:numRef>
          </c:val>
        </c:ser>
        <c:ser>
          <c:idx val="3"/>
          <c:order val="3"/>
          <c:tx>
            <c:strRef>
              <c:f>Hortaliças!$A$5</c:f>
              <c:strCache>
                <c:ptCount val="1"/>
                <c:pt idx="0">
                  <c:v>CEASA/GO- GOIANIA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Hortaliças!$B$5</c:f>
              <c:numCache>
                <c:formatCode>0.00%</c:formatCode>
                <c:ptCount val="1"/>
                <c:pt idx="0">
                  <c:v>-0.16850000000000001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0941520"/>
        <c:axId val="370943088"/>
      </c:barChart>
      <c:catAx>
        <c:axId val="370941520"/>
        <c:scaling>
          <c:orientation val="minMax"/>
        </c:scaling>
        <c:delete val="1"/>
        <c:axPos val="l"/>
        <c:majorTickMark val="out"/>
        <c:minorTickMark val="none"/>
        <c:tickLblPos val="nextTo"/>
        <c:crossAx val="370943088"/>
        <c:crosses val="autoZero"/>
        <c:auto val="1"/>
        <c:lblAlgn val="ctr"/>
        <c:lblOffset val="100"/>
        <c:noMultiLvlLbl val="0"/>
      </c:catAx>
      <c:valAx>
        <c:axId val="370943088"/>
        <c:scaling>
          <c:orientation val="minMax"/>
          <c:max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0941520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2969901813975287E-2"/>
          <c:y val="0.7890638670166229"/>
          <c:w val="0.96626023719343523"/>
          <c:h val="0.18750016004097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Batata Doce  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4166776869256326E-2"/>
          <c:y val="0.14022165486201074"/>
          <c:w val="0.89375181834272932"/>
          <c:h val="0.5571965758990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Hortaliças!$A$9</c:f>
              <c:strCache>
                <c:ptCount val="1"/>
                <c:pt idx="0">
                  <c:v>CEASA/DF- BRASÍLIA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Hortaliças!$B$9</c:f>
              <c:numCache>
                <c:formatCode>0.00%</c:formatCode>
                <c:ptCount val="1"/>
                <c:pt idx="0">
                  <c:v>1.1012999999999999</c:v>
                </c:pt>
              </c:numCache>
            </c:numRef>
          </c:val>
        </c:ser>
        <c:ser>
          <c:idx val="1"/>
          <c:order val="1"/>
          <c:tx>
            <c:strRef>
              <c:f>Hortaliças!$A$10</c:f>
              <c:strCache>
                <c:ptCount val="1"/>
                <c:pt idx="0">
                  <c:v>CEAGESP- MARÍLIA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Hortaliças!$B$10</c:f>
              <c:numCache>
                <c:formatCode>0.00%</c:formatCode>
                <c:ptCount val="1"/>
                <c:pt idx="0">
                  <c:v>0.73240000000000005</c:v>
                </c:pt>
              </c:numCache>
            </c:numRef>
          </c:val>
        </c:ser>
        <c:ser>
          <c:idx val="2"/>
          <c:order val="2"/>
          <c:tx>
            <c:strRef>
              <c:f>Hortaliças!$A$11</c:f>
              <c:strCache>
                <c:ptCount val="1"/>
                <c:pt idx="0">
                  <c:v>AMA/BA JUAZEIRO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Hortaliças!$B$11</c:f>
              <c:numCache>
                <c:formatCode>0.00%</c:formatCode>
                <c:ptCount val="1"/>
                <c:pt idx="0">
                  <c:v>0.5</c:v>
                </c:pt>
              </c:numCache>
            </c:numRef>
          </c:val>
        </c:ser>
        <c:ser>
          <c:idx val="3"/>
          <c:order val="3"/>
          <c:tx>
            <c:strRef>
              <c:f>Hortaliças!$A$12</c:f>
              <c:strCache>
                <c:ptCount val="1"/>
                <c:pt idx="0">
                  <c:v>CEASA/RJ- RIO DE JANEIRO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Hortaliças!$B$12</c:f>
              <c:numCache>
                <c:formatCode>0.00%</c:formatCode>
                <c:ptCount val="1"/>
                <c:pt idx="0">
                  <c:v>0.3846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70958376"/>
        <c:axId val="370950144"/>
      </c:barChart>
      <c:catAx>
        <c:axId val="370958376"/>
        <c:scaling>
          <c:orientation val="minMax"/>
        </c:scaling>
        <c:delete val="1"/>
        <c:axPos val="l"/>
        <c:majorTickMark val="out"/>
        <c:minorTickMark val="none"/>
        <c:tickLblPos val="nextTo"/>
        <c:crossAx val="370950144"/>
        <c:crosses val="autoZero"/>
        <c:auto val="1"/>
        <c:lblAlgn val="ctr"/>
        <c:lblOffset val="100"/>
        <c:noMultiLvlLbl val="0"/>
      </c:catAx>
      <c:valAx>
        <c:axId val="370950144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37095837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6.6133368864822824E-4"/>
          <c:y val="0.80933915649207822"/>
          <c:w val="0.99034418355154286"/>
          <c:h val="0.155641981999213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idx="1"/>
          </p:nvPr>
        </p:nvSpPr>
        <p:spPr>
          <a:xfrm>
            <a:off x="4281485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26D578-E1FD-4309-857C-408D232FBB01}" type="datetime1">
              <a:rPr lang="pt-BR"/>
              <a:pPr lvl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27283" y="1336679"/>
            <a:ext cx="2705096" cy="3608386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ço Reservado para Anotações 4"/>
          <p:cNvSpPr txBox="1">
            <a:spLocks noGrp="1"/>
          </p:cNvSpPr>
          <p:nvPr>
            <p:ph type="body" sz="quarter" idx="3"/>
          </p:nvPr>
        </p:nvSpPr>
        <p:spPr>
          <a:xfrm>
            <a:off x="755651" y="5145091"/>
            <a:ext cx="6048371" cy="4210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81485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1E355ECB-62F9-4432-958F-F3B96E2AFB1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965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427288" y="1336675"/>
            <a:ext cx="2705100" cy="36083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1FC842B-D993-49B5-B12E-8D8CB34E8208}" type="slidenum"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47006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2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2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idx="3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51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4294967295"/>
          </p:nvPr>
        </p:nvSpPr>
        <p:spPr>
          <a:xfrm>
            <a:off x="2429643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type="body" idx="4294967295"/>
          </p:nvPr>
        </p:nvSpPr>
        <p:spPr>
          <a:xfrm>
            <a:off x="4516559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type="body" idx="4294967295"/>
          </p:nvPr>
        </p:nvSpPr>
        <p:spPr>
          <a:xfrm>
            <a:off x="342717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5" name="PlaceHolder 6"/>
          <p:cNvSpPr txBox="1">
            <a:spLocks noGrp="1"/>
          </p:cNvSpPr>
          <p:nvPr>
            <p:ph type="body" idx="4294967295"/>
          </p:nvPr>
        </p:nvSpPr>
        <p:spPr>
          <a:xfrm>
            <a:off x="2429643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6" name="PlaceHolder 7"/>
          <p:cNvSpPr txBox="1">
            <a:spLocks noGrp="1"/>
          </p:cNvSpPr>
          <p:nvPr>
            <p:ph type="body" idx="4294967295"/>
          </p:nvPr>
        </p:nvSpPr>
        <p:spPr>
          <a:xfrm>
            <a:off x="4516559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15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14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27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3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114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99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20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3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1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06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6856921" cy="10655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8486637"/>
            <a:ext cx="6856921" cy="6562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PlaceHolder 1"/>
          <p:cNvSpPr txBox="1">
            <a:spLocks noGrp="1"/>
          </p:cNvSpPr>
          <p:nvPr>
            <p:ph type="title"/>
          </p:nvPr>
        </p:nvSpPr>
        <p:spPr>
          <a:xfrm>
            <a:off x="342717" y="364681"/>
            <a:ext cx="6171843" cy="1526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r>
              <a:rPr lang="pt-BR"/>
              <a:t>Clique para editar o formato do texto do título</a:t>
            </a:r>
          </a:p>
        </p:txBody>
      </p:sp>
      <p:sp>
        <p:nvSpPr>
          <p:cNvPr id="5" name="PlaceHolder 2"/>
          <p:cNvSpPr txBox="1">
            <a:spLocks noGrp="1"/>
          </p:cNvSpPr>
          <p:nvPr>
            <p:ph type="body" idx="1"/>
          </p:nvPr>
        </p:nvSpPr>
        <p:spPr>
          <a:xfrm>
            <a:off x="342717" y="2139476"/>
            <a:ext cx="6171843" cy="53027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ctr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</p:titleStyle>
    <p:bodyStyle>
      <a:lvl1pPr marL="431999" marR="0" lvl="0" indent="-323999" algn="l" defTabSz="914400" rtl="0" fontAlgn="auto" hangingPunct="1">
        <a:lnSpc>
          <a:spcPct val="90000"/>
        </a:lnSpc>
        <a:spcBef>
          <a:spcPts val="141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32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  <a:lvl2pPr marL="863998" marR="0" lvl="1" indent="-323999" algn="l" defTabSz="914400" rtl="0" fontAlgn="auto" hangingPunct="1">
        <a:lnSpc>
          <a:spcPct val="90000"/>
        </a:lnSpc>
        <a:spcBef>
          <a:spcPts val="113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8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2pPr>
      <a:lvl3pPr marL="1295997" marR="0" lvl="2" indent="-287999" algn="l" defTabSz="914400" rtl="0" fontAlgn="auto" hangingPunct="1">
        <a:lnSpc>
          <a:spcPct val="90000"/>
        </a:lnSpc>
        <a:spcBef>
          <a:spcPts val="850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3pPr>
      <a:lvl4pPr marL="1727996" marR="0" lvl="3" indent="-215999" algn="l" defTabSz="914400" rtl="0" fontAlgn="auto" hangingPunct="1">
        <a:lnSpc>
          <a:spcPct val="90000"/>
        </a:lnSpc>
        <a:spcBef>
          <a:spcPts val="56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4pPr>
      <a:lvl5pPr marL="2159995" marR="0" lvl="4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5pPr>
      <a:lvl6pPr marL="2592003" marR="0" lvl="5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6pPr>
      <a:lvl7pPr marL="3024003" marR="0" lvl="6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5.png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694122" y="6094627"/>
            <a:ext cx="2861435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Mamão </a:t>
            </a:r>
            <a:r>
              <a:rPr lang="pt-BR" sz="1100" b="1" spc="-1" dirty="0" err="1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Papaya</a:t>
            </a: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 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4" name="Text Box 1"/>
          <p:cNvSpPr/>
          <p:nvPr/>
        </p:nvSpPr>
        <p:spPr>
          <a:xfrm>
            <a:off x="293760" y="-6483"/>
            <a:ext cx="5053678" cy="80240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38</a:t>
            </a: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858511" y="1373401"/>
            <a:ext cx="59258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marR="0" lvl="0" indent="-281516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Destaques nas variações dos preços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médios nas Ceasas 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288" y="1257806"/>
            <a:ext cx="557985" cy="5433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Rectangle 6"/>
          <p:cNvSpPr/>
          <p:nvPr/>
        </p:nvSpPr>
        <p:spPr>
          <a:xfrm>
            <a:off x="4049206" y="1712390"/>
            <a:ext cx="26602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Batata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480" y="2543269"/>
            <a:ext cx="5991834" cy="16247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9" name="Text Box 8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9"/>
          <p:cNvSpPr/>
          <p:nvPr/>
        </p:nvSpPr>
        <p:spPr>
          <a:xfrm>
            <a:off x="293760" y="847804"/>
            <a:ext cx="4966197" cy="46384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29 de setembro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: 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21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/09/25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27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/09/25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em relação </a:t>
            </a:r>
            <a:r>
              <a:rPr lang="pt-BR" sz="10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agosto/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1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419226" y="6014462"/>
            <a:ext cx="450003" cy="42411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Rectangle 5"/>
          <p:cNvSpPr/>
          <p:nvPr/>
        </p:nvSpPr>
        <p:spPr>
          <a:xfrm>
            <a:off x="841810" y="2222049"/>
            <a:ext cx="2855515" cy="18564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484145" y="2342738"/>
            <a:ext cx="2929024" cy="22093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25" name="Rectangle 11"/>
          <p:cNvSpPr/>
          <p:nvPr/>
        </p:nvSpPr>
        <p:spPr>
          <a:xfrm>
            <a:off x="783884" y="3964054"/>
            <a:ext cx="277645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    Tomate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26" name="Rectangle 11"/>
          <p:cNvSpPr/>
          <p:nvPr/>
        </p:nvSpPr>
        <p:spPr>
          <a:xfrm>
            <a:off x="4103602" y="6515802"/>
            <a:ext cx="264933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Bana</a:t>
            </a: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na Nanica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pic>
        <p:nvPicPr>
          <p:cNvPr id="28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501094" y="3902307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9" name="Retângulo 3"/>
          <p:cNvSpPr/>
          <p:nvPr/>
        </p:nvSpPr>
        <p:spPr>
          <a:xfrm>
            <a:off x="3910683" y="2010838"/>
            <a:ext cx="2842251" cy="246298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Em termos de média do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preço nas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32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analisadas no levantamento diário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as cotações da batata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registraram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 de 11,1%,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em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comparação com a média de agosto. A oferta foi suficiente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para manter, mais uma vez, a tendência de baixa nos preços.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No entanto, essa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redução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não foi unânime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Algumas Centrais apresentaram alta. O destaque na região Sudeste foi a Ceagesp – São Paulo, onde os preços subiram 13,3%. Já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Horizonte, os preços permaneceram praticamente estáveis, com leve variação de -1,2%. As chuvas no início da semana podem ter dificultado a colheita e reduzido a oferta, influenciando o comportamento dos preços nesse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período.Na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região Centro-Oeste, a Ceasa/DF – Brasília apresentou uma alta expressiva de 20,0%. Por outro lado, no Nordeste, o movimento foi oposto: na Ceasa/PE – Recife, os preços caíram 6,4%, enquanto na Ceasa/CE – Fortaleza foi registrada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estabilidade.No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Sul, a tendência de queda foi mais clara. Os preços recuaram em Curitiba (-7,6%), Cascavel (-9,9%) e Foz do Iguaçu (-20,1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%).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2" name="Retângulo 3"/>
          <p:cNvSpPr/>
          <p:nvPr/>
        </p:nvSpPr>
        <p:spPr>
          <a:xfrm>
            <a:off x="676703" y="4295929"/>
            <a:ext cx="2984011" cy="16727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Devido às altas temperaturas em quase todo o país, especialmente nas regiões produtoras, o tomate segue com maturação acelerada, o que tem resultado em maior oferta na maioria das 32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analisadas no levantamento de preços diário. Na média semanal, em comparação com a média de agosto, o preço do tomate caiu 11,9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%. 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 foi observada em praticamente todas as unidades, com exceção de apenas sete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Entre as que registraram alta, destacam-se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Ceasa/DF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Brasília: +4,35%Ceasa/PE – Recife: +14,1%Nas demais, houve reduções significativas, como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Horizonte: -24,1%Ceasa/RJ – Rio de Janeiro: -17,0%Ceasa/PR – Curitiba: -14,3%Ceagesp – São Paulo: -5,1%Ceasa/SP – Campinas: -16,1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3" name="Retângulo 3"/>
          <p:cNvSpPr/>
          <p:nvPr/>
        </p:nvSpPr>
        <p:spPr>
          <a:xfrm>
            <a:off x="3756797" y="4588738"/>
            <a:ext cx="2972232" cy="193617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	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preços da laranja apresentaram oscilações, com as cotações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apresentando tendência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elevação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em relação ao mês passado e aos meses anteriores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na maior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parte das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Esse movimento foi explicado tanto pelo aumento da demanda industrial no cinturão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citrícola -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resultado da melhora da qualidade das laranjas para a moagem, quanto do maior volume disponível para essa safra. Além disso, a demanda no varejo também esteve elevada, fruto do aumento das temperaturas em todo o Brasil. Entretanto, chuvas com ventania na semana passada causaram queda de frutas dos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laranjais. No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Nordeste, os preços tenderam à estabilidade ou à queda, e no Rio Grande do Sul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foi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possível verificar leve recuperação. Destaque para a elevação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 (15,14%), Ceagesp – São Paulo (11,13%), além de queda na Ceasa/PR – Foz do Iguaçu (-22,86%)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4" name="Retângulo 3"/>
          <p:cNvSpPr/>
          <p:nvPr/>
        </p:nvSpPr>
        <p:spPr>
          <a:xfrm>
            <a:off x="3782347" y="6742633"/>
            <a:ext cx="3002566" cy="21704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cotações da banana nanica subiram na maioria das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 explicação esteve ligada à menor produção nas principais regiões produtoras (embora outras praças menores apresentassem elevação da colheita), fruto primeiramente da entressafra no Vale do Ribeira (SP) e no norte catarinense (região exportadora para o Mercosul). Essa área, inclusive, teve a maior redução da produção, em virtude de ciclones que trouxeram fortes chuvas. Dessa maneira, a oferta para a época do ano em relação aos anos anteriores caiu ainda mais. A demanda esteve estagnada, tendendo à queda em alguns centros consumidores. As exportações estiveram menores nos últimos dois meses, resultado justamente da menor produção. Destaque para a alta na Ceagesp – São Paulo (18,6%), Ceasa/SC – São José (40%),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Ceasa/PR – Foz do Iguaçu (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31,58%).</a:t>
            </a: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---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5" name="Retângulo 3"/>
          <p:cNvSpPr/>
          <p:nvPr/>
        </p:nvSpPr>
        <p:spPr>
          <a:xfrm>
            <a:off x="597429" y="6425519"/>
            <a:ext cx="3041970" cy="179869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cotações subiram novamente em relação a agosto na maior parte 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resultado explicado tanto pela menor oferta, que ocorreu em decorrência da desaceleração da produção e da manutenção da demanda no período, quanto da presença de frutas de boa qualidade, fatores que influenciaram na elevação das cotações. No entanto, com as fortes chuvas nas semanas anteriores e a amplitude térmica, doenças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fúngicas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começaram a afetar os mamoeiros. Assim, se o calor persistir, a taxa de amadurecimento poderá aumentar, assim como as doenças, o que pressionará os preços em sentido de queda em outubro. Destaque para as elevações na Ceasa/SC – São José (27,23%), Ceasa/GO – Goiânia (26,39%),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 (26,33%) e Ceasa/SP – Campinas (34,18%).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3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H="1">
            <a:off x="3756797" y="1644468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1">
            <a:extLst>
              <a:ext uri="{FF2B5EF4-FFF2-40B4-BE49-F238E27FC236}">
                <a16:creationId xmlns="" xmlns:a16="http://schemas.microsoft.com/office/drawing/2014/main" id="{9EC2BFB8-8E2D-CDDD-82D5-35C1324F16AC}"/>
              </a:ext>
            </a:extLst>
          </p:cNvPr>
          <p:cNvSpPr/>
          <p:nvPr/>
        </p:nvSpPr>
        <p:spPr>
          <a:xfrm>
            <a:off x="4029585" y="4379525"/>
            <a:ext cx="2699444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Laranja</a:t>
            </a:r>
          </a:p>
        </p:txBody>
      </p:sp>
      <p:pic>
        <p:nvPicPr>
          <p:cNvPr id="12" name="Picture 16">
            <a:extLst>
              <a:ext uri="{FF2B5EF4-FFF2-40B4-BE49-F238E27FC236}">
                <a16:creationId xmlns="" xmlns:a16="http://schemas.microsoft.com/office/drawing/2014/main" id="{129D746D-F10C-98A9-6137-A03089CB0F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 flipH="1">
            <a:off x="3658538" y="4294218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6" name="Rectangle 11">
            <a:extLst>
              <a:ext uri="{FF2B5EF4-FFF2-40B4-BE49-F238E27FC236}">
                <a16:creationId xmlns="" xmlns:a16="http://schemas.microsoft.com/office/drawing/2014/main" id="{9D83C777-469B-352C-A296-A8ED36D896F5}"/>
              </a:ext>
            </a:extLst>
          </p:cNvPr>
          <p:cNvSpPr/>
          <p:nvPr/>
        </p:nvSpPr>
        <p:spPr>
          <a:xfrm>
            <a:off x="869228" y="1751862"/>
            <a:ext cx="267429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Cebola</a:t>
            </a:r>
          </a:p>
        </p:txBody>
      </p:sp>
      <p:sp>
        <p:nvSpPr>
          <p:cNvPr id="17" name="Retângulo 3">
            <a:extLst>
              <a:ext uri="{FF2B5EF4-FFF2-40B4-BE49-F238E27FC236}">
                <a16:creationId xmlns="" xmlns:a16="http://schemas.microsoft.com/office/drawing/2014/main" id="{E42D5E1C-CD4D-1FC7-B764-C424917D323E}"/>
              </a:ext>
            </a:extLst>
          </p:cNvPr>
          <p:cNvSpPr/>
          <p:nvPr/>
        </p:nvSpPr>
        <p:spPr>
          <a:xfrm>
            <a:off x="783884" y="2116669"/>
            <a:ext cx="2810261" cy="16727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A oferta abundante,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proveniente de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várias regiões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produtoras -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como São Paulo, Minas Gerais, Goiás, Pernambuco/Bahia e, também, em Santa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Catarina – resultou na continuidade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 dos preços ao longo da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semana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analisada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Esse movimento de declínio observado em setembro representa o quarto mês consecutivo de baixa, levando os preços a patamares bastante reduzidos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Como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exemplo, na Ceagesp (São Paulo), o quilo da cebola, que no início de julho era cotado a R$ 2,13, caiu para R$ 1,26 no dia 26 de setembro. Já no mercado de Juazeiro (BA), a cotação passou de R$ 2,00 para R$ 1,10 no mesmo período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Na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média da semana em análise, em comparação com a média de agosto, a queda foi de 16,1%.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7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 flipH="1">
            <a:off x="737848" y="1642543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2347" y="6405980"/>
            <a:ext cx="451143" cy="4206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/>
          <p:nvPr/>
        </p:nvSpPr>
        <p:spPr>
          <a:xfrm>
            <a:off x="861116" y="4494838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alta</a:t>
            </a:r>
          </a:p>
        </p:txBody>
      </p:sp>
      <p:sp>
        <p:nvSpPr>
          <p:cNvPr id="6" name="Text Box 5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7" name="AutoShape 6"/>
          <p:cNvSpPr/>
          <p:nvPr/>
        </p:nvSpPr>
        <p:spPr>
          <a:xfrm>
            <a:off x="816120" y="1414439"/>
            <a:ext cx="5559835" cy="305281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45720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Outros destaques de variações nos preços médios nas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Ceasas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8" name="Text Box 8"/>
          <p:cNvSpPr/>
          <p:nvPr/>
        </p:nvSpPr>
        <p:spPr>
          <a:xfrm>
            <a:off x="293760" y="-6483"/>
            <a:ext cx="5053678" cy="10793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38</a:t>
            </a:r>
            <a:endParaRPr lang="pt-BR" spc="-1" dirty="0">
              <a:solidFill>
                <a:srgbClr val="50A45A"/>
              </a:solidFill>
              <a:latin typeface="Arial Rounded MT Bold"/>
              <a:ea typeface="Microsoft YaHei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12"/>
          <p:cNvSpPr/>
          <p:nvPr/>
        </p:nvSpPr>
        <p:spPr>
          <a:xfrm>
            <a:off x="5571723" y="6982973"/>
            <a:ext cx="1286277" cy="21492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b="1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Fonte: </a:t>
            </a:r>
            <a:r>
              <a:rPr lang="pt-BR" sz="800" b="0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Conab/Ceasas</a:t>
            </a:r>
            <a:endParaRPr lang="pt-BR" sz="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60" y="1271518"/>
            <a:ext cx="603723" cy="5975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AutoShape 4" descr="null"/>
          <p:cNvSpPr/>
          <p:nvPr/>
        </p:nvSpPr>
        <p:spPr>
          <a:xfrm>
            <a:off x="155576" y="-1241426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" name="AutoShape 6" descr="null"/>
          <p:cNvSpPr/>
          <p:nvPr/>
        </p:nvSpPr>
        <p:spPr>
          <a:xfrm>
            <a:off x="307979" y="-1089022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9" name="Rectangle 13"/>
          <p:cNvSpPr/>
          <p:nvPr/>
        </p:nvSpPr>
        <p:spPr>
          <a:xfrm>
            <a:off x="-11763" y="7383123"/>
            <a:ext cx="6858000" cy="1105065"/>
          </a:xfrm>
          <a:prstGeom prst="rect">
            <a:avLst/>
          </a:prstGeom>
          <a:solidFill>
            <a:srgbClr val="FFC000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FORAM CONSIDERADAS PARA ESTE RESUMO AS INFORMAÇÕES DISPONIBILIZADAS POR </a:t>
            </a:r>
            <a:r>
              <a:rPr lang="pt-BR" sz="900" kern="0" spc="-1" dirty="0" smtClean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32 </a:t>
            </a: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CENTRAIS DE </a:t>
            </a:r>
            <a:r>
              <a:rPr lang="pt-BR" sz="900" spc="-1" dirty="0" smtClean="0">
                <a:solidFill>
                  <a:srgbClr val="595959"/>
                </a:solidFill>
                <a:ea typeface="Microsoft YaHei"/>
                <a:cs typeface="Calibri"/>
              </a:rPr>
              <a:t>ABASTECIMENTOS</a:t>
            </a:r>
            <a:r>
              <a:rPr lang="pt-BR" sz="900" spc="-1" dirty="0">
                <a:solidFill>
                  <a:srgbClr val="595959"/>
                </a:solidFill>
                <a:ea typeface="Microsoft YaHei"/>
                <a:cs typeface="Calibri"/>
              </a:rPr>
              <a:t>: AMA/BA - JUAZEIRO, CEAGESP - ARACATUBA, CEAGESP - FRANCA, CEAGESP - MARILIA, CEAGESP - S J DOS CAMPOS, CEAGESP - SAO JOSE RIO PRETO, CEAGESP - SAO PAULO, CEASA/AL - MACEIO, CEASA/BA - SALVADOR, CEASA/CE - FORTALEZA, CEASA/DF - BRASILIA, CEASA/ES - VITORIA, CEASA/GO - GOIANIA, CEASA/MA - SAO LUIZ, CEASA/MS - CAMPO GRANDE, CEASA/MT - CUIABA, CEASA/PB - JOAO PESSOA, CEASA/PB - PATOS, CEASA/PE - CARUARU, CEASA/PE - RECIFE, CEASA/PR - CASCAVEL, CEASA/PR - CURITIBA, CEASA/PR - FOZ DO IGUACU, CEASA/RJ - RIO DE JANEIRO, CEASA/RN - NATAL, CEASA/RS - CAXIAS DO SUL, CEASA/RS - PORTO ALEGRE, CEASA/SC - FLORIANOPOLIS, CEASA/SP - CAMPINAS, CEASAMINAS - BARBACENA, CEASAMINAS - BELO HORIZONTE, CEASAMINAS - UBERABA</a:t>
            </a:r>
          </a:p>
        </p:txBody>
      </p:sp>
      <p:sp>
        <p:nvSpPr>
          <p:cNvPr id="21" name="Rectangle 6"/>
          <p:cNvSpPr/>
          <p:nvPr/>
        </p:nvSpPr>
        <p:spPr>
          <a:xfrm>
            <a:off x="839199" y="1886679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baixa</a:t>
            </a:r>
          </a:p>
        </p:txBody>
      </p:sp>
      <p:pic>
        <p:nvPicPr>
          <p:cNvPr id="24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7877" y="1794307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8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37877" y="4413554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3669" y="4896751"/>
            <a:ext cx="6858000" cy="4624"/>
          </a:xfrm>
          <a:prstGeom prst="rect">
            <a:avLst/>
          </a:prstGeom>
        </p:spPr>
      </p:pic>
      <p:sp>
        <p:nvSpPr>
          <p:cNvPr id="29" name="Text Box 9"/>
          <p:cNvSpPr/>
          <p:nvPr/>
        </p:nvSpPr>
        <p:spPr>
          <a:xfrm>
            <a:off x="293760" y="847804"/>
            <a:ext cx="4966197" cy="46384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29 de setembro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Referência: 21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/09/25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27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/09/25 em relação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agosto/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5159637"/>
              </p:ext>
            </p:extLst>
          </p:nvPr>
        </p:nvGraphicFramePr>
        <p:xfrm>
          <a:off x="3481503" y="2341761"/>
          <a:ext cx="3376497" cy="2009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2468940"/>
              </p:ext>
            </p:extLst>
          </p:nvPr>
        </p:nvGraphicFramePr>
        <p:xfrm>
          <a:off x="3470593" y="4896752"/>
          <a:ext cx="3387407" cy="2048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Gráfico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186727"/>
              </p:ext>
            </p:extLst>
          </p:nvPr>
        </p:nvGraphicFramePr>
        <p:xfrm>
          <a:off x="-11764" y="2341761"/>
          <a:ext cx="3493267" cy="2009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6" name="Gráfico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512976"/>
              </p:ext>
            </p:extLst>
          </p:nvPr>
        </p:nvGraphicFramePr>
        <p:xfrm>
          <a:off x="-11765" y="4896751"/>
          <a:ext cx="3482357" cy="2048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21680</TotalTime>
  <Words>1037</Words>
  <Application>Microsoft Office PowerPoint</Application>
  <PresentationFormat>Apresentação na tela (4:3)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Arial Rounded MT Bold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Luis</dc:creator>
  <dc:description/>
  <cp:lastModifiedBy>FLAVIA MACHADO STARLING SOARES</cp:lastModifiedBy>
  <cp:revision>1794</cp:revision>
  <cp:lastPrinted>1601-01-01T00:00:00Z</cp:lastPrinted>
  <dcterms:created xsi:type="dcterms:W3CDTF">2021-06-25T18:53:34Z</dcterms:created>
  <dcterms:modified xsi:type="dcterms:W3CDTF">2025-09-29T19:49:20Z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</Properties>
</file>