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57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61" r:id="rId12"/>
    <p:sldId id="264" r:id="rId13"/>
    <p:sldId id="279" r:id="rId14"/>
    <p:sldId id="280" r:id="rId15"/>
    <p:sldId id="281" r:id="rId16"/>
    <p:sldId id="282" r:id="rId17"/>
    <p:sldId id="268" r:id="rId1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EEA07-BC51-4C8B-BCE4-16C14A0612A6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9B394-B3C0-4BCA-9499-983B32D59FA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0305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EEA07-BC51-4C8B-BCE4-16C14A0612A6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9B394-B3C0-4BCA-9499-983B32D59FA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6272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EEA07-BC51-4C8B-BCE4-16C14A0612A6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9B394-B3C0-4BCA-9499-983B32D59FA4}" type="slidenum">
              <a:rPr lang="pt-BR" smtClean="0"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291848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EEA07-BC51-4C8B-BCE4-16C14A0612A6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9B394-B3C0-4BCA-9499-983B32D59FA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09920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EEA07-BC51-4C8B-BCE4-16C14A0612A6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9B394-B3C0-4BCA-9499-983B32D59FA4}" type="slidenum">
              <a:rPr lang="pt-BR" smtClean="0"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434193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EEA07-BC51-4C8B-BCE4-16C14A0612A6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9B394-B3C0-4BCA-9499-983B32D59FA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22130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EEA07-BC51-4C8B-BCE4-16C14A0612A6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9B394-B3C0-4BCA-9499-983B32D59FA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22304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EEA07-BC51-4C8B-BCE4-16C14A0612A6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9B394-B3C0-4BCA-9499-983B32D59FA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0103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EEA07-BC51-4C8B-BCE4-16C14A0612A6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9B394-B3C0-4BCA-9499-983B32D59FA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7043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EEA07-BC51-4C8B-BCE4-16C14A0612A6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9B394-B3C0-4BCA-9499-983B32D59FA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4839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EEA07-BC51-4C8B-BCE4-16C14A0612A6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9B394-B3C0-4BCA-9499-983B32D59FA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1513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EEA07-BC51-4C8B-BCE4-16C14A0612A6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9B394-B3C0-4BCA-9499-983B32D59FA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0867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EEA07-BC51-4C8B-BCE4-16C14A0612A6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9B394-B3C0-4BCA-9499-983B32D59FA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5428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EEA07-BC51-4C8B-BCE4-16C14A0612A6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9B394-B3C0-4BCA-9499-983B32D59FA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4944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EEA07-BC51-4C8B-BCE4-16C14A0612A6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9B394-B3C0-4BCA-9499-983B32D59FA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682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9B394-B3C0-4BCA-9499-983B32D59FA4}" type="slidenum">
              <a:rPr lang="pt-BR" smtClean="0"/>
              <a:t>‹nº›</a:t>
            </a:fld>
            <a:endParaRPr lang="pt-B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EEA07-BC51-4C8B-BCE4-16C14A0612A6}" type="datetimeFigureOut">
              <a:rPr lang="pt-BR" smtClean="0"/>
              <a:t>12/08/2026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8350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FEEA07-BC51-4C8B-BCE4-16C14A0612A6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9C9B394-B3C0-4BCA-9499-983B32D59FA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8771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944880" y="1661050"/>
            <a:ext cx="917883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Reunião Região Norte  </a:t>
            </a:r>
          </a:p>
          <a:p>
            <a:pPr algn="ctr"/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Preparatória para 8a. Reunião de Representantes de Iniciação Científica (RIC) e Coordenadores de IC do CNPq</a:t>
            </a:r>
          </a:p>
        </p:txBody>
      </p:sp>
      <p:sp>
        <p:nvSpPr>
          <p:cNvPr id="5" name="Retângulo 4"/>
          <p:cNvSpPr/>
          <p:nvPr/>
        </p:nvSpPr>
        <p:spPr>
          <a:xfrm>
            <a:off x="944880" y="4326017"/>
            <a:ext cx="103936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11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pt-BR" sz="11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pt-BR" sz="2000" i="0" u="none" strike="noStrike" baseline="0" dirty="0">
                <a:solidFill>
                  <a:srgbClr val="1112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Apresentação.</a:t>
            </a:r>
          </a:p>
          <a:p>
            <a:pPr>
              <a:lnSpc>
                <a:spcPct val="150000"/>
              </a:lnSpc>
            </a:pPr>
            <a:r>
              <a:rPr lang="pt-BR" sz="2000" i="0" u="none" strike="noStrike" baseline="0" dirty="0">
                <a:solidFill>
                  <a:srgbClr val="1112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Análise coletiva da portaria Nº 2.539, 17 de dezembro de 2025.</a:t>
            </a:r>
          </a:p>
          <a:p>
            <a:pPr>
              <a:lnSpc>
                <a:spcPct val="150000"/>
              </a:lnSpc>
            </a:pPr>
            <a:r>
              <a:rPr lang="pt-BR" sz="2000" i="0" u="none" strike="noStrike" baseline="0" dirty="0">
                <a:solidFill>
                  <a:srgbClr val="1112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Implementação e os impactos do Questionário Socioeconômico do CNPq.</a:t>
            </a:r>
          </a:p>
        </p:txBody>
      </p:sp>
      <p:pic>
        <p:nvPicPr>
          <p:cNvPr id="1034" name="Picture 10" descr="logo-cnpq-nupecc — UNIVASF Universidade Federal do Vale do São Francisc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" y="-3618"/>
            <a:ext cx="2634343" cy="1984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2833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5323898"/>
              </p:ext>
            </p:extLst>
          </p:nvPr>
        </p:nvGraphicFramePr>
        <p:xfrm>
          <a:off x="634099" y="1856124"/>
          <a:ext cx="10626087" cy="33590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20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420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420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4407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INSTITUIÇÃO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ART. VIGENTE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SUGESTÃO DE ALTERAÇÃO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96408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IEPA (instituto</a:t>
                      </a:r>
                      <a:r>
                        <a:rPr lang="pt-BR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Pesquisas Científicas e Tecnológicas do Estado do Amapá</a:t>
                      </a: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Art. 93. O CNPq não se responsabiliza por qualquer dano físico ou mental causado a bolsista de iniciação científica ou tecnológica da Instituição que participe da execução de projetos de pesquisa, sendo de competência da Instituição a oferta de seguro-saúde ou equivalente e a cobertura de despesas médicas e hospitalares nos eventuais casos de acidentes e sinistros que possam ocorrer com o bolsista no desenvolvimento das atividades dos projetos.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 de responsabilidade das instituições implementar uma Política de Gestão de Riscos em Pesquisa de Campo, especialmente para atividades em rios, estuários, áreas costeiras e unidades de conservação.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99871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Qual a Importância da Pesquisa de Mercado? Descubra os 7 Tipos Essenciais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41"/>
          <a:stretch/>
        </p:blipFill>
        <p:spPr bwMode="auto">
          <a:xfrm>
            <a:off x="115426" y="0"/>
            <a:ext cx="3017442" cy="1718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/>
          <p:cNvSpPr/>
          <p:nvPr/>
        </p:nvSpPr>
        <p:spPr>
          <a:xfrm>
            <a:off x="2407919" y="382172"/>
            <a:ext cx="89567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i="0" u="none" strike="noStrike" baseline="0" dirty="0">
                <a:solidFill>
                  <a:srgbClr val="435A56"/>
                </a:solidFill>
                <a:latin typeface="Arial" panose="020B0604020202020204" pitchFamily="34" charset="0"/>
              </a:rPr>
              <a:t>Questionário</a:t>
            </a:r>
            <a:r>
              <a:rPr lang="pt-BR" sz="2800" b="1" i="0" u="none" strike="noStrike" dirty="0">
                <a:solidFill>
                  <a:srgbClr val="435A56"/>
                </a:solidFill>
                <a:latin typeface="Arial" panose="020B0604020202020204" pitchFamily="34" charset="0"/>
              </a:rPr>
              <a:t> socioeconômico</a:t>
            </a:r>
            <a:endParaRPr lang="pt-BR" sz="2800" dirty="0"/>
          </a:p>
        </p:txBody>
      </p:sp>
      <p:sp>
        <p:nvSpPr>
          <p:cNvPr id="7" name="Retângulo 6"/>
          <p:cNvSpPr/>
          <p:nvPr/>
        </p:nvSpPr>
        <p:spPr>
          <a:xfrm>
            <a:off x="278674" y="1648129"/>
            <a:ext cx="1039368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11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pt-BR" sz="11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pt-BR" sz="2000" b="1" i="0" u="none" strike="noStrike" baseline="0" dirty="0">
                <a:solidFill>
                  <a:srgbClr val="1112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Unificação</a:t>
            </a:r>
            <a:r>
              <a:rPr lang="pt-BR" sz="2000" b="1" i="0" u="none" strike="noStrike" dirty="0">
                <a:solidFill>
                  <a:srgbClr val="1112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questionário</a:t>
            </a:r>
            <a:r>
              <a:rPr lang="pt-BR" sz="2000" b="1" dirty="0">
                <a:solidFill>
                  <a:srgbClr val="1112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BR" sz="2000" dirty="0">
                <a:solidFill>
                  <a:srgbClr val="1112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Utilização de filtros;</a:t>
            </a:r>
          </a:p>
        </p:txBody>
      </p:sp>
      <p:sp>
        <p:nvSpPr>
          <p:cNvPr id="8" name="Retângulo 7"/>
          <p:cNvSpPr/>
          <p:nvPr/>
        </p:nvSpPr>
        <p:spPr>
          <a:xfrm>
            <a:off x="1075508" y="2484540"/>
            <a:ext cx="1039368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11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pt-BR" sz="11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solidFill>
                  <a:srgbClr val="1112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Informações sobre pertencimento a comunidades quilombolas, tipo de moradia, município de residência, localização urbana, periférica, ribeirinha ou extrativista.</a:t>
            </a:r>
          </a:p>
        </p:txBody>
      </p:sp>
      <p:sp>
        <p:nvSpPr>
          <p:cNvPr id="9" name="Retângulo 8"/>
          <p:cNvSpPr/>
          <p:nvPr/>
        </p:nvSpPr>
        <p:spPr>
          <a:xfrm>
            <a:off x="348343" y="3832443"/>
            <a:ext cx="1039368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11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pt-BR" sz="11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pt-BR" sz="2000" b="1" i="0" u="none" strike="noStrike" baseline="0" dirty="0">
                <a:solidFill>
                  <a:srgbClr val="1112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Substituição do formulário</a:t>
            </a:r>
            <a:r>
              <a:rPr lang="pt-BR" sz="2000" b="1" dirty="0">
                <a:solidFill>
                  <a:srgbClr val="1112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BR" sz="2000" dirty="0">
                <a:solidFill>
                  <a:srgbClr val="1112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plataforma eletrônica;</a:t>
            </a:r>
          </a:p>
        </p:txBody>
      </p:sp>
      <p:sp>
        <p:nvSpPr>
          <p:cNvPr id="10" name="Retângulo 9"/>
          <p:cNvSpPr/>
          <p:nvPr/>
        </p:nvSpPr>
        <p:spPr>
          <a:xfrm>
            <a:off x="378821" y="4873117"/>
            <a:ext cx="10393680" cy="1297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11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pt-BR" sz="11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pt-BR" sz="2000" b="1" i="0" u="none" strike="noStrike" baseline="0" dirty="0">
                <a:solidFill>
                  <a:srgbClr val="1112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Inclusão de questão sobre a destinação dos recursos de bolsa</a:t>
            </a:r>
            <a:r>
              <a:rPr lang="pt-BR" sz="2000" b="1" dirty="0">
                <a:solidFill>
                  <a:srgbClr val="1112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BR" sz="2000" dirty="0">
                <a:solidFill>
                  <a:srgbClr val="1112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impacto no orçamento no estudante;</a:t>
            </a:r>
          </a:p>
        </p:txBody>
      </p:sp>
    </p:spTree>
    <p:extLst>
      <p:ext uri="{BB962C8B-B14F-4D97-AF65-F5344CB8AC3E}">
        <p14:creationId xmlns:p14="http://schemas.microsoft.com/office/powerpoint/2010/main" val="2499667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2625845"/>
              </p:ext>
            </p:extLst>
          </p:nvPr>
        </p:nvGraphicFramePr>
        <p:xfrm>
          <a:off x="634099" y="366958"/>
          <a:ext cx="10626088" cy="57172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65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565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565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565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24407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INSTITUIÇÃO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Nº DA PERGUNTA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SUGESTÃO DE ALTERAÇÃO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JUSTIFICATIVA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96408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IFRO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Prof. Marcos Barros Luiz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Não se aplica. 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Integrar os questionários socioeconômicos de PIBIC/PIBTI com o PIBI-EM (IC-EM - caso ele esteja ativo)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construir um mapa de distribuição espacial e socioeconômica de todos os bolsistas</a:t>
                      </a: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96408">
                <a:tc>
                  <a:txBody>
                    <a:bodyPr/>
                    <a:lstStyle/>
                    <a:p>
                      <a:pPr marL="0" marR="0" lvl="0" indent="0" algn="ctr" defTabSz="457200" rtl="0" eaLnBrk="1" fontAlgn="t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IFRO</a:t>
                      </a:r>
                    </a:p>
                    <a:p>
                      <a:pPr marL="0" marR="0" lvl="0" indent="0" algn="ctr" defTabSz="457200" rtl="0" eaLnBrk="1" fontAlgn="t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Prof. Marcos Barros Luiz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Inclusão de nova pergunta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Qual o seu CEP?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construção de um mapa afetivo da distribuição de bolsas, fornecendo um caráter </a:t>
                      </a:r>
                      <a:r>
                        <a:rPr lang="pt-BR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multicampi</a:t>
                      </a: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IES e IFES.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87333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2633717"/>
              </p:ext>
            </p:extLst>
          </p:nvPr>
        </p:nvGraphicFramePr>
        <p:xfrm>
          <a:off x="634099" y="366958"/>
          <a:ext cx="10626088" cy="58328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65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565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565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565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24407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INSTITUIÇÃO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Nº DA PERGUNTA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SUGESTÃO DE ALTERAÇÃO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t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JUSTIFICATIVA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96408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IFRO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Prof. Marcos Barros Luiz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Inclusão de nova pergunta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Qual o seu tipo de moradia e ocupação? (Casa - própria, alugada, cedida; Apartamento - próprio, alugado, cedido e, outros).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conhecer sobre o perfil de nossos bolsistas</a:t>
                      </a: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96408">
                <a:tc>
                  <a:txBody>
                    <a:bodyPr/>
                    <a:lstStyle/>
                    <a:p>
                      <a:pPr marL="0" marR="0" lvl="0" indent="0" algn="ctr" defTabSz="457200" rtl="0" eaLnBrk="1" fontAlgn="t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IFRO</a:t>
                      </a:r>
                    </a:p>
                    <a:p>
                      <a:pPr marL="0" marR="0" lvl="0" indent="0" algn="ctr" defTabSz="457200" rtl="0" eaLnBrk="1" fontAlgn="t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Prof. Marcos Barros Luiz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Inclusão de nova pergunta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Você possui acesso a internet? SIM/NÃO, caso sim: Qual tipo? (móvel, rede ou os dois). Quantos bytes disponíveis? (0-x </a:t>
                      </a:r>
                      <a:r>
                        <a:rPr lang="pt-BR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gb</a:t>
                      </a: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). Qual a forma de acesso: (celular, computador, notebook, outros)?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conhecer o perfil de nossos bolsistas quanto ao acesso a internet e dispositivos eletrônicos</a:t>
                      </a: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63169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9518488"/>
              </p:ext>
            </p:extLst>
          </p:nvPr>
        </p:nvGraphicFramePr>
        <p:xfrm>
          <a:off x="634099" y="366958"/>
          <a:ext cx="10626088" cy="58328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65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565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565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565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24407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INSTITUIÇÃO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Nº DA PERGUNTA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SUGESTÃO DE ALTERAÇÃO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t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JUSTIFICATIVA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96408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IFAC (Instituto Federal do Acre) - Camilla </a:t>
                      </a:r>
                      <a:r>
                        <a:rPr lang="pt-B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Pedroza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Inclusão de nova pergunta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Você já foi beneficiário de alguma bolsa anteriormente?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Caracterização</a:t>
                      </a:r>
                      <a:r>
                        <a:rPr lang="pt-BR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do perfil socioeconômico e acadêmico dos bolsistas.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96408">
                <a:tc>
                  <a:txBody>
                    <a:bodyPr/>
                    <a:lstStyle/>
                    <a:p>
                      <a:pPr marL="0" marR="0" lvl="0" indent="0" algn="ctr" defTabSz="457200" rtl="0" eaLnBrk="1" fontAlgn="t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IFAC (Instituto Federal do Acre) - Camilla </a:t>
                      </a:r>
                      <a:r>
                        <a:rPr lang="pt-B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Pedroza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Adequação da questão</a:t>
                      </a:r>
                      <a:r>
                        <a:rPr lang="pt-BR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5.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 que tipo de escola você completou o Ensino Fundamental/Médio?.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Considerando que pode</a:t>
                      </a:r>
                      <a:r>
                        <a:rPr lang="pt-BR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ser um questionário de PIBIC-EM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2662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612672"/>
              </p:ext>
            </p:extLst>
          </p:nvPr>
        </p:nvGraphicFramePr>
        <p:xfrm>
          <a:off x="351068" y="0"/>
          <a:ext cx="1170595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64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46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464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666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24230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INSTITUIÇÃO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Nº DA PERGUNTA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SUGESTÃO DE ALTERAÇÃO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t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JUSTIFICATIVA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9394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UERR (Universidade Estadual de Roraima) - Flavia Antunes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Inserir uma pergunta de qual semestre o bolsista foi contemplado com a primeira bolsa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Ex.: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 qual semestre letivo da sua graduação você recebeu sua primeira bolsa de iniciação científica?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 ) 1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 ) 2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 ) 12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Identificar o ponto de entrada do estudante na pesquisa e acompanhar o tempo de permanência dele na trajetória de iniciação científica</a:t>
                      </a: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34558">
                <a:tc>
                  <a:txBody>
                    <a:bodyPr/>
                    <a:lstStyle/>
                    <a:p>
                      <a:pPr marL="0" marR="0" lvl="0" indent="0" algn="ctr" defTabSz="457200" rtl="0" eaLnBrk="1" fontAlgn="t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UERR (Universidade Estadual de Roraima) - Flavia Antunes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Inserir uma pergunta sobre o destino principal dos gastos da bolsa.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Qual é o destino principal dos recursos recebidos através da bolsa PIBIC no seu orçamento mensal?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(Selecione a opção que representa o seu maior gasto ou onde a bolsa faz a maior diferença).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 Manutenção básica de subsistência (Moradia, aluguel, contas de água/luz/internet, alimentação).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 Custos diretos com os estudos/pesquisa (Transporte até a universidade, compra de livros, materiais didáticos, inscrições em eventos científicos).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 entender o impacto socioeconômico da bolsa na permanência estudantil e ajudar em políticas de assistência estudantil</a:t>
                      </a: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37619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7401420"/>
              </p:ext>
            </p:extLst>
          </p:nvPr>
        </p:nvGraphicFramePr>
        <p:xfrm>
          <a:off x="660225" y="497586"/>
          <a:ext cx="10626088" cy="57172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65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565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565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565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24407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INSTITUIÇÃO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Nº DA PERGUNTA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SUGESTÃO DE ALTERAÇÃO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t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JUSTIFICATIVA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96408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UERR - Flavia Antunes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Adequação da questão</a:t>
                      </a:r>
                      <a:r>
                        <a:rPr lang="pt-BR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6.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 Seu curso de graduação é em qual turno?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Evitar confusão ou dúvidas com a pergunta anterior de número 5., que trata sobre o ensino médio.</a:t>
                      </a: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96408">
                <a:tc>
                  <a:txBody>
                    <a:bodyPr/>
                    <a:lstStyle/>
                    <a:p>
                      <a:pPr marL="0" marR="0" lvl="0" indent="0" algn="ctr" defTabSz="457200" rtl="0" eaLnBrk="1" fontAlgn="t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IFAC - Camilla </a:t>
                      </a:r>
                      <a:r>
                        <a:rPr lang="pt-B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Pedroza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Adequação do questionário</a:t>
                      </a:r>
                      <a:r>
                        <a:rPr lang="pt-BR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Disponibilizar o  questionário em uma no </a:t>
                      </a:r>
                      <a:r>
                        <a:rPr lang="pt-BR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google</a:t>
                      </a: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t-BR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forms</a:t>
                      </a: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ou outro aplicativo mais atual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Criar o questionário em uma versão mais acessível e fácil para ter boa adesão por parte dos bolsistas.</a:t>
                      </a: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3585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rupos de discussão: o que são, tipos e como cri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95" y="1123406"/>
            <a:ext cx="6818811" cy="4545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/>
          <p:cNvSpPr/>
          <p:nvPr/>
        </p:nvSpPr>
        <p:spPr>
          <a:xfrm>
            <a:off x="6914606" y="444138"/>
            <a:ext cx="527739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2000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r>
              <a:rPr lang="pt-BR" sz="2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• Ananindeua: IEC;</a:t>
            </a:r>
            <a:br>
              <a:rPr lang="pt-BR" sz="2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r>
              <a:rPr lang="pt-BR" sz="2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• Araguaína: UFNT;</a:t>
            </a:r>
            <a:br>
              <a:rPr lang="pt-BR" sz="2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r>
              <a:rPr lang="pt-BR" sz="2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• Ariquemes: FAAR / IESUR;</a:t>
            </a:r>
            <a:br>
              <a:rPr lang="pt-BR" sz="2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r>
              <a:rPr lang="pt-BR" sz="2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• Belém: UNAMA, UFRA, CESUPA, UEPA, UFPA, MPEG e IFPA;</a:t>
            </a:r>
            <a:br>
              <a:rPr lang="pt-BR" sz="2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r>
              <a:rPr lang="pt-BR" sz="2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• Boa Vista: UFRR, UERR e IFRR;</a:t>
            </a:r>
            <a:br>
              <a:rPr lang="pt-BR" sz="2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r>
              <a:rPr lang="pt-BR" sz="2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• Gurupi: UNIRG;</a:t>
            </a:r>
            <a:br>
              <a:rPr lang="pt-BR" sz="2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r>
              <a:rPr lang="pt-BR" sz="2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• Macapá: IEPA, UNIFAP e IFAP;</a:t>
            </a:r>
            <a:br>
              <a:rPr lang="pt-BR" sz="2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r>
              <a:rPr lang="pt-BR" sz="2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• Manaus: UFAM, INPA, IFAM e UEA;</a:t>
            </a:r>
            <a:br>
              <a:rPr lang="pt-BR" sz="2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r>
              <a:rPr lang="pt-BR" sz="2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• Marabá: UNIFESSPA;</a:t>
            </a:r>
            <a:br>
              <a:rPr lang="pt-BR" sz="2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r>
              <a:rPr lang="pt-BR" sz="2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• Palmas: UNITINS, IFTO, UNICATÓLICA e UFT;</a:t>
            </a:r>
            <a:br>
              <a:rPr lang="pt-BR" sz="2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r>
              <a:rPr lang="pt-BR" sz="2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• Porto Velho: </a:t>
            </a:r>
            <a:r>
              <a:rPr lang="pt-BR" sz="2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UniSL</a:t>
            </a:r>
            <a:r>
              <a:rPr lang="pt-BR" sz="2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UNIR, IFRO e FCR;</a:t>
            </a:r>
            <a:br>
              <a:rPr lang="pt-BR" sz="2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r>
              <a:rPr lang="pt-BR" sz="2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• Rio Branco: IFAC e UFAC;</a:t>
            </a:r>
            <a:br>
              <a:rPr lang="pt-BR" sz="2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r>
              <a:rPr lang="pt-BR" sz="2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• Santarém: UFOPA;</a:t>
            </a:r>
            <a:br>
              <a:rPr lang="pt-BR" sz="2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r>
              <a:rPr lang="pt-BR" sz="2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• Tefé: IDSM-OS.</a:t>
            </a:r>
          </a:p>
        </p:txBody>
      </p:sp>
      <p:sp>
        <p:nvSpPr>
          <p:cNvPr id="6" name="Retângulo 5"/>
          <p:cNvSpPr/>
          <p:nvPr/>
        </p:nvSpPr>
        <p:spPr>
          <a:xfrm>
            <a:off x="470263" y="5912364"/>
            <a:ext cx="118480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/>
              <a:t>• Agradecer pela colaboração de todas as instituições da região norte.</a:t>
            </a:r>
          </a:p>
        </p:txBody>
      </p:sp>
    </p:spTree>
    <p:extLst>
      <p:ext uri="{BB962C8B-B14F-4D97-AF65-F5344CB8AC3E}">
        <p14:creationId xmlns:p14="http://schemas.microsoft.com/office/powerpoint/2010/main" val="984938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2264051" y="275627"/>
            <a:ext cx="89567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i="0" u="none" strike="noStrike" baseline="0" dirty="0">
                <a:solidFill>
                  <a:srgbClr val="435A56"/>
                </a:solidFill>
                <a:latin typeface="Arial" panose="020B0604020202020204" pitchFamily="34" charset="0"/>
              </a:rPr>
              <a:t>Portaria CNPq nº 2.539/2025 –Programas de Iniciação Científica e Tecnológica</a:t>
            </a:r>
            <a:endParaRPr lang="pt-BR" sz="2800" dirty="0"/>
          </a:p>
        </p:txBody>
      </p:sp>
      <p:pic>
        <p:nvPicPr>
          <p:cNvPr id="1026" name="Picture 2" descr="Resultado final do processo seletivo PIBIC 2019/2020 disponibiliza mais de  1.200 bols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063"/>
            <a:ext cx="3004457" cy="1341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278674" y="1478310"/>
            <a:ext cx="1039368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11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pt-BR" sz="11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pt-BR" sz="2000" b="1" i="0" u="none" strike="noStrike" baseline="0" dirty="0">
                <a:solidFill>
                  <a:srgbClr val="1112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Comitê externo</a:t>
            </a:r>
            <a:r>
              <a:rPr lang="pt-BR" sz="2000" b="1" dirty="0">
                <a:solidFill>
                  <a:srgbClr val="1112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BR" sz="2000" dirty="0">
                <a:solidFill>
                  <a:srgbClr val="1112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composição, ao funcionamento e às atribuições;</a:t>
            </a:r>
          </a:p>
        </p:txBody>
      </p:sp>
      <p:sp>
        <p:nvSpPr>
          <p:cNvPr id="6" name="Retângulo 5"/>
          <p:cNvSpPr/>
          <p:nvPr/>
        </p:nvSpPr>
        <p:spPr>
          <a:xfrm>
            <a:off x="1075508" y="2053462"/>
            <a:ext cx="1039368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11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pt-BR" sz="11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solidFill>
                  <a:srgbClr val="1112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Elaboração dos relatórios anuais, disponibilizado algum modelo.</a:t>
            </a:r>
          </a:p>
        </p:txBody>
      </p:sp>
      <p:sp>
        <p:nvSpPr>
          <p:cNvPr id="7" name="Retângulo 6"/>
          <p:cNvSpPr/>
          <p:nvPr/>
        </p:nvSpPr>
        <p:spPr>
          <a:xfrm>
            <a:off x="326570" y="2832493"/>
            <a:ext cx="10393680" cy="1297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11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pt-BR" sz="11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pt-BR" sz="2000" b="1" i="0" u="none" strike="noStrike" baseline="0" dirty="0">
                <a:solidFill>
                  <a:srgbClr val="1112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  Distribuição de bolsas</a:t>
            </a:r>
            <a:r>
              <a:rPr lang="pt-BR" sz="2000" b="1" dirty="0">
                <a:solidFill>
                  <a:srgbClr val="1112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BR" sz="2000" dirty="0">
                <a:solidFill>
                  <a:srgbClr val="1112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critérios de equidade regional, reduzir as assimetrias históricas entre as regiões brasileiras;</a:t>
            </a:r>
          </a:p>
        </p:txBody>
      </p:sp>
      <p:sp>
        <p:nvSpPr>
          <p:cNvPr id="8" name="Retângulo 7"/>
          <p:cNvSpPr/>
          <p:nvPr/>
        </p:nvSpPr>
        <p:spPr>
          <a:xfrm>
            <a:off x="1097278" y="3890979"/>
            <a:ext cx="1039368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11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pt-BR" sz="11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solidFill>
                  <a:srgbClr val="1112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Fortalecimento das políticas de ações afirmativas.</a:t>
            </a:r>
          </a:p>
        </p:txBody>
      </p:sp>
      <p:sp>
        <p:nvSpPr>
          <p:cNvPr id="9" name="Retângulo 8"/>
          <p:cNvSpPr/>
          <p:nvPr/>
        </p:nvSpPr>
        <p:spPr>
          <a:xfrm>
            <a:off x="1092922" y="4448325"/>
            <a:ext cx="10393680" cy="1297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11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pt-BR" sz="11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pt-BR" sz="2000" dirty="0">
                <a:solidFill>
                  <a:srgbClr val="1112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Reconhecimento de Povos indígenas, quilombolas, ribeirinhos e demais comunidades tradicionais.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326570" y="5340877"/>
            <a:ext cx="10393680" cy="1297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11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pt-BR" sz="11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pt-BR" sz="2000" b="1" i="0" u="none" strike="noStrike" baseline="0" dirty="0">
                <a:solidFill>
                  <a:srgbClr val="1112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  Distribuição de bolsas</a:t>
            </a:r>
            <a:r>
              <a:rPr lang="pt-BR" sz="2000" b="1" dirty="0">
                <a:solidFill>
                  <a:srgbClr val="1112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BR" sz="2000" dirty="0">
                <a:solidFill>
                  <a:srgbClr val="1112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priorização de pesquisadores bolsistas de produtividade (PQ e DT).</a:t>
            </a:r>
          </a:p>
        </p:txBody>
      </p:sp>
    </p:spTree>
    <p:extLst>
      <p:ext uri="{BB962C8B-B14F-4D97-AF65-F5344CB8AC3E}">
        <p14:creationId xmlns:p14="http://schemas.microsoft.com/office/powerpoint/2010/main" val="2144817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404948" y="1802679"/>
            <a:ext cx="1039368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11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pt-BR" sz="11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pt-BR" sz="2000" b="1" i="0" u="none" strike="noStrike" baseline="0" dirty="0">
                <a:solidFill>
                  <a:srgbClr val="1112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  Aprimoramento da comunicação</a:t>
            </a:r>
            <a:r>
              <a:rPr lang="pt-BR" sz="2000" b="1" dirty="0">
                <a:solidFill>
                  <a:srgbClr val="1112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BR" sz="2000" dirty="0">
                <a:solidFill>
                  <a:srgbClr val="1112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CNPq e demais instituições participantes.</a:t>
            </a:r>
          </a:p>
        </p:txBody>
      </p:sp>
      <p:sp>
        <p:nvSpPr>
          <p:cNvPr id="5" name="Retângulo 4"/>
          <p:cNvSpPr/>
          <p:nvPr/>
        </p:nvSpPr>
        <p:spPr>
          <a:xfrm>
            <a:off x="413654" y="3731633"/>
            <a:ext cx="1040239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11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pt-BR" sz="11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pt-BR" sz="2000" b="1" i="0" u="none" strike="noStrike" baseline="0" dirty="0">
                <a:solidFill>
                  <a:srgbClr val="1112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  Art. 26- </a:t>
            </a:r>
            <a:r>
              <a:rPr lang="pt-BR" sz="2000" i="0" u="none" strike="noStrike" baseline="0" dirty="0">
                <a:solidFill>
                  <a:srgbClr val="1112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Orientador</a:t>
            </a:r>
            <a:r>
              <a:rPr lang="pt-BR" sz="2000" i="0" u="none" strike="noStrike" dirty="0">
                <a:solidFill>
                  <a:srgbClr val="1112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dos bolsistas de iniciação científica e iniciação tecnológica na graduação deverá ser professor ou pesquisador com titulação mínima de doutor(a), que tenha produção científica, tecnológica ou artístico-cultural nos últimos 5 (cinco) anos</a:t>
            </a:r>
            <a:r>
              <a:rPr lang="pt-BR" sz="2000" b="1" dirty="0">
                <a:solidFill>
                  <a:srgbClr val="1112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pt-BR" sz="2000" dirty="0">
              <a:solidFill>
                <a:srgbClr val="11121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1036319" y="5314675"/>
            <a:ext cx="1039368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11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pt-BR" sz="11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1112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Técnicos-administrativos, pesquisadores de carreira e profissionais com título de doutor atuando em atividades de pesquisa científica.</a:t>
            </a:r>
          </a:p>
        </p:txBody>
      </p:sp>
      <p:sp>
        <p:nvSpPr>
          <p:cNvPr id="8" name="Retângulo 7"/>
          <p:cNvSpPr/>
          <p:nvPr/>
        </p:nvSpPr>
        <p:spPr>
          <a:xfrm>
            <a:off x="696685" y="0"/>
            <a:ext cx="1039368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11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pt-BR" sz="11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1112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Ampliação gradual das bolsas destinadas à região norte.</a:t>
            </a:r>
          </a:p>
        </p:txBody>
      </p:sp>
      <p:sp>
        <p:nvSpPr>
          <p:cNvPr id="9" name="Retângulo 8"/>
          <p:cNvSpPr/>
          <p:nvPr/>
        </p:nvSpPr>
        <p:spPr>
          <a:xfrm>
            <a:off x="400593" y="2586443"/>
            <a:ext cx="1039368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11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pt-BR" sz="11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pt-BR" sz="2000" b="1" i="0" u="none" strike="noStrike" baseline="0" dirty="0">
                <a:solidFill>
                  <a:srgbClr val="1112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  Devolutiva das avaliações</a:t>
            </a:r>
            <a:r>
              <a:rPr lang="pt-BR" sz="2000" b="1" dirty="0">
                <a:solidFill>
                  <a:srgbClr val="1112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BR" sz="2000" dirty="0">
                <a:solidFill>
                  <a:srgbClr val="1112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Oportunidade de aperfeiçoamento e fortalecimento dos programas.</a:t>
            </a:r>
          </a:p>
        </p:txBody>
      </p:sp>
      <p:sp>
        <p:nvSpPr>
          <p:cNvPr id="10" name="Retângulo 9"/>
          <p:cNvSpPr/>
          <p:nvPr/>
        </p:nvSpPr>
        <p:spPr>
          <a:xfrm>
            <a:off x="391885" y="603476"/>
            <a:ext cx="1039368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11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pt-BR" sz="11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pt-BR" sz="2000" b="1" i="0" u="none" strike="noStrike" baseline="0" dirty="0">
                <a:solidFill>
                  <a:srgbClr val="1112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  Padronização no</a:t>
            </a:r>
            <a:r>
              <a:rPr lang="pt-BR" sz="2000" b="1" i="0" u="none" strike="noStrike" dirty="0">
                <a:solidFill>
                  <a:srgbClr val="1112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acompanhamento</a:t>
            </a:r>
            <a:r>
              <a:rPr lang="pt-BR" sz="2000" b="1" dirty="0">
                <a:solidFill>
                  <a:srgbClr val="1112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BR" sz="2000" dirty="0">
                <a:solidFill>
                  <a:srgbClr val="1112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egressos, relatórios dos comitês externos e demais documentos exigidos pelo CNPq.</a:t>
            </a:r>
          </a:p>
        </p:txBody>
      </p:sp>
    </p:spTree>
    <p:extLst>
      <p:ext uri="{BB962C8B-B14F-4D97-AF65-F5344CB8AC3E}">
        <p14:creationId xmlns:p14="http://schemas.microsoft.com/office/powerpoint/2010/main" val="378973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944703" y="210313"/>
            <a:ext cx="895676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rgbClr val="435A56"/>
                </a:solidFill>
                <a:latin typeface="Arial" panose="020B0604020202020204" pitchFamily="34" charset="0"/>
              </a:rPr>
              <a:t>Sugestões de alteração da </a:t>
            </a:r>
            <a:r>
              <a:rPr lang="pt-BR" sz="2800" b="1" i="0" u="none" strike="noStrike" baseline="0" dirty="0">
                <a:solidFill>
                  <a:srgbClr val="435A56"/>
                </a:solidFill>
                <a:latin typeface="Arial" panose="020B0604020202020204" pitchFamily="34" charset="0"/>
              </a:rPr>
              <a:t>Portaria CNPq nº 2.539/2025 – Programas de Iniciação Científica e Tecnológica</a:t>
            </a:r>
            <a:endParaRPr lang="pt-BR" sz="2800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7218335"/>
              </p:ext>
            </p:extLst>
          </p:nvPr>
        </p:nvGraphicFramePr>
        <p:xfrm>
          <a:off x="359777" y="2104327"/>
          <a:ext cx="10626087" cy="31208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20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420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420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4407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INSTITUIÇÃO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ART. VIGENTE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SUGESTÃO DE ALTERAÇÃO</a:t>
                      </a:r>
                      <a:endParaRPr lang="pt-BR" sz="12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96408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UNIR (Universidade Federal de Rondônia)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Art. 17.  O Comitê Externo deverá encaminhar ao CNPq, para cada ciclo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de 12 meses, 1 (um) relatório consolidado de avaliação de cada Programa na Instituição.</a:t>
                      </a: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Art. 17. O Representante Institucional deverá encaminhar ao Comitê Externo, para cada ciclo de 12 meses, 1 (um) relatório consolidado de execução dos Programas na instituição, a fim de que o Comitê Externo contribua com sugestões e recomendações, com o devido acompanhamento do CNPq.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3785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5887726"/>
              </p:ext>
            </p:extLst>
          </p:nvPr>
        </p:nvGraphicFramePr>
        <p:xfrm>
          <a:off x="477343" y="458396"/>
          <a:ext cx="10626087" cy="50049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20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420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420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4407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INSTITUIÇÃO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ART. VIGENTE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SUGESTÃO DE ALTERAÇÃO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96408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Universidade Federal do Amapá (UNIFAP)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Prof. Felipe Monteiro (PIBITI)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Art. 26. O Orientador dos bolsistas de iniciação científica e iniciação tecnológica na graduação deverá ser professor ou pesquisador com titulação mínima de doutor(a), que tenha produção científica, tecnológica ou artístico-cultural nos últimos 5 (cinco) anos.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§ 1º O Orientador dos bolsistas de iniciação científica no ensino médio deverá ser professor ou pesquisador com titulação mínima de mestre.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§ 2º Em casos excepcionais, o CNPq deverá ser consultado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Inserir como novo parágrafo no Art. 26 (aplica-se a PIBIC e PIBITI, já que o artigo está no Capítulo II, "Disposições Gerais")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Art. 26, §3º (renumerando o atual §2º, se necessário):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§ 3º Na seleção e distribuição das bolsas, terão precedência os pesquisadores de reconhecida competência científica ou tecnológica em sua área de atuação, sendo os bolsistas de Produtividade em Pesquisa (PQ) ou em Desenvolvimento Tecnológico e Extensão Inovadora (DT) do CNPq considerados, por definição, detentores de tal competência para efeito deste artigo.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1894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4784586"/>
              </p:ext>
            </p:extLst>
          </p:nvPr>
        </p:nvGraphicFramePr>
        <p:xfrm>
          <a:off x="477343" y="732719"/>
          <a:ext cx="10626087" cy="44563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20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420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420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4407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INSTITUIÇÃO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ART. VIGENTE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SUGESTÃO DE ALTERAÇÃO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96408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Universidade Federal do Amapá (UNIFAP)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Prof. </a:t>
                      </a:r>
                      <a:r>
                        <a:rPr lang="pt-B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Claydson</a:t>
                      </a: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Breno (PIBIC)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Art. 26. O Orientador dos bolsistas de iniciação científica e iniciação tecnológica na graduação deverá ser professor ou pesquisador com titulação mínima de doutor(a), que tenha produção científica, tecnológica ou artístico-cultural nos últimos 5 (cinco) anos.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§ 1º O Orientador dos bolsistas de iniciação científica no ensino médio deverá ser professor ou pesquisador com titulação mínima de mestre.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§ 2º Em casos excepcionais, o CNPq deverá ser consultado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Inserir como novo parágrafo.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Redação do Art. 26, § 4º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§ 4º Os Técnicos-Administrativos em Educação (</a:t>
                      </a:r>
                      <a:r>
                        <a:rPr lang="pt-BR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TAEs</a:t>
                      </a: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vinculados às IES ou </a:t>
                      </a:r>
                      <a:r>
                        <a:rPr lang="pt-BR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ICTs</a:t>
                      </a: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poderão atuar como orientador, desde que a instituição possua resolução própria, aprovada pelos órgãos colegiados competentes, disciplinando os requisitos, limites e condições para o exercício da orientação por esses profissionais.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4413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7222988"/>
              </p:ext>
            </p:extLst>
          </p:nvPr>
        </p:nvGraphicFramePr>
        <p:xfrm>
          <a:off x="594910" y="236328"/>
          <a:ext cx="10626087" cy="66508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20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420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420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4407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INSTITUIÇÃO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ART. VIGENTE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SUGESTÃO DE ALTERAÇÃO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96408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IFRO (Instituto Federal</a:t>
                      </a:r>
                      <a:r>
                        <a:rPr lang="pt-BR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Rondônia</a:t>
                      </a: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Prof. Marcos Barros Luiz (RIC)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Art. 40. A vigência das bolsas será de no máximo 12 (doze) meses.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Art. 41. A prorrogação do prazo de vigência da bolsa é permitida nos seguintes casos: I - a ocorrência de parto, adoção ou outorga de guarda judicial à (o) bolsista durante a vigência da bolsa garantirá sua prorrogação, conforme normas do CNPq e legislação aplicável; II - em caso de interrupção temporária das atividades acadêmicas do bolsista por motivo de saúde, ou por outra razão considerada de força maior, desde que formalizada por meio de trancamento do curso, o prazo de vigência do processo poderá ser prorrogado, mediante autorização do CNPq, pelo tempo em que esteve suspensa sua matrícula e, no máximo, por até 12 (doze) meses.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Art. 40. A vigência das bolsas será de no máximo 12 (doze) meses.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Art. 41. A prorrogação do prazo de vigência da bolsa é permitida nos seguintes casos (nova concessão): 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- ao interesse da Instituição detentora da cota, desde que atenda a ciclos de 12 meses de avaliação, previsto em Edital de seleção. 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 - a ocorrência de parto, adoção ou outorga de guarda judicial à (o) bolsista durante a vigência da bolsa garantirá sua prorrogação, conforme normas do CNPq e legislação aplicável; III - em caso de interrupção temporária das atividades acadêmicas do bolsista por motivo de saúde, ou por outra razão considerada de força maior, desde que formalizada por meio de trancamento do curso, o prazo de vigência do processo poderá ser prorrogado, mediante autorização do CNPq, pelo tempo em que esteve suspensa sua matrícula e, no máximo, por até 12 (doze) meses.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2462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2132087"/>
              </p:ext>
            </p:extLst>
          </p:nvPr>
        </p:nvGraphicFramePr>
        <p:xfrm>
          <a:off x="634099" y="458398"/>
          <a:ext cx="10626087" cy="59554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20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420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420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4407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INSTITUIÇÃO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ART. VIGENTE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SUGESTÃO DE ALTERAÇÃO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96408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Unifesspa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Art.17 O Comitê Externo deverá encaminhar ao CNPq, para cada ciclo de 12 meses, 1 (um) relatório consolidado de avaliação de cada Programa na Instituição.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Art. 17. O RIC deverá encaminhar ao CNPq, quando solicitado, 1 (um) relatório consolidado de avaliação de cada Programa na Instituição, através de formulário padronizado disponibilizado pela Plataforma Carlos Chagas.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Excluir este artigo, ele já é contemplado com as informações do artigo 19.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96408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Art. 25.  O Coordenador Institucional de Iniciação Científica deverá: 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- ter o título de doutor e ser, preferencialmente, bolsista PQ ou DT do CNPq;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Art. 25.  O Coordenador Institucional de Iniciação Científica deverá: 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- ter o título de mestre ou doutor e ser, preferencialmente, bolsista PQ ou DT do CNPq;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97942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4126864"/>
              </p:ext>
            </p:extLst>
          </p:nvPr>
        </p:nvGraphicFramePr>
        <p:xfrm>
          <a:off x="634099" y="458398"/>
          <a:ext cx="10626087" cy="62297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20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420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420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4407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INSTITUIÇÃO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ART. VIGENTE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SUGESTÃO DE ALTERAÇÃO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96408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Unifesspa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Art. 37. São requisitos para os bolsistas: 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 - não ter vínculo empregatício, caracterizado por relação de trabalho entre empregado e empregador, regido pelo regime celetista ou estatutário; 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III- ter disponibilidade de horários para dedicar-se às atividades acadêmicas e de pesquisa; 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 – Possuir ou não vínculo empregatício, caracterizado por relação de trabalho entre empregado e empregador, regido pelo regime celetista ou estatutário, desde que não prejudique o desenvolvimento das atividades previstas em seu plano de trabalho;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 - Bolsistas com vínculo empregatício, responsabilizar-se-ão pela organização dos horários livres que serão dedicados às atividades acadêmicas e de pesquisa;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96408">
                <a:tc>
                  <a:txBody>
                    <a:bodyPr/>
                    <a:lstStyle/>
                    <a:p>
                      <a:pPr marL="0" marR="0" lvl="0" indent="0" algn="ctr" defTabSz="457200" rtl="0" eaLnBrk="1" fontAlgn="t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Unifesspa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§ 1º O bolsista entregará declaração formal para seu orientador de que o vínculo empregatício (regido pela CLT) não afetará as atividades acadêmicas e de pesquisa e deverá manter essa declaração em seu poder por prazo de 5 (cinco) anos, a partir da concessão do emprego.</a:t>
                      </a:r>
                    </a:p>
                    <a:p>
                      <a:pPr algn="ctr" rtl="0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02811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do">
  <a:themeElements>
    <a:clrScheme name="Facetado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4092</TotalTime>
  <Words>2328</Words>
  <Application>Microsoft Office PowerPoint</Application>
  <PresentationFormat>Widescreen</PresentationFormat>
  <Paragraphs>213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1" baseType="lpstr">
      <vt:lpstr>Arial</vt:lpstr>
      <vt:lpstr>Trebuchet MS</vt:lpstr>
      <vt:lpstr>Wingdings 3</vt:lpstr>
      <vt:lpstr>Facetado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Dominique</dc:creator>
  <cp:lastModifiedBy>Larissa de Freitas Menezes</cp:lastModifiedBy>
  <cp:revision>57</cp:revision>
  <dcterms:created xsi:type="dcterms:W3CDTF">2026-06-23T16:59:14Z</dcterms:created>
  <dcterms:modified xsi:type="dcterms:W3CDTF">2026-08-12T17:31:31Z</dcterms:modified>
</cp:coreProperties>
</file>