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4"/>
  </p:notesMasterIdLst>
  <p:sldIdLst>
    <p:sldId id="25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0" d="100"/>
          <a:sy n="50" d="100"/>
        </p:scale>
        <p:origin x="702" y="66"/>
      </p:cViewPr>
      <p:guideLst>
        <p:guide orient="horz" pos="213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C5DF2A-711B-402A-BA3C-7C9EE89A6B22}" type="datetimeFigureOut">
              <a:rPr lang="pt-BR" smtClean="0"/>
              <a:t>30/06/2026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91539-DC65-4964-A853-59B2217168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3242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>
              <a:lumMod val="8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/>
          <p:cNvSpPr txBox="1"/>
          <p:nvPr/>
        </p:nvSpPr>
        <p:spPr>
          <a:xfrm>
            <a:off x="1005707" y="2654728"/>
            <a:ext cx="13714976" cy="5621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040"/>
              </a:lnSpc>
              <a:spcBef>
                <a:spcPct val="0"/>
              </a:spcBef>
            </a:pPr>
            <a:r>
              <a:rPr lang="en-US" sz="2400" b="1" spc="500" dirty="0"/>
              <a:t>MOBILIDADE DE GRANDES E MÉDIAS CIDADES</a:t>
            </a:r>
          </a:p>
        </p:txBody>
      </p:sp>
      <p:sp>
        <p:nvSpPr>
          <p:cNvPr id="11" name="CustomShape 7">
            <a:extLst>
              <a:ext uri="{FF2B5EF4-FFF2-40B4-BE49-F238E27FC236}">
                <a16:creationId xmlns:a16="http://schemas.microsoft.com/office/drawing/2014/main" id="{144849B1-F96E-C8B5-C9A9-D36E5799DCEF}"/>
              </a:ext>
            </a:extLst>
          </p:cNvPr>
          <p:cNvSpPr/>
          <p:nvPr/>
        </p:nvSpPr>
        <p:spPr>
          <a:xfrm>
            <a:off x="838200" y="5130325"/>
            <a:ext cx="929640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Slide 1: apresentação da proposta em mapas identificando o local da intervenção</a:t>
            </a:r>
            <a:endParaRPr lang="pt-BR" b="0" strike="noStrike" spc="-1" dirty="0">
              <a:latin typeface="Aptos" panose="020B0004020202020204" pitchFamily="34" charset="0"/>
            </a:endParaRPr>
          </a:p>
        </p:txBody>
      </p:sp>
      <p:sp>
        <p:nvSpPr>
          <p:cNvPr id="12" name="CustomShape 2">
            <a:extLst>
              <a:ext uri="{FF2B5EF4-FFF2-40B4-BE49-F238E27FC236}">
                <a16:creationId xmlns:a16="http://schemas.microsoft.com/office/drawing/2014/main" id="{C2DED1F8-98B9-5A53-87DB-CF9918B3386C}"/>
              </a:ext>
            </a:extLst>
          </p:cNvPr>
          <p:cNvSpPr/>
          <p:nvPr/>
        </p:nvSpPr>
        <p:spPr>
          <a:xfrm>
            <a:off x="914400" y="4300151"/>
            <a:ext cx="609510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3600" b="1" spc="-1" dirty="0">
                <a:latin typeface="+mj-lt"/>
              </a:rPr>
              <a:t>Nome do proponente</a:t>
            </a:r>
            <a:endParaRPr lang="pt-BR" sz="3600" b="0" strike="noStrike" spc="-1" dirty="0">
              <a:latin typeface="+mj-lt"/>
            </a:endParaRPr>
          </a:p>
        </p:txBody>
      </p:sp>
      <p:pic>
        <p:nvPicPr>
          <p:cNvPr id="14" name="Imagem 13" descr="Uma imagem contendo Quadrado&#10;&#10;Descrição gerada automaticamente">
            <a:extLst>
              <a:ext uri="{FF2B5EF4-FFF2-40B4-BE49-F238E27FC236}">
                <a16:creationId xmlns:a16="http://schemas.microsoft.com/office/drawing/2014/main" id="{2349BA6A-7E33-C1AA-53BA-4DDF57C71C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217" y="742975"/>
            <a:ext cx="5555583" cy="17335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9017D5-1E40-1BBA-6950-EB22E7118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CB83D67E-54C1-3BCC-0E7B-FF005B133046}"/>
              </a:ext>
            </a:extLst>
          </p:cNvPr>
          <p:cNvSpPr txBox="1"/>
          <p:nvPr/>
        </p:nvSpPr>
        <p:spPr>
          <a:xfrm>
            <a:off x="1005707" y="2654728"/>
            <a:ext cx="13714976" cy="5621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040"/>
              </a:lnSpc>
              <a:spcBef>
                <a:spcPct val="0"/>
              </a:spcBef>
            </a:pPr>
            <a:r>
              <a:rPr lang="en-US" sz="2400" b="1" spc="500" dirty="0"/>
              <a:t>MOBILIDADE DE GRANDES E MÉDIAS CIDADES</a:t>
            </a:r>
          </a:p>
        </p:txBody>
      </p:sp>
      <p:sp>
        <p:nvSpPr>
          <p:cNvPr id="11" name="CustomShape 7">
            <a:extLst>
              <a:ext uri="{FF2B5EF4-FFF2-40B4-BE49-F238E27FC236}">
                <a16:creationId xmlns:a16="http://schemas.microsoft.com/office/drawing/2014/main" id="{0BC4CA55-8A15-7B83-5599-F71C5A7F08F3}"/>
              </a:ext>
            </a:extLst>
          </p:cNvPr>
          <p:cNvSpPr/>
          <p:nvPr/>
        </p:nvSpPr>
        <p:spPr>
          <a:xfrm>
            <a:off x="838200" y="5130325"/>
            <a:ext cx="929640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Slide 2: justificativa da implantação do empreendimento destacando os problemas atuais e os benefícios futuros </a:t>
            </a:r>
            <a:endParaRPr lang="pt-BR" sz="2400" b="0" strike="noStrike" spc="-1" dirty="0">
              <a:latin typeface="+mj-lt"/>
            </a:endParaRPr>
          </a:p>
        </p:txBody>
      </p:sp>
      <p:pic>
        <p:nvPicPr>
          <p:cNvPr id="14" name="Imagem 13" descr="Uma imagem contendo Quadrado&#10;&#10;Descrição gerada automaticamente">
            <a:extLst>
              <a:ext uri="{FF2B5EF4-FFF2-40B4-BE49-F238E27FC236}">
                <a16:creationId xmlns:a16="http://schemas.microsoft.com/office/drawing/2014/main" id="{8A33652A-0DCD-9FCB-59A2-9EB84FE393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217" y="742975"/>
            <a:ext cx="5555583" cy="173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50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DB992-8128-0A60-AE02-A3B456521D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E59B5BF2-91E0-B45F-CF95-56A6BD1C9922}"/>
              </a:ext>
            </a:extLst>
          </p:cNvPr>
          <p:cNvSpPr txBox="1"/>
          <p:nvPr/>
        </p:nvSpPr>
        <p:spPr>
          <a:xfrm>
            <a:off x="1005707" y="2654728"/>
            <a:ext cx="13714976" cy="5621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040"/>
              </a:lnSpc>
              <a:spcBef>
                <a:spcPct val="0"/>
              </a:spcBef>
            </a:pPr>
            <a:r>
              <a:rPr lang="en-US" sz="2400" b="1" spc="500" dirty="0"/>
              <a:t>MOBILIDADE DE GRANDES E MÉDIAS CIDADES</a:t>
            </a:r>
          </a:p>
        </p:txBody>
      </p:sp>
      <p:sp>
        <p:nvSpPr>
          <p:cNvPr id="11" name="CustomShape 7">
            <a:extLst>
              <a:ext uri="{FF2B5EF4-FFF2-40B4-BE49-F238E27FC236}">
                <a16:creationId xmlns:a16="http://schemas.microsoft.com/office/drawing/2014/main" id="{D8C2892F-D8B5-4332-4CC1-E8F325AF7D29}"/>
              </a:ext>
            </a:extLst>
          </p:cNvPr>
          <p:cNvSpPr/>
          <p:nvPr/>
        </p:nvSpPr>
        <p:spPr>
          <a:xfrm>
            <a:off x="838200" y="5130325"/>
            <a:ext cx="929640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b="0" i="0" dirty="0">
                <a:solidFill>
                  <a:srgbClr val="000000"/>
                </a:solidFill>
                <a:effectLst/>
                <a:latin typeface="WordVisi_MSFontService"/>
              </a:rPr>
              <a:t>Slide 3: parâmetros utilizados para a estimativa do custo do empreendimento</a:t>
            </a:r>
            <a:endParaRPr lang="pt-BR" sz="2400" b="0" strike="noStrike" spc="-1" dirty="0">
              <a:latin typeface="+mj-lt"/>
            </a:endParaRPr>
          </a:p>
        </p:txBody>
      </p:sp>
      <p:pic>
        <p:nvPicPr>
          <p:cNvPr id="14" name="Imagem 13" descr="Uma imagem contendo Quadrado&#10;&#10;Descrição gerada automaticamente">
            <a:extLst>
              <a:ext uri="{FF2B5EF4-FFF2-40B4-BE49-F238E27FC236}">
                <a16:creationId xmlns:a16="http://schemas.microsoft.com/office/drawing/2014/main" id="{EE68996A-E275-A72A-E6ED-0E167D335E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217" y="742975"/>
            <a:ext cx="5555583" cy="173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892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EB1AC0-484C-AD45-D769-CA0B6285B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D9E99148-8E2C-3F8B-192A-D0F9A4536C26}"/>
              </a:ext>
            </a:extLst>
          </p:cNvPr>
          <p:cNvSpPr txBox="1"/>
          <p:nvPr/>
        </p:nvSpPr>
        <p:spPr>
          <a:xfrm>
            <a:off x="1005707" y="2654728"/>
            <a:ext cx="13714976" cy="5621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040"/>
              </a:lnSpc>
              <a:spcBef>
                <a:spcPct val="0"/>
              </a:spcBef>
            </a:pPr>
            <a:r>
              <a:rPr lang="en-US" sz="2400" b="1" spc="500" dirty="0"/>
              <a:t>MOBILIDADE DE GRANDES E MÉDIAS CIDADES</a:t>
            </a:r>
          </a:p>
        </p:txBody>
      </p:sp>
      <p:sp>
        <p:nvSpPr>
          <p:cNvPr id="11" name="CustomShape 7">
            <a:extLst>
              <a:ext uri="{FF2B5EF4-FFF2-40B4-BE49-F238E27FC236}">
                <a16:creationId xmlns:a16="http://schemas.microsoft.com/office/drawing/2014/main" id="{D6A47DFC-1F69-C138-B807-29B6E8A43500}"/>
              </a:ext>
            </a:extLst>
          </p:cNvPr>
          <p:cNvSpPr/>
          <p:nvPr/>
        </p:nvSpPr>
        <p:spPr>
          <a:xfrm>
            <a:off x="838200" y="5130325"/>
            <a:ext cx="9296400" cy="73721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Slide 4: modelo de contratação (obra pública, PPP, RCD-CI, </a:t>
            </a:r>
            <a:r>
              <a:rPr lang="pt-BR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etc</a:t>
            </a:r>
            <a:r>
              <a:rPr lang="pt-BR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) </a:t>
            </a:r>
            <a:endParaRPr lang="pt-BR" sz="1800" dirty="0">
              <a:solidFill>
                <a:srgbClr val="000000"/>
              </a:solidFill>
              <a:latin typeface="WordVisi_MSFontService"/>
            </a:endParaRPr>
          </a:p>
          <a:p>
            <a:pPr algn="just">
              <a:lnSpc>
                <a:spcPct val="100000"/>
              </a:lnSpc>
            </a:pPr>
            <a:endParaRPr lang="pt-BR" sz="2400" b="0" strike="noStrike" spc="-1" dirty="0">
              <a:latin typeface="+mj-lt"/>
            </a:endParaRPr>
          </a:p>
        </p:txBody>
      </p:sp>
      <p:pic>
        <p:nvPicPr>
          <p:cNvPr id="14" name="Imagem 13" descr="Uma imagem contendo Quadrado&#10;&#10;Descrição gerada automaticamente">
            <a:extLst>
              <a:ext uri="{FF2B5EF4-FFF2-40B4-BE49-F238E27FC236}">
                <a16:creationId xmlns:a16="http://schemas.microsoft.com/office/drawing/2014/main" id="{03BADEA8-8EAE-572F-ECA9-CBC4B55838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217" y="742975"/>
            <a:ext cx="5555583" cy="173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144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993D88-4944-5FD4-C51E-8F2BE079B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15AF1F9D-5039-C1D6-DC99-E30DAA796C62}"/>
              </a:ext>
            </a:extLst>
          </p:cNvPr>
          <p:cNvSpPr txBox="1"/>
          <p:nvPr/>
        </p:nvSpPr>
        <p:spPr>
          <a:xfrm>
            <a:off x="1005707" y="2654728"/>
            <a:ext cx="13714976" cy="5621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040"/>
              </a:lnSpc>
              <a:spcBef>
                <a:spcPct val="0"/>
              </a:spcBef>
            </a:pPr>
            <a:r>
              <a:rPr lang="en-US" sz="2400" b="1" spc="500" dirty="0"/>
              <a:t>MOBILIDADE DE GRANDES E MÉDIAS CIDADES</a:t>
            </a:r>
          </a:p>
        </p:txBody>
      </p:sp>
      <p:sp>
        <p:nvSpPr>
          <p:cNvPr id="11" name="CustomShape 7">
            <a:extLst>
              <a:ext uri="{FF2B5EF4-FFF2-40B4-BE49-F238E27FC236}">
                <a16:creationId xmlns:a16="http://schemas.microsoft.com/office/drawing/2014/main" id="{5A31A0D9-C68C-CE86-5FC2-4847D6A92EC5}"/>
              </a:ext>
            </a:extLst>
          </p:cNvPr>
          <p:cNvSpPr/>
          <p:nvPr/>
        </p:nvSpPr>
        <p:spPr>
          <a:xfrm>
            <a:off x="838200" y="5130325"/>
            <a:ext cx="929640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Slide 5: situação ambiental (se há ocorrência de área tombada, área de preservação ambiental, etc. Identificar em mapa) </a:t>
            </a:r>
            <a:endParaRPr lang="pt-BR" sz="2400" b="0" strike="noStrike" spc="-1" dirty="0">
              <a:latin typeface="+mj-lt"/>
            </a:endParaRPr>
          </a:p>
        </p:txBody>
      </p:sp>
      <p:pic>
        <p:nvPicPr>
          <p:cNvPr id="14" name="Imagem 13" descr="Uma imagem contendo Quadrado&#10;&#10;Descrição gerada automaticamente">
            <a:extLst>
              <a:ext uri="{FF2B5EF4-FFF2-40B4-BE49-F238E27FC236}">
                <a16:creationId xmlns:a16="http://schemas.microsoft.com/office/drawing/2014/main" id="{6C85A592-1277-E665-341E-BDD63968ED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217" y="742975"/>
            <a:ext cx="5555583" cy="173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850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71C1B-1BE2-D923-8398-F1AE8D0EC7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E0FEAF2C-268C-742C-A104-4B1B16FE7830}"/>
              </a:ext>
            </a:extLst>
          </p:cNvPr>
          <p:cNvSpPr txBox="1"/>
          <p:nvPr/>
        </p:nvSpPr>
        <p:spPr>
          <a:xfrm>
            <a:off x="1005707" y="2654728"/>
            <a:ext cx="13714976" cy="5621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040"/>
              </a:lnSpc>
              <a:spcBef>
                <a:spcPct val="0"/>
              </a:spcBef>
            </a:pPr>
            <a:r>
              <a:rPr lang="en-US" sz="2400" b="1" spc="500" dirty="0"/>
              <a:t>MOBILIDADE DE GRANDES E MÉDIAS CIDADES</a:t>
            </a:r>
          </a:p>
        </p:txBody>
      </p:sp>
      <p:sp>
        <p:nvSpPr>
          <p:cNvPr id="11" name="CustomShape 7">
            <a:extLst>
              <a:ext uri="{FF2B5EF4-FFF2-40B4-BE49-F238E27FC236}">
                <a16:creationId xmlns:a16="http://schemas.microsoft.com/office/drawing/2014/main" id="{C6EB48F0-F4E2-15BF-4271-CA9D68B36FDB}"/>
              </a:ext>
            </a:extLst>
          </p:cNvPr>
          <p:cNvSpPr/>
          <p:nvPr/>
        </p:nvSpPr>
        <p:spPr>
          <a:xfrm>
            <a:off x="838200" y="5130325"/>
            <a:ext cx="929640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Slide 6: situação fundiária (estimativa de desapropriação/desocupação e estimativa de deslocamento involuntário quando existir. Identificar áreas em mapa) </a:t>
            </a:r>
            <a:endParaRPr lang="pt-BR" sz="2400" b="0" strike="noStrike" spc="-1" dirty="0">
              <a:latin typeface="+mj-lt"/>
            </a:endParaRPr>
          </a:p>
        </p:txBody>
      </p:sp>
      <p:pic>
        <p:nvPicPr>
          <p:cNvPr id="14" name="Imagem 13" descr="Uma imagem contendo Quadrado&#10;&#10;Descrição gerada automaticamente">
            <a:extLst>
              <a:ext uri="{FF2B5EF4-FFF2-40B4-BE49-F238E27FC236}">
                <a16:creationId xmlns:a16="http://schemas.microsoft.com/office/drawing/2014/main" id="{358086B1-B605-9D35-E87F-EEB8D67490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217" y="742975"/>
            <a:ext cx="5555583" cy="173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003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647CA-4AB1-82B6-B57B-9E0364937F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5B54A81D-382F-BB32-208B-D51C79578B09}"/>
              </a:ext>
            </a:extLst>
          </p:cNvPr>
          <p:cNvSpPr txBox="1"/>
          <p:nvPr/>
        </p:nvSpPr>
        <p:spPr>
          <a:xfrm>
            <a:off x="1005707" y="2654728"/>
            <a:ext cx="13714976" cy="5621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040"/>
              </a:lnSpc>
              <a:spcBef>
                <a:spcPct val="0"/>
              </a:spcBef>
            </a:pPr>
            <a:r>
              <a:rPr lang="en-US" sz="2400" b="1" spc="500" dirty="0"/>
              <a:t>MOBILIDADE DE GRANDES E MÉDIAS CIDADES</a:t>
            </a:r>
          </a:p>
        </p:txBody>
      </p:sp>
      <p:sp>
        <p:nvSpPr>
          <p:cNvPr id="11" name="CustomShape 7">
            <a:extLst>
              <a:ext uri="{FF2B5EF4-FFF2-40B4-BE49-F238E27FC236}">
                <a16:creationId xmlns:a16="http://schemas.microsoft.com/office/drawing/2014/main" id="{2B54CD41-550E-760C-3C21-617B1BE0B52B}"/>
              </a:ext>
            </a:extLst>
          </p:cNvPr>
          <p:cNvSpPr/>
          <p:nvPr/>
        </p:nvSpPr>
        <p:spPr>
          <a:xfrm>
            <a:off x="838200" y="5130325"/>
            <a:ext cx="929640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Slide 7: situação dos estudos e projetos (se tem estudo de demanda, projeto básico, projeto executivo, anteprojeto, </a:t>
            </a:r>
            <a:r>
              <a:rPr lang="pt-BR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etc</a:t>
            </a:r>
            <a:r>
              <a:rPr lang="pt-BR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) </a:t>
            </a:r>
            <a:endParaRPr lang="pt-BR" sz="2400" b="0" strike="noStrike" spc="-1" dirty="0">
              <a:latin typeface="+mj-lt"/>
            </a:endParaRPr>
          </a:p>
        </p:txBody>
      </p:sp>
      <p:pic>
        <p:nvPicPr>
          <p:cNvPr id="14" name="Imagem 13" descr="Uma imagem contendo Quadrado&#10;&#10;Descrição gerada automaticamente">
            <a:extLst>
              <a:ext uri="{FF2B5EF4-FFF2-40B4-BE49-F238E27FC236}">
                <a16:creationId xmlns:a16="http://schemas.microsoft.com/office/drawing/2014/main" id="{FBC0B6A9-0CED-9B37-587B-B5543012E4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217" y="742975"/>
            <a:ext cx="5555583" cy="173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391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47DBE-7940-3D9F-55BD-D89E725BCB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EC0E3DD3-68DC-1F6D-4311-3D6BAFEE49BB}"/>
              </a:ext>
            </a:extLst>
          </p:cNvPr>
          <p:cNvSpPr txBox="1"/>
          <p:nvPr/>
        </p:nvSpPr>
        <p:spPr>
          <a:xfrm>
            <a:off x="1005707" y="2654728"/>
            <a:ext cx="13714976" cy="5621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040"/>
              </a:lnSpc>
              <a:spcBef>
                <a:spcPct val="0"/>
              </a:spcBef>
            </a:pPr>
            <a:r>
              <a:rPr lang="en-US" sz="2400" b="1" spc="500" dirty="0"/>
              <a:t>MOBILIDADE DE GRANDES E MÉDIAS CIDADES</a:t>
            </a:r>
          </a:p>
        </p:txBody>
      </p:sp>
      <p:sp>
        <p:nvSpPr>
          <p:cNvPr id="11" name="CustomShape 7">
            <a:extLst>
              <a:ext uri="{FF2B5EF4-FFF2-40B4-BE49-F238E27FC236}">
                <a16:creationId xmlns:a16="http://schemas.microsoft.com/office/drawing/2014/main" id="{9ED70E9D-891F-7D3D-F7CA-B41EC4DE2C1B}"/>
              </a:ext>
            </a:extLst>
          </p:cNvPr>
          <p:cNvSpPr/>
          <p:nvPr/>
        </p:nvSpPr>
        <p:spPr>
          <a:xfrm>
            <a:off x="838200" y="5130325"/>
            <a:ext cx="9296400" cy="644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Slide 8: avaliar a possibilidade de divisão da proposta em etapas funcionais e especificar o valor de cada etapa e prioridades. Se possível, identificar as etapas em mapa. </a:t>
            </a:r>
            <a:endParaRPr lang="pt-BR" sz="2400" b="0" strike="noStrike" spc="-1" dirty="0">
              <a:latin typeface="+mj-lt"/>
            </a:endParaRPr>
          </a:p>
        </p:txBody>
      </p:sp>
      <p:pic>
        <p:nvPicPr>
          <p:cNvPr id="14" name="Imagem 13" descr="Uma imagem contendo Quadrado&#10;&#10;Descrição gerada automaticamente">
            <a:extLst>
              <a:ext uri="{FF2B5EF4-FFF2-40B4-BE49-F238E27FC236}">
                <a16:creationId xmlns:a16="http://schemas.microsoft.com/office/drawing/2014/main" id="{EE2C280F-E75C-ECAE-8AAF-F5A16AA750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217" y="742975"/>
            <a:ext cx="5555583" cy="173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327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CB026-E90E-C8D5-1378-66C0F8D02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>
            <a:extLst>
              <a:ext uri="{FF2B5EF4-FFF2-40B4-BE49-F238E27FC236}">
                <a16:creationId xmlns:a16="http://schemas.microsoft.com/office/drawing/2014/main" id="{54703C62-2A0C-FA8F-2AAD-363CE858CF58}"/>
              </a:ext>
            </a:extLst>
          </p:cNvPr>
          <p:cNvSpPr txBox="1"/>
          <p:nvPr/>
        </p:nvSpPr>
        <p:spPr>
          <a:xfrm>
            <a:off x="1005707" y="2654728"/>
            <a:ext cx="13714976" cy="5621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040"/>
              </a:lnSpc>
              <a:spcBef>
                <a:spcPct val="0"/>
              </a:spcBef>
            </a:pPr>
            <a:r>
              <a:rPr lang="en-US" sz="2400" b="1" spc="500" dirty="0"/>
              <a:t>MOBILIDADE DE GRANDES E MÉDIAS CIDADES</a:t>
            </a:r>
          </a:p>
        </p:txBody>
      </p:sp>
      <p:sp>
        <p:nvSpPr>
          <p:cNvPr id="11" name="CustomShape 7">
            <a:extLst>
              <a:ext uri="{FF2B5EF4-FFF2-40B4-BE49-F238E27FC236}">
                <a16:creationId xmlns:a16="http://schemas.microsoft.com/office/drawing/2014/main" id="{11DCEEB9-AF75-E30A-70F7-050137CA61BD}"/>
              </a:ext>
            </a:extLst>
          </p:cNvPr>
          <p:cNvSpPr/>
          <p:nvPr/>
        </p:nvSpPr>
        <p:spPr>
          <a:xfrm>
            <a:off x="838200" y="5130325"/>
            <a:ext cx="9296400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Slide 9: ficha resumo apresentando um breve resumo do empreendimento, com a localização no mapa, as principais metas e valores, valor de financiamento, inserir mapa e imagem do empreendimento e demais informações adicionais que considerar necessárias.</a:t>
            </a:r>
            <a:endParaRPr lang="pt-BR" sz="2400" b="0" strike="noStrike" spc="-1" dirty="0">
              <a:latin typeface="+mj-lt"/>
            </a:endParaRPr>
          </a:p>
        </p:txBody>
      </p:sp>
      <p:pic>
        <p:nvPicPr>
          <p:cNvPr id="14" name="Imagem 13" descr="Uma imagem contendo Quadrado&#10;&#10;Descrição gerada automaticamente">
            <a:extLst>
              <a:ext uri="{FF2B5EF4-FFF2-40B4-BE49-F238E27FC236}">
                <a16:creationId xmlns:a16="http://schemas.microsoft.com/office/drawing/2014/main" id="{9105C4AD-6AA7-56C6-A4D4-24FA73A490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217" y="742975"/>
            <a:ext cx="5555583" cy="173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186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A88CC3DB4BEF140836682561FF1A3EC" ma:contentTypeVersion="14" ma:contentTypeDescription="Crie um novo documento." ma:contentTypeScope="" ma:versionID="baaf182d8be271c49b861da7bd286950">
  <xsd:schema xmlns:xsd="http://www.w3.org/2001/XMLSchema" xmlns:xs="http://www.w3.org/2001/XMLSchema" xmlns:p="http://schemas.microsoft.com/office/2006/metadata/properties" xmlns:ns2="be150ef9-4f9c-441d-8ced-c7d491dd0c3d" xmlns:ns3="402ced5c-caaa-4c89-aae2-d6c39e84cf9c" targetNamespace="http://schemas.microsoft.com/office/2006/metadata/properties" ma:root="true" ma:fieldsID="e034e976d1d5bc7f146625987a366000" ns2:_="" ns3:_="">
    <xsd:import namespace="be150ef9-4f9c-441d-8ced-c7d491dd0c3d"/>
    <xsd:import namespace="402ced5c-caaa-4c89-aae2-d6c39e84cf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150ef9-4f9c-441d-8ced-c7d491dd0c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Marcações de imagem" ma:readOnly="false" ma:fieldId="{5cf76f15-5ced-4ddc-b409-7134ff3c332f}" ma:taxonomyMulti="true" ma:sspId="16dca66e-065c-44fb-a27b-5a0d1ff07f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ced5c-caaa-4c89-aae2-d6c39e84cf9c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574941a-864f-475b-81d6-f7adfffd02a4}" ma:internalName="TaxCatchAll" ma:showField="CatchAllData" ma:web="402ced5c-caaa-4c89-aae2-d6c39e84cf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e150ef9-4f9c-441d-8ced-c7d491dd0c3d">
      <Terms xmlns="http://schemas.microsoft.com/office/infopath/2007/PartnerControls"/>
    </lcf76f155ced4ddcb4097134ff3c332f>
    <TaxCatchAll xmlns="402ced5c-caaa-4c89-aae2-d6c39e84cf9c" xsi:nil="true"/>
    <SharedWithUsers xmlns="402ced5c-caaa-4c89-aae2-d6c39e84cf9c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4A401795-5A0D-444C-99B7-C26707B014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565512-14F5-4AB1-9B65-D428758420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150ef9-4f9c-441d-8ced-c7d491dd0c3d"/>
    <ds:schemaRef ds:uri="402ced5c-caaa-4c89-aae2-d6c39e84cf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07545EA-2DEE-429B-8F9E-E38C41A5AC7C}">
  <ds:schemaRefs>
    <ds:schemaRef ds:uri="http://schemas.microsoft.com/office/2006/metadata/properties"/>
    <ds:schemaRef ds:uri="http://schemas.microsoft.com/office/infopath/2007/PartnerControls"/>
    <ds:schemaRef ds:uri="be150ef9-4f9c-441d-8ced-c7d491dd0c3d"/>
    <ds:schemaRef ds:uri="402ced5c-caaa-4c89-aae2-d6c39e84cf9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261</Words>
  <Application>Microsoft Office PowerPoint</Application>
  <PresentationFormat>Personalizar</PresentationFormat>
  <Paragraphs>19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Calibri</vt:lpstr>
      <vt:lpstr>Aptos</vt:lpstr>
      <vt:lpstr>WordVisi_MSFontService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Marcos Nóbrega</dc:creator>
  <cp:lastModifiedBy>Ellen Beatriz</cp:lastModifiedBy>
  <cp:revision>33</cp:revision>
  <dcterms:created xsi:type="dcterms:W3CDTF">2006-08-16T00:00:00Z</dcterms:created>
  <dcterms:modified xsi:type="dcterms:W3CDTF">2026-06-30T18:27:03Z</dcterms:modified>
  <dc:identifier>DAF7Sabe-7E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0x0101004A88CC3DB4BEF140836682561FF1A3EC</vt:lpwstr>
  </property>
  <property fmtid="{D5CDD505-2E9C-101B-9397-08002B2CF9AE}" pid="3" name="MSIP_Label_defa4170-0d19-0005-0004-bc88714345d2_Enabled">
    <vt:lpwstr>true</vt:lpwstr>
  </property>
  <property fmtid="{D5CDD505-2E9C-101B-9397-08002B2CF9AE}" pid="4" name="MSIP_Label_defa4170-0d19-0005-0004-bc88714345d2_SetDate">
    <vt:lpwstr>2025-03-05T13:18:15Z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iteId">
    <vt:lpwstr>1f1be804-ebdf-42f4-bda1-7f29abe6d47a</vt:lpwstr>
  </property>
  <property fmtid="{D5CDD505-2E9C-101B-9397-08002B2CF9AE}" pid="8" name="MSIP_Label_defa4170-0d19-0005-0004-bc88714345d2_ActionId">
    <vt:lpwstr>274d84b6-1d16-4f51-afbf-218ff8e8353b</vt:lpwstr>
  </property>
  <property fmtid="{D5CDD505-2E9C-101B-9397-08002B2CF9AE}" pid="9" name="MSIP_Label_defa4170-0d19-0005-0004-bc88714345d2_ContentBits">
    <vt:lpwstr>0</vt:lpwstr>
  </property>
  <property fmtid="{D5CDD505-2E9C-101B-9397-08002B2CF9AE}" pid="10" name="MSIP_Label_defa4170-0d19-0005-0004-bc88714345d2_Tag">
    <vt:lpwstr>10, 3, 0, 1</vt:lpwstr>
  </property>
  <property fmtid="{D5CDD505-2E9C-101B-9397-08002B2CF9AE}" pid="11" name="Order">
    <vt:r8>85100</vt:r8>
  </property>
  <property fmtid="{D5CDD505-2E9C-101B-9397-08002B2CF9AE}" pid="12" name="_SourceUrl">
    <vt:lpwstr/>
  </property>
  <property fmtid="{D5CDD505-2E9C-101B-9397-08002B2CF9AE}" pid="13" name="_SharedFileIndex">
    <vt:lpwstr/>
  </property>
  <property fmtid="{D5CDD505-2E9C-101B-9397-08002B2CF9AE}" pid="14" name="ComplianceAssetId">
    <vt:lpwstr/>
  </property>
  <property fmtid="{D5CDD505-2E9C-101B-9397-08002B2CF9AE}" pid="15" name="_ExtendedDescription">
    <vt:lpwstr/>
  </property>
  <property fmtid="{D5CDD505-2E9C-101B-9397-08002B2CF9AE}" pid="16" name="TriggerFlowInfo">
    <vt:lpwstr/>
  </property>
</Properties>
</file>