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3" r:id="rId2"/>
    <p:sldId id="407" r:id="rId3"/>
    <p:sldId id="365" r:id="rId4"/>
    <p:sldId id="366" r:id="rId5"/>
    <p:sldId id="400" r:id="rId6"/>
    <p:sldId id="367" r:id="rId7"/>
    <p:sldId id="401" r:id="rId8"/>
    <p:sldId id="368" r:id="rId9"/>
    <p:sldId id="402" r:id="rId10"/>
    <p:sldId id="405" r:id="rId11"/>
    <p:sldId id="40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latin typeface="Rawline Bold" panose="00000800000000000000" pitchFamily="2" charset="0"/>
              </a:rPr>
              <a:t>Violações</a:t>
            </a:r>
            <a:r>
              <a:rPr lang="pt-BR" sz="1600" baseline="0" dirty="0">
                <a:latin typeface="Rawline Bold" panose="00000800000000000000" pitchFamily="2" charset="0"/>
              </a:rPr>
              <a:t> e Denúncias por Perfil de Sexualidade e Gênero da Vítima (2025)</a:t>
            </a:r>
            <a:endParaRPr lang="pt-BR" sz="1600" dirty="0">
              <a:latin typeface="Rawline Bold" panose="000008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Denúncias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Gay</c:v>
                </c:pt>
                <c:pt idx="1">
                  <c:v>Lésbica</c:v>
                </c:pt>
                <c:pt idx="2">
                  <c:v>Bissexual</c:v>
                </c:pt>
                <c:pt idx="3">
                  <c:v>Trans</c:v>
                </c:pt>
                <c:pt idx="4">
                  <c:v>Outro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1156</c:v>
                </c:pt>
                <c:pt idx="1">
                  <c:v>418</c:v>
                </c:pt>
                <c:pt idx="2">
                  <c:v>417</c:v>
                </c:pt>
                <c:pt idx="3">
                  <c:v>701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D-4357-BE18-9A2A613FEC0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Violações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Gay</c:v>
                </c:pt>
                <c:pt idx="1">
                  <c:v>Lésbica</c:v>
                </c:pt>
                <c:pt idx="2">
                  <c:v>Bissexual</c:v>
                </c:pt>
                <c:pt idx="3">
                  <c:v>Trans</c:v>
                </c:pt>
                <c:pt idx="4">
                  <c:v>Outro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14937</c:v>
                </c:pt>
                <c:pt idx="1">
                  <c:v>4697</c:v>
                </c:pt>
                <c:pt idx="2">
                  <c:v>5909</c:v>
                </c:pt>
                <c:pt idx="3">
                  <c:v>6706</c:v>
                </c:pt>
                <c:pt idx="4">
                  <c:v>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ED-4357-BE18-9A2A613FE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5023152"/>
        <c:axId val="1881496736"/>
      </c:barChart>
      <c:catAx>
        <c:axId val="199502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1496736"/>
        <c:crosses val="autoZero"/>
        <c:auto val="1"/>
        <c:lblAlgn val="ctr"/>
        <c:lblOffset val="100"/>
        <c:noMultiLvlLbl val="0"/>
      </c:catAx>
      <c:valAx>
        <c:axId val="188149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502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Rawline Bold" panose="00000800000000000000" pitchFamily="2" charset="0"/>
              </a:rPr>
              <a:t>Denúncias</a:t>
            </a:r>
            <a:r>
              <a:rPr lang="en-US" dirty="0">
                <a:latin typeface="Rawline Bold" panose="00000800000000000000" pitchFamily="2" charset="0"/>
              </a:rPr>
              <a:t> de </a:t>
            </a:r>
            <a:r>
              <a:rPr lang="en-US" dirty="0" err="1">
                <a:latin typeface="Rawline Bold" panose="00000800000000000000" pitchFamily="2" charset="0"/>
              </a:rPr>
              <a:t>Vítimas</a:t>
            </a:r>
            <a:r>
              <a:rPr lang="en-US" baseline="0" dirty="0">
                <a:latin typeface="Rawline Bold" panose="00000800000000000000" pitchFamily="2" charset="0"/>
              </a:rPr>
              <a:t> LGBTQIA+ </a:t>
            </a:r>
            <a:r>
              <a:rPr lang="en-US" baseline="0" dirty="0" err="1">
                <a:latin typeface="Rawline Bold" panose="00000800000000000000" pitchFamily="2" charset="0"/>
              </a:rPr>
              <a:t>por</a:t>
            </a:r>
            <a:r>
              <a:rPr lang="en-US" baseline="0" dirty="0">
                <a:latin typeface="Rawline Bold" panose="00000800000000000000" pitchFamily="2" charset="0"/>
              </a:rPr>
              <a:t> </a:t>
            </a:r>
            <a:r>
              <a:rPr lang="en-US" baseline="0" dirty="0" err="1">
                <a:latin typeface="Rawline Bold" panose="00000800000000000000" pitchFamily="2" charset="0"/>
              </a:rPr>
              <a:t>Unidade</a:t>
            </a:r>
            <a:r>
              <a:rPr lang="en-US" baseline="0" dirty="0">
                <a:latin typeface="Rawline Bold" panose="00000800000000000000" pitchFamily="2" charset="0"/>
              </a:rPr>
              <a:t> da </a:t>
            </a:r>
            <a:r>
              <a:rPr lang="en-US" baseline="0" dirty="0" err="1">
                <a:latin typeface="Rawline Bold" panose="00000800000000000000" pitchFamily="2" charset="0"/>
              </a:rPr>
              <a:t>Federação</a:t>
            </a:r>
            <a:r>
              <a:rPr lang="en-US" baseline="0" dirty="0">
                <a:latin typeface="Rawline Bold" panose="00000800000000000000" pitchFamily="2" charset="0"/>
              </a:rPr>
              <a:t> no Disque100</a:t>
            </a:r>
          </a:p>
          <a:p>
            <a:pPr>
              <a:defRPr/>
            </a:pPr>
            <a:r>
              <a:rPr lang="en-US" baseline="0" dirty="0">
                <a:latin typeface="Rawline" panose="00000500000000000000" pitchFamily="2" charset="0"/>
              </a:rPr>
              <a:t>[</a:t>
            </a:r>
            <a:r>
              <a:rPr lang="en-US" baseline="0" dirty="0" err="1">
                <a:latin typeface="Rawline" panose="00000500000000000000" pitchFamily="2" charset="0"/>
              </a:rPr>
              <a:t>janeiro</a:t>
            </a:r>
            <a:r>
              <a:rPr lang="en-US" baseline="0" dirty="0">
                <a:latin typeface="Rawline" panose="00000500000000000000" pitchFamily="2" charset="0"/>
              </a:rPr>
              <a:t> a </a:t>
            </a:r>
            <a:r>
              <a:rPr lang="en-US" baseline="0" dirty="0" err="1">
                <a:latin typeface="Rawline" panose="00000500000000000000" pitchFamily="2" charset="0"/>
              </a:rPr>
              <a:t>maio</a:t>
            </a:r>
            <a:r>
              <a:rPr lang="en-US" baseline="0" dirty="0">
                <a:latin typeface="Rawline" panose="00000500000000000000" pitchFamily="2" charset="0"/>
              </a:rPr>
              <a:t> de 2025]</a:t>
            </a:r>
            <a:endParaRPr lang="en-US" dirty="0">
              <a:latin typeface="Rawline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Planilha1!$A$2:$A$29</c:f>
              <c:strCache>
                <c:ptCount val="28"/>
                <c:pt idx="0">
                  <c:v>SP</c:v>
                </c:pt>
                <c:pt idx="1">
                  <c:v>RJ</c:v>
                </c:pt>
                <c:pt idx="2">
                  <c:v>MG</c:v>
                </c:pt>
                <c:pt idx="3">
                  <c:v>BA</c:v>
                </c:pt>
                <c:pt idx="4">
                  <c:v>PE</c:v>
                </c:pt>
                <c:pt idx="5">
                  <c:v>PR</c:v>
                </c:pt>
                <c:pt idx="6">
                  <c:v>CE</c:v>
                </c:pt>
                <c:pt idx="7">
                  <c:v>SC</c:v>
                </c:pt>
                <c:pt idx="8">
                  <c:v>GO</c:v>
                </c:pt>
                <c:pt idx="9">
                  <c:v>RS</c:v>
                </c:pt>
                <c:pt idx="10">
                  <c:v>DF</c:v>
                </c:pt>
                <c:pt idx="11">
                  <c:v>N/D</c:v>
                </c:pt>
                <c:pt idx="12">
                  <c:v>MS</c:v>
                </c:pt>
                <c:pt idx="13">
                  <c:v>PB</c:v>
                </c:pt>
                <c:pt idx="14">
                  <c:v>RN</c:v>
                </c:pt>
                <c:pt idx="15">
                  <c:v>ES</c:v>
                </c:pt>
                <c:pt idx="16">
                  <c:v>PA</c:v>
                </c:pt>
                <c:pt idx="17">
                  <c:v>AL</c:v>
                </c:pt>
                <c:pt idx="18">
                  <c:v>MA</c:v>
                </c:pt>
                <c:pt idx="19">
                  <c:v>SE</c:v>
                </c:pt>
                <c:pt idx="20">
                  <c:v>AM</c:v>
                </c:pt>
                <c:pt idx="21">
                  <c:v>PI</c:v>
                </c:pt>
                <c:pt idx="22">
                  <c:v>MT</c:v>
                </c:pt>
                <c:pt idx="23">
                  <c:v>TO</c:v>
                </c:pt>
                <c:pt idx="24">
                  <c:v>RO</c:v>
                </c:pt>
                <c:pt idx="25">
                  <c:v>AP</c:v>
                </c:pt>
                <c:pt idx="26">
                  <c:v>AC</c:v>
                </c:pt>
                <c:pt idx="27">
                  <c:v>RR</c:v>
                </c:pt>
              </c:strCache>
            </c:strRef>
          </c:cat>
          <c:val>
            <c:numRef>
              <c:f>Planilha1!$B$2:$B$29</c:f>
              <c:numCache>
                <c:formatCode>General</c:formatCode>
                <c:ptCount val="28"/>
                <c:pt idx="0">
                  <c:v>740</c:v>
                </c:pt>
                <c:pt idx="1">
                  <c:v>373</c:v>
                </c:pt>
                <c:pt idx="2">
                  <c:v>269</c:v>
                </c:pt>
                <c:pt idx="3">
                  <c:v>262</c:v>
                </c:pt>
                <c:pt idx="4">
                  <c:v>121</c:v>
                </c:pt>
                <c:pt idx="5">
                  <c:v>119</c:v>
                </c:pt>
                <c:pt idx="6">
                  <c:v>110</c:v>
                </c:pt>
                <c:pt idx="7">
                  <c:v>108</c:v>
                </c:pt>
                <c:pt idx="8">
                  <c:v>91</c:v>
                </c:pt>
                <c:pt idx="9">
                  <c:v>91</c:v>
                </c:pt>
                <c:pt idx="10">
                  <c:v>67</c:v>
                </c:pt>
                <c:pt idx="11">
                  <c:v>62</c:v>
                </c:pt>
                <c:pt idx="12">
                  <c:v>59</c:v>
                </c:pt>
                <c:pt idx="13">
                  <c:v>59</c:v>
                </c:pt>
                <c:pt idx="14">
                  <c:v>46</c:v>
                </c:pt>
                <c:pt idx="15">
                  <c:v>43</c:v>
                </c:pt>
                <c:pt idx="16">
                  <c:v>42</c:v>
                </c:pt>
                <c:pt idx="17">
                  <c:v>41</c:v>
                </c:pt>
                <c:pt idx="18">
                  <c:v>25</c:v>
                </c:pt>
                <c:pt idx="19">
                  <c:v>25</c:v>
                </c:pt>
                <c:pt idx="20">
                  <c:v>22</c:v>
                </c:pt>
                <c:pt idx="21">
                  <c:v>17</c:v>
                </c:pt>
                <c:pt idx="22">
                  <c:v>13</c:v>
                </c:pt>
                <c:pt idx="23">
                  <c:v>6</c:v>
                </c:pt>
                <c:pt idx="24">
                  <c:v>5</c:v>
                </c:pt>
                <c:pt idx="25">
                  <c:v>3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9-4B4A-98B3-79959FAEB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5264624"/>
        <c:axId val="925268464"/>
        <c:axId val="0"/>
      </c:bar3DChart>
      <c:catAx>
        <c:axId val="9252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5268464"/>
        <c:crosses val="autoZero"/>
        <c:auto val="1"/>
        <c:lblAlgn val="ctr"/>
        <c:lblOffset val="100"/>
        <c:noMultiLvlLbl val="0"/>
      </c:catAx>
      <c:valAx>
        <c:axId val="92526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526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latin typeface="Rawline Bold" panose="00000800000000000000" pitchFamily="2" charset="0"/>
              </a:rPr>
              <a:t>Violações</a:t>
            </a:r>
            <a:r>
              <a:rPr lang="pt-BR" sz="1600" baseline="0" dirty="0">
                <a:latin typeface="Rawline Bold" panose="00000800000000000000" pitchFamily="2" charset="0"/>
              </a:rPr>
              <a:t> e Denúncias por Perfil de Sexualidade e Gênero da Vítima (2024)</a:t>
            </a:r>
            <a:endParaRPr lang="pt-BR" sz="1600" dirty="0">
              <a:latin typeface="Rawline Bold" panose="000008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Denúncias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Gay</c:v>
                </c:pt>
                <c:pt idx="1">
                  <c:v>Lésbica</c:v>
                </c:pt>
                <c:pt idx="2">
                  <c:v>Bissexual</c:v>
                </c:pt>
                <c:pt idx="3">
                  <c:v>Trans</c:v>
                </c:pt>
                <c:pt idx="4">
                  <c:v>Outro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3035</c:v>
                </c:pt>
                <c:pt idx="1">
                  <c:v>1438</c:v>
                </c:pt>
                <c:pt idx="2">
                  <c:v>1191</c:v>
                </c:pt>
                <c:pt idx="3">
                  <c:v>1713</c:v>
                </c:pt>
                <c:pt idx="4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D-4357-BE18-9A2A613FEC0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Violações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Gay</c:v>
                </c:pt>
                <c:pt idx="1">
                  <c:v>Lésbica</c:v>
                </c:pt>
                <c:pt idx="2">
                  <c:v>Bissexual</c:v>
                </c:pt>
                <c:pt idx="3">
                  <c:v>Trans</c:v>
                </c:pt>
                <c:pt idx="4">
                  <c:v>Outro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38153</c:v>
                </c:pt>
                <c:pt idx="1">
                  <c:v>18276</c:v>
                </c:pt>
                <c:pt idx="2">
                  <c:v>14575</c:v>
                </c:pt>
                <c:pt idx="3">
                  <c:v>22293</c:v>
                </c:pt>
                <c:pt idx="4">
                  <c:v>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ED-4357-BE18-9A2A613FE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5023152"/>
        <c:axId val="1881496736"/>
      </c:barChart>
      <c:catAx>
        <c:axId val="199502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1496736"/>
        <c:crosses val="autoZero"/>
        <c:auto val="1"/>
        <c:lblAlgn val="ctr"/>
        <c:lblOffset val="100"/>
        <c:noMultiLvlLbl val="0"/>
      </c:catAx>
      <c:valAx>
        <c:axId val="188149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502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Rawline Bold" panose="00000800000000000000" pitchFamily="2" charset="0"/>
              </a:rPr>
              <a:t>Denúncias</a:t>
            </a:r>
            <a:r>
              <a:rPr lang="en-US" dirty="0">
                <a:latin typeface="Rawline Bold" panose="00000800000000000000" pitchFamily="2" charset="0"/>
              </a:rPr>
              <a:t> de </a:t>
            </a:r>
            <a:r>
              <a:rPr lang="en-US" dirty="0" err="1">
                <a:latin typeface="Rawline Bold" panose="00000800000000000000" pitchFamily="2" charset="0"/>
              </a:rPr>
              <a:t>Vítimas</a:t>
            </a:r>
            <a:r>
              <a:rPr lang="en-US" baseline="0" dirty="0">
                <a:latin typeface="Rawline Bold" panose="00000800000000000000" pitchFamily="2" charset="0"/>
              </a:rPr>
              <a:t> LGBTQIA+ </a:t>
            </a:r>
            <a:r>
              <a:rPr lang="en-US" baseline="0" dirty="0" err="1">
                <a:latin typeface="Rawline Bold" panose="00000800000000000000" pitchFamily="2" charset="0"/>
              </a:rPr>
              <a:t>por</a:t>
            </a:r>
            <a:r>
              <a:rPr lang="en-US" baseline="0" dirty="0">
                <a:latin typeface="Rawline Bold" panose="00000800000000000000" pitchFamily="2" charset="0"/>
              </a:rPr>
              <a:t> </a:t>
            </a:r>
            <a:r>
              <a:rPr lang="en-US" baseline="0" dirty="0" err="1">
                <a:latin typeface="Rawline Bold" panose="00000800000000000000" pitchFamily="2" charset="0"/>
              </a:rPr>
              <a:t>Unidade</a:t>
            </a:r>
            <a:r>
              <a:rPr lang="en-US" baseline="0" dirty="0">
                <a:latin typeface="Rawline Bold" panose="00000800000000000000" pitchFamily="2" charset="0"/>
              </a:rPr>
              <a:t> da </a:t>
            </a:r>
            <a:r>
              <a:rPr lang="en-US" baseline="0" dirty="0" err="1">
                <a:latin typeface="Rawline Bold" panose="00000800000000000000" pitchFamily="2" charset="0"/>
              </a:rPr>
              <a:t>Federação</a:t>
            </a:r>
            <a:r>
              <a:rPr lang="en-US" baseline="0" dirty="0">
                <a:latin typeface="Rawline Bold" panose="00000800000000000000" pitchFamily="2" charset="0"/>
              </a:rPr>
              <a:t> no Disque100</a:t>
            </a:r>
          </a:p>
          <a:p>
            <a:pPr>
              <a:defRPr/>
            </a:pPr>
            <a:r>
              <a:rPr lang="en-US" baseline="0" dirty="0">
                <a:latin typeface="Rawline" panose="00000500000000000000" pitchFamily="2" charset="0"/>
              </a:rPr>
              <a:t>[</a:t>
            </a:r>
            <a:r>
              <a:rPr lang="en-US" baseline="0" dirty="0" err="1">
                <a:latin typeface="Rawline" panose="00000500000000000000" pitchFamily="2" charset="0"/>
              </a:rPr>
              <a:t>janeiro</a:t>
            </a:r>
            <a:r>
              <a:rPr lang="en-US" baseline="0" dirty="0">
                <a:latin typeface="Rawline" panose="00000500000000000000" pitchFamily="2" charset="0"/>
              </a:rPr>
              <a:t> a </a:t>
            </a:r>
            <a:r>
              <a:rPr lang="en-US" baseline="0" dirty="0" err="1">
                <a:latin typeface="Rawline" panose="00000500000000000000" pitchFamily="2" charset="0"/>
              </a:rPr>
              <a:t>maio</a:t>
            </a:r>
            <a:r>
              <a:rPr lang="en-US" baseline="0" dirty="0">
                <a:latin typeface="Rawline" panose="00000500000000000000" pitchFamily="2" charset="0"/>
              </a:rPr>
              <a:t> de 2025]</a:t>
            </a:r>
            <a:endParaRPr lang="en-US" dirty="0">
              <a:latin typeface="Rawline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5264624"/>
        <c:axId val="925268464"/>
        <c:axId val="0"/>
      </c:bar3DChart>
      <c:catAx>
        <c:axId val="9252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5268464"/>
        <c:crosses val="autoZero"/>
        <c:auto val="1"/>
        <c:lblAlgn val="ctr"/>
        <c:lblOffset val="100"/>
        <c:noMultiLvlLbl val="0"/>
      </c:catAx>
      <c:valAx>
        <c:axId val="92526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526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Rawline Bold" panose="00000800000000000000" pitchFamily="2" charset="0"/>
              </a:rPr>
              <a:t>Denúncias</a:t>
            </a:r>
            <a:r>
              <a:rPr lang="en-US" dirty="0">
                <a:latin typeface="Rawline Bold" panose="00000800000000000000" pitchFamily="2" charset="0"/>
              </a:rPr>
              <a:t> de </a:t>
            </a:r>
            <a:r>
              <a:rPr lang="en-US" dirty="0" err="1">
                <a:latin typeface="Rawline Bold" panose="00000800000000000000" pitchFamily="2" charset="0"/>
              </a:rPr>
              <a:t>Vítimas</a:t>
            </a:r>
            <a:r>
              <a:rPr lang="en-US" baseline="0" dirty="0">
                <a:latin typeface="Rawline Bold" panose="00000800000000000000" pitchFamily="2" charset="0"/>
              </a:rPr>
              <a:t> LGBTQIA+ </a:t>
            </a:r>
            <a:r>
              <a:rPr lang="en-US" baseline="0" dirty="0" err="1">
                <a:latin typeface="Rawline Bold" panose="00000800000000000000" pitchFamily="2" charset="0"/>
              </a:rPr>
              <a:t>por</a:t>
            </a:r>
            <a:r>
              <a:rPr lang="en-US" baseline="0" dirty="0">
                <a:latin typeface="Rawline Bold" panose="00000800000000000000" pitchFamily="2" charset="0"/>
              </a:rPr>
              <a:t> </a:t>
            </a:r>
            <a:r>
              <a:rPr lang="en-US" baseline="0" dirty="0" err="1">
                <a:latin typeface="Rawline Bold" panose="00000800000000000000" pitchFamily="2" charset="0"/>
              </a:rPr>
              <a:t>Unidade</a:t>
            </a:r>
            <a:r>
              <a:rPr lang="en-US" baseline="0" dirty="0">
                <a:latin typeface="Rawline Bold" panose="00000800000000000000" pitchFamily="2" charset="0"/>
              </a:rPr>
              <a:t> da </a:t>
            </a:r>
            <a:r>
              <a:rPr lang="en-US" baseline="0" dirty="0" err="1">
                <a:latin typeface="Rawline Bold" panose="00000800000000000000" pitchFamily="2" charset="0"/>
              </a:rPr>
              <a:t>Federação</a:t>
            </a:r>
            <a:r>
              <a:rPr lang="en-US" baseline="0" dirty="0">
                <a:latin typeface="Rawline Bold" panose="00000800000000000000" pitchFamily="2" charset="0"/>
              </a:rPr>
              <a:t> no Disque100</a:t>
            </a:r>
          </a:p>
          <a:p>
            <a:pPr>
              <a:defRPr/>
            </a:pPr>
            <a:r>
              <a:rPr lang="en-US" baseline="0" dirty="0">
                <a:latin typeface="Rawline" panose="00000500000000000000" pitchFamily="2" charset="0"/>
              </a:rPr>
              <a:t>[</a:t>
            </a:r>
            <a:r>
              <a:rPr lang="en-US" baseline="0" dirty="0" err="1">
                <a:latin typeface="Rawline" panose="00000500000000000000" pitchFamily="2" charset="0"/>
              </a:rPr>
              <a:t>janeiro</a:t>
            </a:r>
            <a:r>
              <a:rPr lang="en-US" baseline="0" dirty="0">
                <a:latin typeface="Rawline" panose="00000500000000000000" pitchFamily="2" charset="0"/>
              </a:rPr>
              <a:t> a </a:t>
            </a:r>
            <a:r>
              <a:rPr lang="en-US" baseline="0" dirty="0" err="1">
                <a:latin typeface="Rawline" panose="00000500000000000000" pitchFamily="2" charset="0"/>
              </a:rPr>
              <a:t>dezembro</a:t>
            </a:r>
            <a:r>
              <a:rPr lang="en-US" baseline="0" dirty="0">
                <a:latin typeface="Rawline" panose="00000500000000000000" pitchFamily="2" charset="0"/>
              </a:rPr>
              <a:t> de 2024]</a:t>
            </a:r>
            <a:endParaRPr lang="en-US" dirty="0">
              <a:latin typeface="Rawline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Planilha1!$A$2:$A$29</c:f>
              <c:strCache>
                <c:ptCount val="28"/>
                <c:pt idx="0">
                  <c:v>SP</c:v>
                </c:pt>
                <c:pt idx="1">
                  <c:v>RJ</c:v>
                </c:pt>
                <c:pt idx="2">
                  <c:v>MG</c:v>
                </c:pt>
                <c:pt idx="3">
                  <c:v>BA</c:v>
                </c:pt>
                <c:pt idx="4">
                  <c:v>PR</c:v>
                </c:pt>
                <c:pt idx="5">
                  <c:v>CE</c:v>
                </c:pt>
                <c:pt idx="6">
                  <c:v>GO</c:v>
                </c:pt>
                <c:pt idx="7">
                  <c:v>RS</c:v>
                </c:pt>
                <c:pt idx="8">
                  <c:v>PE</c:v>
                </c:pt>
                <c:pt idx="9">
                  <c:v>SC</c:v>
                </c:pt>
                <c:pt idx="10">
                  <c:v>N/D</c:v>
                </c:pt>
                <c:pt idx="11">
                  <c:v>DF</c:v>
                </c:pt>
                <c:pt idx="12">
                  <c:v>MS</c:v>
                </c:pt>
                <c:pt idx="13">
                  <c:v>ES</c:v>
                </c:pt>
                <c:pt idx="14">
                  <c:v>PB</c:v>
                </c:pt>
                <c:pt idx="15">
                  <c:v>PA</c:v>
                </c:pt>
                <c:pt idx="16">
                  <c:v>RN</c:v>
                </c:pt>
                <c:pt idx="17">
                  <c:v>AL</c:v>
                </c:pt>
                <c:pt idx="18">
                  <c:v>MT</c:v>
                </c:pt>
                <c:pt idx="19">
                  <c:v>PI</c:v>
                </c:pt>
                <c:pt idx="20">
                  <c:v>AM</c:v>
                </c:pt>
                <c:pt idx="21">
                  <c:v>MA</c:v>
                </c:pt>
                <c:pt idx="22">
                  <c:v>SE</c:v>
                </c:pt>
                <c:pt idx="23">
                  <c:v>TO</c:v>
                </c:pt>
                <c:pt idx="24">
                  <c:v>AC</c:v>
                </c:pt>
                <c:pt idx="25">
                  <c:v>RO</c:v>
                </c:pt>
                <c:pt idx="26">
                  <c:v>RR</c:v>
                </c:pt>
                <c:pt idx="27">
                  <c:v>AP</c:v>
                </c:pt>
              </c:strCache>
            </c:strRef>
          </c:cat>
          <c:val>
            <c:numRef>
              <c:f>Planilha1!$B$2:$B$29</c:f>
              <c:numCache>
                <c:formatCode>General</c:formatCode>
                <c:ptCount val="28"/>
                <c:pt idx="0">
                  <c:v>2110</c:v>
                </c:pt>
                <c:pt idx="1">
                  <c:v>1000</c:v>
                </c:pt>
                <c:pt idx="2">
                  <c:v>668</c:v>
                </c:pt>
                <c:pt idx="3">
                  <c:v>624</c:v>
                </c:pt>
                <c:pt idx="4">
                  <c:v>389</c:v>
                </c:pt>
                <c:pt idx="5">
                  <c:v>302</c:v>
                </c:pt>
                <c:pt idx="6">
                  <c:v>286</c:v>
                </c:pt>
                <c:pt idx="7">
                  <c:v>268</c:v>
                </c:pt>
                <c:pt idx="8">
                  <c:v>260</c:v>
                </c:pt>
                <c:pt idx="9">
                  <c:v>245</c:v>
                </c:pt>
                <c:pt idx="10">
                  <c:v>199</c:v>
                </c:pt>
                <c:pt idx="11">
                  <c:v>198</c:v>
                </c:pt>
                <c:pt idx="12">
                  <c:v>145</c:v>
                </c:pt>
                <c:pt idx="13">
                  <c:v>135</c:v>
                </c:pt>
                <c:pt idx="14">
                  <c:v>125</c:v>
                </c:pt>
                <c:pt idx="15">
                  <c:v>109</c:v>
                </c:pt>
                <c:pt idx="16">
                  <c:v>103</c:v>
                </c:pt>
                <c:pt idx="17">
                  <c:v>81</c:v>
                </c:pt>
                <c:pt idx="18">
                  <c:v>77</c:v>
                </c:pt>
                <c:pt idx="19">
                  <c:v>77</c:v>
                </c:pt>
                <c:pt idx="20">
                  <c:v>73</c:v>
                </c:pt>
                <c:pt idx="21">
                  <c:v>68</c:v>
                </c:pt>
                <c:pt idx="22">
                  <c:v>62</c:v>
                </c:pt>
                <c:pt idx="23">
                  <c:v>27</c:v>
                </c:pt>
                <c:pt idx="24">
                  <c:v>16</c:v>
                </c:pt>
                <c:pt idx="25">
                  <c:v>13</c:v>
                </c:pt>
                <c:pt idx="26">
                  <c:v>7</c:v>
                </c:pt>
                <c:pt idx="2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6-4106-AED7-6212484C2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5264624"/>
        <c:axId val="925268464"/>
        <c:axId val="0"/>
      </c:bar3DChart>
      <c:catAx>
        <c:axId val="9252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5268464"/>
        <c:crosses val="autoZero"/>
        <c:auto val="1"/>
        <c:lblAlgn val="ctr"/>
        <c:lblOffset val="100"/>
        <c:noMultiLvlLbl val="0"/>
      </c:catAx>
      <c:valAx>
        <c:axId val="92526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526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latin typeface="Rawline Bold" panose="00000800000000000000" pitchFamily="2" charset="0"/>
              </a:rPr>
              <a:t>Violações</a:t>
            </a:r>
            <a:r>
              <a:rPr lang="pt-BR" sz="1600" baseline="0" dirty="0">
                <a:latin typeface="Rawline Bold" panose="00000800000000000000" pitchFamily="2" charset="0"/>
              </a:rPr>
              <a:t> e Denúncias por Perfil de Sexualidade e Gênero da Vítima (2024)</a:t>
            </a:r>
            <a:endParaRPr lang="pt-BR" sz="1600" dirty="0">
              <a:latin typeface="Rawline Bold" panose="000008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Denúncias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Gay</c:v>
                </c:pt>
                <c:pt idx="1">
                  <c:v>Lésbica</c:v>
                </c:pt>
                <c:pt idx="2">
                  <c:v>Bissexual</c:v>
                </c:pt>
                <c:pt idx="3">
                  <c:v>Trans</c:v>
                </c:pt>
                <c:pt idx="4">
                  <c:v>Outro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2226</c:v>
                </c:pt>
                <c:pt idx="1">
                  <c:v>1482</c:v>
                </c:pt>
                <c:pt idx="2">
                  <c:v>918</c:v>
                </c:pt>
                <c:pt idx="3">
                  <c:v>1127</c:v>
                </c:pt>
                <c:pt idx="4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D-4357-BE18-9A2A613FEC0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Violações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Gay</c:v>
                </c:pt>
                <c:pt idx="1">
                  <c:v>Lésbica</c:v>
                </c:pt>
                <c:pt idx="2">
                  <c:v>Bissexual</c:v>
                </c:pt>
                <c:pt idx="3">
                  <c:v>Trans</c:v>
                </c:pt>
                <c:pt idx="4">
                  <c:v>Outro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24465</c:v>
                </c:pt>
                <c:pt idx="1">
                  <c:v>17195</c:v>
                </c:pt>
                <c:pt idx="2">
                  <c:v>10894</c:v>
                </c:pt>
                <c:pt idx="3">
                  <c:v>12851</c:v>
                </c:pt>
                <c:pt idx="4">
                  <c:v>4380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ED-4357-BE18-9A2A613FE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5023152"/>
        <c:axId val="1881496736"/>
      </c:barChart>
      <c:catAx>
        <c:axId val="199502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1496736"/>
        <c:crosses val="autoZero"/>
        <c:auto val="1"/>
        <c:lblAlgn val="ctr"/>
        <c:lblOffset val="100"/>
        <c:noMultiLvlLbl val="0"/>
      </c:catAx>
      <c:valAx>
        <c:axId val="188149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502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Rawline Bold" panose="00000800000000000000" pitchFamily="2" charset="0"/>
              </a:rPr>
              <a:t>Denúncias</a:t>
            </a:r>
            <a:r>
              <a:rPr lang="en-US" dirty="0">
                <a:latin typeface="Rawline Bold" panose="00000800000000000000" pitchFamily="2" charset="0"/>
              </a:rPr>
              <a:t> de </a:t>
            </a:r>
            <a:r>
              <a:rPr lang="en-US" dirty="0" err="1">
                <a:latin typeface="Rawline Bold" panose="00000800000000000000" pitchFamily="2" charset="0"/>
              </a:rPr>
              <a:t>Vítimas</a:t>
            </a:r>
            <a:r>
              <a:rPr lang="en-US" baseline="0" dirty="0">
                <a:latin typeface="Rawline Bold" panose="00000800000000000000" pitchFamily="2" charset="0"/>
              </a:rPr>
              <a:t> LGBTQIA+ </a:t>
            </a:r>
            <a:r>
              <a:rPr lang="en-US" baseline="0" dirty="0" err="1">
                <a:latin typeface="Rawline Bold" panose="00000800000000000000" pitchFamily="2" charset="0"/>
              </a:rPr>
              <a:t>por</a:t>
            </a:r>
            <a:r>
              <a:rPr lang="en-US" baseline="0" dirty="0">
                <a:latin typeface="Rawline Bold" panose="00000800000000000000" pitchFamily="2" charset="0"/>
              </a:rPr>
              <a:t> </a:t>
            </a:r>
            <a:r>
              <a:rPr lang="en-US" baseline="0" dirty="0" err="1">
                <a:latin typeface="Rawline Bold" panose="00000800000000000000" pitchFamily="2" charset="0"/>
              </a:rPr>
              <a:t>Unidade</a:t>
            </a:r>
            <a:r>
              <a:rPr lang="en-US" baseline="0" dirty="0">
                <a:latin typeface="Rawline Bold" panose="00000800000000000000" pitchFamily="2" charset="0"/>
              </a:rPr>
              <a:t> da </a:t>
            </a:r>
            <a:r>
              <a:rPr lang="en-US" baseline="0" dirty="0" err="1">
                <a:latin typeface="Rawline Bold" panose="00000800000000000000" pitchFamily="2" charset="0"/>
              </a:rPr>
              <a:t>Federação</a:t>
            </a:r>
            <a:r>
              <a:rPr lang="en-US" baseline="0" dirty="0">
                <a:latin typeface="Rawline Bold" panose="00000800000000000000" pitchFamily="2" charset="0"/>
              </a:rPr>
              <a:t> no Disque100</a:t>
            </a:r>
          </a:p>
          <a:p>
            <a:pPr>
              <a:defRPr/>
            </a:pPr>
            <a:r>
              <a:rPr lang="en-US" baseline="0" dirty="0">
                <a:latin typeface="Rawline" panose="00000500000000000000" pitchFamily="2" charset="0"/>
              </a:rPr>
              <a:t>[</a:t>
            </a:r>
            <a:r>
              <a:rPr lang="en-US" baseline="0" dirty="0" err="1">
                <a:latin typeface="Rawline" panose="00000500000000000000" pitchFamily="2" charset="0"/>
              </a:rPr>
              <a:t>janeiro</a:t>
            </a:r>
            <a:r>
              <a:rPr lang="en-US" baseline="0" dirty="0">
                <a:latin typeface="Rawline" panose="00000500000000000000" pitchFamily="2" charset="0"/>
              </a:rPr>
              <a:t> a </a:t>
            </a:r>
            <a:r>
              <a:rPr lang="en-US" baseline="0" dirty="0" err="1">
                <a:latin typeface="Rawline" panose="00000500000000000000" pitchFamily="2" charset="0"/>
              </a:rPr>
              <a:t>dezembro</a:t>
            </a:r>
            <a:r>
              <a:rPr lang="en-US" baseline="0" dirty="0">
                <a:latin typeface="Rawline" panose="00000500000000000000" pitchFamily="2" charset="0"/>
              </a:rPr>
              <a:t> de 2023]</a:t>
            </a:r>
            <a:endParaRPr lang="en-US" dirty="0">
              <a:latin typeface="Rawline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Planilha1!$A$2:$A$29</c:f>
              <c:strCache>
                <c:ptCount val="28"/>
                <c:pt idx="0">
                  <c:v>SP</c:v>
                </c:pt>
                <c:pt idx="1">
                  <c:v>RJ</c:v>
                </c:pt>
                <c:pt idx="2">
                  <c:v>MG</c:v>
                </c:pt>
                <c:pt idx="3">
                  <c:v>BA</c:v>
                </c:pt>
                <c:pt idx="4">
                  <c:v>RS</c:v>
                </c:pt>
                <c:pt idx="5">
                  <c:v>PE</c:v>
                </c:pt>
                <c:pt idx="6">
                  <c:v>PR</c:v>
                </c:pt>
                <c:pt idx="7">
                  <c:v>SC</c:v>
                </c:pt>
                <c:pt idx="8">
                  <c:v>CE</c:v>
                </c:pt>
                <c:pt idx="9">
                  <c:v>DF</c:v>
                </c:pt>
                <c:pt idx="10">
                  <c:v>GO</c:v>
                </c:pt>
                <c:pt idx="11">
                  <c:v>N/D</c:v>
                </c:pt>
                <c:pt idx="12">
                  <c:v>PB</c:v>
                </c:pt>
                <c:pt idx="13">
                  <c:v>RN</c:v>
                </c:pt>
                <c:pt idx="14">
                  <c:v>ES</c:v>
                </c:pt>
                <c:pt idx="15">
                  <c:v>PA</c:v>
                </c:pt>
                <c:pt idx="16">
                  <c:v>MS</c:v>
                </c:pt>
                <c:pt idx="17">
                  <c:v>AL</c:v>
                </c:pt>
                <c:pt idx="18">
                  <c:v>AM</c:v>
                </c:pt>
                <c:pt idx="19">
                  <c:v>PI</c:v>
                </c:pt>
                <c:pt idx="20">
                  <c:v>MT</c:v>
                </c:pt>
                <c:pt idx="21">
                  <c:v>MA</c:v>
                </c:pt>
                <c:pt idx="22">
                  <c:v>SE</c:v>
                </c:pt>
                <c:pt idx="23">
                  <c:v>TO</c:v>
                </c:pt>
                <c:pt idx="24">
                  <c:v>RO</c:v>
                </c:pt>
                <c:pt idx="25">
                  <c:v>AC</c:v>
                </c:pt>
                <c:pt idx="26">
                  <c:v>AP</c:v>
                </c:pt>
                <c:pt idx="27">
                  <c:v>RR</c:v>
                </c:pt>
              </c:strCache>
            </c:strRef>
          </c:cat>
          <c:val>
            <c:numRef>
              <c:f>Planilha1!$B$2:$B$29</c:f>
              <c:numCache>
                <c:formatCode>General</c:formatCode>
                <c:ptCount val="28"/>
                <c:pt idx="0">
                  <c:v>1823</c:v>
                </c:pt>
                <c:pt idx="1">
                  <c:v>870</c:v>
                </c:pt>
                <c:pt idx="2">
                  <c:v>577</c:v>
                </c:pt>
                <c:pt idx="3">
                  <c:v>435</c:v>
                </c:pt>
                <c:pt idx="4">
                  <c:v>254</c:v>
                </c:pt>
                <c:pt idx="5">
                  <c:v>238</c:v>
                </c:pt>
                <c:pt idx="6">
                  <c:v>229</c:v>
                </c:pt>
                <c:pt idx="7">
                  <c:v>217</c:v>
                </c:pt>
                <c:pt idx="8">
                  <c:v>207</c:v>
                </c:pt>
                <c:pt idx="9">
                  <c:v>207</c:v>
                </c:pt>
                <c:pt idx="10">
                  <c:v>173</c:v>
                </c:pt>
                <c:pt idx="11">
                  <c:v>156</c:v>
                </c:pt>
                <c:pt idx="12">
                  <c:v>108</c:v>
                </c:pt>
                <c:pt idx="13">
                  <c:v>105</c:v>
                </c:pt>
                <c:pt idx="14">
                  <c:v>88</c:v>
                </c:pt>
                <c:pt idx="15">
                  <c:v>84</c:v>
                </c:pt>
                <c:pt idx="16">
                  <c:v>82</c:v>
                </c:pt>
                <c:pt idx="17">
                  <c:v>74</c:v>
                </c:pt>
                <c:pt idx="18">
                  <c:v>74</c:v>
                </c:pt>
                <c:pt idx="19">
                  <c:v>56</c:v>
                </c:pt>
                <c:pt idx="20">
                  <c:v>54</c:v>
                </c:pt>
                <c:pt idx="21">
                  <c:v>52</c:v>
                </c:pt>
                <c:pt idx="22">
                  <c:v>41</c:v>
                </c:pt>
                <c:pt idx="23">
                  <c:v>19</c:v>
                </c:pt>
                <c:pt idx="24">
                  <c:v>17</c:v>
                </c:pt>
                <c:pt idx="25">
                  <c:v>14</c:v>
                </c:pt>
                <c:pt idx="26">
                  <c:v>7</c:v>
                </c:pt>
                <c:pt idx="2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C-4A8F-8D7C-90DD2C1F6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5264624"/>
        <c:axId val="925268464"/>
        <c:axId val="0"/>
      </c:bar3DChart>
      <c:catAx>
        <c:axId val="9252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5268464"/>
        <c:crosses val="autoZero"/>
        <c:auto val="1"/>
        <c:lblAlgn val="ctr"/>
        <c:lblOffset val="100"/>
        <c:noMultiLvlLbl val="0"/>
      </c:catAx>
      <c:valAx>
        <c:axId val="92526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526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AFDB2-29F5-2D32-343E-1A19421AF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3598DB-E947-5BBA-8630-5DC3A10A6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35E4FF-CD20-1266-0EEC-EB482612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2B7D1-98AD-90EB-1237-F43E8E0A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2FE72-695F-A2D1-2E92-21DDAC84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14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CBE49-A4E2-A0AE-956B-ADEED9DD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4F85B1-F712-0839-9725-BC8D667A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4ACB5-A329-2D91-EA14-001EF441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C42236-D4D7-B39F-4317-8AE67D87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CE3366-C037-BB9A-AAA7-86461FA6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51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9AE6A4-3413-ECB2-260E-E4274F9CE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3CD70E-9860-67FE-83AE-51E72FD2A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71E6FA-28FF-04D2-FD12-EBEF97C7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25B318-1997-7850-3A87-8952C6A0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308586-AE17-C041-469A-CE50B317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3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00F7A-0488-8929-E986-CD2A9881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E9E4DB-F074-1FB9-6BF9-991647905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C71182-BA50-3BC4-394A-658744FF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1DDB62-BCF1-2D82-8ABF-1DFE37C4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4C458B-B3A6-4A22-8B58-E2313B55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45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0B394-0EBA-6C0A-24EA-4C8F3D80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54BFBE-2C1A-22D4-D7CF-D3B5EBD16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FE8541-EE4D-F19A-483A-75E8588D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C2C6CC-6E52-FD2E-4412-C687AC1F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FA4411-D20B-5B69-05B2-0B643582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22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477E2-4A18-9B96-9372-0417D58E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30714-0B19-39E6-748A-CF690476F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AD6BCC-89D6-F2DC-7153-904CDC2F2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F31FEC-7AA9-6A69-703E-A71EFFFD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BD15AE-DB99-D3BF-9E1C-E51E6E10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EB63AB-1EF2-7CEC-520D-55863AE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24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F32BC-2D30-06B5-5E27-8F98E5A3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45D29F-D66B-86B2-282E-6AAB874B6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FA5B76-B30E-9FD9-F5A1-22167CD9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C5A681-78DD-C098-8E77-D93FE2496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DA7E29-7619-BE42-50DE-B92C63599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2479C-0EAB-5D10-58C8-E11B06AA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4B6E2E-915A-0153-E52F-3CD70088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424F16-DF2C-3013-E82F-4780E3EA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9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3766E-79BD-1B4D-7464-9A1ED792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F02571-2115-E70D-4BC7-46730B81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0A3870-B540-15AD-AD97-CA749BF1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19AA66-31D7-D5ED-9584-F8BC6085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6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DB9BB1-7BC1-DB21-B852-FF36B294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64DF5E-0A8D-3DD4-554D-FDFC804E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AF167D-EB1E-BF5D-CF1F-20D090B9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66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5E487-72CF-ACCD-10D1-69D08D59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52CEE-3D1F-2734-E826-09BF65A6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E49431-D926-1161-34DA-7F9F44ADF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17FC44-7292-1A9A-CD7F-1718FACA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E1654A-99C8-1095-6DD5-C3B2BCBF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906104-488C-1904-D08F-0375EDCD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95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3F993-101F-E1A9-1CF9-165102FE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14E9D22-035B-1C98-BA3C-B4927CD91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504B6A-A2CF-AE75-EFA6-28F763F96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706C0B-F339-CE01-5CE1-403A1942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301922-4BA1-F735-C51F-BD659871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231C20-99C9-DF21-C412-9CA58D42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02203A1-04BD-C06C-94D6-5CAB681F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D75104-DBCE-9F35-F278-FD25C1B4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87B13C-3749-2B55-FF49-DC80F1F3F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93187-0C60-415F-8A83-5B17A79FB166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D93C0A-8D78-7AC1-BD42-E9944E1A4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EA0BAC-5550-9C31-9C7B-33394B014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B393F7-51B9-43C0-89FB-D0B24F5BC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3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6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B841E7-B750-B120-B4AC-0A329992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E63B728-8009-FDB3-0F02-6C583926C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7"/>
            <a:ext cx="12192000" cy="68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6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7C6A7F1-F328-125B-7100-A0FCA6707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7"/>
            <a:ext cx="12192000" cy="68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2FFF7CA-D827-6D00-8B6F-3CA0B829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19" y="0"/>
            <a:ext cx="5516881" cy="685800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25464964-63F4-0E4C-5685-4F6C53B92AFB}"/>
              </a:ext>
            </a:extLst>
          </p:cNvPr>
          <p:cNvGrpSpPr/>
          <p:nvPr/>
        </p:nvGrpSpPr>
        <p:grpSpPr>
          <a:xfrm>
            <a:off x="-619345" y="386039"/>
            <a:ext cx="7614505" cy="3497524"/>
            <a:chOff x="-505867" y="3619500"/>
            <a:chExt cx="15592324" cy="5246287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2CDEBC7-2683-4EDF-F132-A3199F6F94A5}"/>
                </a:ext>
              </a:extLst>
            </p:cNvPr>
            <p:cNvSpPr txBox="1"/>
            <p:nvPr/>
          </p:nvSpPr>
          <p:spPr>
            <a:xfrm>
              <a:off x="-505867" y="7875709"/>
              <a:ext cx="15592324" cy="990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  <a:spcBef>
                  <a:spcPct val="0"/>
                </a:spcBef>
              </a:pPr>
              <a:r>
                <a:rPr lang="pt-BR" sz="1941" dirty="0">
                  <a:solidFill>
                    <a:srgbClr val="57585A"/>
                  </a:solidFill>
                  <a:latin typeface="Rawline" panose="00000500000000000000" pitchFamily="2" charset="0"/>
                </a:rPr>
                <a:t>Dados do Disque Direitos Humanos – Disque 100</a:t>
              </a:r>
            </a:p>
            <a:p>
              <a:pPr algn="ctr">
                <a:lnSpc>
                  <a:spcPts val="2719"/>
                </a:lnSpc>
                <a:spcBef>
                  <a:spcPct val="0"/>
                </a:spcBef>
              </a:pPr>
              <a:r>
                <a:rPr lang="pt-BR" sz="1600" dirty="0">
                  <a:solidFill>
                    <a:srgbClr val="57585A"/>
                  </a:solidFill>
                  <a:latin typeface="Rawline" panose="00000500000000000000" pitchFamily="2" charset="0"/>
                </a:rPr>
                <a:t>1º de janeiro de 2023 a 18 de maio de 2025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45CF33-20CD-7368-9702-7D00C86003E1}"/>
                </a:ext>
              </a:extLst>
            </p:cNvPr>
            <p:cNvSpPr txBox="1"/>
            <p:nvPr/>
          </p:nvSpPr>
          <p:spPr>
            <a:xfrm>
              <a:off x="2336181" y="3619500"/>
              <a:ext cx="11456019" cy="3693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pt-BR" sz="5334" dirty="0">
                  <a:solidFill>
                    <a:srgbClr val="57585A"/>
                  </a:solidFill>
                  <a:latin typeface="Rawline Bold" panose="00000800000000000000" pitchFamily="2" charset="0"/>
                </a:rPr>
                <a:t>Violência contra a população LGBTQIA+</a:t>
              </a:r>
            </a:p>
          </p:txBody>
        </p:sp>
      </p:grpSp>
      <p:pic>
        <p:nvPicPr>
          <p:cNvPr id="12" name="Imagem 11" descr="Texto, Logotipo&#10;&#10;Descrição gerada automaticamente">
            <a:extLst>
              <a:ext uri="{FF2B5EF4-FFF2-40B4-BE49-F238E27FC236}">
                <a16:creationId xmlns:a16="http://schemas.microsoft.com/office/drawing/2014/main" id="{BCC4E1E3-BCA3-96F3-671D-D1328D3ED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4629374"/>
            <a:ext cx="2834639" cy="15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9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2FC04-A569-F6AE-EB32-2EE78E45C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BDEEAEB9-0242-4614-6C5A-4DD9949A7485}"/>
              </a:ext>
            </a:extLst>
          </p:cNvPr>
          <p:cNvGrpSpPr/>
          <p:nvPr/>
        </p:nvGrpSpPr>
        <p:grpSpPr>
          <a:xfrm>
            <a:off x="677272" y="698349"/>
            <a:ext cx="10837457" cy="4964318"/>
            <a:chOff x="1117416" y="753081"/>
            <a:chExt cx="16256185" cy="7446477"/>
          </a:xfrm>
        </p:grpSpPr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A57E71EA-D2A3-9A2D-AE6A-D88187C974C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17416" y="846710"/>
              <a:ext cx="10811421" cy="19601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VIOLAÇÕES DE DIREITOS HUMANOS </a:t>
              </a:r>
              <a:r>
                <a:rPr lang="pt-BR" altLang="pt-BR" sz="1600" b="1" dirty="0">
                  <a:solidFill>
                    <a:srgbClr val="57585A"/>
                  </a:solidFill>
                  <a:latin typeface="Rawline Black" panose="00000A00000000000000" pitchFamily="2" charset="0"/>
                  <a:cs typeface="Aldhabi" panose="01000000000000000000" pitchFamily="2" charset="-78"/>
                </a:rPr>
                <a:t>ENCAMINHADAS PELA SECRETARIA </a:t>
              </a:r>
              <a:b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</a:br>
              <a:r>
                <a:rPr lang="pt-BR" altLang="pt-BR" sz="1333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POPULAÇÃO LGBTQIA+</a:t>
              </a: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8A27BA9B-C44F-C12B-477A-A99936C63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877957" y="753081"/>
              <a:ext cx="2495644" cy="97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2D8A5D4-DEDA-E7A1-982B-4E50028C5DE2}"/>
                </a:ext>
              </a:extLst>
            </p:cNvPr>
            <p:cNvSpPr txBox="1"/>
            <p:nvPr/>
          </p:nvSpPr>
          <p:spPr>
            <a:xfrm>
              <a:off x="1381398" y="7576311"/>
              <a:ext cx="8652598" cy="623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Fonte</a:t>
              </a:r>
              <a:r>
                <a:rPr lang="pt-BR" sz="700" b="1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: Base de Dados da Secretaria Nacional dos Direitos das Pessoas LGBTQIA+</a:t>
              </a:r>
            </a:p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Período: 03 de fevereiro de 2023 a 10 de março de 2025</a:t>
              </a:r>
            </a:p>
            <a:p>
              <a:endParaRPr lang="pt-BR" sz="700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endParaRPr>
            </a:p>
          </p:txBody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B57C72BF-F4D3-13AB-8BAD-C21A70860CAA}"/>
              </a:ext>
            </a:extLst>
          </p:cNvPr>
          <p:cNvSpPr txBox="1">
            <a:spLocks noChangeArrowheads="1"/>
          </p:cNvSpPr>
          <p:nvPr/>
        </p:nvSpPr>
        <p:spPr>
          <a:xfrm>
            <a:off x="2917003" y="1669748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28,1% </a:t>
            </a:r>
            <a:r>
              <a:rPr lang="pt-BR" altLang="pt-BR" sz="9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(62)</a:t>
            </a:r>
          </a:p>
          <a:p>
            <a:pPr algn="l">
              <a:defRPr/>
            </a:pPr>
            <a:r>
              <a:rPr lang="pt-BR" altLang="pt-BR" sz="13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TRANSFOBIA</a:t>
            </a:r>
          </a:p>
          <a:p>
            <a:pPr algn="l">
              <a:defRPr/>
            </a:pP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</a:t>
            </a:r>
            <a:r>
              <a:rPr lang="pt-BR" altLang="pt-BR" sz="800" i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n</a:t>
            </a: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=220)</a:t>
            </a:r>
          </a:p>
        </p:txBody>
      </p:sp>
      <p:pic>
        <p:nvPicPr>
          <p:cNvPr id="8" name="Imagem 7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AADB95ED-A0C4-6B80-C444-FFCE94B2E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1121" r="46875" b="52083"/>
          <a:stretch/>
        </p:blipFill>
        <p:spPr>
          <a:xfrm>
            <a:off x="711200" y="1445134"/>
            <a:ext cx="2041598" cy="1050353"/>
          </a:xfrm>
          <a:prstGeom prst="rect">
            <a:avLst/>
          </a:prstGeom>
        </p:spPr>
      </p:pic>
      <p:pic>
        <p:nvPicPr>
          <p:cNvPr id="11" name="Imagem 10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B3E4CDCE-826E-5127-61D1-75DC96F46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52083" r="46875" b="19792"/>
          <a:stretch/>
        </p:blipFill>
        <p:spPr>
          <a:xfrm>
            <a:off x="641776" y="2641421"/>
            <a:ext cx="2111022" cy="11176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C1FA47F-A2C4-F61E-F992-A951E91162E0}"/>
              </a:ext>
            </a:extLst>
          </p:cNvPr>
          <p:cNvSpPr txBox="1">
            <a:spLocks noChangeArrowheads="1"/>
          </p:cNvSpPr>
          <p:nvPr/>
        </p:nvSpPr>
        <p:spPr>
          <a:xfrm>
            <a:off x="2919991" y="2899659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18,1% </a:t>
            </a:r>
            <a:r>
              <a:rPr lang="pt-BR" altLang="pt-BR" sz="9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(40)</a:t>
            </a:r>
          </a:p>
          <a:p>
            <a:pPr algn="l">
              <a:defRPr/>
            </a:pPr>
            <a:r>
              <a:rPr lang="pt-BR" altLang="pt-BR" sz="13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HOMOFOBIA</a:t>
            </a:r>
          </a:p>
          <a:p>
            <a:pPr algn="l">
              <a:defRPr/>
            </a:pP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</a:t>
            </a:r>
            <a:r>
              <a:rPr lang="pt-BR" altLang="pt-BR" sz="800" i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n</a:t>
            </a: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=220)</a:t>
            </a:r>
          </a:p>
        </p:txBody>
      </p:sp>
      <p:pic>
        <p:nvPicPr>
          <p:cNvPr id="14" name="Imagem 13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A7490C0-9CA8-6993-9ED4-C93BC9810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52083" r="46094" b="18140"/>
          <a:stretch/>
        </p:blipFill>
        <p:spPr>
          <a:xfrm>
            <a:off x="641776" y="3883348"/>
            <a:ext cx="2111022" cy="116048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151DDA7D-334D-61BD-226A-CE1160C87215}"/>
              </a:ext>
            </a:extLst>
          </p:cNvPr>
          <p:cNvSpPr txBox="1">
            <a:spLocks noChangeArrowheads="1"/>
          </p:cNvSpPr>
          <p:nvPr/>
        </p:nvSpPr>
        <p:spPr>
          <a:xfrm>
            <a:off x="2917003" y="4184636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5% </a:t>
            </a:r>
            <a:r>
              <a:rPr lang="pt-BR" altLang="pt-BR" sz="9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(11)</a:t>
            </a:r>
          </a:p>
          <a:p>
            <a:pPr algn="l">
              <a:defRPr/>
            </a:pPr>
            <a:r>
              <a:rPr lang="pt-BR" altLang="pt-BR" sz="13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LESBOFOBIA</a:t>
            </a:r>
          </a:p>
          <a:p>
            <a:pPr algn="l">
              <a:defRPr/>
            </a:pP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</a:t>
            </a:r>
            <a:r>
              <a:rPr lang="pt-BR" altLang="pt-BR" sz="800" i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n</a:t>
            </a: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=220)</a:t>
            </a:r>
          </a:p>
        </p:txBody>
      </p:sp>
      <p:pic>
        <p:nvPicPr>
          <p:cNvPr id="17" name="Imagem 16" descr="Diagrama&#10;&#10;O conteúdo gerado por IA pode estar incorreto.">
            <a:extLst>
              <a:ext uri="{FF2B5EF4-FFF2-40B4-BE49-F238E27FC236}">
                <a16:creationId xmlns:a16="http://schemas.microsoft.com/office/drawing/2014/main" id="{8FA264E5-25B9-0A18-ED26-5519F318B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9320" r="54688" b="61826"/>
          <a:stretch/>
        </p:blipFill>
        <p:spPr>
          <a:xfrm>
            <a:off x="5450832" y="1542611"/>
            <a:ext cx="1661169" cy="884869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3E9EB076-E082-00F8-8689-2CFD39BB3475}"/>
              </a:ext>
            </a:extLst>
          </p:cNvPr>
          <p:cNvSpPr txBox="1">
            <a:spLocks noChangeArrowheads="1"/>
          </p:cNvSpPr>
          <p:nvPr/>
        </p:nvSpPr>
        <p:spPr>
          <a:xfrm>
            <a:off x="7348217" y="1646383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18,1% </a:t>
            </a:r>
            <a:r>
              <a:rPr lang="pt-BR" altLang="pt-BR" sz="9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(40)</a:t>
            </a:r>
          </a:p>
          <a:p>
            <a:pPr algn="l">
              <a:defRPr/>
            </a:pPr>
            <a:r>
              <a:rPr lang="pt-BR" altLang="pt-BR" sz="13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VIOLÊNCIA</a:t>
            </a:r>
          </a:p>
          <a:p>
            <a:pPr algn="l">
              <a:defRPr/>
            </a:pP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</a:t>
            </a:r>
            <a:r>
              <a:rPr lang="pt-BR" altLang="pt-BR" sz="800" i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n</a:t>
            </a: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=220)</a:t>
            </a:r>
          </a:p>
        </p:txBody>
      </p:sp>
      <p:pic>
        <p:nvPicPr>
          <p:cNvPr id="23" name="Imagem 22" descr="Diagrama&#10;&#10;O conteúdo gerado por IA pode estar incorreto.">
            <a:extLst>
              <a:ext uri="{FF2B5EF4-FFF2-40B4-BE49-F238E27FC236}">
                <a16:creationId xmlns:a16="http://schemas.microsoft.com/office/drawing/2014/main" id="{86624CC9-FE11-BC0F-A031-90E97A33A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46217" r="54605" b="26987"/>
          <a:stretch/>
        </p:blipFill>
        <p:spPr>
          <a:xfrm>
            <a:off x="5459796" y="2606392"/>
            <a:ext cx="1652205" cy="821617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F9EA8542-3C03-D0CE-8599-F50C1E31A426}"/>
              </a:ext>
            </a:extLst>
          </p:cNvPr>
          <p:cNvSpPr txBox="1">
            <a:spLocks noChangeArrowheads="1"/>
          </p:cNvSpPr>
          <p:nvPr/>
        </p:nvSpPr>
        <p:spPr>
          <a:xfrm>
            <a:off x="7334728" y="2716638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10,4% </a:t>
            </a:r>
            <a:r>
              <a:rPr lang="pt-BR" altLang="pt-BR" sz="9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(23)</a:t>
            </a:r>
          </a:p>
          <a:p>
            <a:pPr algn="l">
              <a:defRPr/>
            </a:pPr>
            <a:r>
              <a:rPr lang="pt-BR" altLang="pt-BR" sz="13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AMEAÇA</a:t>
            </a:r>
          </a:p>
          <a:p>
            <a:pPr algn="l">
              <a:defRPr/>
            </a:pP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</a:t>
            </a:r>
            <a:r>
              <a:rPr lang="pt-BR" altLang="pt-BR" sz="800" i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n</a:t>
            </a: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=220)</a:t>
            </a:r>
          </a:p>
        </p:txBody>
      </p:sp>
      <p:pic>
        <p:nvPicPr>
          <p:cNvPr id="29" name="Imagem 28" descr="Diagrama&#10;&#10;O conteúdo gerado por IA pode estar incorreto.">
            <a:extLst>
              <a:ext uri="{FF2B5EF4-FFF2-40B4-BE49-F238E27FC236}">
                <a16:creationId xmlns:a16="http://schemas.microsoft.com/office/drawing/2014/main" id="{76E1C07A-55A6-969A-8479-648183BAC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4" t="15624" r="7031" b="56251"/>
          <a:stretch/>
        </p:blipFill>
        <p:spPr>
          <a:xfrm>
            <a:off x="5450831" y="3609312"/>
            <a:ext cx="1653517" cy="870563"/>
          </a:xfrm>
          <a:prstGeom prst="rect">
            <a:avLst/>
          </a:prstGeom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6F3D74E7-7131-30C6-C360-3C9F8C67C4E2}"/>
              </a:ext>
            </a:extLst>
          </p:cNvPr>
          <p:cNvSpPr txBox="1">
            <a:spLocks noChangeArrowheads="1"/>
          </p:cNvSpPr>
          <p:nvPr/>
        </p:nvSpPr>
        <p:spPr>
          <a:xfrm>
            <a:off x="7334727" y="3739920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5,9% </a:t>
            </a:r>
            <a:r>
              <a:rPr lang="pt-BR" altLang="pt-BR" sz="9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(13)</a:t>
            </a:r>
          </a:p>
          <a:p>
            <a:pPr algn="l">
              <a:defRPr/>
            </a:pPr>
            <a:r>
              <a:rPr lang="pt-BR" altLang="pt-BR" sz="13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AGRESSÃO</a:t>
            </a:r>
          </a:p>
          <a:p>
            <a:pPr algn="l">
              <a:defRPr/>
            </a:pP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</a:t>
            </a:r>
            <a:r>
              <a:rPr lang="pt-BR" altLang="pt-BR" sz="800" i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n</a:t>
            </a: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=220)</a:t>
            </a:r>
          </a:p>
        </p:txBody>
      </p:sp>
      <p:pic>
        <p:nvPicPr>
          <p:cNvPr id="32" name="Imagem 31" descr="Diagrama&#10;&#10;O conteúdo gerado por IA pode estar incorreto.">
            <a:extLst>
              <a:ext uri="{FF2B5EF4-FFF2-40B4-BE49-F238E27FC236}">
                <a16:creationId xmlns:a16="http://schemas.microsoft.com/office/drawing/2014/main" id="{02DB903A-4C92-613D-9B86-F57B37A74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51472" r="5469" b="21233"/>
          <a:stretch/>
        </p:blipFill>
        <p:spPr>
          <a:xfrm>
            <a:off x="5450831" y="4703191"/>
            <a:ext cx="1653517" cy="849569"/>
          </a:xfrm>
          <a:prstGeom prst="rect">
            <a:avLst/>
          </a:prstGeom>
        </p:spPr>
      </p:pic>
      <p:sp>
        <p:nvSpPr>
          <p:cNvPr id="33" name="Título 1">
            <a:extLst>
              <a:ext uri="{FF2B5EF4-FFF2-40B4-BE49-F238E27FC236}">
                <a16:creationId xmlns:a16="http://schemas.microsoft.com/office/drawing/2014/main" id="{6B24D0A8-4175-0D98-5746-F89C2770EF32}"/>
              </a:ext>
            </a:extLst>
          </p:cNvPr>
          <p:cNvSpPr txBox="1">
            <a:spLocks noChangeArrowheads="1"/>
          </p:cNvSpPr>
          <p:nvPr/>
        </p:nvSpPr>
        <p:spPr>
          <a:xfrm>
            <a:off x="7334726" y="4802295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3,6% </a:t>
            </a:r>
            <a:r>
              <a:rPr lang="pt-BR" altLang="pt-BR" sz="9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(8)</a:t>
            </a:r>
          </a:p>
          <a:p>
            <a:pPr algn="l">
              <a:defRPr/>
            </a:pPr>
            <a:r>
              <a:rPr lang="pt-BR" altLang="pt-BR" sz="13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HOMICÍDIO</a:t>
            </a:r>
          </a:p>
          <a:p>
            <a:pPr algn="l">
              <a:defRPr/>
            </a:pP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(</a:t>
            </a:r>
            <a:r>
              <a:rPr lang="pt-BR" altLang="pt-BR" sz="800" i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n</a:t>
            </a:r>
            <a:r>
              <a:rPr lang="pt-BR" altLang="pt-BR" sz="800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=220)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85FF1C-C93D-DE24-5D32-CBFB1F546788}"/>
              </a:ext>
            </a:extLst>
          </p:cNvPr>
          <p:cNvCxnSpPr>
            <a:cxnSpLocks/>
          </p:cNvCxnSpPr>
          <p:nvPr/>
        </p:nvCxnSpPr>
        <p:spPr>
          <a:xfrm>
            <a:off x="4673600" y="1445135"/>
            <a:ext cx="0" cy="418675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F16D11E-7F58-38B6-BEC4-ED2E5BFBF837}"/>
              </a:ext>
            </a:extLst>
          </p:cNvPr>
          <p:cNvGrpSpPr/>
          <p:nvPr/>
        </p:nvGrpSpPr>
        <p:grpSpPr>
          <a:xfrm>
            <a:off x="4616604" y="5825577"/>
            <a:ext cx="7248992" cy="1062375"/>
            <a:chOff x="4616604" y="5825577"/>
            <a:chExt cx="7248992" cy="1062375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4D607993-FF71-1F78-EB8B-7ED7E41383F8}"/>
                </a:ext>
              </a:extLst>
            </p:cNvPr>
            <p:cNvGrpSpPr/>
            <p:nvPr/>
          </p:nvGrpSpPr>
          <p:grpSpPr>
            <a:xfrm>
              <a:off x="5754029" y="5825577"/>
              <a:ext cx="3099946" cy="1062375"/>
              <a:chOff x="794395" y="6065564"/>
              <a:chExt cx="2489412" cy="728793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CFF3CEC9-7628-45E9-8078-2D90A3EEB5FA}"/>
                  </a:ext>
                </a:extLst>
              </p:cNvPr>
              <p:cNvSpPr/>
              <p:nvPr/>
            </p:nvSpPr>
            <p:spPr>
              <a:xfrm>
                <a:off x="794395" y="6065564"/>
                <a:ext cx="1294434" cy="728793"/>
              </a:xfrm>
              <a:custGeom>
                <a:avLst/>
                <a:gdLst/>
                <a:ahLst/>
                <a:cxnLst/>
                <a:rect l="l" t="t" r="r" b="b"/>
                <a:pathLst>
                  <a:path w="2588867" h="1457586">
                    <a:moveTo>
                      <a:pt x="0" y="0"/>
                    </a:moveTo>
                    <a:lnTo>
                      <a:pt x="2588867" y="0"/>
                    </a:lnTo>
                    <a:lnTo>
                      <a:pt x="2588867" y="1457586"/>
                    </a:lnTo>
                    <a:lnTo>
                      <a:pt x="0" y="1457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E357E12D-82E9-8F3A-7B84-D646BD18B674}"/>
                  </a:ext>
                </a:extLst>
              </p:cNvPr>
              <p:cNvSpPr/>
              <p:nvPr/>
            </p:nvSpPr>
            <p:spPr>
              <a:xfrm>
                <a:off x="1989373" y="6112966"/>
                <a:ext cx="1294434" cy="633989"/>
              </a:xfrm>
              <a:custGeom>
                <a:avLst/>
                <a:gdLst/>
                <a:ahLst/>
                <a:cxnLst/>
                <a:rect l="l" t="t" r="r" b="b"/>
                <a:pathLst>
                  <a:path w="5368455" h="1267978">
                    <a:moveTo>
                      <a:pt x="0" y="0"/>
                    </a:moveTo>
                    <a:lnTo>
                      <a:pt x="5368455" y="0"/>
                    </a:lnTo>
                    <a:lnTo>
                      <a:pt x="5368455" y="1267978"/>
                    </a:lnTo>
                    <a:lnTo>
                      <a:pt x="0" y="12679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1" r="-107367"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</p:grpSp>
        <p:pic>
          <p:nvPicPr>
            <p:cNvPr id="6" name="Imagem 4">
              <a:extLst>
                <a:ext uri="{FF2B5EF4-FFF2-40B4-BE49-F238E27FC236}">
                  <a16:creationId xmlns:a16="http://schemas.microsoft.com/office/drawing/2014/main" id="{20A68800-3E5A-411C-8FF9-82C07DB0A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298" y="5997063"/>
              <a:ext cx="2782298" cy="7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8631735-F37F-2892-DAAA-6E3FBACB0027}"/>
                </a:ext>
              </a:extLst>
            </p:cNvPr>
            <p:cNvSpPr txBox="1"/>
            <p:nvPr/>
          </p:nvSpPr>
          <p:spPr>
            <a:xfrm>
              <a:off x="4616604" y="6087760"/>
              <a:ext cx="1137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Fonte/Dados: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09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7B62-406A-603F-CC72-726733A84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37739B69-9301-5389-EF83-18F88602EB3A}"/>
              </a:ext>
            </a:extLst>
          </p:cNvPr>
          <p:cNvGrpSpPr/>
          <p:nvPr/>
        </p:nvGrpSpPr>
        <p:grpSpPr>
          <a:xfrm>
            <a:off x="677272" y="698349"/>
            <a:ext cx="10837457" cy="4964318"/>
            <a:chOff x="1117416" y="753081"/>
            <a:chExt cx="16256185" cy="7446477"/>
          </a:xfrm>
        </p:grpSpPr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C2A600F0-E6FE-3433-AF0F-E1C9A29C185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17416" y="846710"/>
              <a:ext cx="10811421" cy="19601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VIOLAÇÕES DE DIREITOS HUMANOS 2025</a:t>
              </a:r>
              <a:b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</a:br>
              <a:r>
                <a:rPr lang="pt-BR" altLang="pt-BR" sz="1333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POPULAÇÃO LGBTQIA+</a:t>
              </a: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DD1FF90F-0E98-7C4B-0A32-0FE0FC94C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877957" y="753081"/>
              <a:ext cx="2495644" cy="97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9CDE1E3A-AB73-3CEB-D3F6-D4D5A21784D8}"/>
                </a:ext>
              </a:extLst>
            </p:cNvPr>
            <p:cNvSpPr txBox="1"/>
            <p:nvPr/>
          </p:nvSpPr>
          <p:spPr>
            <a:xfrm>
              <a:off x="1381398" y="7576311"/>
              <a:ext cx="8652598" cy="623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Fonte: </a:t>
              </a:r>
              <a:r>
                <a:rPr lang="pt-BR" sz="700" b="1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Painel de Dados da Ouvidoria Nacional de Direitos Humanos</a:t>
              </a:r>
            </a:p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Período: 1º de janeiro de 2025 a 18 de maio de 2025</a:t>
              </a:r>
            </a:p>
            <a:p>
              <a:endParaRPr lang="pt-BR" sz="700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61258766-4DBE-1397-B6E6-B11A1789EE77}"/>
              </a:ext>
            </a:extLst>
          </p:cNvPr>
          <p:cNvSpPr txBox="1">
            <a:spLocks noChangeArrowheads="1"/>
          </p:cNvSpPr>
          <p:nvPr/>
        </p:nvSpPr>
        <p:spPr>
          <a:xfrm>
            <a:off x="1092074" y="1621842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Denúncias</a:t>
            </a:r>
            <a:endParaRPr lang="pt-BR" altLang="pt-BR" sz="933" dirty="0">
              <a:solidFill>
                <a:srgbClr val="57585A"/>
              </a:solidFill>
              <a:latin typeface="Rawline" panose="00000500000000000000" pitchFamily="2" charset="0"/>
              <a:cs typeface="Aldhabi" panose="01000000000000000000" pitchFamily="2" charset="-78"/>
            </a:endParaRPr>
          </a:p>
          <a:p>
            <a:pPr>
              <a:defRPr/>
            </a:pPr>
            <a:r>
              <a:rPr lang="pt-BR" altLang="pt-BR" sz="29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2.821</a:t>
            </a:r>
          </a:p>
        </p:txBody>
      </p:sp>
      <p:pic>
        <p:nvPicPr>
          <p:cNvPr id="12" name="Imagem 11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05EB1531-8B23-3EAD-4E94-088EA18B3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t="30132" r="64274" b="48957"/>
          <a:stretch/>
        </p:blipFill>
        <p:spPr>
          <a:xfrm>
            <a:off x="736474" y="1621842"/>
            <a:ext cx="497661" cy="686768"/>
          </a:xfrm>
          <a:prstGeom prst="rect">
            <a:avLst/>
          </a:prstGeom>
        </p:spPr>
      </p:pic>
      <p:pic>
        <p:nvPicPr>
          <p:cNvPr id="13" name="Imagem 12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41CB52A3-DA9D-E6B4-D2B4-AC281AC94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32902" r="35377" b="51630"/>
          <a:stretch/>
        </p:blipFill>
        <p:spPr>
          <a:xfrm>
            <a:off x="2710706" y="1688888"/>
            <a:ext cx="497661" cy="50800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28F3A0E3-7C02-4349-CBDD-19912336442C}"/>
              </a:ext>
            </a:extLst>
          </p:cNvPr>
          <p:cNvSpPr txBox="1">
            <a:spLocks noChangeArrowheads="1"/>
          </p:cNvSpPr>
          <p:nvPr/>
        </p:nvSpPr>
        <p:spPr>
          <a:xfrm>
            <a:off x="3124074" y="1642326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Violações</a:t>
            </a:r>
            <a:endParaRPr lang="pt-BR" altLang="pt-BR" sz="933" dirty="0">
              <a:solidFill>
                <a:srgbClr val="57585A"/>
              </a:solidFill>
              <a:latin typeface="Rawline" panose="00000500000000000000" pitchFamily="2" charset="0"/>
              <a:cs typeface="Aldhabi" panose="01000000000000000000" pitchFamily="2" charset="-78"/>
            </a:endParaRPr>
          </a:p>
          <a:p>
            <a:pPr>
              <a:defRPr/>
            </a:pPr>
            <a:r>
              <a:rPr lang="pt-BR" altLang="pt-BR" sz="29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36.935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5618BD7B-7402-D8FB-3FF2-3C5AA9A033D8}"/>
              </a:ext>
            </a:extLst>
          </p:cNvPr>
          <p:cNvGraphicFramePr/>
          <p:nvPr/>
        </p:nvGraphicFramePr>
        <p:xfrm>
          <a:off x="5146398" y="1569516"/>
          <a:ext cx="6192342" cy="367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8CC3961F-0E76-2032-BDB4-2725E395B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0" y="2547967"/>
            <a:ext cx="1261821" cy="2218772"/>
          </a:xfrm>
          <a:prstGeom prst="rect">
            <a:avLst/>
          </a:prstGeom>
        </p:spPr>
      </p:pic>
      <p:pic>
        <p:nvPicPr>
          <p:cNvPr id="8" name="Imagem 7" descr="Mapa&#10;&#10;O conteúdo gerado por IA pode estar incorreto.">
            <a:extLst>
              <a:ext uri="{FF2B5EF4-FFF2-40B4-BE49-F238E27FC236}">
                <a16:creationId xmlns:a16="http://schemas.microsoft.com/office/drawing/2014/main" id="{EB98979B-3C5A-0D69-412E-D432F30C4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00" y="2122566"/>
            <a:ext cx="3021373" cy="277909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4EDD990-B630-E4BE-EC81-EA696A7C3374}"/>
              </a:ext>
            </a:extLst>
          </p:cNvPr>
          <p:cNvSpPr txBox="1">
            <a:spLocks noChangeArrowheads="1"/>
          </p:cNvSpPr>
          <p:nvPr/>
        </p:nvSpPr>
        <p:spPr>
          <a:xfrm>
            <a:off x="5973712" y="4495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1156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7EF3B13-3125-476E-BEE2-63F18F9A54ED}"/>
              </a:ext>
            </a:extLst>
          </p:cNvPr>
          <p:cNvSpPr txBox="1">
            <a:spLocks noChangeArrowheads="1"/>
          </p:cNvSpPr>
          <p:nvPr/>
        </p:nvSpPr>
        <p:spPr>
          <a:xfrm>
            <a:off x="10647312" y="4339777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14937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B6E9732-957C-7AED-7CAA-0BF47A56E36A}"/>
              </a:ext>
            </a:extLst>
          </p:cNvPr>
          <p:cNvSpPr txBox="1">
            <a:spLocks noChangeArrowheads="1"/>
          </p:cNvSpPr>
          <p:nvPr/>
        </p:nvSpPr>
        <p:spPr>
          <a:xfrm>
            <a:off x="5683968" y="3919811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418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D1EAE84-212E-11DB-BB58-48FC0D02FD83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0" y="3784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4697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A4A7FD7-C1ED-FE25-D71D-DED84F82C71F}"/>
              </a:ext>
            </a:extLst>
          </p:cNvPr>
          <p:cNvSpPr txBox="1">
            <a:spLocks noChangeArrowheads="1"/>
          </p:cNvSpPr>
          <p:nvPr/>
        </p:nvSpPr>
        <p:spPr>
          <a:xfrm>
            <a:off x="5683968" y="3332143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417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DB15389F-5054-9321-D692-8514DB02E372}"/>
              </a:ext>
            </a:extLst>
          </p:cNvPr>
          <p:cNvSpPr txBox="1">
            <a:spLocks noChangeArrowheads="1"/>
          </p:cNvSpPr>
          <p:nvPr/>
        </p:nvSpPr>
        <p:spPr>
          <a:xfrm>
            <a:off x="7548512" y="3199759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5909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5A35508-2A8A-50EB-D20F-10652FC57FA5}"/>
              </a:ext>
            </a:extLst>
          </p:cNvPr>
          <p:cNvSpPr txBox="1">
            <a:spLocks noChangeArrowheads="1"/>
          </p:cNvSpPr>
          <p:nvPr/>
        </p:nvSpPr>
        <p:spPr>
          <a:xfrm>
            <a:off x="5806256" y="2768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701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4CE58FA-A469-6134-B2A3-A87317AE9C85}"/>
              </a:ext>
            </a:extLst>
          </p:cNvPr>
          <p:cNvSpPr txBox="1">
            <a:spLocks noChangeArrowheads="1"/>
          </p:cNvSpPr>
          <p:nvPr/>
        </p:nvSpPr>
        <p:spPr>
          <a:xfrm>
            <a:off x="7802512" y="2616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6706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52484653-2E44-A3B6-78B0-83CDC5C04C84}"/>
              </a:ext>
            </a:extLst>
          </p:cNvPr>
          <p:cNvSpPr txBox="1">
            <a:spLocks noChangeArrowheads="1"/>
          </p:cNvSpPr>
          <p:nvPr/>
        </p:nvSpPr>
        <p:spPr>
          <a:xfrm>
            <a:off x="5631144" y="2205057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129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EC5B8A09-338E-3DD2-9B88-18DB26B57D40}"/>
              </a:ext>
            </a:extLst>
          </p:cNvPr>
          <p:cNvSpPr txBox="1">
            <a:spLocks noChangeArrowheads="1"/>
          </p:cNvSpPr>
          <p:nvPr/>
        </p:nvSpPr>
        <p:spPr>
          <a:xfrm>
            <a:off x="6050365" y="2056571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1499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8A5DD57-465E-6B9E-1114-D62DC46C0661}"/>
              </a:ext>
            </a:extLst>
          </p:cNvPr>
          <p:cNvGrpSpPr/>
          <p:nvPr/>
        </p:nvGrpSpPr>
        <p:grpSpPr>
          <a:xfrm>
            <a:off x="4616604" y="5825577"/>
            <a:ext cx="7248992" cy="1062375"/>
            <a:chOff x="4616604" y="5825577"/>
            <a:chExt cx="7248992" cy="1062375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E2F5D306-2790-3485-0800-18BE048CD994}"/>
                </a:ext>
              </a:extLst>
            </p:cNvPr>
            <p:cNvGrpSpPr/>
            <p:nvPr/>
          </p:nvGrpSpPr>
          <p:grpSpPr>
            <a:xfrm>
              <a:off x="5754029" y="5825577"/>
              <a:ext cx="3099946" cy="1062375"/>
              <a:chOff x="794395" y="6065564"/>
              <a:chExt cx="2489412" cy="728793"/>
            </a:xfrm>
          </p:grpSpPr>
          <p:sp>
            <p:nvSpPr>
              <p:cNvPr id="32" name="Freeform 3">
                <a:extLst>
                  <a:ext uri="{FF2B5EF4-FFF2-40B4-BE49-F238E27FC236}">
                    <a16:creationId xmlns:a16="http://schemas.microsoft.com/office/drawing/2014/main" id="{8FFAD7BA-D33D-E1A8-A89B-8F4815E00B14}"/>
                  </a:ext>
                </a:extLst>
              </p:cNvPr>
              <p:cNvSpPr/>
              <p:nvPr/>
            </p:nvSpPr>
            <p:spPr>
              <a:xfrm>
                <a:off x="794395" y="6065564"/>
                <a:ext cx="1294434" cy="728793"/>
              </a:xfrm>
              <a:custGeom>
                <a:avLst/>
                <a:gdLst/>
                <a:ahLst/>
                <a:cxnLst/>
                <a:rect l="l" t="t" r="r" b="b"/>
                <a:pathLst>
                  <a:path w="2588867" h="1457586">
                    <a:moveTo>
                      <a:pt x="0" y="0"/>
                    </a:moveTo>
                    <a:lnTo>
                      <a:pt x="2588867" y="0"/>
                    </a:lnTo>
                    <a:lnTo>
                      <a:pt x="2588867" y="1457586"/>
                    </a:lnTo>
                    <a:lnTo>
                      <a:pt x="0" y="1457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08D7CF88-B772-D3A5-0F23-8EEB19B44A7E}"/>
                  </a:ext>
                </a:extLst>
              </p:cNvPr>
              <p:cNvSpPr/>
              <p:nvPr/>
            </p:nvSpPr>
            <p:spPr>
              <a:xfrm>
                <a:off x="1989373" y="6112966"/>
                <a:ext cx="1294434" cy="633989"/>
              </a:xfrm>
              <a:custGeom>
                <a:avLst/>
                <a:gdLst/>
                <a:ahLst/>
                <a:cxnLst/>
                <a:rect l="l" t="t" r="r" b="b"/>
                <a:pathLst>
                  <a:path w="5368455" h="1267978">
                    <a:moveTo>
                      <a:pt x="0" y="0"/>
                    </a:moveTo>
                    <a:lnTo>
                      <a:pt x="5368455" y="0"/>
                    </a:lnTo>
                    <a:lnTo>
                      <a:pt x="5368455" y="1267978"/>
                    </a:lnTo>
                    <a:lnTo>
                      <a:pt x="0" y="12679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1" r="-107367"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</p:grpSp>
        <p:pic>
          <p:nvPicPr>
            <p:cNvPr id="30" name="Imagem 4">
              <a:extLst>
                <a:ext uri="{FF2B5EF4-FFF2-40B4-BE49-F238E27FC236}">
                  <a16:creationId xmlns:a16="http://schemas.microsoft.com/office/drawing/2014/main" id="{DB13C57A-95B2-0950-D47A-5082DD727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298" y="5997063"/>
              <a:ext cx="2782298" cy="7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C09901B-053E-6AE9-3554-A6CB447DB8D0}"/>
                </a:ext>
              </a:extLst>
            </p:cNvPr>
            <p:cNvSpPr txBox="1"/>
            <p:nvPr/>
          </p:nvSpPr>
          <p:spPr>
            <a:xfrm>
              <a:off x="4616604" y="6087760"/>
              <a:ext cx="1137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Fonte/Dados: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67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95CFB-8C46-3CCB-89A9-A67B764CC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504C18B-3A5A-FF63-B464-58C893C4B92A}"/>
              </a:ext>
            </a:extLst>
          </p:cNvPr>
          <p:cNvGrpSpPr/>
          <p:nvPr/>
        </p:nvGrpSpPr>
        <p:grpSpPr>
          <a:xfrm>
            <a:off x="677272" y="698349"/>
            <a:ext cx="10837457" cy="1369188"/>
            <a:chOff x="1117416" y="753081"/>
            <a:chExt cx="16256185" cy="2053782"/>
          </a:xfrm>
        </p:grpSpPr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EC1F03BE-7B56-F9AB-78C7-5631173C41C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17416" y="846710"/>
              <a:ext cx="10811421" cy="19601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VIOLAÇÕES DE DIREITOS HUMANOS 2025</a:t>
              </a:r>
              <a:b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</a:br>
              <a:r>
                <a:rPr lang="pt-BR" altLang="pt-BR" sz="1333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POPULAÇÃO LGBTQIA+</a:t>
              </a: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F6B66A0A-88B4-7488-2C95-07F0DBF2C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877957" y="753081"/>
              <a:ext cx="2495644" cy="97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EFEF1F6-4EDE-3046-97DD-8A6094CD239D}"/>
              </a:ext>
            </a:extLst>
          </p:cNvPr>
          <p:cNvSpPr txBox="1"/>
          <p:nvPr/>
        </p:nvSpPr>
        <p:spPr>
          <a:xfrm>
            <a:off x="853260" y="5247169"/>
            <a:ext cx="57683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rPr>
              <a:t>Fonte: </a:t>
            </a:r>
            <a:r>
              <a:rPr lang="pt-BR" sz="700" b="1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rPr>
              <a:t>Painel de Dados da Ouvidoria Nacional de Direitos Humanos</a:t>
            </a:r>
          </a:p>
          <a:p>
            <a:r>
              <a:rPr lang="pt-BR" sz="700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rPr>
              <a:t>Período: 1º de janeiro de 2025 a 18 de maio de 2025</a:t>
            </a:r>
          </a:p>
          <a:p>
            <a:endParaRPr lang="pt-BR" sz="700" dirty="0">
              <a:solidFill>
                <a:srgbClr val="57585A"/>
              </a:solidFill>
              <a:latin typeface="Rawline" panose="00000500000000000000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21AFAA66-05A7-D2B1-205A-B0F6F884D8DA}"/>
              </a:ext>
            </a:extLst>
          </p:cNvPr>
          <p:cNvGraphicFramePr/>
          <p:nvPr/>
        </p:nvGraphicFramePr>
        <p:xfrm>
          <a:off x="2032000" y="1991584"/>
          <a:ext cx="8128000" cy="287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ítulo 1">
            <a:extLst>
              <a:ext uri="{FF2B5EF4-FFF2-40B4-BE49-F238E27FC236}">
                <a16:creationId xmlns:a16="http://schemas.microsoft.com/office/drawing/2014/main" id="{F6D765AD-1FF2-1900-E5FA-350EBF1C6F47}"/>
              </a:ext>
            </a:extLst>
          </p:cNvPr>
          <p:cNvSpPr txBox="1">
            <a:spLocks noChangeArrowheads="1"/>
          </p:cNvSpPr>
          <p:nvPr/>
        </p:nvSpPr>
        <p:spPr>
          <a:xfrm>
            <a:off x="2387600" y="263672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740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7F6E1182-2E70-69BF-8E59-A5058B28D50B}"/>
              </a:ext>
            </a:extLst>
          </p:cNvPr>
          <p:cNvSpPr txBox="1">
            <a:spLocks noChangeArrowheads="1"/>
          </p:cNvSpPr>
          <p:nvPr/>
        </p:nvSpPr>
        <p:spPr>
          <a:xfrm>
            <a:off x="2677344" y="3504953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373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D5ACE3F2-8ADE-C269-50C8-D39AD6D329A0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3751568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269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95E1105E-CB57-D9E3-AB78-741A7218E80F}"/>
              </a:ext>
            </a:extLst>
          </p:cNvPr>
          <p:cNvSpPr txBox="1">
            <a:spLocks noChangeArrowheads="1"/>
          </p:cNvSpPr>
          <p:nvPr/>
        </p:nvSpPr>
        <p:spPr>
          <a:xfrm>
            <a:off x="3157971" y="3771529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262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7079B92A-9124-55F3-6CC9-7E1D7A415568}"/>
              </a:ext>
            </a:extLst>
          </p:cNvPr>
          <p:cNvSpPr txBox="1">
            <a:spLocks noChangeArrowheads="1"/>
          </p:cNvSpPr>
          <p:nvPr/>
        </p:nvSpPr>
        <p:spPr>
          <a:xfrm>
            <a:off x="3447715" y="4131382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121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57141C9C-D9C9-EFD0-38CB-B423A7014D26}"/>
              </a:ext>
            </a:extLst>
          </p:cNvPr>
          <p:cNvSpPr txBox="1">
            <a:spLocks noChangeArrowheads="1"/>
          </p:cNvSpPr>
          <p:nvPr/>
        </p:nvSpPr>
        <p:spPr>
          <a:xfrm>
            <a:off x="3701591" y="4126355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119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7FF3ED06-F0CB-7673-CCB7-AA3DD527C4E7}"/>
              </a:ext>
            </a:extLst>
          </p:cNvPr>
          <p:cNvSpPr txBox="1">
            <a:spLocks noChangeArrowheads="1"/>
          </p:cNvSpPr>
          <p:nvPr/>
        </p:nvSpPr>
        <p:spPr>
          <a:xfrm>
            <a:off x="3953845" y="4136409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110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AAA7A6C5-6977-5A80-FD86-0E871A88438B}"/>
              </a:ext>
            </a:extLst>
          </p:cNvPr>
          <p:cNvSpPr txBox="1">
            <a:spLocks noChangeArrowheads="1"/>
          </p:cNvSpPr>
          <p:nvPr/>
        </p:nvSpPr>
        <p:spPr>
          <a:xfrm>
            <a:off x="4195712" y="4140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108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D2BCF259-2143-5A9C-64ED-3B8843330406}"/>
              </a:ext>
            </a:extLst>
          </p:cNvPr>
          <p:cNvSpPr txBox="1">
            <a:spLocks noChangeArrowheads="1"/>
          </p:cNvSpPr>
          <p:nvPr/>
        </p:nvSpPr>
        <p:spPr>
          <a:xfrm>
            <a:off x="4470400" y="4191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91</a:t>
            </a: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2DCA0F72-8015-7622-CCA7-B0BA22D90B75}"/>
              </a:ext>
            </a:extLst>
          </p:cNvPr>
          <p:cNvSpPr txBox="1">
            <a:spLocks noChangeArrowheads="1"/>
          </p:cNvSpPr>
          <p:nvPr/>
        </p:nvSpPr>
        <p:spPr>
          <a:xfrm>
            <a:off x="4724400" y="4191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91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25D2F0AA-3B51-A12C-E8CE-A5B29F4A7829}"/>
              </a:ext>
            </a:extLst>
          </p:cNvPr>
          <p:cNvSpPr txBox="1">
            <a:spLocks noChangeArrowheads="1"/>
          </p:cNvSpPr>
          <p:nvPr/>
        </p:nvSpPr>
        <p:spPr>
          <a:xfrm>
            <a:off x="4978400" y="4241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67</a:t>
            </a: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D3947723-0F57-6E32-FC76-51D7EC14626D}"/>
              </a:ext>
            </a:extLst>
          </p:cNvPr>
          <p:cNvSpPr txBox="1">
            <a:spLocks noChangeArrowheads="1"/>
          </p:cNvSpPr>
          <p:nvPr/>
        </p:nvSpPr>
        <p:spPr>
          <a:xfrm>
            <a:off x="5232400" y="4241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62</a:t>
            </a: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295D9781-5648-3792-FD08-B8CE3EEFB044}"/>
              </a:ext>
            </a:extLst>
          </p:cNvPr>
          <p:cNvSpPr txBox="1">
            <a:spLocks noChangeArrowheads="1"/>
          </p:cNvSpPr>
          <p:nvPr/>
        </p:nvSpPr>
        <p:spPr>
          <a:xfrm>
            <a:off x="5516512" y="4241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59</a:t>
            </a: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122C72F4-6C50-A392-1259-32039770014E}"/>
              </a:ext>
            </a:extLst>
          </p:cNvPr>
          <p:cNvSpPr txBox="1">
            <a:spLocks noChangeArrowheads="1"/>
          </p:cNvSpPr>
          <p:nvPr/>
        </p:nvSpPr>
        <p:spPr>
          <a:xfrm>
            <a:off x="5770512" y="4241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59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97223FD5-E4BC-6326-629B-62FD9E20FC6E}"/>
              </a:ext>
            </a:extLst>
          </p:cNvPr>
          <p:cNvSpPr txBox="1">
            <a:spLocks noChangeArrowheads="1"/>
          </p:cNvSpPr>
          <p:nvPr/>
        </p:nvSpPr>
        <p:spPr>
          <a:xfrm>
            <a:off x="6045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46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DF46D68B-24E7-932B-118E-7683E779BB48}"/>
              </a:ext>
            </a:extLst>
          </p:cNvPr>
          <p:cNvSpPr txBox="1">
            <a:spLocks noChangeArrowheads="1"/>
          </p:cNvSpPr>
          <p:nvPr/>
        </p:nvSpPr>
        <p:spPr>
          <a:xfrm>
            <a:off x="6299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43</a:t>
            </a: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7F8C8885-25E4-7D87-E795-AC23B0CD3AB2}"/>
              </a:ext>
            </a:extLst>
          </p:cNvPr>
          <p:cNvSpPr txBox="1">
            <a:spLocks noChangeArrowheads="1"/>
          </p:cNvSpPr>
          <p:nvPr/>
        </p:nvSpPr>
        <p:spPr>
          <a:xfrm>
            <a:off x="6583312" y="4304357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42</a:t>
            </a: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id="{ED3A1B47-38DF-9114-D17C-ADE15ED1B073}"/>
              </a:ext>
            </a:extLst>
          </p:cNvPr>
          <p:cNvSpPr txBox="1">
            <a:spLocks noChangeArrowheads="1"/>
          </p:cNvSpPr>
          <p:nvPr/>
        </p:nvSpPr>
        <p:spPr>
          <a:xfrm>
            <a:off x="6837312" y="43180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41</a:t>
            </a: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F7282DA2-6C98-DE6C-CA00-3763B603DFF6}"/>
              </a:ext>
            </a:extLst>
          </p:cNvPr>
          <p:cNvSpPr txBox="1">
            <a:spLocks noChangeArrowheads="1"/>
          </p:cNvSpPr>
          <p:nvPr/>
        </p:nvSpPr>
        <p:spPr>
          <a:xfrm>
            <a:off x="7091312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25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DE6F0DC6-6B72-622A-FF94-D346DC3E3B93}"/>
              </a:ext>
            </a:extLst>
          </p:cNvPr>
          <p:cNvSpPr txBox="1">
            <a:spLocks noChangeArrowheads="1"/>
          </p:cNvSpPr>
          <p:nvPr/>
        </p:nvSpPr>
        <p:spPr>
          <a:xfrm>
            <a:off x="7339680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25</a:t>
            </a: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D138181F-54DC-3D51-E53B-14568C0B38B4}"/>
              </a:ext>
            </a:extLst>
          </p:cNvPr>
          <p:cNvSpPr txBox="1">
            <a:spLocks noChangeArrowheads="1"/>
          </p:cNvSpPr>
          <p:nvPr/>
        </p:nvSpPr>
        <p:spPr>
          <a:xfrm>
            <a:off x="7599312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22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F4579E10-F213-AEA2-42EE-95E8CF29A0C0}"/>
              </a:ext>
            </a:extLst>
          </p:cNvPr>
          <p:cNvSpPr txBox="1">
            <a:spLocks noChangeArrowheads="1"/>
          </p:cNvSpPr>
          <p:nvPr/>
        </p:nvSpPr>
        <p:spPr>
          <a:xfrm>
            <a:off x="7853312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17</a:t>
            </a: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FBBA32B1-EFFC-1C4B-12BF-836B1C5F26FC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0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13</a:t>
            </a: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454D1A5C-F2BF-8101-A52E-8601C5FBBA43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0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</a:t>
            </a: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C490B0B7-061D-9C3B-739C-482E2959AE9F}"/>
              </a:ext>
            </a:extLst>
          </p:cNvPr>
          <p:cNvSpPr txBox="1">
            <a:spLocks noChangeArrowheads="1"/>
          </p:cNvSpPr>
          <p:nvPr/>
        </p:nvSpPr>
        <p:spPr>
          <a:xfrm>
            <a:off x="8666112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</a:t>
            </a:r>
          </a:p>
        </p:txBody>
      </p:sp>
      <p:sp>
        <p:nvSpPr>
          <p:cNvPr id="58" name="Título 1">
            <a:extLst>
              <a:ext uri="{FF2B5EF4-FFF2-40B4-BE49-F238E27FC236}">
                <a16:creationId xmlns:a16="http://schemas.microsoft.com/office/drawing/2014/main" id="{F5E41443-64FF-8C55-445C-35A5CB814FD1}"/>
              </a:ext>
            </a:extLst>
          </p:cNvPr>
          <p:cNvSpPr txBox="1">
            <a:spLocks noChangeArrowheads="1"/>
          </p:cNvSpPr>
          <p:nvPr/>
        </p:nvSpPr>
        <p:spPr>
          <a:xfrm>
            <a:off x="8920112" y="43942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</a:t>
            </a:r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id="{8736A332-A9EE-E539-FA38-EFBD7C1C126C}"/>
              </a:ext>
            </a:extLst>
          </p:cNvPr>
          <p:cNvSpPr txBox="1">
            <a:spLocks noChangeArrowheads="1"/>
          </p:cNvSpPr>
          <p:nvPr/>
        </p:nvSpPr>
        <p:spPr>
          <a:xfrm>
            <a:off x="9174112" y="43942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</a:t>
            </a:r>
          </a:p>
        </p:txBody>
      </p:sp>
      <p:sp>
        <p:nvSpPr>
          <p:cNvPr id="60" name="Título 1">
            <a:extLst>
              <a:ext uri="{FF2B5EF4-FFF2-40B4-BE49-F238E27FC236}">
                <a16:creationId xmlns:a16="http://schemas.microsoft.com/office/drawing/2014/main" id="{B6915917-1C98-A989-68CE-24E0F03FE85F}"/>
              </a:ext>
            </a:extLst>
          </p:cNvPr>
          <p:cNvSpPr txBox="1">
            <a:spLocks noChangeArrowheads="1"/>
          </p:cNvSpPr>
          <p:nvPr/>
        </p:nvSpPr>
        <p:spPr>
          <a:xfrm>
            <a:off x="9428112" y="43942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413189D-93E7-FFAE-FA0A-A614D1BB5BC5}"/>
              </a:ext>
            </a:extLst>
          </p:cNvPr>
          <p:cNvGrpSpPr/>
          <p:nvPr/>
        </p:nvGrpSpPr>
        <p:grpSpPr>
          <a:xfrm>
            <a:off x="4616604" y="5825577"/>
            <a:ext cx="7248992" cy="1062375"/>
            <a:chOff x="4616604" y="5825577"/>
            <a:chExt cx="7248992" cy="1062375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0E1EA96-952C-75C9-D872-19AABE12E215}"/>
                </a:ext>
              </a:extLst>
            </p:cNvPr>
            <p:cNvGrpSpPr/>
            <p:nvPr/>
          </p:nvGrpSpPr>
          <p:grpSpPr>
            <a:xfrm>
              <a:off x="5754029" y="5825577"/>
              <a:ext cx="3099946" cy="1062375"/>
              <a:chOff x="794395" y="6065564"/>
              <a:chExt cx="2489412" cy="728793"/>
            </a:xfrm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6143210B-D965-B455-3AA2-6A96F9E8E764}"/>
                  </a:ext>
                </a:extLst>
              </p:cNvPr>
              <p:cNvSpPr/>
              <p:nvPr/>
            </p:nvSpPr>
            <p:spPr>
              <a:xfrm>
                <a:off x="794395" y="6065564"/>
                <a:ext cx="1294434" cy="728793"/>
              </a:xfrm>
              <a:custGeom>
                <a:avLst/>
                <a:gdLst/>
                <a:ahLst/>
                <a:cxnLst/>
                <a:rect l="l" t="t" r="r" b="b"/>
                <a:pathLst>
                  <a:path w="2588867" h="1457586">
                    <a:moveTo>
                      <a:pt x="0" y="0"/>
                    </a:moveTo>
                    <a:lnTo>
                      <a:pt x="2588867" y="0"/>
                    </a:lnTo>
                    <a:lnTo>
                      <a:pt x="2588867" y="1457586"/>
                    </a:lnTo>
                    <a:lnTo>
                      <a:pt x="0" y="1457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2BC20A95-AD55-AD0A-2EFC-B00EA20D817B}"/>
                  </a:ext>
                </a:extLst>
              </p:cNvPr>
              <p:cNvSpPr/>
              <p:nvPr/>
            </p:nvSpPr>
            <p:spPr>
              <a:xfrm>
                <a:off x="1989373" y="6112966"/>
                <a:ext cx="1294434" cy="633989"/>
              </a:xfrm>
              <a:custGeom>
                <a:avLst/>
                <a:gdLst/>
                <a:ahLst/>
                <a:cxnLst/>
                <a:rect l="l" t="t" r="r" b="b"/>
                <a:pathLst>
                  <a:path w="5368455" h="1267978">
                    <a:moveTo>
                      <a:pt x="0" y="0"/>
                    </a:moveTo>
                    <a:lnTo>
                      <a:pt x="5368455" y="0"/>
                    </a:lnTo>
                    <a:lnTo>
                      <a:pt x="5368455" y="1267978"/>
                    </a:lnTo>
                    <a:lnTo>
                      <a:pt x="0" y="12679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" r="-107367"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</p:grpSp>
        <p:pic>
          <p:nvPicPr>
            <p:cNvPr id="7" name="Imagem 4">
              <a:extLst>
                <a:ext uri="{FF2B5EF4-FFF2-40B4-BE49-F238E27FC236}">
                  <a16:creationId xmlns:a16="http://schemas.microsoft.com/office/drawing/2014/main" id="{01C37E48-C573-21C0-9856-6D4122D60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298" y="5997063"/>
              <a:ext cx="2782298" cy="7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F6F3DA7-96F5-BC83-73FA-F73E2FE184CA}"/>
                </a:ext>
              </a:extLst>
            </p:cNvPr>
            <p:cNvSpPr txBox="1"/>
            <p:nvPr/>
          </p:nvSpPr>
          <p:spPr>
            <a:xfrm>
              <a:off x="4616604" y="6087760"/>
              <a:ext cx="1137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Fonte/Dados: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936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0EE4D-7817-65DA-AE11-8025D60E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5AC4FBC-FA5B-F393-CBBE-1E5E6F02A225}"/>
              </a:ext>
            </a:extLst>
          </p:cNvPr>
          <p:cNvGrpSpPr/>
          <p:nvPr/>
        </p:nvGrpSpPr>
        <p:grpSpPr>
          <a:xfrm>
            <a:off x="677272" y="698349"/>
            <a:ext cx="10837457" cy="4964318"/>
            <a:chOff x="1117416" y="753081"/>
            <a:chExt cx="16256185" cy="7446477"/>
          </a:xfrm>
        </p:grpSpPr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DE38B7F7-0371-3C32-A24B-7B6B3116194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17416" y="846710"/>
              <a:ext cx="10811421" cy="19601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VIOLAÇÕES DE DIREITOS HUMANOS 2024</a:t>
              </a:r>
              <a:b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</a:br>
              <a:r>
                <a:rPr lang="pt-BR" altLang="pt-BR" sz="1333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POPULAÇÃO LGBTQIA+</a:t>
              </a: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DD460374-A3F7-5F27-57A9-893AF6EE2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877957" y="753081"/>
              <a:ext cx="2495644" cy="97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F8D8CF13-7C82-CDBB-58A9-6DF91FA1B432}"/>
                </a:ext>
              </a:extLst>
            </p:cNvPr>
            <p:cNvSpPr txBox="1"/>
            <p:nvPr/>
          </p:nvSpPr>
          <p:spPr>
            <a:xfrm>
              <a:off x="1381398" y="7576311"/>
              <a:ext cx="8652598" cy="623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Fonte: </a:t>
              </a:r>
              <a:r>
                <a:rPr lang="pt-BR" sz="700" b="1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Painel de Dados da Ouvidoria Nacional de Direitos Humanos</a:t>
              </a:r>
            </a:p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Período: 1º de janeiro de 2024 a 31 de dezembro de 2024</a:t>
              </a:r>
            </a:p>
            <a:p>
              <a:endParaRPr lang="pt-BR" sz="700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A62F465A-4A28-34C1-847B-2B608A3DE1D3}"/>
              </a:ext>
            </a:extLst>
          </p:cNvPr>
          <p:cNvSpPr txBox="1">
            <a:spLocks noChangeArrowheads="1"/>
          </p:cNvSpPr>
          <p:nvPr/>
        </p:nvSpPr>
        <p:spPr>
          <a:xfrm>
            <a:off x="1092074" y="1701800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Denúncias</a:t>
            </a:r>
            <a:endParaRPr lang="pt-BR" altLang="pt-BR" sz="933" dirty="0">
              <a:solidFill>
                <a:srgbClr val="57585A"/>
              </a:solidFill>
              <a:latin typeface="Rawline" panose="00000500000000000000" pitchFamily="2" charset="0"/>
              <a:cs typeface="Aldhabi" panose="01000000000000000000" pitchFamily="2" charset="-78"/>
            </a:endParaRPr>
          </a:p>
          <a:p>
            <a:pPr>
              <a:defRPr/>
            </a:pPr>
            <a:r>
              <a:rPr lang="pt-BR" altLang="pt-BR" sz="29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7.673</a:t>
            </a:r>
          </a:p>
        </p:txBody>
      </p:sp>
      <p:pic>
        <p:nvPicPr>
          <p:cNvPr id="12" name="Imagem 11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2109073A-8B14-40CF-9130-B41FBA3F1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t="30132" r="64274" b="48957"/>
          <a:stretch/>
        </p:blipFill>
        <p:spPr>
          <a:xfrm>
            <a:off x="736474" y="1701801"/>
            <a:ext cx="497661" cy="686768"/>
          </a:xfrm>
          <a:prstGeom prst="rect">
            <a:avLst/>
          </a:prstGeom>
        </p:spPr>
      </p:pic>
      <p:pic>
        <p:nvPicPr>
          <p:cNvPr id="13" name="Imagem 12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767C20B8-4ECE-ED7D-8D05-C5A8EB2CA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32902" r="35377" b="51630"/>
          <a:stretch/>
        </p:blipFill>
        <p:spPr>
          <a:xfrm>
            <a:off x="2710706" y="1768847"/>
            <a:ext cx="497661" cy="50800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59A1F28A-A688-596E-253A-14D0CACA5C0A}"/>
              </a:ext>
            </a:extLst>
          </p:cNvPr>
          <p:cNvSpPr txBox="1">
            <a:spLocks noChangeArrowheads="1"/>
          </p:cNvSpPr>
          <p:nvPr/>
        </p:nvSpPr>
        <p:spPr>
          <a:xfrm>
            <a:off x="3124074" y="1722284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Violações</a:t>
            </a:r>
            <a:endParaRPr lang="pt-BR" altLang="pt-BR" sz="933" dirty="0">
              <a:solidFill>
                <a:srgbClr val="57585A"/>
              </a:solidFill>
              <a:latin typeface="Rawline" panose="00000500000000000000" pitchFamily="2" charset="0"/>
              <a:cs typeface="Aldhabi" panose="01000000000000000000" pitchFamily="2" charset="-78"/>
            </a:endParaRPr>
          </a:p>
          <a:p>
            <a:pPr>
              <a:defRPr/>
            </a:pPr>
            <a:r>
              <a:rPr lang="pt-BR" altLang="pt-BR" sz="29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97.018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644F383-D397-D040-620B-65C81154CD43}"/>
              </a:ext>
            </a:extLst>
          </p:cNvPr>
          <p:cNvGraphicFramePr/>
          <p:nvPr/>
        </p:nvGraphicFramePr>
        <p:xfrm>
          <a:off x="5146398" y="1569516"/>
          <a:ext cx="6192342" cy="367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33395C7C-FD9A-297F-AF0D-4B984136F145}"/>
              </a:ext>
            </a:extLst>
          </p:cNvPr>
          <p:cNvSpPr txBox="1">
            <a:spLocks noChangeArrowheads="1"/>
          </p:cNvSpPr>
          <p:nvPr/>
        </p:nvSpPr>
        <p:spPr>
          <a:xfrm>
            <a:off x="6075312" y="20574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3721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122EC46-5A9B-FB29-E008-22FB693E7200}"/>
              </a:ext>
            </a:extLst>
          </p:cNvPr>
          <p:cNvSpPr txBox="1">
            <a:spLocks noChangeArrowheads="1"/>
          </p:cNvSpPr>
          <p:nvPr/>
        </p:nvSpPr>
        <p:spPr>
          <a:xfrm>
            <a:off x="5567312" y="2209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296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85ACAC5-6EBD-EAF1-0EF2-3BEF4FD0B820}"/>
              </a:ext>
            </a:extLst>
          </p:cNvPr>
          <p:cNvSpPr txBox="1">
            <a:spLocks noChangeArrowheads="1"/>
          </p:cNvSpPr>
          <p:nvPr/>
        </p:nvSpPr>
        <p:spPr>
          <a:xfrm>
            <a:off x="8259712" y="2616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22293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77020AB-A300-63A1-38E0-1F2B66BDE6D0}"/>
              </a:ext>
            </a:extLst>
          </p:cNvPr>
          <p:cNvSpPr txBox="1">
            <a:spLocks noChangeArrowheads="1"/>
          </p:cNvSpPr>
          <p:nvPr/>
        </p:nvSpPr>
        <p:spPr>
          <a:xfrm>
            <a:off x="5821312" y="2768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1713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D7B0580-AFA8-C9B4-87A5-27DC226C1A94}"/>
              </a:ext>
            </a:extLst>
          </p:cNvPr>
          <p:cNvSpPr txBox="1">
            <a:spLocks noChangeArrowheads="1"/>
          </p:cNvSpPr>
          <p:nvPr/>
        </p:nvSpPr>
        <p:spPr>
          <a:xfrm>
            <a:off x="7294512" y="3175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14575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D53AF73-CE71-00EA-A5E4-5D4AE9DAD1A7}"/>
              </a:ext>
            </a:extLst>
          </p:cNvPr>
          <p:cNvSpPr txBox="1">
            <a:spLocks noChangeArrowheads="1"/>
          </p:cNvSpPr>
          <p:nvPr/>
        </p:nvSpPr>
        <p:spPr>
          <a:xfrm>
            <a:off x="5740400" y="33274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1191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02D8EB5-16B9-7700-C183-B6917C66637B}"/>
              </a:ext>
            </a:extLst>
          </p:cNvPr>
          <p:cNvSpPr txBox="1">
            <a:spLocks noChangeArrowheads="1"/>
          </p:cNvSpPr>
          <p:nvPr/>
        </p:nvSpPr>
        <p:spPr>
          <a:xfrm>
            <a:off x="7751712" y="3784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18276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B71CFA74-9D4D-CD15-377D-AD0C51508535}"/>
              </a:ext>
            </a:extLst>
          </p:cNvPr>
          <p:cNvSpPr txBox="1">
            <a:spLocks noChangeArrowheads="1"/>
          </p:cNvSpPr>
          <p:nvPr/>
        </p:nvSpPr>
        <p:spPr>
          <a:xfrm>
            <a:off x="5770512" y="3937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1438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E2A1183D-1C82-04F8-D97A-C7B89B7A0E95}"/>
              </a:ext>
            </a:extLst>
          </p:cNvPr>
          <p:cNvSpPr txBox="1">
            <a:spLocks noChangeArrowheads="1"/>
          </p:cNvSpPr>
          <p:nvPr/>
        </p:nvSpPr>
        <p:spPr>
          <a:xfrm>
            <a:off x="10240912" y="43434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38153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AC194570-1272-6A27-996B-25932F95B70F}"/>
              </a:ext>
            </a:extLst>
          </p:cNvPr>
          <p:cNvSpPr txBox="1">
            <a:spLocks noChangeArrowheads="1"/>
          </p:cNvSpPr>
          <p:nvPr/>
        </p:nvSpPr>
        <p:spPr>
          <a:xfrm>
            <a:off x="5994400" y="4495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3035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DB8ECE6-4E53-7F30-1761-0EEFD442E710}"/>
              </a:ext>
            </a:extLst>
          </p:cNvPr>
          <p:cNvGrpSpPr/>
          <p:nvPr/>
        </p:nvGrpSpPr>
        <p:grpSpPr>
          <a:xfrm>
            <a:off x="811948" y="2547967"/>
            <a:ext cx="1285598" cy="2218772"/>
            <a:chOff x="1279890" y="3821950"/>
            <a:chExt cx="1928397" cy="3328158"/>
          </a:xfrm>
        </p:grpSpPr>
        <p:pic>
          <p:nvPicPr>
            <p:cNvPr id="8" name="Imagem 7" descr="Diagrama&#10;&#10;O conteúdo gerado por IA pode estar incorreto.">
              <a:extLst>
                <a:ext uri="{FF2B5EF4-FFF2-40B4-BE49-F238E27FC236}">
                  <a16:creationId xmlns:a16="http://schemas.microsoft.com/office/drawing/2014/main" id="{5E033551-FD4D-BAD3-3E76-41B69C25B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890" y="3821950"/>
              <a:ext cx="1892731" cy="3328158"/>
            </a:xfrm>
            <a:prstGeom prst="rect">
              <a:avLst/>
            </a:prstGeom>
          </p:spPr>
        </p:pic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C9246E1-80EC-3A3C-91B1-C5D7B4412A26}"/>
                </a:ext>
              </a:extLst>
            </p:cNvPr>
            <p:cNvSpPr/>
            <p:nvPr/>
          </p:nvSpPr>
          <p:spPr>
            <a:xfrm>
              <a:off x="2178196" y="4048042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B108106-AE27-FC04-8AC6-43CF0A70B6FE}"/>
                </a:ext>
              </a:extLst>
            </p:cNvPr>
            <p:cNvSpPr/>
            <p:nvPr/>
          </p:nvSpPr>
          <p:spPr>
            <a:xfrm>
              <a:off x="2422722" y="4700621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97315E0-4C3D-C623-E2DB-0A20AAC38856}"/>
                </a:ext>
              </a:extLst>
            </p:cNvPr>
            <p:cNvSpPr/>
            <p:nvPr/>
          </p:nvSpPr>
          <p:spPr>
            <a:xfrm>
              <a:off x="2674887" y="5402227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92D3044E-6BA3-927F-31D6-A233F22947B2}"/>
                </a:ext>
              </a:extLst>
            </p:cNvPr>
            <p:cNvSpPr/>
            <p:nvPr/>
          </p:nvSpPr>
          <p:spPr>
            <a:xfrm>
              <a:off x="2362200" y="6149553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84FAF17F-D789-600E-7B0C-18505CD55F96}"/>
                </a:ext>
              </a:extLst>
            </p:cNvPr>
            <p:cNvSpPr/>
            <p:nvPr/>
          </p:nvSpPr>
          <p:spPr>
            <a:xfrm>
              <a:off x="2072640" y="6749695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83668E4A-B323-99D1-822E-0ACC4C676164}"/>
              </a:ext>
            </a:extLst>
          </p:cNvPr>
          <p:cNvSpPr txBox="1">
            <a:spLocks noChangeArrowheads="1"/>
          </p:cNvSpPr>
          <p:nvPr/>
        </p:nvSpPr>
        <p:spPr>
          <a:xfrm>
            <a:off x="1422400" y="4038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3913</a:t>
            </a:r>
          </a:p>
        </p:txBody>
      </p:sp>
      <p:pic>
        <p:nvPicPr>
          <p:cNvPr id="33" name="Imagem 32" descr="Mapa&#10;&#10;O conteúdo gerado por IA pode estar incorreto.">
            <a:extLst>
              <a:ext uri="{FF2B5EF4-FFF2-40B4-BE49-F238E27FC236}">
                <a16:creationId xmlns:a16="http://schemas.microsoft.com/office/drawing/2014/main" id="{33F696F3-213C-A684-E01E-B6D9F313F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00" y="2122566"/>
            <a:ext cx="3021373" cy="2779093"/>
          </a:xfrm>
          <a:prstGeom prst="rect">
            <a:avLst/>
          </a:prstGeom>
        </p:spPr>
      </p:pic>
      <p:sp>
        <p:nvSpPr>
          <p:cNvPr id="34" name="Título 1">
            <a:extLst>
              <a:ext uri="{FF2B5EF4-FFF2-40B4-BE49-F238E27FC236}">
                <a16:creationId xmlns:a16="http://schemas.microsoft.com/office/drawing/2014/main" id="{64EEF6C9-CF05-93F5-4EC5-D58622AA83FE}"/>
              </a:ext>
            </a:extLst>
          </p:cNvPr>
          <p:cNvSpPr txBox="1">
            <a:spLocks noChangeArrowheads="1"/>
          </p:cNvSpPr>
          <p:nvPr/>
        </p:nvSpPr>
        <p:spPr>
          <a:xfrm>
            <a:off x="1228503" y="4456285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902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85F4F2EA-95FD-9986-E398-C200D46938E6}"/>
              </a:ext>
            </a:extLst>
          </p:cNvPr>
          <p:cNvSpPr txBox="1">
            <a:spLocks noChangeArrowheads="1"/>
          </p:cNvSpPr>
          <p:nvPr/>
        </p:nvSpPr>
        <p:spPr>
          <a:xfrm>
            <a:off x="1630001" y="3572899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706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52AB9EDF-3245-5918-CDCE-1BDF1E5EE251}"/>
              </a:ext>
            </a:extLst>
          </p:cNvPr>
          <p:cNvSpPr txBox="1">
            <a:spLocks noChangeArrowheads="1"/>
          </p:cNvSpPr>
          <p:nvPr/>
        </p:nvSpPr>
        <p:spPr>
          <a:xfrm>
            <a:off x="1442857" y="3124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1702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43C04EDB-F741-D703-BFA2-450F8FBB6420}"/>
              </a:ext>
            </a:extLst>
          </p:cNvPr>
          <p:cNvSpPr txBox="1">
            <a:spLocks noChangeArrowheads="1"/>
          </p:cNvSpPr>
          <p:nvPr/>
        </p:nvSpPr>
        <p:spPr>
          <a:xfrm>
            <a:off x="1300112" y="2717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251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A8774EA-2281-16B4-AF42-76A2F593AE7F}"/>
              </a:ext>
            </a:extLst>
          </p:cNvPr>
          <p:cNvGrpSpPr/>
          <p:nvPr/>
        </p:nvGrpSpPr>
        <p:grpSpPr>
          <a:xfrm>
            <a:off x="4616604" y="5825577"/>
            <a:ext cx="7248992" cy="1062375"/>
            <a:chOff x="4616604" y="5825577"/>
            <a:chExt cx="7248992" cy="1062375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7B10411D-DFCE-41D2-14F8-1207780D0518}"/>
                </a:ext>
              </a:extLst>
            </p:cNvPr>
            <p:cNvGrpSpPr/>
            <p:nvPr/>
          </p:nvGrpSpPr>
          <p:grpSpPr>
            <a:xfrm>
              <a:off x="5754029" y="5825577"/>
              <a:ext cx="3099946" cy="1062375"/>
              <a:chOff x="794395" y="6065564"/>
              <a:chExt cx="2489412" cy="728793"/>
            </a:xfrm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59142964-564C-6CDC-B341-E26474E7FA0F}"/>
                  </a:ext>
                </a:extLst>
              </p:cNvPr>
              <p:cNvSpPr/>
              <p:nvPr/>
            </p:nvSpPr>
            <p:spPr>
              <a:xfrm>
                <a:off x="794395" y="6065564"/>
                <a:ext cx="1294434" cy="728793"/>
              </a:xfrm>
              <a:custGeom>
                <a:avLst/>
                <a:gdLst/>
                <a:ahLst/>
                <a:cxnLst/>
                <a:rect l="l" t="t" r="r" b="b"/>
                <a:pathLst>
                  <a:path w="2588867" h="1457586">
                    <a:moveTo>
                      <a:pt x="0" y="0"/>
                    </a:moveTo>
                    <a:lnTo>
                      <a:pt x="2588867" y="0"/>
                    </a:lnTo>
                    <a:lnTo>
                      <a:pt x="2588867" y="1457586"/>
                    </a:lnTo>
                    <a:lnTo>
                      <a:pt x="0" y="1457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314930B7-FABE-A817-634C-125C8764F729}"/>
                  </a:ext>
                </a:extLst>
              </p:cNvPr>
              <p:cNvSpPr/>
              <p:nvPr/>
            </p:nvSpPr>
            <p:spPr>
              <a:xfrm>
                <a:off x="1989373" y="6112966"/>
                <a:ext cx="1294434" cy="633989"/>
              </a:xfrm>
              <a:custGeom>
                <a:avLst/>
                <a:gdLst/>
                <a:ahLst/>
                <a:cxnLst/>
                <a:rect l="l" t="t" r="r" b="b"/>
                <a:pathLst>
                  <a:path w="5368455" h="1267978">
                    <a:moveTo>
                      <a:pt x="0" y="0"/>
                    </a:moveTo>
                    <a:lnTo>
                      <a:pt x="5368455" y="0"/>
                    </a:lnTo>
                    <a:lnTo>
                      <a:pt x="5368455" y="1267978"/>
                    </a:lnTo>
                    <a:lnTo>
                      <a:pt x="0" y="12679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1" r="-107367"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</p:grpSp>
        <p:pic>
          <p:nvPicPr>
            <p:cNvPr id="39" name="Imagem 4">
              <a:extLst>
                <a:ext uri="{FF2B5EF4-FFF2-40B4-BE49-F238E27FC236}">
                  <a16:creationId xmlns:a16="http://schemas.microsoft.com/office/drawing/2014/main" id="{B51C2536-323E-37E7-89D2-DE32E2BE1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298" y="5997063"/>
              <a:ext cx="2782298" cy="7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4497E886-0E05-C29E-89F5-3A4518495015}"/>
                </a:ext>
              </a:extLst>
            </p:cNvPr>
            <p:cNvSpPr txBox="1"/>
            <p:nvPr/>
          </p:nvSpPr>
          <p:spPr>
            <a:xfrm>
              <a:off x="4616604" y="6087760"/>
              <a:ext cx="1137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Fonte/Dados: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67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32756-BBE0-ED93-7255-18BB028E8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ACF84007-3078-ABF2-6213-0C18599B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50966" y="698349"/>
            <a:ext cx="1663763" cy="6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EBC45067-C6AE-63A9-25B5-26FA356AF878}"/>
              </a:ext>
            </a:extLst>
          </p:cNvPr>
          <p:cNvGraphicFramePr/>
          <p:nvPr/>
        </p:nvGraphicFramePr>
        <p:xfrm>
          <a:off x="2032000" y="1991584"/>
          <a:ext cx="8128000" cy="287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2" name="Picture 2">
            <a:extLst>
              <a:ext uri="{FF2B5EF4-FFF2-40B4-BE49-F238E27FC236}">
                <a16:creationId xmlns:a16="http://schemas.microsoft.com/office/drawing/2014/main" id="{AF2006A1-5E05-824A-6E39-C9F35FAC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50966" y="698349"/>
            <a:ext cx="1663763" cy="6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3F686EB7-4E29-B312-9270-B14EADBDB5F6}"/>
              </a:ext>
            </a:extLst>
          </p:cNvPr>
          <p:cNvSpPr txBox="1"/>
          <p:nvPr/>
        </p:nvSpPr>
        <p:spPr>
          <a:xfrm>
            <a:off x="853260" y="5247169"/>
            <a:ext cx="57683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rPr>
              <a:t>Fonte: </a:t>
            </a:r>
            <a:r>
              <a:rPr lang="pt-BR" sz="700" b="1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rPr>
              <a:t>Painel de Dados da Ouvidoria Nacional de Direitos Humanos</a:t>
            </a:r>
          </a:p>
          <a:p>
            <a:r>
              <a:rPr lang="pt-BR" sz="700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rPr>
              <a:t>Período: 1º de janeiro de 2024 a 31 de dezembro de 2024</a:t>
            </a:r>
          </a:p>
          <a:p>
            <a:endParaRPr lang="pt-BR" sz="700" dirty="0">
              <a:solidFill>
                <a:srgbClr val="57585A"/>
              </a:solidFill>
              <a:latin typeface="Rawline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4F64BDB8-5F53-203E-7C48-00C24A4394AB}"/>
              </a:ext>
            </a:extLst>
          </p:cNvPr>
          <p:cNvSpPr txBox="1">
            <a:spLocks noChangeArrowheads="1"/>
          </p:cNvSpPr>
          <p:nvPr/>
        </p:nvSpPr>
        <p:spPr>
          <a:xfrm>
            <a:off x="677272" y="760768"/>
            <a:ext cx="7207614" cy="13067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16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VIOLAÇÕES DE DIREITOS HUMANOS 2024</a:t>
            </a:r>
            <a:br>
              <a:rPr lang="pt-BR" altLang="pt-BR" sz="16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</a:b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POPULAÇÃO LGBTQIA+</a:t>
            </a:r>
          </a:p>
        </p:txBody>
      </p:sp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454EEB3B-2F7E-2EF8-2FCA-4B32C6D1CE36}"/>
              </a:ext>
            </a:extLst>
          </p:cNvPr>
          <p:cNvGraphicFramePr/>
          <p:nvPr/>
        </p:nvGraphicFramePr>
        <p:xfrm>
          <a:off x="2032000" y="1991584"/>
          <a:ext cx="8128000" cy="287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ítulo 1">
            <a:extLst>
              <a:ext uri="{FF2B5EF4-FFF2-40B4-BE49-F238E27FC236}">
                <a16:creationId xmlns:a16="http://schemas.microsoft.com/office/drawing/2014/main" id="{30A3C35C-65BF-B2F3-3784-5A67049BD617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0" y="2768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2110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E671A088-D0C6-034F-6163-DEBC4AAD9706}"/>
              </a:ext>
            </a:extLst>
          </p:cNvPr>
          <p:cNvSpPr txBox="1">
            <a:spLocks noChangeArrowheads="1"/>
          </p:cNvSpPr>
          <p:nvPr/>
        </p:nvSpPr>
        <p:spPr>
          <a:xfrm>
            <a:off x="2692400" y="3632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1000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AD1CB586-6D6D-F8D4-87E3-B1F65CF3A0E4}"/>
              </a:ext>
            </a:extLst>
          </p:cNvPr>
          <p:cNvSpPr txBox="1">
            <a:spLocks noChangeArrowheads="1"/>
          </p:cNvSpPr>
          <p:nvPr/>
        </p:nvSpPr>
        <p:spPr>
          <a:xfrm>
            <a:off x="2943273" y="3879268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668</a:t>
            </a: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E36AA653-B51B-AC11-2E56-03495E7F42DC}"/>
              </a:ext>
            </a:extLst>
          </p:cNvPr>
          <p:cNvSpPr txBox="1">
            <a:spLocks noChangeArrowheads="1"/>
          </p:cNvSpPr>
          <p:nvPr/>
        </p:nvSpPr>
        <p:spPr>
          <a:xfrm>
            <a:off x="3200400" y="3908066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624</a:t>
            </a: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id="{3D9BB5A6-AE48-F2C4-0173-FEB9AF3571A6}"/>
              </a:ext>
            </a:extLst>
          </p:cNvPr>
          <p:cNvSpPr txBox="1">
            <a:spLocks noChangeArrowheads="1"/>
          </p:cNvSpPr>
          <p:nvPr/>
        </p:nvSpPr>
        <p:spPr>
          <a:xfrm>
            <a:off x="3454400" y="40894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389</a:t>
            </a: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603213B5-355A-3026-9B10-5FD2AEB82E15}"/>
              </a:ext>
            </a:extLst>
          </p:cNvPr>
          <p:cNvSpPr txBox="1">
            <a:spLocks noChangeArrowheads="1"/>
          </p:cNvSpPr>
          <p:nvPr/>
        </p:nvSpPr>
        <p:spPr>
          <a:xfrm>
            <a:off x="3738512" y="4140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302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CCFCCE82-09B5-AA37-AFB0-48C2F74D390C}"/>
              </a:ext>
            </a:extLst>
          </p:cNvPr>
          <p:cNvSpPr txBox="1">
            <a:spLocks noChangeArrowheads="1"/>
          </p:cNvSpPr>
          <p:nvPr/>
        </p:nvSpPr>
        <p:spPr>
          <a:xfrm>
            <a:off x="3992512" y="4140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286</a:t>
            </a: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759CF5AD-F21D-0549-EECB-5E2334B91D44}"/>
              </a:ext>
            </a:extLst>
          </p:cNvPr>
          <p:cNvSpPr txBox="1">
            <a:spLocks noChangeArrowheads="1"/>
          </p:cNvSpPr>
          <p:nvPr/>
        </p:nvSpPr>
        <p:spPr>
          <a:xfrm>
            <a:off x="4246512" y="4191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268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2B2824A2-8CD6-7255-E9F0-03260D7F2C44}"/>
              </a:ext>
            </a:extLst>
          </p:cNvPr>
          <p:cNvSpPr txBox="1">
            <a:spLocks noChangeArrowheads="1"/>
          </p:cNvSpPr>
          <p:nvPr/>
        </p:nvSpPr>
        <p:spPr>
          <a:xfrm>
            <a:off x="4500512" y="4191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260</a:t>
            </a: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230ADFE5-3904-BB33-250D-2A8D3FC13108}"/>
              </a:ext>
            </a:extLst>
          </p:cNvPr>
          <p:cNvSpPr txBox="1">
            <a:spLocks noChangeArrowheads="1"/>
          </p:cNvSpPr>
          <p:nvPr/>
        </p:nvSpPr>
        <p:spPr>
          <a:xfrm>
            <a:off x="4775200" y="4191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245</a:t>
            </a: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1D6D4B9A-9032-EF2B-2EE0-0E269CD45228}"/>
              </a:ext>
            </a:extLst>
          </p:cNvPr>
          <p:cNvSpPr txBox="1">
            <a:spLocks noChangeArrowheads="1"/>
          </p:cNvSpPr>
          <p:nvPr/>
        </p:nvSpPr>
        <p:spPr>
          <a:xfrm>
            <a:off x="5029200" y="4241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199</a:t>
            </a: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0A9112FE-6517-A924-2244-B40F31894ACD}"/>
              </a:ext>
            </a:extLst>
          </p:cNvPr>
          <p:cNvSpPr txBox="1">
            <a:spLocks noChangeArrowheads="1"/>
          </p:cNvSpPr>
          <p:nvPr/>
        </p:nvSpPr>
        <p:spPr>
          <a:xfrm>
            <a:off x="5283200" y="4241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198</a:t>
            </a:r>
          </a:p>
        </p:txBody>
      </p:sp>
      <p:sp>
        <p:nvSpPr>
          <p:cNvPr id="58" name="Título 1">
            <a:extLst>
              <a:ext uri="{FF2B5EF4-FFF2-40B4-BE49-F238E27FC236}">
                <a16:creationId xmlns:a16="http://schemas.microsoft.com/office/drawing/2014/main" id="{3558D728-01C6-C331-BD79-62CCC53F3AC4}"/>
              </a:ext>
            </a:extLst>
          </p:cNvPr>
          <p:cNvSpPr txBox="1">
            <a:spLocks noChangeArrowheads="1"/>
          </p:cNvSpPr>
          <p:nvPr/>
        </p:nvSpPr>
        <p:spPr>
          <a:xfrm>
            <a:off x="5537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145</a:t>
            </a:r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id="{BA557BAE-04EE-2909-CCEC-23091D883232}"/>
              </a:ext>
            </a:extLst>
          </p:cNvPr>
          <p:cNvSpPr txBox="1">
            <a:spLocks noChangeArrowheads="1"/>
          </p:cNvSpPr>
          <p:nvPr/>
        </p:nvSpPr>
        <p:spPr>
          <a:xfrm>
            <a:off x="5791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135</a:t>
            </a:r>
          </a:p>
        </p:txBody>
      </p:sp>
      <p:sp>
        <p:nvSpPr>
          <p:cNvPr id="60" name="Título 1">
            <a:extLst>
              <a:ext uri="{FF2B5EF4-FFF2-40B4-BE49-F238E27FC236}">
                <a16:creationId xmlns:a16="http://schemas.microsoft.com/office/drawing/2014/main" id="{D2CC4377-2D3E-42DE-BE88-FD6D94ABE501}"/>
              </a:ext>
            </a:extLst>
          </p:cNvPr>
          <p:cNvSpPr txBox="1">
            <a:spLocks noChangeArrowheads="1"/>
          </p:cNvSpPr>
          <p:nvPr/>
        </p:nvSpPr>
        <p:spPr>
          <a:xfrm>
            <a:off x="6045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125</a:t>
            </a:r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9F9F5B7A-76D7-F253-1F7C-526E791C5313}"/>
              </a:ext>
            </a:extLst>
          </p:cNvPr>
          <p:cNvSpPr txBox="1">
            <a:spLocks noChangeArrowheads="1"/>
          </p:cNvSpPr>
          <p:nvPr/>
        </p:nvSpPr>
        <p:spPr>
          <a:xfrm>
            <a:off x="6299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109</a:t>
            </a:r>
          </a:p>
        </p:txBody>
      </p:sp>
      <p:sp>
        <p:nvSpPr>
          <p:cNvPr id="62" name="Título 1">
            <a:extLst>
              <a:ext uri="{FF2B5EF4-FFF2-40B4-BE49-F238E27FC236}">
                <a16:creationId xmlns:a16="http://schemas.microsoft.com/office/drawing/2014/main" id="{E626E856-5035-8CCC-E852-3E06298D7D24}"/>
              </a:ext>
            </a:extLst>
          </p:cNvPr>
          <p:cNvSpPr txBox="1">
            <a:spLocks noChangeArrowheads="1"/>
          </p:cNvSpPr>
          <p:nvPr/>
        </p:nvSpPr>
        <p:spPr>
          <a:xfrm>
            <a:off x="6583312" y="4304357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103</a:t>
            </a:r>
          </a:p>
        </p:txBody>
      </p:sp>
      <p:sp>
        <p:nvSpPr>
          <p:cNvPr id="63" name="Título 1">
            <a:extLst>
              <a:ext uri="{FF2B5EF4-FFF2-40B4-BE49-F238E27FC236}">
                <a16:creationId xmlns:a16="http://schemas.microsoft.com/office/drawing/2014/main" id="{59B2C6D5-7997-90B7-2019-671692A23AC3}"/>
              </a:ext>
            </a:extLst>
          </p:cNvPr>
          <p:cNvSpPr txBox="1">
            <a:spLocks noChangeArrowheads="1"/>
          </p:cNvSpPr>
          <p:nvPr/>
        </p:nvSpPr>
        <p:spPr>
          <a:xfrm>
            <a:off x="6837312" y="43180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81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3F52F648-4620-421C-9E11-1565391889C2}"/>
              </a:ext>
            </a:extLst>
          </p:cNvPr>
          <p:cNvSpPr txBox="1">
            <a:spLocks noChangeArrowheads="1"/>
          </p:cNvSpPr>
          <p:nvPr/>
        </p:nvSpPr>
        <p:spPr>
          <a:xfrm>
            <a:off x="7091312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77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5609CD06-A441-CC85-4953-0F16B9FF23B2}"/>
              </a:ext>
            </a:extLst>
          </p:cNvPr>
          <p:cNvSpPr txBox="1">
            <a:spLocks noChangeArrowheads="1"/>
          </p:cNvSpPr>
          <p:nvPr/>
        </p:nvSpPr>
        <p:spPr>
          <a:xfrm>
            <a:off x="7339680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77</a:t>
            </a:r>
          </a:p>
        </p:txBody>
      </p:sp>
      <p:sp>
        <p:nvSpPr>
          <p:cNvPr id="66" name="Título 1">
            <a:extLst>
              <a:ext uri="{FF2B5EF4-FFF2-40B4-BE49-F238E27FC236}">
                <a16:creationId xmlns:a16="http://schemas.microsoft.com/office/drawing/2014/main" id="{FBB8B08E-D0CF-9A44-AA40-6301EAFBB88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0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73</a:t>
            </a:r>
          </a:p>
        </p:txBody>
      </p:sp>
      <p:sp>
        <p:nvSpPr>
          <p:cNvPr id="67" name="Título 1">
            <a:extLst>
              <a:ext uri="{FF2B5EF4-FFF2-40B4-BE49-F238E27FC236}">
                <a16:creationId xmlns:a16="http://schemas.microsoft.com/office/drawing/2014/main" id="{616E231C-9D7F-2873-A5EE-E8E6074B6F2B}"/>
              </a:ext>
            </a:extLst>
          </p:cNvPr>
          <p:cNvSpPr txBox="1">
            <a:spLocks noChangeArrowheads="1"/>
          </p:cNvSpPr>
          <p:nvPr/>
        </p:nvSpPr>
        <p:spPr>
          <a:xfrm>
            <a:off x="7904112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68</a:t>
            </a:r>
          </a:p>
        </p:txBody>
      </p:sp>
      <p:sp>
        <p:nvSpPr>
          <p:cNvPr id="68" name="Título 1">
            <a:extLst>
              <a:ext uri="{FF2B5EF4-FFF2-40B4-BE49-F238E27FC236}">
                <a16:creationId xmlns:a16="http://schemas.microsoft.com/office/drawing/2014/main" id="{A6D255EA-FF41-A17E-F2DA-187CFBA6D3AD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0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62</a:t>
            </a: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id="{E11F1CF8-148F-EA3A-792A-237101FB57E9}"/>
              </a:ext>
            </a:extLst>
          </p:cNvPr>
          <p:cNvSpPr txBox="1">
            <a:spLocks noChangeArrowheads="1"/>
          </p:cNvSpPr>
          <p:nvPr/>
        </p:nvSpPr>
        <p:spPr>
          <a:xfrm>
            <a:off x="8412112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27</a:t>
            </a:r>
          </a:p>
        </p:txBody>
      </p:sp>
      <p:sp>
        <p:nvSpPr>
          <p:cNvPr id="70" name="Título 1">
            <a:extLst>
              <a:ext uri="{FF2B5EF4-FFF2-40B4-BE49-F238E27FC236}">
                <a16:creationId xmlns:a16="http://schemas.microsoft.com/office/drawing/2014/main" id="{30919B86-2BF1-87DB-1DCF-E81C604AB57D}"/>
              </a:ext>
            </a:extLst>
          </p:cNvPr>
          <p:cNvSpPr txBox="1">
            <a:spLocks noChangeArrowheads="1"/>
          </p:cNvSpPr>
          <p:nvPr/>
        </p:nvSpPr>
        <p:spPr>
          <a:xfrm>
            <a:off x="8666112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16</a:t>
            </a:r>
          </a:p>
        </p:txBody>
      </p:sp>
      <p:sp>
        <p:nvSpPr>
          <p:cNvPr id="71" name="Título 1">
            <a:extLst>
              <a:ext uri="{FF2B5EF4-FFF2-40B4-BE49-F238E27FC236}">
                <a16:creationId xmlns:a16="http://schemas.microsoft.com/office/drawing/2014/main" id="{8E67FFB9-CB61-81FD-6D3A-8DA89113B900}"/>
              </a:ext>
            </a:extLst>
          </p:cNvPr>
          <p:cNvSpPr txBox="1">
            <a:spLocks noChangeArrowheads="1"/>
          </p:cNvSpPr>
          <p:nvPr/>
        </p:nvSpPr>
        <p:spPr>
          <a:xfrm>
            <a:off x="8920112" y="43942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13</a:t>
            </a:r>
          </a:p>
        </p:txBody>
      </p:sp>
      <p:sp>
        <p:nvSpPr>
          <p:cNvPr id="72" name="Título 1">
            <a:extLst>
              <a:ext uri="{FF2B5EF4-FFF2-40B4-BE49-F238E27FC236}">
                <a16:creationId xmlns:a16="http://schemas.microsoft.com/office/drawing/2014/main" id="{1905E697-AE2F-2E66-B491-E1FCC85E5CCC}"/>
              </a:ext>
            </a:extLst>
          </p:cNvPr>
          <p:cNvSpPr txBox="1">
            <a:spLocks noChangeArrowheads="1"/>
          </p:cNvSpPr>
          <p:nvPr/>
        </p:nvSpPr>
        <p:spPr>
          <a:xfrm>
            <a:off x="9174112" y="43942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</a:t>
            </a:r>
          </a:p>
        </p:txBody>
      </p:sp>
      <p:sp>
        <p:nvSpPr>
          <p:cNvPr id="73" name="Título 1">
            <a:extLst>
              <a:ext uri="{FF2B5EF4-FFF2-40B4-BE49-F238E27FC236}">
                <a16:creationId xmlns:a16="http://schemas.microsoft.com/office/drawing/2014/main" id="{66B3A9E7-0AD0-0945-175F-B04A80843B7F}"/>
              </a:ext>
            </a:extLst>
          </p:cNvPr>
          <p:cNvSpPr txBox="1">
            <a:spLocks noChangeArrowheads="1"/>
          </p:cNvSpPr>
          <p:nvPr/>
        </p:nvSpPr>
        <p:spPr>
          <a:xfrm>
            <a:off x="9428112" y="43942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05BD659-09EC-F23A-A219-68DF3D119C6A}"/>
              </a:ext>
            </a:extLst>
          </p:cNvPr>
          <p:cNvGrpSpPr/>
          <p:nvPr/>
        </p:nvGrpSpPr>
        <p:grpSpPr>
          <a:xfrm>
            <a:off x="4616604" y="5825577"/>
            <a:ext cx="7248992" cy="1062375"/>
            <a:chOff x="4616604" y="5825577"/>
            <a:chExt cx="7248992" cy="1062375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86C3FA88-13D9-BDD3-9618-E3CA7BF39354}"/>
                </a:ext>
              </a:extLst>
            </p:cNvPr>
            <p:cNvGrpSpPr/>
            <p:nvPr/>
          </p:nvGrpSpPr>
          <p:grpSpPr>
            <a:xfrm>
              <a:off x="5754029" y="5825577"/>
              <a:ext cx="3099946" cy="1062375"/>
              <a:chOff x="794395" y="6065564"/>
              <a:chExt cx="2489412" cy="728793"/>
            </a:xfrm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E5CFFB40-031A-1CA9-3807-8124F73B21AF}"/>
                  </a:ext>
                </a:extLst>
              </p:cNvPr>
              <p:cNvSpPr/>
              <p:nvPr/>
            </p:nvSpPr>
            <p:spPr>
              <a:xfrm>
                <a:off x="794395" y="6065564"/>
                <a:ext cx="1294434" cy="728793"/>
              </a:xfrm>
              <a:custGeom>
                <a:avLst/>
                <a:gdLst/>
                <a:ahLst/>
                <a:cxnLst/>
                <a:rect l="l" t="t" r="r" b="b"/>
                <a:pathLst>
                  <a:path w="2588867" h="1457586">
                    <a:moveTo>
                      <a:pt x="0" y="0"/>
                    </a:moveTo>
                    <a:lnTo>
                      <a:pt x="2588867" y="0"/>
                    </a:lnTo>
                    <a:lnTo>
                      <a:pt x="2588867" y="1457586"/>
                    </a:lnTo>
                    <a:lnTo>
                      <a:pt x="0" y="1457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B0CF34C9-AF8F-7AB6-B12B-0F4F8B1159FD}"/>
                  </a:ext>
                </a:extLst>
              </p:cNvPr>
              <p:cNvSpPr/>
              <p:nvPr/>
            </p:nvSpPr>
            <p:spPr>
              <a:xfrm>
                <a:off x="1989373" y="6112966"/>
                <a:ext cx="1294434" cy="633989"/>
              </a:xfrm>
              <a:custGeom>
                <a:avLst/>
                <a:gdLst/>
                <a:ahLst/>
                <a:cxnLst/>
                <a:rect l="l" t="t" r="r" b="b"/>
                <a:pathLst>
                  <a:path w="5368455" h="1267978">
                    <a:moveTo>
                      <a:pt x="0" y="0"/>
                    </a:moveTo>
                    <a:lnTo>
                      <a:pt x="5368455" y="0"/>
                    </a:lnTo>
                    <a:lnTo>
                      <a:pt x="5368455" y="1267978"/>
                    </a:lnTo>
                    <a:lnTo>
                      <a:pt x="0" y="12679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1" r="-107367"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</p:grpSp>
        <p:pic>
          <p:nvPicPr>
            <p:cNvPr id="7" name="Imagem 4">
              <a:extLst>
                <a:ext uri="{FF2B5EF4-FFF2-40B4-BE49-F238E27FC236}">
                  <a16:creationId xmlns:a16="http://schemas.microsoft.com/office/drawing/2014/main" id="{EEBCD549-AFBD-4CD0-4DA3-D3E3593F6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298" y="5997063"/>
              <a:ext cx="2782298" cy="7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8405D59-0FCE-CFD2-59D7-2E13940946B9}"/>
                </a:ext>
              </a:extLst>
            </p:cNvPr>
            <p:cNvSpPr txBox="1"/>
            <p:nvPr/>
          </p:nvSpPr>
          <p:spPr>
            <a:xfrm>
              <a:off x="4616604" y="6087760"/>
              <a:ext cx="1137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Fonte/Dados: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73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231A-AA17-728E-26AA-CCF8B3850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075D4E7-AE4C-146C-B098-CF9A42A991F3}"/>
              </a:ext>
            </a:extLst>
          </p:cNvPr>
          <p:cNvGrpSpPr/>
          <p:nvPr/>
        </p:nvGrpSpPr>
        <p:grpSpPr>
          <a:xfrm>
            <a:off x="677272" y="698349"/>
            <a:ext cx="10837457" cy="4964318"/>
            <a:chOff x="1117416" y="753081"/>
            <a:chExt cx="16256185" cy="7446477"/>
          </a:xfrm>
        </p:grpSpPr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A944F4B7-3CFD-DA12-4199-DAF5E5E1731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17416" y="846710"/>
              <a:ext cx="10811421" cy="19601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VIOLAÇÕES DE DIREITOS HUMANOS 2023</a:t>
              </a:r>
              <a:b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</a:br>
              <a:r>
                <a:rPr lang="pt-BR" altLang="pt-BR" sz="1333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POPULAÇÃO LGBTQIA+</a:t>
              </a: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18163DF5-A602-1CFA-F99D-7375A01CC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877957" y="753081"/>
              <a:ext cx="2495644" cy="97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3ACA9AF-0986-6973-AD18-FAF8FE4A8617}"/>
                </a:ext>
              </a:extLst>
            </p:cNvPr>
            <p:cNvSpPr txBox="1"/>
            <p:nvPr/>
          </p:nvSpPr>
          <p:spPr>
            <a:xfrm>
              <a:off x="1381398" y="7576311"/>
              <a:ext cx="8652598" cy="623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Fonte: </a:t>
              </a:r>
              <a:r>
                <a:rPr lang="pt-BR" sz="700" b="1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Painel de Dados da Ouvidoria Nacional de Direitos Humanos</a:t>
              </a:r>
            </a:p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Período: 1º de janeiro de 2023 a 31 de dezembro de 2023</a:t>
              </a:r>
            </a:p>
            <a:p>
              <a:endParaRPr lang="pt-BR" sz="700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endParaRP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CA4F73DC-1EFA-1FE4-F713-3BDCCFF8E611}"/>
              </a:ext>
            </a:extLst>
          </p:cNvPr>
          <p:cNvSpPr txBox="1">
            <a:spLocks noChangeArrowheads="1"/>
          </p:cNvSpPr>
          <p:nvPr/>
        </p:nvSpPr>
        <p:spPr>
          <a:xfrm>
            <a:off x="1092074" y="1600200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Denúncias</a:t>
            </a:r>
            <a:endParaRPr lang="pt-BR" altLang="pt-BR" sz="933" dirty="0">
              <a:solidFill>
                <a:srgbClr val="57585A"/>
              </a:solidFill>
              <a:latin typeface="Rawline" panose="00000500000000000000" pitchFamily="2" charset="0"/>
              <a:cs typeface="Aldhabi" panose="01000000000000000000" pitchFamily="2" charset="-78"/>
            </a:endParaRPr>
          </a:p>
          <a:p>
            <a:pPr>
              <a:defRPr/>
            </a:pPr>
            <a:r>
              <a:rPr lang="pt-BR" altLang="pt-BR" sz="29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6.264</a:t>
            </a:r>
          </a:p>
        </p:txBody>
      </p:sp>
      <p:pic>
        <p:nvPicPr>
          <p:cNvPr id="12" name="Imagem 11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172AF273-F55A-7331-3F8F-AD94C3564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t="30132" r="64274" b="48957"/>
          <a:stretch/>
        </p:blipFill>
        <p:spPr>
          <a:xfrm>
            <a:off x="736474" y="1600201"/>
            <a:ext cx="497661" cy="686768"/>
          </a:xfrm>
          <a:prstGeom prst="rect">
            <a:avLst/>
          </a:prstGeom>
        </p:spPr>
      </p:pic>
      <p:pic>
        <p:nvPicPr>
          <p:cNvPr id="13" name="Imagem 12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60191564-D294-1014-2AE2-5D625FD9D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32902" r="35377" b="51630"/>
          <a:stretch/>
        </p:blipFill>
        <p:spPr>
          <a:xfrm>
            <a:off x="2710706" y="1667247"/>
            <a:ext cx="497661" cy="50800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28FA736-592B-4AB8-C041-75338C5BFDBC}"/>
              </a:ext>
            </a:extLst>
          </p:cNvPr>
          <p:cNvSpPr txBox="1">
            <a:spLocks noChangeArrowheads="1"/>
          </p:cNvSpPr>
          <p:nvPr/>
        </p:nvSpPr>
        <p:spPr>
          <a:xfrm>
            <a:off x="3124074" y="1620684"/>
            <a:ext cx="1401749" cy="6011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333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Violações</a:t>
            </a:r>
            <a:endParaRPr lang="pt-BR" altLang="pt-BR" sz="933" dirty="0">
              <a:solidFill>
                <a:srgbClr val="57585A"/>
              </a:solidFill>
              <a:latin typeface="Rawline" panose="00000500000000000000" pitchFamily="2" charset="0"/>
              <a:cs typeface="Aldhabi" panose="01000000000000000000" pitchFamily="2" charset="-78"/>
            </a:endParaRPr>
          </a:p>
          <a:p>
            <a:pPr>
              <a:defRPr/>
            </a:pPr>
            <a:r>
              <a:rPr lang="pt-BR" altLang="pt-BR" sz="2933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68.785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1C0FA0E-E095-8AA8-4A66-4F6116A0E0E5}"/>
              </a:ext>
            </a:extLst>
          </p:cNvPr>
          <p:cNvGraphicFramePr/>
          <p:nvPr/>
        </p:nvGraphicFramePr>
        <p:xfrm>
          <a:off x="5146398" y="1569516"/>
          <a:ext cx="6192342" cy="367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44BE71B3-A88D-CEA1-F6F1-0E9FB9762316}"/>
              </a:ext>
            </a:extLst>
          </p:cNvPr>
          <p:cNvSpPr txBox="1">
            <a:spLocks noChangeArrowheads="1"/>
          </p:cNvSpPr>
          <p:nvPr/>
        </p:nvSpPr>
        <p:spPr>
          <a:xfrm>
            <a:off x="5973712" y="4495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2226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1F9123A-FA3A-E014-448B-7C9EF84968E3}"/>
              </a:ext>
            </a:extLst>
          </p:cNvPr>
          <p:cNvSpPr txBox="1">
            <a:spLocks noChangeArrowheads="1"/>
          </p:cNvSpPr>
          <p:nvPr/>
        </p:nvSpPr>
        <p:spPr>
          <a:xfrm>
            <a:off x="10007600" y="43434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24465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7082CBA-467F-33BD-33EF-6E114E14B92C}"/>
              </a:ext>
            </a:extLst>
          </p:cNvPr>
          <p:cNvSpPr txBox="1">
            <a:spLocks noChangeArrowheads="1"/>
          </p:cNvSpPr>
          <p:nvPr/>
        </p:nvSpPr>
        <p:spPr>
          <a:xfrm>
            <a:off x="5842000" y="3937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1482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9AC785E-439B-9742-F3EA-F136D4C96141}"/>
              </a:ext>
            </a:extLst>
          </p:cNvPr>
          <p:cNvSpPr txBox="1">
            <a:spLocks noChangeArrowheads="1"/>
          </p:cNvSpPr>
          <p:nvPr/>
        </p:nvSpPr>
        <p:spPr>
          <a:xfrm>
            <a:off x="8686800" y="3784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17195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E00F521-1C95-AD55-ECBE-7A306E5362E4}"/>
              </a:ext>
            </a:extLst>
          </p:cNvPr>
          <p:cNvSpPr txBox="1">
            <a:spLocks noChangeArrowheads="1"/>
          </p:cNvSpPr>
          <p:nvPr/>
        </p:nvSpPr>
        <p:spPr>
          <a:xfrm>
            <a:off x="5719110" y="3343357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918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71B5B11-EE5A-54B7-FB14-32B5401430A1}"/>
              </a:ext>
            </a:extLst>
          </p:cNvPr>
          <p:cNvSpPr txBox="1">
            <a:spLocks noChangeArrowheads="1"/>
          </p:cNvSpPr>
          <p:nvPr/>
        </p:nvSpPr>
        <p:spPr>
          <a:xfrm>
            <a:off x="7548512" y="3175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10894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B9A6E88-9F2C-787A-7A79-3F5D90ADCEA9}"/>
              </a:ext>
            </a:extLst>
          </p:cNvPr>
          <p:cNvSpPr txBox="1">
            <a:spLocks noChangeArrowheads="1"/>
          </p:cNvSpPr>
          <p:nvPr/>
        </p:nvSpPr>
        <p:spPr>
          <a:xfrm>
            <a:off x="5740400" y="2768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1127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4D87153-6630-073C-8F69-C0C022A7F43E}"/>
              </a:ext>
            </a:extLst>
          </p:cNvPr>
          <p:cNvSpPr txBox="1">
            <a:spLocks noChangeArrowheads="1"/>
          </p:cNvSpPr>
          <p:nvPr/>
        </p:nvSpPr>
        <p:spPr>
          <a:xfrm>
            <a:off x="7904112" y="2618226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12851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3397B57-0C53-0DDF-3119-A6FDD94FB0DC}"/>
              </a:ext>
            </a:extLst>
          </p:cNvPr>
          <p:cNvSpPr txBox="1">
            <a:spLocks noChangeArrowheads="1"/>
          </p:cNvSpPr>
          <p:nvPr/>
        </p:nvSpPr>
        <p:spPr>
          <a:xfrm>
            <a:off x="5668912" y="219722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461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EFF818D-4083-F300-6398-6C42F9DC4FF0}"/>
              </a:ext>
            </a:extLst>
          </p:cNvPr>
          <p:cNvSpPr txBox="1">
            <a:spLocks noChangeArrowheads="1"/>
          </p:cNvSpPr>
          <p:nvPr/>
        </p:nvSpPr>
        <p:spPr>
          <a:xfrm>
            <a:off x="6316096" y="2045175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4380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259E2F-8ABF-8BD0-66B5-416798238B68}"/>
              </a:ext>
            </a:extLst>
          </p:cNvPr>
          <p:cNvGrpSpPr/>
          <p:nvPr/>
        </p:nvGrpSpPr>
        <p:grpSpPr>
          <a:xfrm>
            <a:off x="811948" y="2547967"/>
            <a:ext cx="1285598" cy="2218772"/>
            <a:chOff x="1279890" y="3821950"/>
            <a:chExt cx="1928397" cy="3328158"/>
          </a:xfrm>
        </p:grpSpPr>
        <p:pic>
          <p:nvPicPr>
            <p:cNvPr id="25" name="Imagem 24" descr="Diagrama&#10;&#10;O conteúdo gerado por IA pode estar incorreto.">
              <a:extLst>
                <a:ext uri="{FF2B5EF4-FFF2-40B4-BE49-F238E27FC236}">
                  <a16:creationId xmlns:a16="http://schemas.microsoft.com/office/drawing/2014/main" id="{1A13B24E-33E8-9205-C270-4D656A8A9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890" y="3821950"/>
              <a:ext cx="1892731" cy="3328158"/>
            </a:xfrm>
            <a:prstGeom prst="rect">
              <a:avLst/>
            </a:prstGeom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6C8CB3B1-95BA-8DB9-AA28-8E261C594239}"/>
                </a:ext>
              </a:extLst>
            </p:cNvPr>
            <p:cNvSpPr/>
            <p:nvPr/>
          </p:nvSpPr>
          <p:spPr>
            <a:xfrm>
              <a:off x="2178196" y="4048042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9B2A55DF-22B6-4F5A-54F5-D2DD41C462DF}"/>
                </a:ext>
              </a:extLst>
            </p:cNvPr>
            <p:cNvSpPr/>
            <p:nvPr/>
          </p:nvSpPr>
          <p:spPr>
            <a:xfrm>
              <a:off x="2422722" y="4700621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D19DC19-BDD1-12A7-1FCA-5F90DFF9099E}"/>
                </a:ext>
              </a:extLst>
            </p:cNvPr>
            <p:cNvSpPr/>
            <p:nvPr/>
          </p:nvSpPr>
          <p:spPr>
            <a:xfrm>
              <a:off x="2674887" y="5402227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0FD2A02-D1FE-A435-93C4-D6C788C87756}"/>
                </a:ext>
              </a:extLst>
            </p:cNvPr>
            <p:cNvSpPr/>
            <p:nvPr/>
          </p:nvSpPr>
          <p:spPr>
            <a:xfrm>
              <a:off x="2362200" y="6149553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D1375689-0FFF-69ED-667B-45880CEC318D}"/>
                </a:ext>
              </a:extLst>
            </p:cNvPr>
            <p:cNvSpPr/>
            <p:nvPr/>
          </p:nvSpPr>
          <p:spPr>
            <a:xfrm>
              <a:off x="2072640" y="6749695"/>
              <a:ext cx="533400" cy="304800"/>
            </a:xfrm>
            <a:prstGeom prst="rect">
              <a:avLst/>
            </a:prstGeom>
            <a:solidFill>
              <a:srgbClr val="F6F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D3A7C9DC-93E4-8B19-D3A2-3619972DF76B}"/>
              </a:ext>
            </a:extLst>
          </p:cNvPr>
          <p:cNvSpPr txBox="1">
            <a:spLocks noChangeArrowheads="1"/>
          </p:cNvSpPr>
          <p:nvPr/>
        </p:nvSpPr>
        <p:spPr>
          <a:xfrm>
            <a:off x="1422400" y="4038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3358</a:t>
            </a:r>
          </a:p>
        </p:txBody>
      </p:sp>
      <p:pic>
        <p:nvPicPr>
          <p:cNvPr id="32" name="Imagem 31" descr="Mapa&#10;&#10;O conteúdo gerado por IA pode estar incorreto.">
            <a:extLst>
              <a:ext uri="{FF2B5EF4-FFF2-40B4-BE49-F238E27FC236}">
                <a16:creationId xmlns:a16="http://schemas.microsoft.com/office/drawing/2014/main" id="{8449F1C9-ADD6-4D85-C366-5A78660A8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00" y="2122566"/>
            <a:ext cx="3021373" cy="2779093"/>
          </a:xfrm>
          <a:prstGeom prst="rect">
            <a:avLst/>
          </a:prstGeom>
        </p:spPr>
      </p:pic>
      <p:sp>
        <p:nvSpPr>
          <p:cNvPr id="33" name="Título 1">
            <a:extLst>
              <a:ext uri="{FF2B5EF4-FFF2-40B4-BE49-F238E27FC236}">
                <a16:creationId xmlns:a16="http://schemas.microsoft.com/office/drawing/2014/main" id="{16D61464-BEBA-70BF-0814-175D58F96DCA}"/>
              </a:ext>
            </a:extLst>
          </p:cNvPr>
          <p:cNvSpPr txBox="1">
            <a:spLocks noChangeArrowheads="1"/>
          </p:cNvSpPr>
          <p:nvPr/>
        </p:nvSpPr>
        <p:spPr>
          <a:xfrm>
            <a:off x="1228503" y="4456285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700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EE4BC8A1-D236-216F-B53D-B88E16EF9B6E}"/>
              </a:ext>
            </a:extLst>
          </p:cNvPr>
          <p:cNvSpPr txBox="1">
            <a:spLocks noChangeArrowheads="1"/>
          </p:cNvSpPr>
          <p:nvPr/>
        </p:nvSpPr>
        <p:spPr>
          <a:xfrm>
            <a:off x="1630001" y="3572899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516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4ED7906A-4993-8AA5-649E-51258099C5C9}"/>
              </a:ext>
            </a:extLst>
          </p:cNvPr>
          <p:cNvSpPr txBox="1">
            <a:spLocks noChangeArrowheads="1"/>
          </p:cNvSpPr>
          <p:nvPr/>
        </p:nvSpPr>
        <p:spPr>
          <a:xfrm>
            <a:off x="1442857" y="3124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1316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87935DC0-64BF-8FF8-00E0-176AF9D8DE2C}"/>
              </a:ext>
            </a:extLst>
          </p:cNvPr>
          <p:cNvSpPr txBox="1">
            <a:spLocks noChangeArrowheads="1"/>
          </p:cNvSpPr>
          <p:nvPr/>
        </p:nvSpPr>
        <p:spPr>
          <a:xfrm>
            <a:off x="1300112" y="2717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1067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218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544B68B-89E4-1B71-F66C-686A617B9038}"/>
              </a:ext>
            </a:extLst>
          </p:cNvPr>
          <p:cNvGrpSpPr/>
          <p:nvPr/>
        </p:nvGrpSpPr>
        <p:grpSpPr>
          <a:xfrm>
            <a:off x="4616604" y="5825577"/>
            <a:ext cx="7248992" cy="1062375"/>
            <a:chOff x="4616604" y="5825577"/>
            <a:chExt cx="7248992" cy="1062375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1924CE1A-2641-BA9F-77CA-B5D35F6C619B}"/>
                </a:ext>
              </a:extLst>
            </p:cNvPr>
            <p:cNvGrpSpPr/>
            <p:nvPr/>
          </p:nvGrpSpPr>
          <p:grpSpPr>
            <a:xfrm>
              <a:off x="5754029" y="5825577"/>
              <a:ext cx="3099946" cy="1062375"/>
              <a:chOff x="794395" y="6065564"/>
              <a:chExt cx="2489412" cy="728793"/>
            </a:xfrm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C2A10DAD-50C6-DDBB-D0F2-6A44A2A59FE6}"/>
                  </a:ext>
                </a:extLst>
              </p:cNvPr>
              <p:cNvSpPr/>
              <p:nvPr/>
            </p:nvSpPr>
            <p:spPr>
              <a:xfrm>
                <a:off x="794395" y="6065564"/>
                <a:ext cx="1294434" cy="728793"/>
              </a:xfrm>
              <a:custGeom>
                <a:avLst/>
                <a:gdLst/>
                <a:ahLst/>
                <a:cxnLst/>
                <a:rect l="l" t="t" r="r" b="b"/>
                <a:pathLst>
                  <a:path w="2588867" h="1457586">
                    <a:moveTo>
                      <a:pt x="0" y="0"/>
                    </a:moveTo>
                    <a:lnTo>
                      <a:pt x="2588867" y="0"/>
                    </a:lnTo>
                    <a:lnTo>
                      <a:pt x="2588867" y="1457586"/>
                    </a:lnTo>
                    <a:lnTo>
                      <a:pt x="0" y="1457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6E6AF6E0-C5DD-ABFD-D5DE-C17F2A144D5D}"/>
                  </a:ext>
                </a:extLst>
              </p:cNvPr>
              <p:cNvSpPr/>
              <p:nvPr/>
            </p:nvSpPr>
            <p:spPr>
              <a:xfrm>
                <a:off x="1989373" y="6112966"/>
                <a:ext cx="1294434" cy="633989"/>
              </a:xfrm>
              <a:custGeom>
                <a:avLst/>
                <a:gdLst/>
                <a:ahLst/>
                <a:cxnLst/>
                <a:rect l="l" t="t" r="r" b="b"/>
                <a:pathLst>
                  <a:path w="5368455" h="1267978">
                    <a:moveTo>
                      <a:pt x="0" y="0"/>
                    </a:moveTo>
                    <a:lnTo>
                      <a:pt x="5368455" y="0"/>
                    </a:lnTo>
                    <a:lnTo>
                      <a:pt x="5368455" y="1267978"/>
                    </a:lnTo>
                    <a:lnTo>
                      <a:pt x="0" y="12679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1" r="-107367"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</p:grpSp>
        <p:pic>
          <p:nvPicPr>
            <p:cNvPr id="39" name="Imagem 4">
              <a:extLst>
                <a:ext uri="{FF2B5EF4-FFF2-40B4-BE49-F238E27FC236}">
                  <a16:creationId xmlns:a16="http://schemas.microsoft.com/office/drawing/2014/main" id="{0D18DF9B-4C9D-F800-F623-9EB03E74E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298" y="5997063"/>
              <a:ext cx="2782298" cy="7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C1ACFDC2-A225-11A2-1872-144346593FD2}"/>
                </a:ext>
              </a:extLst>
            </p:cNvPr>
            <p:cNvSpPr txBox="1"/>
            <p:nvPr/>
          </p:nvSpPr>
          <p:spPr>
            <a:xfrm>
              <a:off x="4616604" y="6087760"/>
              <a:ext cx="1137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Fonte/Dados: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65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275C3-55A6-5D6A-C910-80CC73D5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1308411B-FFF3-943F-8A8A-0F86B764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50966" y="698349"/>
            <a:ext cx="1663763" cy="6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E1EE8F4-0ECE-2726-C146-70055A5B7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50966" y="698349"/>
            <a:ext cx="1663763" cy="6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3D02DA67-D71D-330A-1733-9714591514F9}"/>
              </a:ext>
            </a:extLst>
          </p:cNvPr>
          <p:cNvGrpSpPr/>
          <p:nvPr/>
        </p:nvGrpSpPr>
        <p:grpSpPr>
          <a:xfrm>
            <a:off x="677272" y="698349"/>
            <a:ext cx="10837457" cy="4964318"/>
            <a:chOff x="1117416" y="753081"/>
            <a:chExt cx="16256185" cy="7446477"/>
          </a:xfrm>
        </p:grpSpPr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B262A11E-3065-D4D9-A271-DF3E7649CC6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17416" y="846710"/>
              <a:ext cx="10811421" cy="1960153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VIOLAÇÕES DE DIREITOS HUMANOS 2023</a:t>
              </a:r>
              <a:br>
                <a:rPr lang="pt-BR" altLang="pt-BR" sz="1600" b="1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</a:br>
              <a:r>
                <a:rPr lang="pt-BR" altLang="pt-BR" sz="1333" dirty="0">
                  <a:solidFill>
                    <a:srgbClr val="57585A"/>
                  </a:solidFill>
                  <a:latin typeface="Rawline" panose="00000500000000000000" pitchFamily="2" charset="0"/>
                  <a:cs typeface="Aldhabi" panose="01000000000000000000" pitchFamily="2" charset="-78"/>
                </a:rPr>
                <a:t>POPULAÇÃO LGBTQIA+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D7F0E2B-0C44-6711-7AE7-C32E14DE7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877957" y="753081"/>
              <a:ext cx="2495644" cy="97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5241D7A-4B6A-BD7E-B97C-89B9409309B0}"/>
                </a:ext>
              </a:extLst>
            </p:cNvPr>
            <p:cNvSpPr txBox="1"/>
            <p:nvPr/>
          </p:nvSpPr>
          <p:spPr>
            <a:xfrm>
              <a:off x="1381398" y="7576311"/>
              <a:ext cx="8652598" cy="623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Fonte: </a:t>
              </a:r>
              <a:r>
                <a:rPr lang="pt-BR" sz="700" b="1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Painel de Dados da Ouvidoria Nacional de Direitos Humanos</a:t>
              </a:r>
            </a:p>
            <a:p>
              <a:r>
                <a:rPr lang="pt-BR" sz="700" dirty="0">
                  <a:solidFill>
                    <a:srgbClr val="57585A"/>
                  </a:solidFill>
                  <a:latin typeface="Rawline" panose="00000500000000000000" pitchFamily="2" charset="0"/>
                  <a:ea typeface="Calibri" panose="020F0502020204030204" pitchFamily="34" charset="0"/>
                </a:rPr>
                <a:t>Período: 1º de janeiro de 2023 a 31 de dezembro de 2023</a:t>
              </a:r>
            </a:p>
            <a:p>
              <a:endParaRPr lang="pt-BR" sz="700" dirty="0">
                <a:solidFill>
                  <a:srgbClr val="57585A"/>
                </a:solidFill>
                <a:latin typeface="Rawline" panose="00000500000000000000" pitchFamily="2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5B69C25-0B05-AEBC-4B72-52E478CF221C}"/>
              </a:ext>
            </a:extLst>
          </p:cNvPr>
          <p:cNvGraphicFramePr/>
          <p:nvPr/>
        </p:nvGraphicFramePr>
        <p:xfrm>
          <a:off x="2032000" y="1991584"/>
          <a:ext cx="8128000" cy="287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8E271AD4-DA2D-C49A-7D1B-FBD420379D3F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0" y="2667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1823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579D0C6-9BA6-49BA-BD55-CC855EBF6669}"/>
              </a:ext>
            </a:extLst>
          </p:cNvPr>
          <p:cNvSpPr txBox="1">
            <a:spLocks noChangeArrowheads="1"/>
          </p:cNvSpPr>
          <p:nvPr/>
        </p:nvSpPr>
        <p:spPr>
          <a:xfrm>
            <a:off x="2692400" y="35814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870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8A1C310-DC8E-F1C0-5761-23B3C6184AB4}"/>
              </a:ext>
            </a:extLst>
          </p:cNvPr>
          <p:cNvSpPr txBox="1">
            <a:spLocks noChangeArrowheads="1"/>
          </p:cNvSpPr>
          <p:nvPr/>
        </p:nvSpPr>
        <p:spPr>
          <a:xfrm>
            <a:off x="2943273" y="38354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577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C128E73-1A09-34AC-B42A-49468E92D5D5}"/>
              </a:ext>
            </a:extLst>
          </p:cNvPr>
          <p:cNvSpPr txBox="1">
            <a:spLocks noChangeArrowheads="1"/>
          </p:cNvSpPr>
          <p:nvPr/>
        </p:nvSpPr>
        <p:spPr>
          <a:xfrm>
            <a:off x="3200400" y="3987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435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350A6C7-FC6F-DA0A-0D36-5241261BE06A}"/>
              </a:ext>
            </a:extLst>
          </p:cNvPr>
          <p:cNvSpPr txBox="1">
            <a:spLocks noChangeArrowheads="1"/>
          </p:cNvSpPr>
          <p:nvPr/>
        </p:nvSpPr>
        <p:spPr>
          <a:xfrm>
            <a:off x="3454400" y="4140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254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A0C4C5B-7347-DC07-44C4-6804FB6F3B21}"/>
              </a:ext>
            </a:extLst>
          </p:cNvPr>
          <p:cNvSpPr txBox="1">
            <a:spLocks noChangeArrowheads="1"/>
          </p:cNvSpPr>
          <p:nvPr/>
        </p:nvSpPr>
        <p:spPr>
          <a:xfrm>
            <a:off x="3738512" y="4140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238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A5B24C7-B150-0B87-CB14-B03A424FD56D}"/>
              </a:ext>
            </a:extLst>
          </p:cNvPr>
          <p:cNvSpPr txBox="1">
            <a:spLocks noChangeArrowheads="1"/>
          </p:cNvSpPr>
          <p:nvPr/>
        </p:nvSpPr>
        <p:spPr>
          <a:xfrm>
            <a:off x="3992512" y="41402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229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1B18C0BF-9779-A74E-B429-2DE26CE53DD9}"/>
              </a:ext>
            </a:extLst>
          </p:cNvPr>
          <p:cNvSpPr txBox="1">
            <a:spLocks noChangeArrowheads="1"/>
          </p:cNvSpPr>
          <p:nvPr/>
        </p:nvSpPr>
        <p:spPr>
          <a:xfrm>
            <a:off x="4246512" y="4191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217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73A11528-880E-930A-6EEC-2D15DD2540E1}"/>
              </a:ext>
            </a:extLst>
          </p:cNvPr>
          <p:cNvSpPr txBox="1">
            <a:spLocks noChangeArrowheads="1"/>
          </p:cNvSpPr>
          <p:nvPr/>
        </p:nvSpPr>
        <p:spPr>
          <a:xfrm>
            <a:off x="4500512" y="4191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207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B29181BF-8ED5-4B3E-86D0-5390DE951E9D}"/>
              </a:ext>
            </a:extLst>
          </p:cNvPr>
          <p:cNvSpPr txBox="1">
            <a:spLocks noChangeArrowheads="1"/>
          </p:cNvSpPr>
          <p:nvPr/>
        </p:nvSpPr>
        <p:spPr>
          <a:xfrm>
            <a:off x="4775200" y="41910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207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14A55660-92E3-E3C7-8C59-38DF52A3F6D5}"/>
              </a:ext>
            </a:extLst>
          </p:cNvPr>
          <p:cNvSpPr txBox="1">
            <a:spLocks noChangeArrowheads="1"/>
          </p:cNvSpPr>
          <p:nvPr/>
        </p:nvSpPr>
        <p:spPr>
          <a:xfrm>
            <a:off x="5029200" y="4241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173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D86F014D-E080-09A6-32D8-C1B04ECB8B95}"/>
              </a:ext>
            </a:extLst>
          </p:cNvPr>
          <p:cNvSpPr txBox="1">
            <a:spLocks noChangeArrowheads="1"/>
          </p:cNvSpPr>
          <p:nvPr/>
        </p:nvSpPr>
        <p:spPr>
          <a:xfrm>
            <a:off x="5283200" y="42418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156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748E4D32-CF85-7B95-DEE2-79B54CBF8AA2}"/>
              </a:ext>
            </a:extLst>
          </p:cNvPr>
          <p:cNvSpPr txBox="1">
            <a:spLocks noChangeArrowheads="1"/>
          </p:cNvSpPr>
          <p:nvPr/>
        </p:nvSpPr>
        <p:spPr>
          <a:xfrm>
            <a:off x="5537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108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5B0B0023-0D45-C1CC-B4C2-D364977315A4}"/>
              </a:ext>
            </a:extLst>
          </p:cNvPr>
          <p:cNvSpPr txBox="1">
            <a:spLocks noChangeArrowheads="1"/>
          </p:cNvSpPr>
          <p:nvPr/>
        </p:nvSpPr>
        <p:spPr>
          <a:xfrm>
            <a:off x="5791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105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752B7007-0574-6DD4-3856-9130F759E81D}"/>
              </a:ext>
            </a:extLst>
          </p:cNvPr>
          <p:cNvSpPr txBox="1">
            <a:spLocks noChangeArrowheads="1"/>
          </p:cNvSpPr>
          <p:nvPr/>
        </p:nvSpPr>
        <p:spPr>
          <a:xfrm>
            <a:off x="6045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88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6390EE61-0A13-2833-8442-D0E95E1F21BB}"/>
              </a:ext>
            </a:extLst>
          </p:cNvPr>
          <p:cNvSpPr txBox="1">
            <a:spLocks noChangeArrowheads="1"/>
          </p:cNvSpPr>
          <p:nvPr/>
        </p:nvSpPr>
        <p:spPr>
          <a:xfrm>
            <a:off x="6299200" y="4292600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84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B073B8B3-5B50-5E26-2E57-71210F62529A}"/>
              </a:ext>
            </a:extLst>
          </p:cNvPr>
          <p:cNvSpPr txBox="1">
            <a:spLocks noChangeArrowheads="1"/>
          </p:cNvSpPr>
          <p:nvPr/>
        </p:nvSpPr>
        <p:spPr>
          <a:xfrm>
            <a:off x="6583312" y="4304357"/>
            <a:ext cx="579488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82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D79DED0C-8226-20AB-4DF3-2010BBAC4EF5}"/>
              </a:ext>
            </a:extLst>
          </p:cNvPr>
          <p:cNvSpPr txBox="1">
            <a:spLocks noChangeArrowheads="1"/>
          </p:cNvSpPr>
          <p:nvPr/>
        </p:nvSpPr>
        <p:spPr>
          <a:xfrm>
            <a:off x="6837312" y="4318000"/>
            <a:ext cx="579488" cy="1505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74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05699837-A043-CFD3-8346-156ECD448290}"/>
              </a:ext>
            </a:extLst>
          </p:cNvPr>
          <p:cNvSpPr txBox="1">
            <a:spLocks noChangeArrowheads="1"/>
          </p:cNvSpPr>
          <p:nvPr/>
        </p:nvSpPr>
        <p:spPr>
          <a:xfrm>
            <a:off x="7091312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74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C69B9FC4-BD17-AE9D-F8B7-B243AC1F58D0}"/>
              </a:ext>
            </a:extLst>
          </p:cNvPr>
          <p:cNvSpPr txBox="1">
            <a:spLocks noChangeArrowheads="1"/>
          </p:cNvSpPr>
          <p:nvPr/>
        </p:nvSpPr>
        <p:spPr>
          <a:xfrm>
            <a:off x="7339680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56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5655FE0-8A84-7F9F-693A-ECA554460B6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0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54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552948C7-8A42-AE9D-8E4D-A6935466B076}"/>
              </a:ext>
            </a:extLst>
          </p:cNvPr>
          <p:cNvSpPr txBox="1">
            <a:spLocks noChangeArrowheads="1"/>
          </p:cNvSpPr>
          <p:nvPr/>
        </p:nvSpPr>
        <p:spPr>
          <a:xfrm>
            <a:off x="7904112" y="43434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52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720CEE14-D065-BAA9-A203-1D9D890E9561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0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41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6D01812A-29C7-A9F4-921B-2C90E1732037}"/>
              </a:ext>
            </a:extLst>
          </p:cNvPr>
          <p:cNvSpPr txBox="1">
            <a:spLocks noChangeArrowheads="1"/>
          </p:cNvSpPr>
          <p:nvPr/>
        </p:nvSpPr>
        <p:spPr>
          <a:xfrm>
            <a:off x="8412112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19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23C2E67E-E4EA-16EB-58A6-338EE78E154E}"/>
              </a:ext>
            </a:extLst>
          </p:cNvPr>
          <p:cNvSpPr txBox="1">
            <a:spLocks noChangeArrowheads="1"/>
          </p:cNvSpPr>
          <p:nvPr/>
        </p:nvSpPr>
        <p:spPr>
          <a:xfrm>
            <a:off x="8666112" y="43688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17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13D23F2D-52E2-62F1-6F09-9C32DA2E2E4E}"/>
              </a:ext>
            </a:extLst>
          </p:cNvPr>
          <p:cNvSpPr txBox="1">
            <a:spLocks noChangeArrowheads="1"/>
          </p:cNvSpPr>
          <p:nvPr/>
        </p:nvSpPr>
        <p:spPr>
          <a:xfrm>
            <a:off x="8920112" y="43942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14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E2B92E1B-9F29-97FD-170D-89F7E42AEA25}"/>
              </a:ext>
            </a:extLst>
          </p:cNvPr>
          <p:cNvSpPr txBox="1">
            <a:spLocks noChangeArrowheads="1"/>
          </p:cNvSpPr>
          <p:nvPr/>
        </p:nvSpPr>
        <p:spPr>
          <a:xfrm>
            <a:off x="9174112" y="43942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7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935098-83C1-8F54-4CCD-BCFEEDCC4C48}"/>
              </a:ext>
            </a:extLst>
          </p:cNvPr>
          <p:cNvSpPr txBox="1">
            <a:spLocks noChangeArrowheads="1"/>
          </p:cNvSpPr>
          <p:nvPr/>
        </p:nvSpPr>
        <p:spPr>
          <a:xfrm>
            <a:off x="9428112" y="4394200"/>
            <a:ext cx="579488" cy="127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800" b="1" dirty="0">
                <a:solidFill>
                  <a:srgbClr val="57585A"/>
                </a:solidFill>
                <a:latin typeface="Rawline" panose="00000500000000000000" pitchFamily="2" charset="0"/>
                <a:cs typeface="Aldhabi" panose="01000000000000000000" pitchFamily="2" charset="-78"/>
              </a:rPr>
              <a:t>3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035C969-CC89-9F94-EA3A-E8A2BD11017B}"/>
              </a:ext>
            </a:extLst>
          </p:cNvPr>
          <p:cNvGrpSpPr/>
          <p:nvPr/>
        </p:nvGrpSpPr>
        <p:grpSpPr>
          <a:xfrm>
            <a:off x="4616604" y="5825577"/>
            <a:ext cx="7248992" cy="1062375"/>
            <a:chOff x="4616604" y="5825577"/>
            <a:chExt cx="7248992" cy="1062375"/>
          </a:xfrm>
        </p:grpSpPr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D5EAF56D-F998-B65E-F480-47C0A5A48AE6}"/>
                </a:ext>
              </a:extLst>
            </p:cNvPr>
            <p:cNvGrpSpPr/>
            <p:nvPr/>
          </p:nvGrpSpPr>
          <p:grpSpPr>
            <a:xfrm>
              <a:off x="5754029" y="5825577"/>
              <a:ext cx="3099946" cy="1062375"/>
              <a:chOff x="794395" y="6065564"/>
              <a:chExt cx="2489412" cy="728793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4E4D776C-7D2A-844D-C4DD-0A925BAA48CB}"/>
                  </a:ext>
                </a:extLst>
              </p:cNvPr>
              <p:cNvSpPr/>
              <p:nvPr/>
            </p:nvSpPr>
            <p:spPr>
              <a:xfrm>
                <a:off x="794395" y="6065564"/>
                <a:ext cx="1294434" cy="728793"/>
              </a:xfrm>
              <a:custGeom>
                <a:avLst/>
                <a:gdLst/>
                <a:ahLst/>
                <a:cxnLst/>
                <a:rect l="l" t="t" r="r" b="b"/>
                <a:pathLst>
                  <a:path w="2588867" h="1457586">
                    <a:moveTo>
                      <a:pt x="0" y="0"/>
                    </a:moveTo>
                    <a:lnTo>
                      <a:pt x="2588867" y="0"/>
                    </a:lnTo>
                    <a:lnTo>
                      <a:pt x="2588867" y="1457586"/>
                    </a:lnTo>
                    <a:lnTo>
                      <a:pt x="0" y="1457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B5CA5676-2CE8-3DA6-DB30-328BB99BCB19}"/>
                  </a:ext>
                </a:extLst>
              </p:cNvPr>
              <p:cNvSpPr/>
              <p:nvPr/>
            </p:nvSpPr>
            <p:spPr>
              <a:xfrm>
                <a:off x="1989373" y="6112966"/>
                <a:ext cx="1294434" cy="633989"/>
              </a:xfrm>
              <a:custGeom>
                <a:avLst/>
                <a:gdLst/>
                <a:ahLst/>
                <a:cxnLst/>
                <a:rect l="l" t="t" r="r" b="b"/>
                <a:pathLst>
                  <a:path w="5368455" h="1267978">
                    <a:moveTo>
                      <a:pt x="0" y="0"/>
                    </a:moveTo>
                    <a:lnTo>
                      <a:pt x="5368455" y="0"/>
                    </a:lnTo>
                    <a:lnTo>
                      <a:pt x="5368455" y="1267978"/>
                    </a:lnTo>
                    <a:lnTo>
                      <a:pt x="0" y="12679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" r="-107367"/>
                </a:stretch>
              </a:blipFill>
            </p:spPr>
            <p:txBody>
              <a:bodyPr/>
              <a:lstStyle/>
              <a:p>
                <a:endParaRPr lang="pt-BR" sz="1200"/>
              </a:p>
            </p:txBody>
          </p:sp>
        </p:grpSp>
        <p:pic>
          <p:nvPicPr>
            <p:cNvPr id="41" name="Imagem 4">
              <a:extLst>
                <a:ext uri="{FF2B5EF4-FFF2-40B4-BE49-F238E27FC236}">
                  <a16:creationId xmlns:a16="http://schemas.microsoft.com/office/drawing/2014/main" id="{4C2FA58B-48CE-571C-4C23-E9DA53454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298" y="5997063"/>
              <a:ext cx="2782298" cy="74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87637A7C-3F82-329C-6B0B-BA2E0832A427}"/>
                </a:ext>
              </a:extLst>
            </p:cNvPr>
            <p:cNvSpPr txBox="1"/>
            <p:nvPr/>
          </p:nvSpPr>
          <p:spPr>
            <a:xfrm>
              <a:off x="4616604" y="6087760"/>
              <a:ext cx="1137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Fonte/Dados: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756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616</Words>
  <Application>Microsoft Office PowerPoint</Application>
  <PresentationFormat>Widescreen</PresentationFormat>
  <Paragraphs>199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Rawline</vt:lpstr>
      <vt:lpstr>Rawline Black</vt:lpstr>
      <vt:lpstr>Rawline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Marilda Oliveira de Britto Cohen</dc:creator>
  <cp:lastModifiedBy>Marilda Oliveira de Britto Cohen</cp:lastModifiedBy>
  <cp:revision>2</cp:revision>
  <dcterms:created xsi:type="dcterms:W3CDTF">2025-06-25T20:46:02Z</dcterms:created>
  <dcterms:modified xsi:type="dcterms:W3CDTF">2025-06-25T21:35:21Z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2025-06-25T21:08:03Z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1f1be804-ebdf-42f4-bda1-7f29abe6d47a</vt:lpwstr>
  </property>
  <property fmtid="{D5CDD505-2E9C-101B-9397-08002B2CF9AE}" pid="7" name="MSIP_Label_defa4170-0d19-0005-0004-bc88714345d2_ActionId">
    <vt:lpwstr>ff393495-e715-415f-b9f2-cf6f8d330f99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