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25" r:id="rId3"/>
    <p:sldId id="309" r:id="rId4"/>
    <p:sldId id="326" r:id="rId5"/>
    <p:sldId id="264" r:id="rId6"/>
    <p:sldId id="327" r:id="rId7"/>
    <p:sldId id="338" r:id="rId8"/>
    <p:sldId id="278" r:id="rId9"/>
    <p:sldId id="286" r:id="rId10"/>
    <p:sldId id="337" r:id="rId11"/>
    <p:sldId id="281" r:id="rId12"/>
    <p:sldId id="270" r:id="rId13"/>
    <p:sldId id="302" r:id="rId14"/>
    <p:sldId id="303" r:id="rId15"/>
    <p:sldId id="272" r:id="rId16"/>
    <p:sldId id="304" r:id="rId17"/>
    <p:sldId id="305" r:id="rId18"/>
    <p:sldId id="306" r:id="rId19"/>
    <p:sldId id="328" r:id="rId20"/>
    <p:sldId id="310" r:id="rId21"/>
    <p:sldId id="311" r:id="rId22"/>
    <p:sldId id="313" r:id="rId23"/>
    <p:sldId id="314" r:id="rId24"/>
    <p:sldId id="329" r:id="rId25"/>
    <p:sldId id="315" r:id="rId26"/>
    <p:sldId id="316" r:id="rId27"/>
    <p:sldId id="317" r:id="rId28"/>
    <p:sldId id="318" r:id="rId29"/>
    <p:sldId id="319" r:id="rId30"/>
    <p:sldId id="320" r:id="rId31"/>
    <p:sldId id="339" r:id="rId32"/>
    <p:sldId id="340" r:id="rId33"/>
    <p:sldId id="341" r:id="rId34"/>
    <p:sldId id="324" r:id="rId35"/>
    <p:sldId id="342" r:id="rId36"/>
    <p:sldId id="323" r:id="rId37"/>
    <p:sldId id="301" r:id="rId38"/>
    <p:sldId id="331" r:id="rId39"/>
    <p:sldId id="332" r:id="rId40"/>
    <p:sldId id="333" r:id="rId41"/>
    <p:sldId id="334" r:id="rId42"/>
    <p:sldId id="336" r:id="rId43"/>
    <p:sldId id="335" r:id="rId44"/>
    <p:sldId id="330" r:id="rId45"/>
  </p:sldIdLst>
  <p:sldSz cx="12190413" cy="7021513"/>
  <p:notesSz cx="6858000" cy="9144000"/>
  <p:defaultTextStyle>
    <a:defPPr>
      <a:defRPr lang="pt-BR"/>
    </a:defPPr>
    <a:lvl1pPr marL="0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869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737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6606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5474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4343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3212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2080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90949" algn="l" defTabSz="109773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F39C12"/>
    <a:srgbClr val="FAFA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918" y="150"/>
      </p:cViewPr>
      <p:guideLst>
        <p:guide orient="horz" pos="22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6E07C-2B2A-4CCD-8F29-0A9C7ED1603E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49300" y="1143000"/>
            <a:ext cx="5359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F7D16-A191-43E6-B014-A6C025E671E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4116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FC5B6-8954-E82D-DE5A-DB2F786B3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66F8E11-C359-2973-ED60-612B80B6DC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0B1C86C-855C-1217-C8B9-BF47D23129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71FA522-F1D7-4C2D-DF66-B4624C9278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6372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66042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vamos iniciar o formulário de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Receitas e Cobranças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uma etapa essencial para entender como o município estrutura financeiramente os serviços de limpeza urbana e manejo de resíduos sólidos.</a:t>
            </a:r>
          </a:p>
          <a:p>
            <a:endParaRPr lang="pt-BR"/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Receita operacional direta — GFI1201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Começando pelo campo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GFI1201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você vai informar a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receita operacional direta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manejo de resíduos sólidos.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 nesse campo receitas relacionadas aos serviços essenciais, como: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 de resíduos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transbordo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tratamento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reciclagem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compostagem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disposição final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⚠️ Atenção a um detalhe importante: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Não devem ser incluídas receitas provenientes de grandes geradores.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seja, resíduos que já possuem sistema próprio de gerenciamento ficam fora deste campo.</a:t>
            </a:r>
          </a:p>
          <a:p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Receita operacional indireta — GFI1202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sequência, temos 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GFI1202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referente à receita operacional indireta.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entram receitas complementares, como: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 de resíduos volumosos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limpeza de terrenos particulares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limpeza urbana em eventos privados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multas e encargos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doações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parcerias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comercialização de recicláveis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lógica aqui é simples: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tudo aquilo que gera receita, mas que não faz parte da prestação essencial regular.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Receita total — GFI1203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Chegando ao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GFI1203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temos a receita total.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aqui o preenchimento é automático.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sistema realiza o somatório entre: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➡️ GFI1201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➡️ GFI1202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não é necessário inserir nenhum valor manualmente.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houver inconsistência entre os campos anteriores, o sistema emitirá alerta.</a:t>
            </a:r>
          </a:p>
          <a:p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agora que entendemos como essas receitas são estruturadas, o próximo passo é analisar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quanto já foi efetivamente arrecadado e quanto ainda permanece pendente de recebimento.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ai que agora nós vamos para o bloco de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Arrecadação e Contas a Receber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no bloco anterior tratamos da estrutura da receita, agora o foco passa a ser a execução financeira.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o que efetivamente entrou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e o que ainda está pendente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Arrecadação — GFI1204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campo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GFI1204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representa a arrecadação da receita operacional direta.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devem ser informados os valores já efetivamente recebidos.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Estamos falando de: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taxas quitadas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tarifas pagas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multas recebidas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encargos já arrecadados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⚠️ E aqui existe um ponto importante: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Diferentemente do campo anterior, neste caso devem ser incluídos os grandes geradores.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houve pagamento efetivo referente à prestação do serviço, ele deve ser considerado.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Contas a receber — GFI1205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 o campo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GFI1205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trata das contas a receber.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valores que ainda não foram pagos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entram: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taxas em aberto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tarifas pendentes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serviços prestados ainda não quitados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multas ainda não recebidas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lógica é simples: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o valor já entrou, vai para arrecadação.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ainda está pendente, entra em contas a receber.</a:t>
            </a:r>
          </a:p>
          <a:p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7456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45E15-FE01-EF05-1B67-3A3831A5E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DFEF554-E63F-EC74-D2F7-06E0C42204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2EB895F-03D3-6A55-0AA3-89BA4BE4D5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o objetivo é caracterizar a forma como o município realiza a cobrança pelos serviços de manejo de resíduos sólidos.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Existência de cobrança — GFI1206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campo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GFI1206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bem direto.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 pergunta: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Existe cobrança pelos serviços de manejo de resíduos domiciliares?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existir cobrança, basta marcar “Sim”.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 contrário, selecionar “Não”.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Forma de cobrança — GFI1207 </a:t>
            </a:r>
            <a:r>
              <a:rPr lang="pt-BR" sz="1200" b="1" u="sng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(DETALHAR TAXA E TARIFA)</a:t>
            </a:r>
            <a:endParaRPr lang="pt-BR" sz="1200" u="sng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sequência, temos 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GFI1207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detalha como essa cobrança é realizada.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possibilidades incluem: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taxa fixa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tarifa variável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cobrança vinculada a outro serviço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outras formas de arrecadação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 seja selecionada a opção “outras formas”, é importante especificar corretamente.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Unidade de medida — GFI1208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campo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GFI1208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só será preenchido quando a cobrança for feita na modalidade tarifária.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deve ser informada a unidade de medida utilizada.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exemplo: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volume gerado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frequência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outro critério adotado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Cobranças adicionais — GFI1209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fim, 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GFI1209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verifica a existência de cobranças complementares.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por exemplo: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 de entulho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limpeza de terrenos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serviços especiais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atendimentos extraordinários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houver esse tipo de cobrança, marcar “Sim”.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 contrário, selecionar “Não”.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Fechamento do formulário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Então, recapitulando tudo o que vimos neste formulário: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 longo desses três blocos, organizamos as informações financeiras do município em três etapas fundamentais.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primeiro, identificamos corretamente as receitas operacionais;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depois, detalhamos a arrecadação efetivamente realizada e os valores pendentes;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e por fim, caracterizamos a estrutura de cobrança adotada pelo município.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⚠️ Vale reforçar os principais pontos de atenção: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não incluir serviços indivisíveis como cobrança direta ao cidadão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diferenciar corretamente receita arrecadada e contas a receber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informar com precisão a forma de cobrança adotada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 sempre observar os alertas automáticos do sistema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✅ Finalizado o preenchimento, lembre-se sempre de salvar as informações antes de avançar.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DE9E9B0-B9BD-AD0B-6861-879E3A4981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0203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Antes de avançar campo a campo, vale alinhar a lógica que organiza todo esse formulário.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partir daqui, o sistema passa a dividir as informações financeiras em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dois grandes grupos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entender essa separação é essencial para evitar erros de preenchimento.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Primeiro grupo: Limpeza Urbana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entram os serviços voltados à limpeza e manutenção dos espaços públicos.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por exemplo: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Varrição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Capina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Roçada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Poda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Limpeza de vias e logradouros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tudo aquilo relacionado à conservação e limpeza da cidade.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Segundo grupo: Manejo de Resíduos Sólidos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 aqui entram as atividades ligadas diretamente ao fluxo dos resíduos.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Incluindo: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Transporte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Transbordo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Tratamento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Destinação final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todo o caminho percorrido pelo resíduo, desde a geração até a disposição final.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O principal cuidado no preenchimento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é o ponto que merece mais atenção.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⚠️ O erro mais comum desse formulário é misturar despesas entre esses dois grupos.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 a lógica é simples: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o custo está ligado à limpeza de áreas públicas, ele entra em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Limpeza Urbana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está ligado ao gerenciamento operacional dos resíduos, ele entra em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Manejo de Resíduos Sólidos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477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8297D-FE29-5946-7BC8-DD59C4CB4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D301405-C3FB-5AF0-D133-122ABFFD65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E534EE5-00E6-6D5D-E795-51ACAA581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isso claro, vamos começar pelo bloco de Limpeza Urbana.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GFI2201 — Pessoal próprio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entram os gastos com pessoal próprio.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Salários, encargos, benefícios e gratificações.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Incluindo tanto: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Equipe operacional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Equipe administrativa vinculada ao serviço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o servidor atua na limpeza urbana, o custo entra aqui.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GFI2202 — Serviços terceirizados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GFI2202 reúne os contratos terceirizados.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entram despesas com: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Empresas contratadas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Locação operacional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Veículos e equipamentos vinculados ao contrato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⚠️ Atenção: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um mesmo contrato atender limpeza urbana e manejo de resíduos, o valor deve ser dividido proporcionalmente.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 separação é essencial para manter a coerência dos dados.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Detalhamento da terceirização — GFI2203 a GFI2205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 campos apenas detalham o valor informado no GFI2202.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Temos: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GFI2203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Serviços sazonais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(reforços temporários)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GFI2204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Varrição de vias públicas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GFI2205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Jardinagem e podas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Aqui você está apenas abrindo a composição da terceirização.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é novo gasto.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GFI2206 — Despesas fiscais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entram tributos e encargos fiscais.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ISS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PIS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COFINS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IPVA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Taxas regulatórias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GFI2207 — Outras despesas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campo reúne custos que não se encaixaram nas categorias anteriores.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Custos administrativos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Manutenção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Insumos operacionais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⚠️ Use esse campo com cuidado para evitar duplicidade.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GFI2208 — Total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campo é automático.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O sistema calcula o total das despesas.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é necessário preenchimento manual.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177FBFC-4EE0-750D-3EE2-FCA1F91D2D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7684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C40D9-E022-1431-71C0-45514C9FD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8B4DEFC-60D0-2724-F324-B82E1DA0F3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C47F2E6-2EBA-5640-5C83-FE72205B7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seguimos para o segundo grande grupo: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</a:t>
            </a:r>
            <a:r>
              <a:rPr lang="pt-B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Manejo de Resíduos Sólidos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no bloco anterior a lógica era limpeza urbana, aqui o foco é todo o fluxo operacional do resíduo.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seja: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 a coleta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até a destinação final.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aqui existe um ponto que merece atenção redobrada porque é onde mais aparecem inconsistências.</a:t>
            </a:r>
            <a:endParaRPr lang="pt-BR" b="0">
              <a:effectLst/>
            </a:endParaRPr>
          </a:p>
          <a:p>
            <a:br>
              <a:rPr lang="pt-BR" b="0">
                <a:effectLst/>
              </a:rPr>
            </a:br>
            <a:endParaRPr lang="pt-BR" b="0">
              <a:effectLst/>
            </a:endParaRPr>
          </a:p>
          <a:p>
            <a:pPr rtl="0"/>
            <a:r>
              <a:rPr lang="pt-B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GFI2209 — Pessoal próprio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entram os custos com pessoal próprio do manejo.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 equipes ligadas a: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Transbordo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Tratamento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Disposição final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Administração operacional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Entram salários, encargos e benefícios.</a:t>
            </a:r>
            <a:endParaRPr lang="pt-BR" b="0">
              <a:effectLst/>
            </a:endParaRPr>
          </a:p>
          <a:p>
            <a:br>
              <a:rPr lang="pt-BR" b="0">
                <a:effectLst/>
              </a:rPr>
            </a:br>
            <a:endParaRPr lang="pt-BR" b="0">
              <a:effectLst/>
            </a:endParaRPr>
          </a:p>
          <a:p>
            <a:pPr rtl="0"/>
            <a:r>
              <a:rPr lang="pt-B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GFI2210 — Serviços terceirizados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é o principal campo do bloco.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GFI2210 representa o </a:t>
            </a:r>
            <a:r>
              <a:rPr lang="pt-B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valor total terceirizado do manejo</a:t>
            </a: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entram contratos relacionados a: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Transporte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Triagem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Tratamento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Destinação final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⚠️ E aqui está o </a:t>
            </a:r>
            <a:r>
              <a:rPr lang="pt-BR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ponto-chave</a:t>
            </a: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próximos campos apenas detalham esse valor.</a:t>
            </a:r>
            <a:endParaRPr lang="pt-BR" b="0">
              <a:effectLst/>
            </a:endParaRPr>
          </a:p>
          <a:p>
            <a:br>
              <a:rPr lang="pt-BR" b="0">
                <a:effectLst/>
              </a:rPr>
            </a:br>
            <a:endParaRPr lang="pt-BR" b="0">
              <a:effectLst/>
            </a:endParaRPr>
          </a:p>
          <a:p>
            <a:pPr rtl="0"/>
            <a:r>
              <a:rPr lang="pt-B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Detalhamento da terceirização — GFI2211 a GFI2218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 campos abrem a composição do GFI2210.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 eles: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 comum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 seletiva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Transbordo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Tratamento de recicláveis secos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Tratamento de orgânicos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Tratamento de rejeitos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Disposição final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Serviços sazonais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Reforçando: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 valores </a:t>
            </a:r>
            <a:r>
              <a:rPr lang="pt-B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 estão dentro do GFI2210</a:t>
            </a: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você só detalha.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soma novamente.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é o principal erro desse bloco.</a:t>
            </a:r>
            <a:endParaRPr lang="pt-BR" b="0">
              <a:effectLst/>
            </a:endParaRPr>
          </a:p>
          <a:p>
            <a:br>
              <a:rPr lang="pt-BR" b="0">
                <a:effectLst/>
              </a:rPr>
            </a:br>
            <a:endParaRPr lang="pt-BR" b="0">
              <a:effectLst/>
            </a:endParaRPr>
          </a:p>
          <a:p>
            <a:pPr rtl="0"/>
            <a:r>
              <a:rPr lang="pt-B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GFI2219 — Despesas fiscais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Tributos e encargos vinculados ao manejo.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Como: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ISS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PIS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COFINS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IPVA</a:t>
            </a:r>
            <a:endParaRPr lang="pt-BR" b="0">
              <a:effectLst/>
            </a:endParaRPr>
          </a:p>
          <a:p>
            <a:br>
              <a:rPr lang="pt-BR" b="0">
                <a:effectLst/>
              </a:rPr>
            </a:br>
            <a:endParaRPr lang="pt-BR" b="0">
              <a:effectLst/>
            </a:endParaRPr>
          </a:p>
          <a:p>
            <a:pPr rtl="0"/>
            <a:r>
              <a:rPr lang="pt-B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GFI2220 — Outras despesas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Custos complementares.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Exemplos: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Combustível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Energia elétrica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Manutenção</a:t>
            </a:r>
            <a:b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Materiais operacionais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 uma vez: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⚠️ cuidado para não repetir valores já lançados.</a:t>
            </a:r>
            <a:endParaRPr lang="pt-BR" b="0">
              <a:effectLst/>
            </a:endParaRPr>
          </a:p>
          <a:p>
            <a:br>
              <a:rPr lang="pt-BR" b="0">
                <a:effectLst/>
              </a:rPr>
            </a:br>
            <a:endParaRPr lang="pt-BR" b="0">
              <a:effectLst/>
            </a:endParaRPr>
          </a:p>
          <a:p>
            <a:pPr rtl="0"/>
            <a:r>
              <a:rPr lang="pt-BR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GFI2221 — Total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Campo automático.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Calculado pelo sistema.</a:t>
            </a:r>
            <a:endParaRPr lang="pt-BR" b="0">
              <a:effectLst/>
            </a:endParaRPr>
          </a:p>
          <a:p>
            <a:pPr rtl="0"/>
            <a:r>
              <a:rPr lang="pt-BR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precisa preencher.</a:t>
            </a:r>
            <a:endParaRPr lang="pt-BR" b="0">
              <a:effectLst/>
            </a:endParaRPr>
          </a:p>
          <a:p>
            <a:br>
              <a:rPr lang="pt-BR"/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F3A287F-4EF0-0F45-89BF-C1C087A613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9665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2ECEF-2A26-CD2F-233C-BB42E7CD3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A7C0865-4EFB-1AFA-FC14-205DA0200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96285C2-E420-E17F-7E36-CA34754873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 de declarar as despesas operacionais, agora o foco muda.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o formulário quer saber: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onde vieram os recursos investidos no serviço.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seja, não estamos falando de custo operacional do dia a dia.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Estamos falando de investimento.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GFI2234 — Recursos próprios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 recursos do próprio prestador.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Podem vir de: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Receita operacional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Superávit financeiro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Reservas próprias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 de caminhões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implantação de infraestrutura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modernização tecnológica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GFI2235 — Recursos onerosos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 recursos obtidos por financiamento.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geram obrigação futura de pagamento.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Financiamentos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Empréstimos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Operações de crédito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GFI2236 — Recursos não onerosos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entram recursos sem obrigação de devolução.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Convênios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Repasses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Transferências voluntárias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Doações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GFI2237 — Total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Campo automático.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Soma os anteriores.</a:t>
            </a:r>
          </a:p>
          <a:p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22D25D3-C4A4-EAB1-7598-34E2BBE36E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50838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F503A-8983-C2E6-91CB-9E5705E31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752F179-2B13-7AA0-43CB-01568A4D2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1CD550C-66E0-9884-F6BC-7A5695F369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para fechar o formulário financeiro, chegamos ao quadro de pessoal.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a lógica é bem objetiva: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informar quantas pessoas atuam nos serviços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Sempre separando:</a:t>
            </a: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Pessoal próprio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Pessoal terceirizado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Mantendo a mesma divisão que vimos nas despesas: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Limpeza urbana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Manejo de resíduos sólidos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 coerência entre despesa e equipe é muito importante.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Limpeza Urbana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GFI2259 — Pessoal próprio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Funcionários diretamente vinculados ao prestador.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Operacionais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Administrativos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GFI2261 — Pessoal terceirizado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Equipes de empresas contratadas ou cooperativas.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Total da limpeza urbana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GFI2263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Campo automático.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Manejo de Resíduos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GFI2264 — Pessoal próprio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Equipes ligadas 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Transporte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Tratamento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Destinação final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GFI2265 — Pessoal terceirizado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Mesma lógica.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Totais finais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GFI2266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Total manejo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GFI2267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Total geral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Ambos automáticos.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4AFF6A4-ECA2-8144-F9FB-0E0A927C92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63979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8DE83-4BB2-4BB7-35C2-85CBD727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E1C8B29-625C-30CC-E343-BFB5D8667A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FD2A06E-4995-3BB4-DB3E-C938998F63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a gente inicia um novo formulário, voltado para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Cobertura Domiciliar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que também contribui para o monitoramento do PLANSAB.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o objetivo é bem direto: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identificar quantos domicílios do município são efetivamente atendidos pela coleta.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formulário trabalha com cobertura real.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é o que está previsto no planejamento,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o que de fato aconteceu no ano de referência.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Base de referência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Antes de começar o preenchimento, vale utilizar como base os dados oficiais do IBGE.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Principalmente: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Total de domicílios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Domicílios urbanos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Domicílios rurais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Esses números ajudam a manter coerência entre todos os campos.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Eles funcionam como referência para validar se os quantitativos declarados fazem sentido.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GTR0001 — Coleta urbana (1 a 2 vezes por semana)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campo considera os domicílios urbanos atendidos por coleta.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 indiferenciada ou seletiva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 direta ou indireta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 que a frequência seja de: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1 a 2 vezes por semana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⚠️ Aqui tem um cuidado importante: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Sempre considere a frequência que realmente aconteceu.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a frequência prevista em contrato ou planejamento.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GTR0002 — Coleta urbana (3 ou mais vezes por semana)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a lógica é exatamente a mesma.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diferença é a frequência.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campo reúne domicílios urbanos atendidos: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3 ou mais vezes por semana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Então, basicamente, você está classificando a cobertura urbana conforme a frequência real da coleta.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GTR0003 — Coleta rural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o foco passa para os domicílios rurais.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critério aqui é: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frequência mínima de 1 vez por semana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esse costuma ser um ponto de erro recorrente.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⚠️ Se a coleta ocorrer com frequência inferior a isso, o domicílio não deve ser considerado atendido.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Mesmo que exista atendimento eventual.</a:t>
            </a:r>
          </a:p>
          <a:p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38621B0-14EA-889B-ABB7-736A7159A0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93211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6FE45-914F-24BD-7FE5-26BFFB4A0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CF37D9A-216D-4A7A-65D4-5F503402E4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BBD3287-B81C-C9C2-5CE6-934C5BDB2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a gente entra no detalhamento operacional da cobertura.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no slide anterior o foco era quantificar atendimento geral, aqui a proposta é mostrar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esse atendimento acontece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Vale destacar: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esse bloco não é obrigatório</a:t>
            </a:r>
          </a:p>
          <a:p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Área urbana — GTR0101 e GTR0102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Começando pela área urbana.</a:t>
            </a: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GTR0101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Representa o total de domicílios atendidos por coleta convencional.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 incluir: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 direta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 indireta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GTR0102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o recorte é mais específico.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 apenas: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coleta direta, porta a porta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 a relação entre eles é simples: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GTR0102 está contido no GTR0101.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Área rural — GTR0103 e GTR0104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a mesma lógica para área rural.</a:t>
            </a: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GTR0103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atendido por coleta direta ou indireta.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GTR0104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Somente coleta direta.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estrutura de raciocínio é idêntica à área urbana.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Regra de consistência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entra uma regra muito importante.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Sempre que o sistema detalha um dado específico, ele precisa estar contido no valor total correspondente.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coleta direta nunca pode ser maior que coleta total.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Essa é uma validação automática bastante comum.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Relação entre GTR0105 e GTR0107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 ponto importante de coerência interna.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valor informado no GTR0107 precisa estar contido no GTR0105.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isso não acontecer, o sistema pode acusar inconsistência.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Conexão com o próximo bloco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Até aqui falamos de domicílios.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próximo slide, o raciocínio muda.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vamos trabalhar com: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população atendida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saímos da lógica domiciliar e passamos para número de habitantes.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E380F31-0E0B-ACD6-1ED6-7574D67720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7563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pt-BR"/>
              <a:t>Informações devem ser enviadas por e-mail, de preferência a partir de um e-mail institucional</a:t>
            </a:r>
          </a:p>
          <a:p>
            <a:pPr marL="171450" indent="-171450">
              <a:buFont typeface="Calibri"/>
              <a:buChar char="-"/>
            </a:pPr>
            <a:r>
              <a:rPr lang="pt-BR"/>
              <a:t>Tirar print dessa página com e-mail de cada módulo</a:t>
            </a:r>
          </a:p>
          <a:p>
            <a:pPr marL="171450" indent="-171450">
              <a:buFont typeface="Calibri"/>
              <a:buChar char="-"/>
            </a:pPr>
            <a:r>
              <a:rPr lang="pt-BR"/>
              <a:t>Não utilizar CPF de outra pessoa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3FC62-1644-4CCF-9A50-46FCEC3A4D31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7126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0D8CC-5D8D-2450-2CE0-F7AB3704A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114CE16-673B-3CA3-C3BC-68A652C49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8AB210C-3B7E-197E-3A6C-E95069B22F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mudamos a unidade de análise.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Até aqui, o formulário trabalhou com domicílios.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partir daqui, o foco passa a ser: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habitantes atendidos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isso exige bastante atenção na coerência dos dados.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Base obrigatória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o uso da base IBGE é ainda mais importante.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População total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População urbana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População rural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 valores funcionam como limite máximo para preenchimento.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GTR0201 — População total atendida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campo representa toda a população atendida por coleta indiferenciada.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Urbana e rural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 direta ou indireta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Desde que haja frequência mínima de: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1 vez por semana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⚠️ Esse valor não pode ultrapassar a população total do município.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GTR0202 — População urbana atendida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o recorte é apenas urbano.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 população com acesso à coleta: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Convencional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Seletiva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Direta ou indireta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Sempre respeitando a base populacional urbana.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GTR0203 — Coleta direta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o detalhamento operacional.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campo considera a população urbana atendida por coleta porta a porta.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 é formado por: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 indiferenciada direta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 seletiva direta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GTR0204 — Coleta seletiva direta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o foco é apenas na coleta seletiva porta a porta.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população atendida com segregação de resíduos para reciclagem.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⚠️ Esse valor está contido no GTR0203.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GTR0205 — Coleta seletiva total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campo amplia a análise.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 a população total com acesso à coleta seletiva.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Incluindo: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Urbana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Rural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Direta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Indireta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Sempre com frequência mínima semanal.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GTR0206 — Coleta seletiva institucionalizada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é um campo que costuma gerar dúvida.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pergunta aqui é: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o município oferece oficialmente esse serviço?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uma política pública estruturada?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⚠️ Não confundir com atuação isolada de cooperativas ou catadores independentes.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marcar “Sim”, precisa existir oferta institucional do serviço.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Fechamento final do formulário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Então, resumindo toda a lógica desse formulário: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primeiro trabalhamos com cobertura domiciliar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depois detalhamos a forma como essa coleta acontece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e por fim traduzimos isso em população efetivamente atendida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397AB87-2ADC-10F5-BD66-EC032D593B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2655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59D7A-2D3A-1393-C3F9-D07A3FF34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CF5A010-9DD2-CB8F-693A-D037AF6BEA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B2E15AF-F43A-471A-94E8-FE82E4620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a gente inicia um novo formulário dentro do SINISA: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formulário de Manejo de Resíduos Sólidos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a lógica muda bastante em relação aos anteriores, então vale atenção.</a:t>
            </a:r>
          </a:p>
          <a:p>
            <a:endParaRPr lang="pt-BR" sz="1200" b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O que são “rotas” no sistema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ponto que costuma gerar confusão: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“rotas” aqui não são trajetos de caminhão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são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rotas tecnológicas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o caminho que o resíduo faz dentro do sistema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(coleta → tratamento → destinação)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Como cadastrar rotas (explicação prática)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cadastrar, é só clicar em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“Cadastrar rotas”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aqui entra o </a:t>
            </a:r>
            <a:r>
              <a:rPr lang="pt-B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ponto-chave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cada combinação relevante vira uma rota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Exemplos (momento didático da live)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exemplo: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Se duas unidades de triagem recebem resíduos seletivos: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você cadastra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duas rotas diferentes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cada uma com seu quantitativo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Outro exemplo: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mesma unidade, mas origens diferentes: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 do centro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 de bairros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também são rotas diferentes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Caso com transbordo (importante)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cenário muito comum: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resíduos vão para transbordo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depois para o destino final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Nesse caso: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você precisa de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duas rotas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uma até o transbordo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outra do transbordo até o destino final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Campos automáticos (alívio pro usuário)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sistema vai consolidar tudo automaticamente: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os campos de resumo (GTR10 25 a 29 e 34 a 36)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são preenchidos com base nas rotas cadastradas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não precisa calcular nada manualmente aqui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População flutuante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 existem campos sobre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população flutuante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situações temporárias que aumentam a demanda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eventos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turismo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temporadas específicas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sempre por períodos curtos (até 6 meses)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Fechamento com direcionamento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Então, resumindo esse formulário: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pense em “caminho do resíduo”, não em trajeto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cada cenário relevante vira uma rota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e o sistema faz a consolidação automaticamente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essa lógica estiver clara, esse formulário deixa de ser complexo e passa a ser bem estruturado.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91A982F-1AF9-03E0-39DD-47A15447D8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64077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BDAFA-3419-5654-38CD-3929F0C17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C70FB8E-841E-3AFA-52A5-1DEDAE49AE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D5905D-5122-321F-8890-208EF81D0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a gente inicia um novo formulário dentro do SINISA: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formulário de Manejo de Resíduos Sólidos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a lógica muda bastante em relação aos anteriores, então vale atenção.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O que será informado aqui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Nesse formulário, você vai trabalhar com: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quantidades anuais de resíduos coletados e destinados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tem uma regra importante: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é obrigatório registrar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 menos dois tipos de resíduos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Resíduos domiciliares indiferenciados (coleta convencional)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Resíduos de limpeza urbana (varrição, podas, pequenos geradores)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E, se o município tiver: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 seletiva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Resíduos volumosos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Manutenção de áreas verdes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esses também podem — e devem — ser informados.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Integração com o formulário de infraestrutura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Antes de começar o preenchimento, uma orientação estratégica: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verifique o formulário de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infraestruturas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 porque: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cada rota de resíduo está ligada a uma unidade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(transbordo, triagem, aterro, etc.)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a base estiver desatualizada lá, o preenchimento aqui pode ficar inconsistente.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Como cadastrar rotas (explicação prática)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cadastrar, é só clicar em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“Cadastrar rotas”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aqui entra o </a:t>
            </a:r>
            <a:r>
              <a:rPr lang="pt-B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ponto-chave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cada combinação relevante vira uma rota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Exemplos (momento didático da live)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1 - Por exemplo: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Se duas unidades de triagem recebem resíduos seletivos: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você cadastra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duas rotas diferentes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cada uma com seu quantitativo</a:t>
            </a:r>
          </a:p>
          <a:p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2 - Outro exemplo: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mesma unidade, mas origens diferentes: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 do centro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coleta de bairros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também são rotas diferentes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3 -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Caso com transbordo (importante)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cenário muito comum: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resíduos vão para transbordo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depois para o destino final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Nesse caso: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você precisa de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duas rotas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uma até o transbordo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outra do transbordo até o destino final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Campos automáticos (alívio pro usuário)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sistema vai consolidar tudo automaticamente: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os campos de resumo (GTR10 25 a 29 e 34 a 36)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são preenchidos com base nas rotas cadastradas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não precisa calcular nada manualmente aqui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População flutuante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Também existem campos sobre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população flutuante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situações temporárias que aumentam a demanda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eventos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turismo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temporadas específicas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sempre por períodos curtos (até 6 meses)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Fechamento com direcionamento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Então, resumindo esse formulário: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pense em “caminho do resíduo”, não em trajeto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cada cenário relevante vira uma rota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e o sistema faz a consolidação automaticamente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essa lógica estiver clara, esse formulário deixa de ser complexo e passa a ser bem estruturado.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6DA243D-91D9-26BF-77BD-9201B21558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8810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F9C32D-6076-50B2-7CFF-E0EE3B7A4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772CAC2-9E4E-39A9-526E-E1BBCD743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4D0AFDE-7B29-0C8B-511D-92E3DA8493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vamos para o bloco de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Coleta Indireta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Primeiro, alinhando o conceito: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coleta indireta é quando o resíduo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é retirado na porta da casa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sim em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pontos fixos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como contêineres, caçambas ou ecopontos.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Existe coleta indireta no município?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primeiro passo é bem direto: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GTR1101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Se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existe coleta indireta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é só marcar essa opção e o bloco se encerra aqui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Se existe, aí sim você continua o preenchimento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Tipo de resíduo e abrangência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Ainda no início, você informa: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quais tipos de resíduos são coletados dessa forma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e qual a abrangência (urbana, rural ou ambas)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GTR1103 — Pontos de coleta indireta (indiferenciada)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você informa a quantidade de pontos para coleta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convencional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contêineres, papas-lixo, caixa </a:t>
            </a:r>
            <a:r>
              <a:rPr lang="pt-B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brooks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(caçambas de entulho), etc.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⚠️ Importante: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considerar apenas pontos com frequência mínima de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vez por semana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GTR1104 — </a:t>
            </a:r>
            <a:r>
              <a:rPr lang="pt-BR" sz="1200" b="1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LEVs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(sem atendimento)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campo aparece se houver coleta seletiva indireta: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quantidade de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locais de entrega voluntária sem atendimento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pontos onde a população deposita recicláveis por conta própria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GTR1105 — PEVs (com atendimento)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 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GTR1105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são os pontos com atendimento: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ecopontos ou estruturas com presença de equipe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aqui pode incluir: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recicláveis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pequenos volumes de RCC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podas e volumosos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GTR1106 — Total automático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GTR1106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o total de pontos de coleta indireta: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soma automática — não precisa preencher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GTR1107 — Critério de distribuição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fim, 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GTR1107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aqui você informa 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critério usado para distribuir esses pontos no município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densidade populacional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demanda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planejamento urbano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Fechamento com lógica simples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Então, resumindo esse bloco: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primeiro: se existe coleta indireta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depois: quantos pontos existem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e por fim: como eles estão distribuídos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C2A4AD9-43B5-D646-737F-81EFD3B464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0723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55153-29F5-F158-1EEB-0835F8BDF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73CBCCD-8D1E-1FD8-2186-38E3B0353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E29BD13-F9F4-2C5C-BB27-F52BC112BE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a gente entra no bloco de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caracterização da frota de veículos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a ideia é bem direta: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mostrar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 veículos foram usados na coleta e limpeza urbana no ano passado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Como cadastrar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começar o preenchimento: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clique em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“Cadastrar caracterização da frota de veículos”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aqui vem o ponto mais importante desse bloco: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Regra de agrupamento (ESSENCIAL)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você não vai cadastrar veículo por veículo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você vai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agrupar por tipo e faixa de idade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 prático: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4 caminhões compactadores com faixa de idade de 6 a 10 anos → 1 cadastro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eventualmente possuir mais: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3 caminhões compactadores com mais de 10 anos → outro cadastro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Ou seja: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cada grupo semelhante vira um registro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Edição e ajustes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precisar corrigir depois: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é só usar os ícones de ação sinalizado com o </a:t>
            </a:r>
            <a:r>
              <a:rPr lang="pt-BR" sz="120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lapis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editar ou a lixeira para excluir os registros cadastrados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GTR1207 — Total automático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final, o sistema faz tudo sozinho: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GTR1207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traz o total de veículos cadastrados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somando todos os grupos que você informou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Fechamento com lógica simples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 guarda essa lógica: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não é lista de veículos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é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organização por perfil de frota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C822504-0896-D563-8744-8FB3B7752B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19201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D5092-6341-B241-1C0D-52361BAB3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D9C06EA-F577-109D-E393-06C05F64CD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A79B48A-941A-25C9-5D9C-95295D4A3D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a gente entra em um bloco muito importante: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cooperativas e associações de catadores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o foco deixa de ser só operação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e passa também por quem está envolvido no sistema.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O que você precisa ter em mãos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Antes de começar: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tenha os dados do ano passado sobre as organizações que atuam no município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cooperativas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associações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 também catadores informais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Como funciona o cadastro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começar: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clique em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“Cadastrar associação ou cooperativa de catadores”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atenção a um ponto importante: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cada entidade deve ser cadastrada separadamente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Mesmo que: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compartilhem galpão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ou trabalhem na mesma unidade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Informações principais do cadastro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cada cadastro, você vai informar: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quais serviços essa organização presta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se existe vínculo formal com o município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número total de catadores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e quantos atuam exclusivamente na triagem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Totais automáticos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Depois de cadastrar todas as entidades: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o sistema calcula automaticamente: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GTR1309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quantidade de cooperativas/associações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GTR1310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→ total de catadores organizados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GTR1311 — Catadores informais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aqui entra um ponto muito relevante: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os catadores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organizados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GTR1311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você informa: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quantos atuam de forma independente no município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✔️ Preferencialmente com base real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✔️ Mas pode ser estimativa, se não houver contagem oficial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Ajustes e edição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precisar corrigir alguma informação: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use os ícones de ação para editar ou excluir cadastros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Fechamento com visão estratégica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bloco é importante porque: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mostra como o município está estruturado socialmente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dentro do manejo de resíduos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Então, mais do que preencher: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vale garantir que essas informações estejam consistentes com a realidade local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5EA4EC1-977E-C39D-2356-D4B70D7314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1876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58DC3-C805-F58F-699E-49D60041F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4EF83F6-056D-AB52-8F6A-7CE6836113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808BC0D-94DD-6286-C3A7-47A28D4CC8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a gente entra no bloco de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manejo de resíduos especiais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o foco é entender: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quais serviços específicos o município presta além da coleta convencional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GTR1401 — Resíduos da construção civil (RCC)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GTR1401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você informa se o município presta serviço de coleta e destinação de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resíduos de construção civil e demolição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 inclui: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entulho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resíduos de obras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pequenos e grandes geradores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E também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esse serviço é prestado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conforme as opções do sistema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GTR1402 — Resíduos de saúde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GTR1402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a lógica é a mesma, mas agora para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resíduos de saúde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hospitais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clínicas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unidades de saúde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Indique se o município presta esse serviço e de que forma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GTR1403 — Outros serviços e logística reversa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Já 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GTR1403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traz um olhar mais amplo: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outros tipos de resíduos especiais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entram, principalmente: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resíduos sujeitos à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logística reversa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Exemplo: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eletrônicos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pilhas e baterias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pneus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embalagens específicas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Lembrando que muitos desses são responsabilidade dos fabricantes e distribuidores,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o município pode ter algum tipo de atuação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A9AB6A6-D569-E39B-5E70-08470AD2E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2071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C8E5B-7D60-3D58-31D4-4A370CB78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F65D3B3-F351-D95C-2D29-4D1E242267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DCDF232-19DB-04E7-46FF-0848B0FCF8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a gente chega no último bloco do formulário de manejo: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caracterização dos resíduos sólidos urbanos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é o bloco que mostra: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que o lixo do município é composto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Base necessária (muito importante)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Antes de preencher: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você precisa ter um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estudo de caracterização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feito nos últimos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 anos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esse estudo deve seguir: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metodologia gravimétrica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seja: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análise técnica da composição dos resíduos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GTR1500 — Existe estudo?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primeiro campo é direto: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GTR1500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Se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existe estudo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marque “Não”, salve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o bloco se encerra aqui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Se existe, marque “Sim”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seguimos para os próximos campos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GTR1501 a GTR1506 — Composição dos resíduos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você vai informar a composição percentual dos resíduos: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sempre com base no estudo realizado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frações são: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orgânicos (alimentos e verdes)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vidro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metais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plásticos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papel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têxteis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Todos os valores devem ser informados em percentual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Atenção importante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⚠️ Se o estudo não tiver alguma fração: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preencha com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zero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não é possível deixar campo em branco, todos são obrigatórios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🔹 GTR1507 — Outros (automático)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campo </a:t>
            </a:r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GTR1507</a:t>
            </a: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é calculado automaticamente pelo sistema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ele completa o total até 100%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0930BC8-4DF4-6521-9FA9-FD783F2B61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26615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CA573-A156-A46D-8282-FAD314485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B37D72F-01BD-5542-E7C0-A35E51FFC6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456391B-3FAD-7FE7-D93F-1C73C2ABC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Agora vamos iniciar o formulário de LIMPEZA URBANA que possui apenas 1 bloco sobre </a:t>
            </a:r>
            <a:r>
              <a:rPr lang="pt-BR" b="1"/>
              <a:t>Caracterização do Serviço</a:t>
            </a:r>
            <a:r>
              <a:rPr lang="pt-BR"/>
              <a:t>.</a:t>
            </a:r>
          </a:p>
          <a:p>
            <a:r>
              <a:rPr lang="pt-BR"/>
              <a:t>Aqui o foco é entender </a:t>
            </a:r>
            <a:r>
              <a:rPr lang="pt-BR" b="1"/>
              <a:t>como os serviços de limpeza urbana são executados no município</a:t>
            </a:r>
            <a:r>
              <a:rPr lang="pt-BR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  <a:p>
            <a:r>
              <a:rPr lang="pt-BR" b="1"/>
              <a:t>🔹 GTR2001 — Executor do serviço de varrição</a:t>
            </a:r>
          </a:p>
          <a:p>
            <a:r>
              <a:rPr lang="pt-BR"/>
              <a:t>Nesse campo, você informa </a:t>
            </a:r>
            <a:r>
              <a:rPr lang="pt-BR" b="1"/>
              <a:t>quem executa a varrição de sarjetas e logradouros públicos</a:t>
            </a:r>
            <a:r>
              <a:rPr lang="pt-BR"/>
              <a:t> no município.</a:t>
            </a:r>
          </a:p>
          <a:p>
            <a:r>
              <a:rPr lang="pt-BR"/>
              <a:t>As opções normalmente são:</a:t>
            </a:r>
          </a:p>
          <a:p>
            <a:r>
              <a:rPr lang="pt-BR"/>
              <a:t>• </a:t>
            </a:r>
            <a:r>
              <a:rPr lang="pt-BR" b="1"/>
              <a:t>Agente público</a:t>
            </a:r>
            <a:br>
              <a:rPr lang="pt-BR"/>
            </a:br>
            <a:r>
              <a:rPr lang="pt-BR"/>
              <a:t>(prefeitura, autarquia ou empresa pública)</a:t>
            </a:r>
          </a:p>
          <a:p>
            <a:r>
              <a:rPr lang="pt-BR"/>
              <a:t>• </a:t>
            </a:r>
            <a:r>
              <a:rPr lang="pt-BR" b="1"/>
              <a:t>Agente privado</a:t>
            </a:r>
            <a:br>
              <a:rPr lang="pt-BR"/>
            </a:br>
            <a:r>
              <a:rPr lang="pt-BR"/>
              <a:t>(empresas contratadas pela administração municipal)</a:t>
            </a:r>
          </a:p>
          <a:p>
            <a:r>
              <a:rPr lang="pt-BR"/>
              <a:t>Aqui, o importante é refletir a operação real do município no ano de referência.</a:t>
            </a:r>
          </a:p>
          <a:p>
            <a:br>
              <a:rPr lang="pt-BR"/>
            </a:br>
            <a:endParaRPr lang="pt-BR"/>
          </a:p>
          <a:p>
            <a:r>
              <a:rPr lang="pt-BR" b="1"/>
              <a:t>🔹 GTR2002 — Extensão de sarjetas varridas</a:t>
            </a:r>
          </a:p>
          <a:p>
            <a:r>
              <a:rPr lang="pt-BR"/>
              <a:t>Esse campo informa a </a:t>
            </a:r>
            <a:r>
              <a:rPr lang="pt-BR" b="1"/>
              <a:t>extensão total varrida ao longo do ano</a:t>
            </a:r>
            <a:r>
              <a:rPr lang="pt-BR"/>
              <a:t>, em metros lineares.</a:t>
            </a:r>
          </a:p>
          <a:p>
            <a:r>
              <a:rPr lang="pt-BR"/>
              <a:t>Na conta, considere:</a:t>
            </a:r>
          </a:p>
          <a:p>
            <a:r>
              <a:rPr lang="pt-BR"/>
              <a:t>👉 varrição manual e mecanizada</a:t>
            </a:r>
            <a:br>
              <a:rPr lang="pt-BR"/>
            </a:br>
            <a:r>
              <a:rPr lang="pt-BR"/>
              <a:t>👉 repasses (quando o mesmo trecho é varrido mais de uma vez)</a:t>
            </a:r>
            <a:br>
              <a:rPr lang="pt-BR"/>
            </a:br>
            <a:r>
              <a:rPr lang="pt-BR"/>
              <a:t>👉 ambos os lados da via</a:t>
            </a:r>
            <a:br>
              <a:rPr lang="pt-BR"/>
            </a:br>
            <a:r>
              <a:rPr lang="pt-BR"/>
              <a:t>👉 pistas com canteiro central, quando houver</a:t>
            </a:r>
          </a:p>
          <a:p>
            <a:r>
              <a:rPr lang="pt-BR"/>
              <a:t>⚠️ Atenção a um ponto importante:</a:t>
            </a:r>
          </a:p>
          <a:p>
            <a:r>
              <a:rPr lang="pt-BR"/>
              <a:t>não estamos falando apenas da extensão física da cidade,</a:t>
            </a:r>
          </a:p>
          <a:p>
            <a:r>
              <a:rPr lang="pt-BR"/>
              <a:t>mas sim da </a:t>
            </a:r>
            <a:r>
              <a:rPr lang="pt-BR" b="1"/>
              <a:t>extensão efetivamente executada ao longo do período</a:t>
            </a:r>
            <a:r>
              <a:rPr lang="pt-BR"/>
              <a:t>.</a:t>
            </a:r>
          </a:p>
          <a:p>
            <a:r>
              <a:rPr lang="pt-BR"/>
              <a:t>A unidade utilizada aqui é:</a:t>
            </a:r>
          </a:p>
          <a:p>
            <a:r>
              <a:rPr lang="pt-BR"/>
              <a:t>👉 </a:t>
            </a:r>
            <a:r>
              <a:rPr lang="pt-BR" b="1"/>
              <a:t>metros lineares (ml)</a:t>
            </a:r>
            <a:endParaRPr lang="pt-BR"/>
          </a:p>
          <a:p>
            <a:br>
              <a:rPr lang="pt-BR"/>
            </a:br>
            <a:endParaRPr lang="pt-BR"/>
          </a:p>
          <a:p>
            <a:r>
              <a:rPr lang="pt-BR" b="1"/>
              <a:t>🔹 GTR2003 — Área de varrição de superfícies públicas</a:t>
            </a:r>
          </a:p>
          <a:p>
            <a:r>
              <a:rPr lang="pt-BR"/>
              <a:t>Aqui o dado é diferente.</a:t>
            </a:r>
          </a:p>
          <a:p>
            <a:r>
              <a:rPr lang="pt-BR"/>
              <a:t>Em vez de extensão, o sistema solicita </a:t>
            </a:r>
            <a:r>
              <a:rPr lang="pt-BR" b="1"/>
              <a:t>área total varrida</a:t>
            </a:r>
            <a:r>
              <a:rPr lang="pt-BR"/>
              <a:t>, em metros quadrados.</a:t>
            </a:r>
          </a:p>
          <a:p>
            <a:r>
              <a:rPr lang="pt-BR"/>
              <a:t>Inclui, por exemplo:</a:t>
            </a:r>
          </a:p>
          <a:p>
            <a:r>
              <a:rPr lang="pt-BR"/>
              <a:t>• praças</a:t>
            </a:r>
            <a:br>
              <a:rPr lang="pt-BR"/>
            </a:br>
            <a:r>
              <a:rPr lang="pt-BR"/>
              <a:t>• calçadões</a:t>
            </a:r>
            <a:br>
              <a:rPr lang="pt-BR"/>
            </a:br>
            <a:r>
              <a:rPr lang="pt-BR"/>
              <a:t>• áreas públicas pavimentadas</a:t>
            </a:r>
            <a:br>
              <a:rPr lang="pt-BR"/>
            </a:br>
            <a:r>
              <a:rPr lang="pt-BR"/>
              <a:t>• limpeza de detritos com espeto ou garfo</a:t>
            </a:r>
          </a:p>
          <a:p>
            <a:r>
              <a:rPr lang="pt-BR"/>
              <a:t>Também devem ser considerados:</a:t>
            </a:r>
          </a:p>
          <a:p>
            <a:r>
              <a:rPr lang="pt-BR"/>
              <a:t>👉 serviços manuais e mecanizados</a:t>
            </a:r>
            <a:br>
              <a:rPr lang="pt-BR"/>
            </a:br>
            <a:r>
              <a:rPr lang="pt-BR"/>
              <a:t>👉 repasses</a:t>
            </a:r>
          </a:p>
          <a:p>
            <a:r>
              <a:rPr lang="pt-BR"/>
              <a:t>A unidade é:</a:t>
            </a:r>
          </a:p>
          <a:p>
            <a:r>
              <a:rPr lang="pt-BR"/>
              <a:t>👉 </a:t>
            </a:r>
            <a:r>
              <a:rPr lang="pt-BR" b="1"/>
              <a:t>metros quadrados (m²)</a:t>
            </a:r>
            <a:endParaRPr lang="pt-BR"/>
          </a:p>
          <a:p>
            <a:br>
              <a:rPr lang="pt-BR"/>
            </a:br>
            <a:endParaRPr lang="pt-BR"/>
          </a:p>
          <a:p>
            <a:r>
              <a:rPr lang="pt-BR" b="1"/>
              <a:t>🔹 GTR2004 — Varrição mecanizada</a:t>
            </a:r>
          </a:p>
          <a:p>
            <a:r>
              <a:rPr lang="pt-BR"/>
              <a:t>Esse campo é bem direto:</a:t>
            </a:r>
          </a:p>
          <a:p>
            <a:r>
              <a:rPr lang="pt-BR"/>
              <a:t>👉 o município utiliza ou não varrição mecanizada?</a:t>
            </a:r>
          </a:p>
          <a:p>
            <a:r>
              <a:rPr lang="pt-BR"/>
              <a:t>Basta responder:</a:t>
            </a:r>
          </a:p>
          <a:p>
            <a:r>
              <a:rPr lang="pt-BR"/>
              <a:t>✔️ Sim</a:t>
            </a:r>
            <a:br>
              <a:rPr lang="pt-BR"/>
            </a:br>
            <a:r>
              <a:rPr lang="pt-BR"/>
              <a:t>ou</a:t>
            </a:r>
            <a:br>
              <a:rPr lang="pt-BR"/>
            </a:br>
            <a:r>
              <a:rPr lang="pt-BR"/>
              <a:t>✔️ Não</a:t>
            </a:r>
          </a:p>
          <a:p>
            <a:br>
              <a:rPr lang="pt-BR"/>
            </a:br>
            <a:endParaRPr lang="pt-BR"/>
          </a:p>
          <a:p>
            <a:r>
              <a:rPr lang="pt-BR" b="1"/>
              <a:t>🔹 GTR2005 — Outros serviços de limpeza urbana</a:t>
            </a:r>
          </a:p>
          <a:p>
            <a:r>
              <a:rPr lang="pt-BR"/>
              <a:t>Aqui você informa </a:t>
            </a:r>
            <a:r>
              <a:rPr lang="pt-BR" b="1"/>
              <a:t>quais outros serviços de limpeza urbana são executados no município</a:t>
            </a:r>
            <a:r>
              <a:rPr lang="pt-BR"/>
              <a:t>, além da varrição.</a:t>
            </a:r>
          </a:p>
          <a:p>
            <a:r>
              <a:rPr lang="pt-BR"/>
              <a:t>Exemplos:</a:t>
            </a:r>
          </a:p>
          <a:p>
            <a:r>
              <a:rPr lang="pt-BR"/>
              <a:t>• capina</a:t>
            </a:r>
            <a:br>
              <a:rPr lang="pt-BR"/>
            </a:br>
            <a:r>
              <a:rPr lang="pt-BR"/>
              <a:t>• poda</a:t>
            </a:r>
            <a:br>
              <a:rPr lang="pt-BR"/>
            </a:br>
            <a:r>
              <a:rPr lang="pt-BR"/>
              <a:t>• limpeza de áreas públicas</a:t>
            </a:r>
            <a:br>
              <a:rPr lang="pt-BR"/>
            </a:br>
            <a:r>
              <a:rPr lang="pt-BR"/>
              <a:t>• raspagem</a:t>
            </a:r>
            <a:br>
              <a:rPr lang="pt-BR"/>
            </a:br>
            <a:r>
              <a:rPr lang="pt-BR"/>
              <a:t>• remoção de resíduos dispersos</a:t>
            </a:r>
          </a:p>
          <a:p>
            <a:r>
              <a:rPr lang="pt-BR"/>
              <a:t>👉 Marque todas as opções que se aplicarem.</a:t>
            </a:r>
          </a:p>
          <a:p>
            <a:br>
              <a:rPr lang="pt-BR"/>
            </a:br>
            <a:endParaRPr lang="pt-BR"/>
          </a:p>
          <a:p>
            <a:r>
              <a:rPr lang="pt-BR" b="1"/>
              <a:t>🔹 GTR2006 — Contratação temporária</a:t>
            </a:r>
          </a:p>
          <a:p>
            <a:r>
              <a:rPr lang="pt-BR"/>
              <a:t>Nesse campo, você informa se houve contratação temporária de trabalhadores para reforço operacional.</a:t>
            </a:r>
          </a:p>
          <a:p>
            <a:r>
              <a:rPr lang="pt-BR"/>
              <a:t>Estamos falando de reforços sazonais, como em:</a:t>
            </a:r>
          </a:p>
          <a:p>
            <a:r>
              <a:rPr lang="pt-BR"/>
              <a:t>👉 eventos</a:t>
            </a:r>
            <a:br>
              <a:rPr lang="pt-BR"/>
            </a:br>
            <a:r>
              <a:rPr lang="pt-BR"/>
              <a:t>👉 festas tradicionais</a:t>
            </a:r>
            <a:br>
              <a:rPr lang="pt-BR"/>
            </a:br>
            <a:r>
              <a:rPr lang="pt-BR"/>
              <a:t>👉 períodos de alta demanda</a:t>
            </a:r>
            <a:br>
              <a:rPr lang="pt-BR"/>
            </a:br>
            <a:r>
              <a:rPr lang="pt-BR"/>
              <a:t>👉 temporadas específicas</a:t>
            </a:r>
          </a:p>
          <a:p>
            <a:br>
              <a:rPr lang="pt-BR"/>
            </a:br>
            <a:endParaRPr lang="pt-BR"/>
          </a:p>
          <a:p>
            <a:r>
              <a:rPr lang="pt-BR" b="1"/>
              <a:t>🔹 GTR2007 — Quantidade de trabalhadores temporários</a:t>
            </a:r>
          </a:p>
          <a:p>
            <a:r>
              <a:rPr lang="pt-BR"/>
              <a:t>Se a resposta anterior for “Sim”, aqui você informa:</a:t>
            </a:r>
          </a:p>
          <a:p>
            <a:r>
              <a:rPr lang="pt-BR"/>
              <a:t>👉 quantos trabalhadores foram contratados</a:t>
            </a:r>
          </a:p>
          <a:p>
            <a:r>
              <a:rPr lang="pt-BR"/>
              <a:t>Lembrando que esse quantitativo deve considerar apenas contratações temporárias com duração limitada,</a:t>
            </a:r>
          </a:p>
          <a:p>
            <a:r>
              <a:rPr lang="pt-BR"/>
              <a:t>normalmente </a:t>
            </a:r>
            <a:r>
              <a:rPr lang="pt-BR" b="1"/>
              <a:t>não superior a 6 meses</a:t>
            </a:r>
            <a:r>
              <a:rPr lang="pt-BR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0DAAF60-ABAF-8864-C463-86693B446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34540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F67E7-288A-BD21-2A58-F674A82B1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E59819C-B51B-EF95-F3C3-8FCEBD9E84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D01F487-80F0-0A6E-697E-8A022FEC5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7FDDB17-AA6E-BFA7-278D-3E142F367C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1841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pt-BR"/>
              <a:t>Apesar de um único sistema, os módulos são individuais. Precisa pedir liberação </a:t>
            </a:r>
            <a:r>
              <a:rPr lang="pt-BR" err="1"/>
              <a:t>caê</a:t>
            </a:r>
            <a:r>
              <a:rPr lang="pt-BR"/>
              <a:t> vá preencher e esteja (sem acesso)</a:t>
            </a:r>
          </a:p>
          <a:p>
            <a:pPr marL="171450" indent="-171450">
              <a:buFont typeface="Calibri"/>
              <a:buChar char="-"/>
            </a:pPr>
            <a:r>
              <a:rPr lang="pt-BR"/>
              <a:t>O período de coleta (início e fim) é o mesmo para todos os módulos. Se estiver em cinza é só porque o usuário não tem acesso, não porque não iniciou o período da coleta.</a:t>
            </a:r>
          </a:p>
          <a:p>
            <a:pPr marL="171450" indent="-171450">
              <a:buFont typeface="Calibri"/>
              <a:buChar char="-"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3FC62-1644-4CCF-9A50-46FCEC3A4D31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30912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4CF6-2271-18AF-9B54-2330B4898B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EB763BE-91FB-6DDE-DE48-B2E24BC802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CB67A59-BF99-B46D-C3D5-2A2AD9CBEA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E9F5744-7031-7257-2D0D-0BCD9B8245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73639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177D4-5DAA-B486-9E2E-BA49A158E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4EF501A-ED62-3210-C33E-3C92294980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F401927-E392-9955-B7C5-7E1D8CA20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A9429D3-34F3-BE65-EFBC-43ED9BC496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64562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AB61D-C1CA-9DA8-162C-E6DE13943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6540715-9675-4C97-2647-FBD8783463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8A9D3B1-0DCA-E93A-350A-B1822A40A9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é o fechamento do formulário.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você informa para onde vão os resíduos que não são aproveitados no processo.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GTR3140 — Município de destino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município receptor.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GTR3141 — Tipo de unidade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Selecione o tipo de destino.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sistema abrirá as opções compatíveis.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Quantidade destinada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o quantitativo anual.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Unidade: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toneladas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Inclusão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Clique em incluir registro.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Repita o processo se houver múltiplas destinações.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3AD2CF6-6E04-6D4F-42B8-1707B353EC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07412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609DE-7C12-F82B-F957-607909435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2F6BBA5-5420-FF17-8F91-8668252A6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2ACAF8B-9F3B-BB0F-A082-14A7964E8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A231C85-9B6C-8341-AE5A-8F0317FD2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28583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609DE-7C12-F82B-F957-607909435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2F6BBA5-5420-FF17-8F91-8668252A6C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2ACAF8B-9F3B-BB0F-A082-14A7964E8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vamos cadastrar uma unidade de disposição final.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a lógica é semelhante ao cadastro de transbordo, mas com um detalhamento técnico maior.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GTR3201 — Tipo de unidade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Selecione o tipo: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aterro sanitário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aterro controlado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lixão/vazadouro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aterro de inertes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 campo é fundamental.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 define toda a lógica do cadastro.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GTR3202 — Nome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a identificação oficial.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Evite duplicidade.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Localização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marcação deve ser feita dentro do município.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estiver fora: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informar apenas nas rotas do manejo.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GTR3205 — Operação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recebeu resíduos em qualquer período: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operante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GTR3206 — Situação atual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não operante: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desativado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encerrado sem remediação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em remediação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remediado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GTR3210 — Licença ambiental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aterro sanitário: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licença válida é obrigatória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GTR3224 a GTR3227 — Características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Aqui você detalha: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estrutura operacional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controle ambiental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equipamentos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pesagem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Sempre conforme a realidade da unidade.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Continuação: características técnicas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Agora entramos no detalhamento técnico do aterro.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GTR3230 e GTR3231 — Capacidade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Informam: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capacidade instalada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capacidade utilizada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não houver valor exato: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👉 pode ser estimado tecnicamente.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GTR3232 — Sistemas de proteção ambiental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aterro sanitário, espera-se: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impermeabilização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recobrimento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drenagem de lixiviados</a:t>
            </a:r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 captação de gases</a:t>
            </a: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ausência desses itens pode indicar inconsistência.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GTR3233 — Frequência de recobrimento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Informe a frequência real.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GTR3234 a GTR3236 — Gases</a:t>
            </a: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 campos só aparecem conforme as seleções anteriores.</a:t>
            </a:r>
          </a:p>
          <a:p>
            <a:b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as unidades de disposição final concluídas, avançamos para as unidades de processamento e tratamento.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A231C85-9B6C-8341-AE5A-8F0317FD2C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28583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Em relatórios podemos encontrar os glossários e relatórios que auxiliam no preenchimento. Os mais importantes são: </a:t>
            </a:r>
            <a:endParaRPr lang="en-US">
              <a:solidFill>
                <a:srgbClr val="444444"/>
              </a:solidFill>
            </a:endParaRPr>
          </a:p>
          <a:p>
            <a:endParaRPr lang="pt-BR">
              <a:solidFill>
                <a:srgbClr val="444444"/>
              </a:solidFill>
            </a:endParaRPr>
          </a:p>
          <a:p>
            <a:r>
              <a:rPr lang="pt-BR" b="1">
                <a:solidFill>
                  <a:srgbClr val="FF960D"/>
                </a:solidFill>
              </a:rPr>
              <a:t>Glossário de informações </a:t>
            </a:r>
            <a:endParaRPr lang="pt-BR">
              <a:solidFill>
                <a:srgbClr val="444444"/>
              </a:solidFill>
            </a:endParaRPr>
          </a:p>
          <a:p>
            <a:r>
              <a:rPr lang="pt-BR"/>
              <a:t>O Glossário de Informações está disponível tanto no sistema online de coleta de dados quanto no nosso site. Nele estão as descrições de todos os campos que compõem o programa. </a:t>
            </a:r>
            <a:endParaRPr lang="en-US">
              <a:solidFill>
                <a:srgbClr val="444444"/>
              </a:solidFill>
            </a:endParaRPr>
          </a:p>
          <a:p>
            <a:endParaRPr lang="pt-BR">
              <a:solidFill>
                <a:srgbClr val="444444"/>
              </a:solidFill>
            </a:endParaRPr>
          </a:p>
          <a:p>
            <a:endParaRPr lang="pt-BR" b="1">
              <a:solidFill>
                <a:srgbClr val="000000"/>
              </a:solidFill>
            </a:endParaRPr>
          </a:p>
          <a:p>
            <a:endParaRPr lang="pt-BR">
              <a:solidFill>
                <a:srgbClr val="444444"/>
              </a:solidFill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12816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D7E6E-671A-DB39-9ABE-2325E8DF2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1A54261-1314-67B2-6B73-6A592ED8FB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784AB34-0E9C-1CA2-1991-1825BCAA6C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Glossário de avisos e erros </a:t>
            </a:r>
            <a:endParaRPr lang="en-US">
              <a:solidFill>
                <a:srgbClr val="444444"/>
              </a:solidFill>
            </a:endParaRPr>
          </a:p>
          <a:p>
            <a:r>
              <a:rPr lang="pt-BR"/>
              <a:t>O Glossário lista os avisos e erros existentes nos campos do programa de forma detalhada, como os campos que estão com erros e a fórmula de cálculo com os parâmetros utilizados. </a:t>
            </a:r>
            <a:endParaRPr lang="en-US">
              <a:solidFill>
                <a:srgbClr val="444444"/>
              </a:solidFill>
            </a:endParaRPr>
          </a:p>
          <a:p>
            <a:endParaRPr lang="pt-BR">
              <a:solidFill>
                <a:srgbClr val="444444"/>
              </a:solidFill>
            </a:endParaRPr>
          </a:p>
          <a:p>
            <a:endParaRPr lang="pt-BR" b="1">
              <a:solidFill>
                <a:srgbClr val="000000"/>
              </a:solidFill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A75041-1350-8E8A-CF73-2F8CB76447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50274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6EFC0-E79D-0A83-0638-B5B337922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9CD049C-52CA-2D3F-C716-005DA891AB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C91376F-5B56-44E7-B8B2-169F5AD3B4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/>
              <a:t>Relatório de avisos e erros: </a:t>
            </a:r>
            <a:endParaRPr lang="en-US">
              <a:solidFill>
                <a:srgbClr val="444444"/>
              </a:solidFill>
            </a:endParaRPr>
          </a:p>
          <a:p>
            <a:r>
              <a:rPr lang="pt-BR"/>
              <a:t>Clicando nesse relatório o responsável pelo preenchimento pode gerar relatórios detalhados contendo as inconsistências surgidas durante o preenchimento dos formulários. </a:t>
            </a:r>
            <a:endParaRPr lang="en-US">
              <a:solidFill>
                <a:srgbClr val="444444"/>
              </a:solidFill>
            </a:endParaRPr>
          </a:p>
          <a:p>
            <a:endParaRPr lang="pt-BR">
              <a:solidFill>
                <a:srgbClr val="444444"/>
              </a:solidFill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A1CDBC2-F635-46EC-8A16-FBE028CAF7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666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1" i="0" u="none" strike="noStrike" baseline="0">
                <a:solidFill>
                  <a:srgbClr val="000000"/>
                </a:solidFill>
                <a:latin typeface="Montserrat"/>
              </a:rPr>
              <a:t>Histórico de preenchimento: </a:t>
            </a:r>
            <a:r>
              <a:rPr lang="pt-BR" sz="1800">
                <a:solidFill>
                  <a:srgbClr val="000000"/>
                </a:solidFill>
                <a:latin typeface="Montserrat"/>
              </a:rPr>
              <a:t>é</a:t>
            </a:r>
            <a:r>
              <a:rPr lang="pt-BR" sz="1800" b="0" i="0" u="none" strike="noStrike" baseline="0">
                <a:solidFill>
                  <a:srgbClr val="000000"/>
                </a:solidFill>
                <a:latin typeface="Montserrat"/>
              </a:rPr>
              <a:t> </a:t>
            </a:r>
            <a:r>
              <a:rPr lang="pt-BR" sz="1800">
                <a:solidFill>
                  <a:srgbClr val="000000"/>
                </a:solidFill>
                <a:latin typeface="Montserrat"/>
              </a:rPr>
              <a:t>possível acompanhar as </a:t>
            </a:r>
            <a:r>
              <a:rPr lang="pt-BR" sz="1800" b="0" i="0" u="none" strike="noStrike" baseline="0">
                <a:solidFill>
                  <a:srgbClr val="000000"/>
                </a:solidFill>
                <a:latin typeface="Montserrat"/>
              </a:rPr>
              <a:t>fases de </a:t>
            </a:r>
            <a:r>
              <a:rPr lang="pt-BR" sz="1800">
                <a:solidFill>
                  <a:srgbClr val="000000"/>
                </a:solidFill>
                <a:latin typeface="Montserrat"/>
              </a:rPr>
              <a:t>preenchimento</a:t>
            </a:r>
            <a:r>
              <a:rPr lang="pt-BR" sz="1800" b="0" i="0" u="none" strike="noStrike" baseline="0">
                <a:solidFill>
                  <a:srgbClr val="000000"/>
                </a:solidFill>
                <a:latin typeface="Montserrat"/>
              </a:rPr>
              <a:t> do formulário. O slide mostra o início do preenchimento do formulário com a mudança da situação para “Sendo realizado pelo prestador”, no dia 15/05 e depois a situação de “Finalizado pelo prestador” em 23/07, data em que o município concluiu o preenchimento. Com o preenchimento finalizado o formulário passa para a situação “em análise pelo analista”, onde a equipe do SINISA faz uma análise minuciosa das informações em busca de inconsistências e quando encontra, entra em contato com o responsável para correção da informação ou justificativa da resposta. Finalizadas as análises a situação passa para “Analisado e finalizado” onde as informações foram tratadas e conferidas e já podem ser lançadas em nosso site.</a:t>
            </a:r>
            <a:endParaRPr lang="pt-BR" b="0">
              <a:latin typeface="Montserrat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42852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b="1" i="0" u="none" strike="noStrike" baseline="0">
                <a:solidFill>
                  <a:srgbClr val="000000"/>
                </a:solidFill>
                <a:latin typeface="Montserrat" panose="00000500000000000000" pitchFamily="2" charset="0"/>
              </a:rPr>
              <a:t>Atestado de Regularidade Anterior:</a:t>
            </a:r>
          </a:p>
          <a:p>
            <a:endParaRPr lang="pt-BR" sz="1800" b="0" i="0" u="none" strike="noStrike" baseline="0">
              <a:solidFill>
                <a:srgbClr val="000000"/>
              </a:solidFill>
              <a:latin typeface="Montserrat" panose="00000500000000000000" pitchFamily="2" charset="0"/>
            </a:endParaRPr>
          </a:p>
          <a:p>
            <a:r>
              <a:rPr lang="pt-BR" sz="1800" b="0" i="0" u="none" strike="noStrike" baseline="0">
                <a:solidFill>
                  <a:srgbClr val="000000"/>
                </a:solidFill>
                <a:latin typeface="Montserrat" panose="00000500000000000000" pitchFamily="2" charset="0"/>
              </a:rPr>
              <a:t>Clicando em atestado vc consegue baixar o atestado de regularidade com o módulo de resíduos sólidos do ano anterior, confirmando que o município participou e está adimplente com o módulo. Lembrando que o atestado gerado por aqui, só vale </a:t>
            </a:r>
            <a:r>
              <a:rPr lang="pt-BR" sz="1800" b="0" i="0" u="none" strike="noStrike" baseline="0">
                <a:solidFill>
                  <a:srgbClr val="333333"/>
                </a:solidFill>
                <a:latin typeface="DejaVuSansCondensed"/>
              </a:rPr>
              <a:t>até o lançamento da base de dados do ano de referência da coleta.</a:t>
            </a:r>
            <a:endParaRPr lang="pt-BR" b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8800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pt-BR"/>
              <a:t>Pedimos que o responsável pela informação seja um funcionário do município</a:t>
            </a:r>
          </a:p>
          <a:p>
            <a:pPr marL="171450" indent="-171450">
              <a:buFont typeface="Calibri"/>
              <a:buChar char="-"/>
            </a:pPr>
            <a:r>
              <a:rPr lang="pt-BR"/>
              <a:t>O auxiliar não pode finalizar, mas pode preencher.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3FC62-1644-4CCF-9A50-46FCEC3A4D31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1556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09DF1A-755A-5F33-2C89-6AE678680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0C0BBE3C-429D-9D08-DAD3-71A1A9030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06939A72-C404-BAF7-343F-AC7844F788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>
                <a:solidFill>
                  <a:srgbClr val="333333"/>
                </a:solidFill>
                <a:latin typeface="DejaVuSansCondensed"/>
              </a:rPr>
              <a:t>Em "Manuais" encontra-se o Manual de Preenchimento do Módulo. No caso ainda está o manual referente ao ano de 2024, mas que será atualizado em breve.</a:t>
            </a:r>
            <a:endParaRPr lang="pt-BR" sz="1800" b="0">
              <a:solidFill>
                <a:srgbClr val="333333"/>
              </a:solidFill>
              <a:latin typeface="DejaVuSansCondensed"/>
            </a:endParaRP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DC56313-C0AC-5FA9-D681-71D947AEB5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048527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Na </a:t>
            </a:r>
            <a:r>
              <a:rPr lang="en-US" err="1">
                <a:latin typeface="Calibri"/>
                <a:ea typeface="Calibri"/>
                <a:cs typeface="Calibri"/>
              </a:rPr>
              <a:t>área</a:t>
            </a:r>
            <a:r>
              <a:rPr lang="en-US">
                <a:latin typeface="Calibri"/>
                <a:ea typeface="Calibri"/>
                <a:cs typeface="Calibri"/>
              </a:rPr>
              <a:t> de "</a:t>
            </a:r>
            <a:r>
              <a:rPr lang="en-US" err="1">
                <a:latin typeface="Calibri"/>
                <a:ea typeface="Calibri"/>
                <a:cs typeface="Calibri"/>
              </a:rPr>
              <a:t>Finalizar</a:t>
            </a:r>
            <a:r>
              <a:rPr lang="en-US">
                <a:latin typeface="Calibri"/>
                <a:ea typeface="Calibri"/>
                <a:cs typeface="Calibri"/>
              </a:rPr>
              <a:t> </a:t>
            </a:r>
            <a:r>
              <a:rPr lang="en-US" err="1">
                <a:latin typeface="Calibri"/>
                <a:ea typeface="Calibri"/>
                <a:cs typeface="Calibri"/>
              </a:rPr>
              <a:t>preenchimento</a:t>
            </a:r>
            <a:r>
              <a:rPr lang="en-US">
                <a:latin typeface="Calibri"/>
                <a:ea typeface="Calibri"/>
                <a:cs typeface="Calibri"/>
              </a:rPr>
              <a:t>":</a:t>
            </a:r>
          </a:p>
          <a:p>
            <a:endParaRPr lang="en-US">
              <a:latin typeface="Calibri"/>
              <a:ea typeface="Calibri"/>
              <a:cs typeface="Calibri"/>
            </a:endParaRPr>
          </a:p>
          <a:p>
            <a:r>
              <a:rPr lang="pt-BR" b="1"/>
              <a:t>🔹 Para realizar a finalização do preenchimento: </a:t>
            </a:r>
          </a:p>
          <a:p>
            <a:r>
              <a:rPr lang="pt-BR"/>
              <a:t>O informante deverá clicar no botão "Finalizar preenchimento" para enviar o formulário. </a:t>
            </a:r>
          </a:p>
          <a:p>
            <a:r>
              <a:rPr lang="pt-BR"/>
              <a:t>O município pode também nessa área realizar o download de seus arquivos da coleta.</a:t>
            </a:r>
          </a:p>
          <a:p>
            <a:endParaRPr lang="pt-BR" b="1"/>
          </a:p>
          <a:p>
            <a:r>
              <a:rPr lang="pt-BR" b="1"/>
              <a:t>🔹 Após a finalização: </a:t>
            </a:r>
          </a:p>
          <a:p>
            <a:r>
              <a:rPr lang="pt-BR"/>
              <a:t>irá aparecer a opção de "Baixar o comprovante", que irá gerar o "Comprovante de finalização do preenchimento"</a:t>
            </a:r>
          </a:p>
          <a:p>
            <a:r>
              <a:rPr lang="pt-BR"/>
              <a:t>Esse comprovante não é válido como Atestado de Regularidade, é apenas um documento temporário caso precise comprovar preenchimento.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26048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Esses são os contatos do módulo de resíduos sólidos e em caso de dúvidas estamos a disposição para ajudar no preenchimento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1F7D16-A191-43E6-B014-A6C025E671E0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0303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3FC62-1644-4CCF-9A50-46FCEC3A4D31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3296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99233-E95E-5BD0-9B1F-61DCFB27A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F1766BE-7A74-2B41-1ACA-23F4AEC93A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13A19D1-EAEF-77F4-A582-08FB5B42FF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6A0BC3-2942-32DF-433D-0B1DAC5F70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3FC62-1644-4CCF-9A50-46FCEC3A4D31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3628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Dessa forma, a coleta foi iniciada pelo preenchimento das informações de cadastro por meio dos formulários ‘cadastro prestador’ e ‘gestor do serviço;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O formulário de cadastro prestador possuía informações sobre prefeitura e mandatário ou prefeito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E o formulário de gestor do serviço trazia informações sobre o ‘setor responsável’, ‘identificação do dirigente’ e ‘responsável pela informação principal’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/>
          </a:p>
          <a:p>
            <a:pPr marL="0" indent="0">
              <a:buFontTx/>
              <a:buNone/>
            </a:pPr>
            <a:endParaRPr lang="pt-BR"/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3FC62-1644-4CCF-9A50-46FCEC3A4D31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6157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Abaixo dos dois formulários de dados cadastrais, o usuário terá acesso às informações gerais do município e informações sobre os usuários cadastrados no município;</a:t>
            </a:r>
          </a:p>
          <a:p>
            <a:endParaRPr lang="pt-BR"/>
          </a:p>
          <a:p>
            <a:pPr marL="171450" indent="-171450">
              <a:buFontTx/>
              <a:buChar char="-"/>
            </a:pPr>
            <a:r>
              <a:rPr lang="pt-BR"/>
              <a:t>No submenu </a:t>
            </a:r>
            <a:r>
              <a:rPr lang="pt-BR" b="1"/>
              <a:t>dados gerais </a:t>
            </a:r>
            <a:r>
              <a:rPr lang="pt-BR"/>
              <a:t>o município terá acesso à dados como: seu respectivo código IBGE, região, macrorregião e também dados como área total, população total, população urbana e rural;</a:t>
            </a:r>
          </a:p>
          <a:p>
            <a:pPr marL="171450" indent="-171450">
              <a:buFontTx/>
              <a:buChar char="-"/>
            </a:pPr>
            <a:r>
              <a:rPr lang="pt-BR"/>
              <a:t>É fundamental que durante o preenchimento o usuário tenha atenção com duas situações principais;</a:t>
            </a:r>
          </a:p>
          <a:p>
            <a:pPr marL="628650" lvl="1" indent="-171450">
              <a:buFontTx/>
              <a:buChar char="-"/>
            </a:pPr>
            <a:r>
              <a:rPr lang="pt-BR" b="1"/>
              <a:t>A primeira </a:t>
            </a:r>
            <a:r>
              <a:rPr lang="pt-BR"/>
              <a:t>é que, durante o preenchimento, alguns avisos e erros do sistema sejam vinculados à algumas dessas informações mencionadas;</a:t>
            </a:r>
          </a:p>
          <a:p>
            <a:pPr marL="628650" lvl="1" indent="-171450">
              <a:buFontTx/>
              <a:buChar char="-"/>
            </a:pPr>
            <a:r>
              <a:rPr lang="pt-BR"/>
              <a:t>E a </a:t>
            </a:r>
            <a:r>
              <a:rPr lang="pt-BR" b="1"/>
              <a:t>segunda</a:t>
            </a:r>
            <a:r>
              <a:rPr lang="pt-BR"/>
              <a:t> é que os dados de população total já estão alinhados com os dados publicados para o CENSO de 2022, no entanto, a população rural e urbana permanece sendo a estimativa realizada em dezembro de 2021;</a:t>
            </a:r>
          </a:p>
          <a:p>
            <a:pPr marL="1085850" lvl="2" indent="-171450">
              <a:buFontTx/>
              <a:buChar char="-"/>
            </a:pPr>
            <a:r>
              <a:rPr lang="pt-BR"/>
              <a:t>Mas tranquilizo vocês que pouquíssimas informações poderão ser impactadas com essa situação;</a:t>
            </a:r>
          </a:p>
          <a:p>
            <a:pPr marL="171450" lvl="0" indent="-171450">
              <a:buFontTx/>
              <a:buChar char="-"/>
            </a:pPr>
            <a:endParaRPr lang="pt-BR"/>
          </a:p>
          <a:p>
            <a:pPr marL="0" indent="0">
              <a:buFontTx/>
              <a:buNone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3FC62-1644-4CCF-9A50-46FCEC3A4D3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6972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Tx/>
              <a:buChar char="-"/>
            </a:pPr>
            <a:endParaRPr lang="pt-BR"/>
          </a:p>
          <a:p>
            <a:pPr marL="0" indent="0">
              <a:buFontTx/>
              <a:buNone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3FC62-1644-4CCF-9A50-46FCEC3A4D31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5958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281" y="2181221"/>
            <a:ext cx="10361851" cy="1505074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562" y="3978857"/>
            <a:ext cx="8533289" cy="17943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8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7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6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54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4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3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2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90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929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7150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8049" y="281187"/>
            <a:ext cx="2742843" cy="599104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521" y="281187"/>
            <a:ext cx="8025355" cy="5991041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1635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614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959" y="4511973"/>
            <a:ext cx="10361851" cy="139455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2959" y="2976018"/>
            <a:ext cx="10361851" cy="1535955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86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977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4660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9547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4434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9321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4208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90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010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521" y="1638354"/>
            <a:ext cx="5384099" cy="463387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6793" y="1638354"/>
            <a:ext cx="5384099" cy="463387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9652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571714"/>
            <a:ext cx="5386216" cy="655016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869" indent="0">
              <a:buNone/>
              <a:defRPr sz="2400" b="1"/>
            </a:lvl2pPr>
            <a:lvl3pPr marL="1097737" indent="0">
              <a:buNone/>
              <a:defRPr sz="2200" b="1"/>
            </a:lvl3pPr>
            <a:lvl4pPr marL="1646606" indent="0">
              <a:buNone/>
              <a:defRPr sz="1900" b="1"/>
            </a:lvl4pPr>
            <a:lvl5pPr marL="2195474" indent="0">
              <a:buNone/>
              <a:defRPr sz="1900" b="1"/>
            </a:lvl5pPr>
            <a:lvl6pPr marL="2744343" indent="0">
              <a:buNone/>
              <a:defRPr sz="1900" b="1"/>
            </a:lvl6pPr>
            <a:lvl7pPr marL="3293212" indent="0">
              <a:buNone/>
              <a:defRPr sz="1900" b="1"/>
            </a:lvl7pPr>
            <a:lvl8pPr marL="3842080" indent="0">
              <a:buNone/>
              <a:defRPr sz="1900" b="1"/>
            </a:lvl8pPr>
            <a:lvl9pPr marL="4390949" indent="0">
              <a:buNone/>
              <a:defRPr sz="19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521" y="2226730"/>
            <a:ext cx="5386216" cy="404549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2561" y="1571714"/>
            <a:ext cx="5388332" cy="655016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8869" indent="0">
              <a:buNone/>
              <a:defRPr sz="2400" b="1"/>
            </a:lvl2pPr>
            <a:lvl3pPr marL="1097737" indent="0">
              <a:buNone/>
              <a:defRPr sz="2200" b="1"/>
            </a:lvl3pPr>
            <a:lvl4pPr marL="1646606" indent="0">
              <a:buNone/>
              <a:defRPr sz="1900" b="1"/>
            </a:lvl4pPr>
            <a:lvl5pPr marL="2195474" indent="0">
              <a:buNone/>
              <a:defRPr sz="1900" b="1"/>
            </a:lvl5pPr>
            <a:lvl6pPr marL="2744343" indent="0">
              <a:buNone/>
              <a:defRPr sz="1900" b="1"/>
            </a:lvl6pPr>
            <a:lvl7pPr marL="3293212" indent="0">
              <a:buNone/>
              <a:defRPr sz="1900" b="1"/>
            </a:lvl7pPr>
            <a:lvl8pPr marL="3842080" indent="0">
              <a:buNone/>
              <a:defRPr sz="1900" b="1"/>
            </a:lvl8pPr>
            <a:lvl9pPr marL="4390949" indent="0">
              <a:buNone/>
              <a:defRPr sz="19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2561" y="2226730"/>
            <a:ext cx="5388332" cy="4045497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946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661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9656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521" y="279560"/>
            <a:ext cx="4010562" cy="118975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113" y="279561"/>
            <a:ext cx="6814779" cy="5992667"/>
          </a:xfrm>
        </p:spPr>
        <p:txBody>
          <a:bodyPr/>
          <a:lstStyle>
            <a:lvl1pPr>
              <a:defRPr sz="38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521" y="1469317"/>
            <a:ext cx="4010562" cy="4802910"/>
          </a:xfrm>
        </p:spPr>
        <p:txBody>
          <a:bodyPr/>
          <a:lstStyle>
            <a:lvl1pPr marL="0" indent="0">
              <a:buNone/>
              <a:defRPr sz="1700"/>
            </a:lvl1pPr>
            <a:lvl2pPr marL="548869" indent="0">
              <a:buNone/>
              <a:defRPr sz="1400"/>
            </a:lvl2pPr>
            <a:lvl3pPr marL="1097737" indent="0">
              <a:buNone/>
              <a:defRPr sz="1200"/>
            </a:lvl3pPr>
            <a:lvl4pPr marL="1646606" indent="0">
              <a:buNone/>
              <a:defRPr sz="1100"/>
            </a:lvl4pPr>
            <a:lvl5pPr marL="2195474" indent="0">
              <a:buNone/>
              <a:defRPr sz="1100"/>
            </a:lvl5pPr>
            <a:lvl6pPr marL="2744343" indent="0">
              <a:buNone/>
              <a:defRPr sz="1100"/>
            </a:lvl6pPr>
            <a:lvl7pPr marL="3293212" indent="0">
              <a:buNone/>
              <a:defRPr sz="1100"/>
            </a:lvl7pPr>
            <a:lvl8pPr marL="3842080" indent="0">
              <a:buNone/>
              <a:defRPr sz="1100"/>
            </a:lvl8pPr>
            <a:lvl9pPr marL="4390949" indent="0">
              <a:buNone/>
              <a:defRPr sz="11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1385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406" y="4915059"/>
            <a:ext cx="7314248" cy="5802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406" y="627385"/>
            <a:ext cx="7314248" cy="4212908"/>
          </a:xfrm>
        </p:spPr>
        <p:txBody>
          <a:bodyPr/>
          <a:lstStyle>
            <a:lvl1pPr marL="0" indent="0">
              <a:buNone/>
              <a:defRPr sz="3800"/>
            </a:lvl1pPr>
            <a:lvl2pPr marL="548869" indent="0">
              <a:buNone/>
              <a:defRPr sz="3400"/>
            </a:lvl2pPr>
            <a:lvl3pPr marL="1097737" indent="0">
              <a:buNone/>
              <a:defRPr sz="2900"/>
            </a:lvl3pPr>
            <a:lvl4pPr marL="1646606" indent="0">
              <a:buNone/>
              <a:defRPr sz="2400"/>
            </a:lvl4pPr>
            <a:lvl5pPr marL="2195474" indent="0">
              <a:buNone/>
              <a:defRPr sz="2400"/>
            </a:lvl5pPr>
            <a:lvl6pPr marL="2744343" indent="0">
              <a:buNone/>
              <a:defRPr sz="2400"/>
            </a:lvl6pPr>
            <a:lvl7pPr marL="3293212" indent="0">
              <a:buNone/>
              <a:defRPr sz="2400"/>
            </a:lvl7pPr>
            <a:lvl8pPr marL="3842080" indent="0">
              <a:buNone/>
              <a:defRPr sz="2400"/>
            </a:lvl8pPr>
            <a:lvl9pPr marL="4390949" indent="0">
              <a:buNone/>
              <a:defRPr sz="24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406" y="5495310"/>
            <a:ext cx="7314248" cy="824052"/>
          </a:xfrm>
        </p:spPr>
        <p:txBody>
          <a:bodyPr/>
          <a:lstStyle>
            <a:lvl1pPr marL="0" indent="0">
              <a:buNone/>
              <a:defRPr sz="1700"/>
            </a:lvl1pPr>
            <a:lvl2pPr marL="548869" indent="0">
              <a:buNone/>
              <a:defRPr sz="1400"/>
            </a:lvl2pPr>
            <a:lvl3pPr marL="1097737" indent="0">
              <a:buNone/>
              <a:defRPr sz="1200"/>
            </a:lvl3pPr>
            <a:lvl4pPr marL="1646606" indent="0">
              <a:buNone/>
              <a:defRPr sz="1100"/>
            </a:lvl4pPr>
            <a:lvl5pPr marL="2195474" indent="0">
              <a:buNone/>
              <a:defRPr sz="1100"/>
            </a:lvl5pPr>
            <a:lvl6pPr marL="2744343" indent="0">
              <a:buNone/>
              <a:defRPr sz="1100"/>
            </a:lvl6pPr>
            <a:lvl7pPr marL="3293212" indent="0">
              <a:buNone/>
              <a:defRPr sz="1100"/>
            </a:lvl7pPr>
            <a:lvl8pPr marL="3842080" indent="0">
              <a:buNone/>
              <a:defRPr sz="1100"/>
            </a:lvl8pPr>
            <a:lvl9pPr marL="4390949" indent="0">
              <a:buNone/>
              <a:defRPr sz="11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3560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521" y="281186"/>
            <a:ext cx="10971372" cy="1170252"/>
          </a:xfrm>
          <a:prstGeom prst="rect">
            <a:avLst/>
          </a:prstGeom>
        </p:spPr>
        <p:txBody>
          <a:bodyPr vert="horz" lIns="109774" tIns="54887" rIns="109774" bIns="54887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521" y="1638354"/>
            <a:ext cx="10971372" cy="4633874"/>
          </a:xfrm>
          <a:prstGeom prst="rect">
            <a:avLst/>
          </a:prstGeom>
        </p:spPr>
        <p:txBody>
          <a:bodyPr vert="horz" lIns="109774" tIns="54887" rIns="109774" bIns="54887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520" y="6507903"/>
            <a:ext cx="2844430" cy="373831"/>
          </a:xfrm>
          <a:prstGeom prst="rect">
            <a:avLst/>
          </a:prstGeom>
        </p:spPr>
        <p:txBody>
          <a:bodyPr vert="horz" lIns="109774" tIns="54887" rIns="109774" bIns="54887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63782-C7B8-42B8-8D52-9DF92E3BED10}" type="datetimeFigureOut">
              <a:rPr lang="pt-BR" smtClean="0"/>
              <a:t>12/05/2026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058" y="6507903"/>
            <a:ext cx="3860297" cy="373831"/>
          </a:xfrm>
          <a:prstGeom prst="rect">
            <a:avLst/>
          </a:prstGeom>
        </p:spPr>
        <p:txBody>
          <a:bodyPr vert="horz" lIns="109774" tIns="54887" rIns="109774" bIns="54887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6463" y="6507903"/>
            <a:ext cx="2844430" cy="373831"/>
          </a:xfrm>
          <a:prstGeom prst="rect">
            <a:avLst/>
          </a:prstGeom>
        </p:spPr>
        <p:txBody>
          <a:bodyPr vert="horz" lIns="109774" tIns="54887" rIns="109774" bIns="54887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70602-AAF2-4247-9A4B-754B7A2E02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91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97737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651" indent="-411651" algn="l" defTabSz="1097737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91911" indent="-343043" algn="l" defTabSz="1097737" rtl="0" eaLnBrk="1" latinLnBrk="0" hangingPunct="1">
        <a:spcBef>
          <a:spcPct val="20000"/>
        </a:spcBef>
        <a:buFont typeface="Arial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2172" indent="-274434" algn="l" defTabSz="1097737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21040" indent="-274434" algn="l" defTabSz="1097737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9909" indent="-274434" algn="l" defTabSz="1097737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8777" indent="-274434" algn="l" defTabSz="10977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7646" indent="-274434" algn="l" defTabSz="10977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6515" indent="-274434" algn="l" defTabSz="10977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5383" indent="-274434" algn="l" defTabSz="109773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869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737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6606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5474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4343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3212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2080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90949" algn="l" defTabSz="109773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3.png"/><Relationship Id="rId3" Type="http://schemas.openxmlformats.org/officeDocument/2006/relationships/image" Target="../media/image2.emf"/><Relationship Id="rId7" Type="http://schemas.openxmlformats.org/officeDocument/2006/relationships/image" Target="../media/image28.svg"/><Relationship Id="rId12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2.svg"/><Relationship Id="rId5" Type="http://schemas.openxmlformats.org/officeDocument/2006/relationships/image" Target="../media/image13.png"/><Relationship Id="rId10" Type="http://schemas.openxmlformats.org/officeDocument/2006/relationships/image" Target="../media/image31.svg"/><Relationship Id="rId4" Type="http://schemas.openxmlformats.org/officeDocument/2006/relationships/image" Target="../media/image7.png"/><Relationship Id="rId9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7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7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7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hyperlink" Target="mailto:sinisa.agua@cidades.gov.br" TargetMode="External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7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Relationship Id="rId9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Relationship Id="rId9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Relationship Id="rId9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5" Type="http://schemas.openxmlformats.org/officeDocument/2006/relationships/image" Target="../media/image76.png"/><Relationship Id="rId4" Type="http://schemas.openxmlformats.org/officeDocument/2006/relationships/image" Target="../media/image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6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6.png"/><Relationship Id="rId4" Type="http://schemas.openxmlformats.org/officeDocument/2006/relationships/image" Target="../media/image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76.png"/><Relationship Id="rId4" Type="http://schemas.openxmlformats.org/officeDocument/2006/relationships/image" Target="../media/image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s://api.whatsapp.com/send?phone=556137746266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inisa.agua@cidades.gov.br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8" y="-161652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769EC2A-77F1-7B14-1BAF-BAD4FF833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pic>
        <p:nvPicPr>
          <p:cNvPr id="16" name="Imagem 15" descr="Logotipo&#10;&#10;Descrição gerada automaticamente">
            <a:extLst>
              <a:ext uri="{FF2B5EF4-FFF2-40B4-BE49-F238E27FC236}">
                <a16:creationId xmlns:a16="http://schemas.microsoft.com/office/drawing/2014/main" id="{EA83DE3F-B50E-71D9-DEB9-E965BDB91E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39" y="5661921"/>
            <a:ext cx="2264951" cy="1097119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E2D74C4-91A2-66D5-A0F8-6E81D42109A4}"/>
              </a:ext>
            </a:extLst>
          </p:cNvPr>
          <p:cNvSpPr txBox="1"/>
          <p:nvPr/>
        </p:nvSpPr>
        <p:spPr>
          <a:xfrm>
            <a:off x="1955563" y="3211299"/>
            <a:ext cx="828087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4400">
                <a:solidFill>
                  <a:srgbClr val="F3941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 ExtraBold" pitchFamily="2" charset="0"/>
                <a:cs typeface="Segoe UI"/>
              </a:rPr>
              <a:t>Resíduos Sólidos</a:t>
            </a:r>
            <a:endParaRPr lang="pt-BR" sz="4400">
              <a:solidFill>
                <a:srgbClr val="F39412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ontserrat ExtraBold" pitchFamily="2" charset="0"/>
              <a:cs typeface="Segoe UI" panose="020B0502040204020203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7B99755-C5BD-A2E7-77BB-0B2B88FEFC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479"/>
          <a:stretch>
            <a:fillRect/>
          </a:stretch>
        </p:blipFill>
        <p:spPr>
          <a:xfrm>
            <a:off x="5366386" y="1998588"/>
            <a:ext cx="1299707" cy="121271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45ADB11-F92F-CF45-DAFC-202FF65AD4EB}"/>
              </a:ext>
            </a:extLst>
          </p:cNvPr>
          <p:cNvSpPr txBox="1"/>
          <p:nvPr/>
        </p:nvSpPr>
        <p:spPr>
          <a:xfrm>
            <a:off x="713754" y="162658"/>
            <a:ext cx="5952339" cy="9613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pt-BR" sz="12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 pitchFamily="2" charset="0"/>
                <a:cs typeface="Segoe UI" panose="020B0502040204020203" pitchFamily="34" charset="0"/>
              </a:rPr>
              <a:t>Ministério das Cidades – MCIDADES</a:t>
            </a:r>
          </a:p>
          <a:p>
            <a:pPr>
              <a:lnSpc>
                <a:spcPct val="120000"/>
              </a:lnSpc>
            </a:pPr>
            <a:r>
              <a:rPr lang="pt-BR" sz="12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 pitchFamily="2" charset="0"/>
                <a:cs typeface="Segoe UI" panose="020B0502040204020203" pitchFamily="34" charset="0"/>
              </a:rPr>
              <a:t>Secretaria Nacional de Saneamento Ambiental – SNSA</a:t>
            </a:r>
          </a:p>
          <a:p>
            <a:pPr>
              <a:lnSpc>
                <a:spcPct val="120000"/>
              </a:lnSpc>
            </a:pPr>
            <a:r>
              <a:rPr lang="pt-BR" sz="12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 pitchFamily="2" charset="0"/>
                <a:cs typeface="Segoe UI" panose="020B0502040204020203" pitchFamily="34" charset="0"/>
              </a:rPr>
              <a:t>Coordenação Geral de Gestão da Informação – CGGIN</a:t>
            </a:r>
          </a:p>
          <a:p>
            <a:pPr>
              <a:lnSpc>
                <a:spcPct val="120000"/>
              </a:lnSpc>
            </a:pPr>
            <a:r>
              <a:rPr lang="pt-BR" sz="12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 ExtraBold" pitchFamily="2" charset="0"/>
                <a:cs typeface="Segoe UI" panose="020B0502040204020203" pitchFamily="34" charset="0"/>
              </a:rPr>
              <a:t>Sistema Nacional de Informações em Saneamento Básico – SINISA</a:t>
            </a:r>
          </a:p>
        </p:txBody>
      </p:sp>
    </p:spTree>
    <p:extLst>
      <p:ext uri="{BB962C8B-B14F-4D97-AF65-F5344CB8AC3E}">
        <p14:creationId xmlns:p14="http://schemas.microsoft.com/office/powerpoint/2010/main" val="3698268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AD0C87C-0436-4B5A-B804-3EC85A3E1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8" y="0"/>
            <a:ext cx="12165615" cy="11043396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9F473251-58FC-155E-2A4B-64E161759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186" y="408978"/>
            <a:ext cx="864823" cy="41891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67EFD43-48D7-4657-25C7-8F85B5EC4AF2}"/>
              </a:ext>
            </a:extLst>
          </p:cNvPr>
          <p:cNvSpPr txBox="1">
            <a:spLocks/>
          </p:cNvSpPr>
          <p:nvPr/>
        </p:nvSpPr>
        <p:spPr>
          <a:xfrm>
            <a:off x="640916" y="523443"/>
            <a:ext cx="3894279" cy="6265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CADASTRO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641E6E1-CEE1-ECB2-2FB1-D4F91B39CFF1}"/>
              </a:ext>
            </a:extLst>
          </p:cNvPr>
          <p:cNvSpPr txBox="1"/>
          <p:nvPr/>
        </p:nvSpPr>
        <p:spPr>
          <a:xfrm>
            <a:off x="640915" y="1350516"/>
            <a:ext cx="10401093" cy="17081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rtl="0" fontAlgn="base"/>
            <a:r>
              <a:rPr lang="pt-BR" sz="1500" b="0" i="0">
                <a:solidFill>
                  <a:srgbClr val="000000"/>
                </a:solidFill>
                <a:effectLst/>
                <a:latin typeface="Montserrat"/>
              </a:rPr>
              <a:t>Para </a:t>
            </a:r>
            <a:r>
              <a:rPr lang="pt-BR" sz="1500" b="1" i="0">
                <a:solidFill>
                  <a:srgbClr val="000000"/>
                </a:solidFill>
                <a:effectLst/>
                <a:latin typeface="Montserrat"/>
              </a:rPr>
              <a:t>excluir ou incluir um usuário dentro do sistema</a:t>
            </a:r>
            <a:r>
              <a:rPr lang="pt-BR" sz="1500" b="0" i="0">
                <a:solidFill>
                  <a:srgbClr val="000000"/>
                </a:solidFill>
                <a:effectLst/>
                <a:latin typeface="Montserrat"/>
              </a:rPr>
              <a:t>, o usuário cadastrado como responsável pelo preenchimento deverá:</a:t>
            </a:r>
            <a:r>
              <a:rPr lang="pt-BR" sz="1500" b="0" i="0" dirty="0">
                <a:solidFill>
                  <a:srgbClr val="000000"/>
                </a:solidFill>
                <a:effectLst/>
                <a:latin typeface="Montserrat"/>
              </a:rPr>
              <a:t> </a:t>
            </a:r>
          </a:p>
          <a:p>
            <a:pPr algn="just" rtl="0" fontAlgn="base"/>
            <a:r>
              <a:rPr lang="pt-BR" sz="1500" b="0" i="0">
                <a:solidFill>
                  <a:srgbClr val="000000"/>
                </a:solidFill>
                <a:effectLst/>
                <a:latin typeface="Montserrat"/>
              </a:rPr>
              <a:t>          1. Para excluir: Entre no Menu lateral em Cadastro &gt; Usuários Externos e, na coluna Ações, clique no ícone verde e confirme a desativação. O ícone ficará em vermelho.</a:t>
            </a:r>
            <a:r>
              <a:rPr lang="pt-BR" sz="1500" b="0" i="0" dirty="0">
                <a:solidFill>
                  <a:srgbClr val="000000"/>
                </a:solidFill>
                <a:effectLst/>
                <a:latin typeface="Montserrat"/>
              </a:rPr>
              <a:t> </a:t>
            </a:r>
          </a:p>
          <a:p>
            <a:pPr algn="just" rtl="0" fontAlgn="base"/>
            <a:r>
              <a:rPr lang="pt-BR" sz="1500" b="0" i="0">
                <a:solidFill>
                  <a:srgbClr val="000000"/>
                </a:solidFill>
                <a:effectLst/>
                <a:latin typeface="Montserrat"/>
              </a:rPr>
              <a:t>       2. Para cadastrar novos usuários: Entre no Menu lateral em Cadastro &gt; Usuários Externos e, clique no botão “</a:t>
            </a:r>
            <a:r>
              <a:rPr lang="pt-BR" sz="1500" b="1" i="0">
                <a:solidFill>
                  <a:srgbClr val="000000"/>
                </a:solidFill>
                <a:effectLst/>
                <a:latin typeface="Montserrat"/>
              </a:rPr>
              <a:t>+ Incluir usuário”</a:t>
            </a:r>
            <a:r>
              <a:rPr lang="pt-BR" sz="1500" b="0" i="0">
                <a:solidFill>
                  <a:srgbClr val="000000"/>
                </a:solidFill>
                <a:effectLst/>
                <a:latin typeface="Montserrat"/>
              </a:rPr>
              <a:t>. Informe os dados do novo usuário e escolha o perfil para o novo usuário. Sim, para Ativo, clique em </a:t>
            </a:r>
            <a:r>
              <a:rPr lang="pt-BR" sz="1500" b="1" i="0">
                <a:solidFill>
                  <a:srgbClr val="000000"/>
                </a:solidFill>
                <a:effectLst/>
                <a:latin typeface="Montserrat"/>
              </a:rPr>
              <a:t>“+Ativar perfil</a:t>
            </a:r>
            <a:r>
              <a:rPr lang="pt-BR" sz="1500" b="0" i="0">
                <a:solidFill>
                  <a:srgbClr val="000000"/>
                </a:solidFill>
                <a:effectLst/>
                <a:latin typeface="Montserrat"/>
              </a:rPr>
              <a:t>” e novamente no botão “</a:t>
            </a:r>
            <a:r>
              <a:rPr lang="pt-BR" sz="1500" b="1" i="0">
                <a:solidFill>
                  <a:srgbClr val="000000"/>
                </a:solidFill>
                <a:effectLst/>
                <a:latin typeface="Montserrat"/>
              </a:rPr>
              <a:t>+ Incluir usuário”</a:t>
            </a:r>
            <a:r>
              <a:rPr lang="pt-BR" sz="1500" b="0" i="0">
                <a:solidFill>
                  <a:srgbClr val="000000"/>
                </a:solidFill>
                <a:effectLst/>
                <a:latin typeface="Montserrat"/>
              </a:rPr>
              <a:t>.</a:t>
            </a:r>
            <a:r>
              <a:rPr lang="pt-BR" sz="1500" b="0" i="0" dirty="0">
                <a:solidFill>
                  <a:srgbClr val="000000"/>
                </a:solidFill>
                <a:effectLst/>
                <a:latin typeface="Montserrat"/>
              </a:rPr>
              <a:t> </a:t>
            </a:r>
          </a:p>
        </p:txBody>
      </p:sp>
      <p:pic>
        <p:nvPicPr>
          <p:cNvPr id="1028" name="Picture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7EB796A2-9C39-35A9-4746-65FA4B8BF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08" y="3374394"/>
            <a:ext cx="10296781" cy="261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51BA616-3D97-8F59-0209-C072CE16ED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220573" y="380031"/>
            <a:ext cx="495759" cy="43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12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E9B98-9D57-9A63-1DFD-CA21140D2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17B9FC42-A710-0C4C-6BBC-25279975A2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D705E93-9806-097B-39F8-05FB20DB8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196" y="6088690"/>
            <a:ext cx="2919953" cy="670801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D3C60F6E-A08C-244B-1041-8191E3F184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569C4E85-7DDE-C39B-2AF3-4B063D210550}"/>
              </a:ext>
            </a:extLst>
          </p:cNvPr>
          <p:cNvSpPr txBox="1">
            <a:spLocks/>
          </p:cNvSpPr>
          <p:nvPr/>
        </p:nvSpPr>
        <p:spPr>
          <a:xfrm>
            <a:off x="641000" y="441297"/>
            <a:ext cx="3894786" cy="6266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FORMULÁRIOS</a:t>
            </a:r>
            <a:endParaRPr lang="pt-BR" sz="2800">
              <a:latin typeface="Montserrat ExtraBold" pitchFamily="2" charset="0"/>
            </a:endParaRPr>
          </a:p>
        </p:txBody>
      </p:sp>
      <p:pic>
        <p:nvPicPr>
          <p:cNvPr id="14" name="Imagem 13" descr="Ícone">
            <a:extLst>
              <a:ext uri="{FF2B5EF4-FFF2-40B4-BE49-F238E27FC236}">
                <a16:creationId xmlns:a16="http://schemas.microsoft.com/office/drawing/2014/main" id="{6930EE20-0BB8-C97B-B618-5CC9B3B0AD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0" b="93103" l="9783" r="89946">
                        <a14:foregroundMark x1="22826" y1="29885" x2="41033" y2="53736"/>
                        <a14:foregroundMark x1="41033" y1="53736" x2="41033" y2="54023"/>
                        <a14:foregroundMark x1="30435" y1="28161" x2="54891" y2="44828"/>
                        <a14:foregroundMark x1="50815" y1="24138" x2="77989" y2="45977"/>
                        <a14:foregroundMark x1="77989" y1="45977" x2="76630" y2="62069"/>
                        <a14:foregroundMark x1="76630" y1="62069" x2="52174" y2="71839"/>
                        <a14:foregroundMark x1="52174" y1="71839" x2="32880" y2="65805"/>
                        <a14:foregroundMark x1="32880" y1="65805" x2="27174" y2="50000"/>
                        <a14:foregroundMark x1="29891" y1="68391" x2="67663" y2="81609"/>
                        <a14:foregroundMark x1="67663" y1="81609" x2="74185" y2="70402"/>
                        <a14:foregroundMark x1="41848" y1="89655" x2="55978" y2="93103"/>
                        <a14:foregroundMark x1="55978" y1="93103" x2="65217" y2="90230"/>
                        <a14:foregroundMark x1="50272" y1="68103" x2="51902" y2="56322"/>
                        <a14:foregroundMark x1="57337" y1="66092" x2="60870" y2="53448"/>
                        <a14:foregroundMark x1="33696" y1="67816" x2="54620" y2="55747"/>
                        <a14:foregroundMark x1="36957" y1="31034" x2="41848" y2="25000"/>
                        <a14:foregroundMark x1="58424" y1="24713" x2="79891" y2="43103"/>
                        <a14:foregroundMark x1="87772" y1="39943" x2="88587" y2="58333"/>
                        <a14:foregroundMark x1="88587" y1="58333" x2="86957" y2="61782"/>
                        <a14:foregroundMark x1="71196" y1="30460" x2="75815" y2="33908"/>
                        <a14:foregroundMark x1="55163" y1="10057" x2="13043" y2="10632"/>
                        <a14:foregroundMark x1="23370" y1="21264" x2="26359" y2="29598"/>
                        <a14:foregroundMark x1="79348" y1="54885" x2="83424" y2="61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81" t="7007" r="5467" b="3479"/>
          <a:stretch/>
        </p:blipFill>
        <p:spPr>
          <a:xfrm>
            <a:off x="9036233" y="2885657"/>
            <a:ext cx="666047" cy="682231"/>
          </a:xfrm>
          <a:prstGeom prst="rect">
            <a:avLst/>
          </a:prstGeom>
          <a:effectLst/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C8F93373-B005-10E9-4DF5-6EF2708B0435}"/>
              </a:ext>
            </a:extLst>
          </p:cNvPr>
          <p:cNvGrpSpPr/>
          <p:nvPr/>
        </p:nvGrpSpPr>
        <p:grpSpPr>
          <a:xfrm>
            <a:off x="6844621" y="1258154"/>
            <a:ext cx="4845799" cy="4327669"/>
            <a:chOff x="3321263" y="1099089"/>
            <a:chExt cx="5449994" cy="44583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B7E22AC7-92C8-47AB-96DC-1AED72CD93EC}"/>
                </a:ext>
              </a:extLst>
            </p:cNvPr>
            <p:cNvGrpSpPr/>
            <p:nvPr/>
          </p:nvGrpSpPr>
          <p:grpSpPr>
            <a:xfrm>
              <a:off x="3321263" y="1099089"/>
              <a:ext cx="5449994" cy="3981003"/>
              <a:chOff x="5191768" y="999410"/>
              <a:chExt cx="5476267" cy="4164245"/>
            </a:xfrm>
          </p:grpSpPr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id="{895BA434-172C-A215-9F93-376A305E400A}"/>
                  </a:ext>
                </a:extLst>
              </p:cNvPr>
              <p:cNvSpPr/>
              <p:nvPr/>
            </p:nvSpPr>
            <p:spPr>
              <a:xfrm>
                <a:off x="6700860" y="1751272"/>
                <a:ext cx="2595540" cy="2406888"/>
              </a:xfrm>
              <a:prstGeom prst="ellipse">
                <a:avLst/>
              </a:prstGeom>
              <a:noFill/>
              <a:ln>
                <a:solidFill>
                  <a:srgbClr val="2C3B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>
                  <a:latin typeface="Montserrat" pitchFamily="2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5D15A896-A74E-ECAB-1C4F-6C199679ABF0}"/>
                  </a:ext>
                </a:extLst>
              </p:cNvPr>
              <p:cNvSpPr txBox="1"/>
              <p:nvPr/>
            </p:nvSpPr>
            <p:spPr>
              <a:xfrm>
                <a:off x="7429359" y="2175720"/>
                <a:ext cx="1190274" cy="56383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pt-BR" sz="1200" b="1">
                    <a:solidFill>
                      <a:srgbClr val="1FA65A"/>
                    </a:solidFill>
                    <a:latin typeface="Montserrat ExtraBold" pitchFamily="2" charset="0"/>
                    <a:cs typeface="Segoe UI"/>
                  </a:rPr>
                  <a:t> </a:t>
                </a:r>
                <a:r>
                  <a:rPr lang="pt-BR" sz="1400" b="1" i="1">
                    <a:solidFill>
                      <a:schemeClr val="accent2"/>
                    </a:solidFill>
                    <a:latin typeface="Montserrat ExtraBold" pitchFamily="2" charset="0"/>
                    <a:cs typeface="Segoe UI"/>
                  </a:rPr>
                  <a:t>SINISA</a:t>
                </a:r>
                <a:br>
                  <a:rPr lang="pt-BR" sz="1400" b="1">
                    <a:solidFill>
                      <a:schemeClr val="accent2"/>
                    </a:solidFill>
                    <a:latin typeface="Montserrat ExtraBold" pitchFamily="2" charset="0"/>
                    <a:cs typeface="Segoe UI"/>
                  </a:rPr>
                </a:br>
                <a:r>
                  <a:rPr lang="pt-BR" sz="1400" b="1">
                    <a:solidFill>
                      <a:schemeClr val="accent2"/>
                    </a:solidFill>
                    <a:latin typeface="Montserrat ExtraBold" pitchFamily="2" charset="0"/>
                    <a:cs typeface="Segoe UI"/>
                  </a:rPr>
                  <a:t>Resíduos</a:t>
                </a:r>
                <a:endParaRPr lang="pt-BR" sz="1200" b="1">
                  <a:solidFill>
                    <a:schemeClr val="accent2"/>
                  </a:solidFill>
                  <a:latin typeface="Montserrat ExtraBold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20" name="Gráfico 24" descr="Início com preenchimento sólido">
                <a:extLst>
                  <a:ext uri="{FF2B5EF4-FFF2-40B4-BE49-F238E27FC236}">
                    <a16:creationId xmlns:a16="http://schemas.microsoft.com/office/drawing/2014/main" id="{383CD0FF-80F9-A593-545F-DCE60287B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191768" y="2192713"/>
                <a:ext cx="535553" cy="537521"/>
              </a:xfrm>
              <a:prstGeom prst="rect">
                <a:avLst/>
              </a:prstGeom>
            </p:spPr>
          </p:pic>
          <p:sp>
            <p:nvSpPr>
              <p:cNvPr id="21" name="Retângulo: Cantos Arredondados 8">
                <a:extLst>
                  <a:ext uri="{FF2B5EF4-FFF2-40B4-BE49-F238E27FC236}">
                    <a16:creationId xmlns:a16="http://schemas.microsoft.com/office/drawing/2014/main" id="{0AAE710A-33C4-B764-2F0C-6D700E5D2373}"/>
                  </a:ext>
                </a:extLst>
              </p:cNvPr>
              <p:cNvSpPr/>
              <p:nvPr/>
            </p:nvSpPr>
            <p:spPr>
              <a:xfrm>
                <a:off x="8821153" y="2255815"/>
                <a:ext cx="1290157" cy="519677"/>
              </a:xfrm>
              <a:prstGeom prst="roundRect">
                <a:avLst/>
              </a:prstGeom>
              <a:solidFill>
                <a:srgbClr val="2C3B41"/>
              </a:solidFill>
              <a:ln>
                <a:solidFill>
                  <a:srgbClr val="8BA4AF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pt-BR" sz="900">
                    <a:solidFill>
                      <a:schemeClr val="bg1"/>
                    </a:solidFill>
                    <a:latin typeface="Montserrat" pitchFamily="2" charset="0"/>
                    <a:cs typeface="Segoe UI" panose="020B0502040204020203" pitchFamily="34" charset="0"/>
                  </a:rPr>
                  <a:t>Despesas, Investimentos e Pessoal</a:t>
                </a:r>
              </a:p>
            </p:txBody>
          </p:sp>
          <p:sp>
            <p:nvSpPr>
              <p:cNvPr id="22" name="Retângulo: Cantos Arredondados 10">
                <a:extLst>
                  <a:ext uri="{FF2B5EF4-FFF2-40B4-BE49-F238E27FC236}">
                    <a16:creationId xmlns:a16="http://schemas.microsoft.com/office/drawing/2014/main" id="{01B01713-E311-7A99-6B27-2968619E1FD7}"/>
                  </a:ext>
                </a:extLst>
              </p:cNvPr>
              <p:cNvSpPr/>
              <p:nvPr/>
            </p:nvSpPr>
            <p:spPr>
              <a:xfrm>
                <a:off x="8732815" y="3338157"/>
                <a:ext cx="1420541" cy="294113"/>
              </a:xfrm>
              <a:prstGeom prst="roundRect">
                <a:avLst/>
              </a:prstGeom>
              <a:solidFill>
                <a:srgbClr val="2C3B41"/>
              </a:solidFill>
              <a:ln>
                <a:solidFill>
                  <a:srgbClr val="8BA4AF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pt-BR" sz="900">
                    <a:solidFill>
                      <a:schemeClr val="bg1"/>
                    </a:solidFill>
                    <a:latin typeface="Montserrat"/>
                    <a:cs typeface="Segoe UI"/>
                  </a:rPr>
                  <a:t>Cobertura</a:t>
                </a:r>
                <a:endParaRPr lang="pt-BR" sz="900">
                  <a:solidFill>
                    <a:schemeClr val="bg1"/>
                  </a:solidFill>
                  <a:latin typeface="Montserrat" pitchFamily="2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3" name="Retângulo: Cantos Arredondados 9">
                <a:extLst>
                  <a:ext uri="{FF2B5EF4-FFF2-40B4-BE49-F238E27FC236}">
                    <a16:creationId xmlns:a16="http://schemas.microsoft.com/office/drawing/2014/main" id="{FA20EE2A-C266-AB4B-C058-F275ED8D5B34}"/>
                  </a:ext>
                </a:extLst>
              </p:cNvPr>
              <p:cNvSpPr/>
              <p:nvPr/>
            </p:nvSpPr>
            <p:spPr>
              <a:xfrm>
                <a:off x="7313745" y="3973350"/>
                <a:ext cx="1435582" cy="294114"/>
              </a:xfrm>
              <a:prstGeom prst="roundRect">
                <a:avLst/>
              </a:prstGeom>
              <a:solidFill>
                <a:srgbClr val="2C3B41"/>
              </a:solidFill>
              <a:ln>
                <a:solidFill>
                  <a:srgbClr val="8BA4AF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pt-BR" sz="900">
                    <a:solidFill>
                      <a:schemeClr val="bg1"/>
                    </a:solidFill>
                    <a:latin typeface="Montserrat"/>
                    <a:cs typeface="Segoe UI"/>
                  </a:rPr>
                  <a:t>Manejo</a:t>
                </a:r>
                <a:endParaRPr lang="pt-BR" sz="900">
                  <a:solidFill>
                    <a:schemeClr val="bg1"/>
                  </a:solidFill>
                  <a:latin typeface="Montserrat" pitchFamily="2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4" name="Retângulo: Cantos Arredondados 11">
                <a:extLst>
                  <a:ext uri="{FF2B5EF4-FFF2-40B4-BE49-F238E27FC236}">
                    <a16:creationId xmlns:a16="http://schemas.microsoft.com/office/drawing/2014/main" id="{A6A90E03-6C4B-3AB6-764C-BFECBAAE8282}"/>
                  </a:ext>
                </a:extLst>
              </p:cNvPr>
              <p:cNvSpPr/>
              <p:nvPr/>
            </p:nvSpPr>
            <p:spPr>
              <a:xfrm>
                <a:off x="5751104" y="2401397"/>
                <a:ext cx="1544174" cy="273594"/>
              </a:xfrm>
              <a:prstGeom prst="roundRect">
                <a:avLst/>
              </a:prstGeom>
              <a:solidFill>
                <a:srgbClr val="2C3B41"/>
              </a:solidFill>
              <a:ln>
                <a:solidFill>
                  <a:srgbClr val="8BA4AF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pt-BR" sz="900">
                    <a:solidFill>
                      <a:schemeClr val="bg1"/>
                    </a:solidFill>
                    <a:latin typeface="Montserrat"/>
                    <a:cs typeface="Segoe UI"/>
                  </a:rPr>
                  <a:t>Limpeza Urbana</a:t>
                </a:r>
                <a:endParaRPr lang="pt-BR" sz="900">
                  <a:solidFill>
                    <a:schemeClr val="bg1"/>
                  </a:solidFill>
                  <a:latin typeface="Montserrat" pitchFamily="2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25" name="Gráfico 34" descr="Engrenagens com preenchimento sólido">
                <a:extLst>
                  <a:ext uri="{FF2B5EF4-FFF2-40B4-BE49-F238E27FC236}">
                    <a16:creationId xmlns:a16="http://schemas.microsoft.com/office/drawing/2014/main" id="{18FB291B-5742-8BC3-6F14-5002A6387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178412" y="3257867"/>
                <a:ext cx="480428" cy="466702"/>
              </a:xfrm>
              <a:prstGeom prst="rect">
                <a:avLst/>
              </a:prstGeom>
            </p:spPr>
          </p:pic>
          <p:pic>
            <p:nvPicPr>
              <p:cNvPr id="26" name="Gráfico 36" descr="Cidade com preenchimento sólido">
                <a:extLst>
                  <a:ext uri="{FF2B5EF4-FFF2-40B4-BE49-F238E27FC236}">
                    <a16:creationId xmlns:a16="http://schemas.microsoft.com/office/drawing/2014/main" id="{2D7099D3-ACE3-8A87-7505-6ED5907E3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357858" y="3146252"/>
                <a:ext cx="674655" cy="675066"/>
              </a:xfrm>
              <a:prstGeom prst="rect">
                <a:avLst/>
              </a:prstGeom>
            </p:spPr>
          </p:pic>
          <p:sp>
            <p:nvSpPr>
              <p:cNvPr id="27" name="Retângulo: Cantos Arredondados 7">
                <a:extLst>
                  <a:ext uri="{FF2B5EF4-FFF2-40B4-BE49-F238E27FC236}">
                    <a16:creationId xmlns:a16="http://schemas.microsoft.com/office/drawing/2014/main" id="{528C8EB1-FF93-E90F-E956-8FC7FAAA0697}"/>
                  </a:ext>
                </a:extLst>
              </p:cNvPr>
              <p:cNvSpPr/>
              <p:nvPr/>
            </p:nvSpPr>
            <p:spPr>
              <a:xfrm>
                <a:off x="7283785" y="1580210"/>
                <a:ext cx="1487140" cy="357232"/>
              </a:xfrm>
              <a:prstGeom prst="roundRect">
                <a:avLst/>
              </a:prstGeom>
              <a:solidFill>
                <a:srgbClr val="2C3B41"/>
              </a:solidFill>
              <a:ln>
                <a:solidFill>
                  <a:srgbClr val="8BA4AF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pt-BR" sz="900">
                    <a:solidFill>
                      <a:schemeClr val="bg1"/>
                    </a:solidFill>
                    <a:latin typeface="Montserrat" pitchFamily="2" charset="0"/>
                    <a:cs typeface="Segoe UI" panose="020B0502040204020203" pitchFamily="34" charset="0"/>
                  </a:rPr>
                  <a:t>Receitas e Cobranças</a:t>
                </a:r>
              </a:p>
            </p:txBody>
          </p:sp>
          <p:pic>
            <p:nvPicPr>
              <p:cNvPr id="28" name="Gráfico 23" descr="Moedas estrutura de tópicos">
                <a:extLst>
                  <a:ext uri="{FF2B5EF4-FFF2-40B4-BE49-F238E27FC236}">
                    <a16:creationId xmlns:a16="http://schemas.microsoft.com/office/drawing/2014/main" id="{6A3ECE6D-58A9-698E-207B-34C1D3F5B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0164430" y="2276168"/>
                <a:ext cx="503605" cy="519677"/>
              </a:xfrm>
              <a:prstGeom prst="rect">
                <a:avLst/>
              </a:prstGeom>
            </p:spPr>
          </p:pic>
          <p:pic>
            <p:nvPicPr>
              <p:cNvPr id="29" name="Gráfico 37" descr="Filantropia com preenchimento sólido">
                <a:extLst>
                  <a:ext uri="{FF2B5EF4-FFF2-40B4-BE49-F238E27FC236}">
                    <a16:creationId xmlns:a16="http://schemas.microsoft.com/office/drawing/2014/main" id="{9498CD9C-9BD1-D147-9FEE-40E62EFB3C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729574" y="999410"/>
                <a:ext cx="606382" cy="606752"/>
              </a:xfrm>
              <a:prstGeom prst="rect">
                <a:avLst/>
              </a:prstGeom>
            </p:spPr>
          </p:pic>
          <p:sp>
            <p:nvSpPr>
              <p:cNvPr id="30" name="Retângulo: Cantos Arredondados 13">
                <a:extLst>
                  <a:ext uri="{FF2B5EF4-FFF2-40B4-BE49-F238E27FC236}">
                    <a16:creationId xmlns:a16="http://schemas.microsoft.com/office/drawing/2014/main" id="{A3C9A4B7-F413-ED86-78E9-6985312A5F91}"/>
                  </a:ext>
                </a:extLst>
              </p:cNvPr>
              <p:cNvSpPr/>
              <p:nvPr/>
            </p:nvSpPr>
            <p:spPr>
              <a:xfrm>
                <a:off x="7492184" y="4396493"/>
                <a:ext cx="1089211" cy="767162"/>
              </a:xfrm>
              <a:prstGeom prst="roundRect">
                <a:avLst/>
              </a:prstGeom>
              <a:solidFill>
                <a:srgbClr val="2C3B41"/>
              </a:solidFill>
              <a:ln>
                <a:solidFill>
                  <a:srgbClr val="8BA4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pt-BR" sz="1600">
                    <a:latin typeface="Montserrat ExtraBold" pitchFamily="2" charset="0"/>
                    <a:cs typeface="Segoe UI"/>
                  </a:rPr>
                  <a:t>205</a:t>
                </a:r>
                <a:endParaRPr lang="pt-BR">
                  <a:latin typeface="Montserrat ExtraBold" pitchFamily="2" charset="0"/>
                </a:endParaRPr>
              </a:p>
            </p:txBody>
          </p:sp>
        </p:grpSp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C2CB3998-ED17-50F7-9BD0-F34BBB0DCD82}"/>
                </a:ext>
              </a:extLst>
            </p:cNvPr>
            <p:cNvSpPr/>
            <p:nvPr/>
          </p:nvSpPr>
          <p:spPr>
            <a:xfrm>
              <a:off x="4974763" y="5127580"/>
              <a:ext cx="2373384" cy="429868"/>
            </a:xfrm>
            <a:prstGeom prst="roundRect">
              <a:avLst/>
            </a:prstGeom>
            <a:solidFill>
              <a:srgbClr val="2C3B41"/>
            </a:solidFill>
            <a:ln>
              <a:solidFill>
                <a:srgbClr val="8BA4A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900">
                  <a:latin typeface="Montserrat ExtraBold" pitchFamily="2" charset="0"/>
                  <a:cs typeface="Segoe UI" panose="020B0502040204020203" pitchFamily="34" charset="0"/>
                </a:rPr>
                <a:t>INFORMAÇÕES</a:t>
              </a:r>
            </a:p>
          </p:txBody>
        </p:sp>
      </p:grpSp>
      <p:pic>
        <p:nvPicPr>
          <p:cNvPr id="32" name="Imagem 31">
            <a:extLst>
              <a:ext uri="{FF2B5EF4-FFF2-40B4-BE49-F238E27FC236}">
                <a16:creationId xmlns:a16="http://schemas.microsoft.com/office/drawing/2014/main" id="{D33BBD84-A143-98B8-23DD-D5340E4CCD8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5479"/>
          <a:stretch>
            <a:fillRect/>
          </a:stretch>
        </p:blipFill>
        <p:spPr>
          <a:xfrm>
            <a:off x="9033953" y="2885048"/>
            <a:ext cx="665572" cy="635451"/>
          </a:xfrm>
          <a:prstGeom prst="rect">
            <a:avLst/>
          </a:prstGeom>
        </p:spPr>
      </p:pic>
      <p:sp>
        <p:nvSpPr>
          <p:cNvPr id="33" name="Retângulo: Cantos Arredondados 9">
            <a:extLst>
              <a:ext uri="{FF2B5EF4-FFF2-40B4-BE49-F238E27FC236}">
                <a16:creationId xmlns:a16="http://schemas.microsoft.com/office/drawing/2014/main" id="{88A5A690-59F3-BE73-E50B-80970D60B558}"/>
              </a:ext>
            </a:extLst>
          </p:cNvPr>
          <p:cNvSpPr/>
          <p:nvPr/>
        </p:nvSpPr>
        <p:spPr>
          <a:xfrm>
            <a:off x="7677270" y="3428082"/>
            <a:ext cx="1270308" cy="272930"/>
          </a:xfrm>
          <a:prstGeom prst="roundRect">
            <a:avLst/>
          </a:prstGeom>
          <a:solidFill>
            <a:srgbClr val="2C3B41"/>
          </a:solidFill>
          <a:ln>
            <a:solidFill>
              <a:srgbClr val="8BA4AF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900">
                <a:solidFill>
                  <a:schemeClr val="bg1"/>
                </a:solidFill>
                <a:latin typeface="Montserrat"/>
                <a:cs typeface="Segoe UI"/>
              </a:rPr>
              <a:t>Infraestrutura</a:t>
            </a:r>
            <a:endParaRPr lang="pt-BR" sz="900">
              <a:solidFill>
                <a:schemeClr val="bg1"/>
              </a:solidFill>
              <a:latin typeface="Montserrat" pitchFamily="2" charset="0"/>
              <a:cs typeface="Segoe UI" panose="020B0502040204020203" pitchFamily="34" charset="0"/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70F2C3FD-5288-DE70-C055-7503B38CBDA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b="5479"/>
          <a:stretch>
            <a:fillRect/>
          </a:stretch>
        </p:blipFill>
        <p:spPr>
          <a:xfrm>
            <a:off x="11253792" y="305794"/>
            <a:ext cx="495759" cy="439990"/>
          </a:xfrm>
          <a:prstGeom prst="rect">
            <a:avLst/>
          </a:prstGeom>
        </p:spPr>
      </p:pic>
      <p:pic>
        <p:nvPicPr>
          <p:cNvPr id="31" name="Imagem 30" descr="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405BC0B6-7178-4779-49AF-77B02F64573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9644" y="2272506"/>
            <a:ext cx="6169069" cy="250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713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B7EA8-8405-07FC-8BBF-9EBEC3072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F1553842-E037-2948-3B2F-E6BB9A01E3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610B34F-6FD0-4C7B-23A8-DED62A44C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170" y="6155586"/>
            <a:ext cx="3374465" cy="775215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BB4A28D1-7E53-D283-95B3-BA68289FD9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4" y="371525"/>
            <a:ext cx="864936" cy="418966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A3F05E68-098E-8B2C-CA51-700C68BDA54F}"/>
              </a:ext>
            </a:extLst>
          </p:cNvPr>
          <p:cNvSpPr txBox="1">
            <a:spLocks/>
          </p:cNvSpPr>
          <p:nvPr/>
        </p:nvSpPr>
        <p:spPr>
          <a:xfrm>
            <a:off x="6231116" y="267678"/>
            <a:ext cx="5570439" cy="62665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000">
                <a:latin typeface="Montserrat" pitchFamily="2" charset="0"/>
              </a:rPr>
              <a:t>Quantas informações serão </a:t>
            </a:r>
            <a:r>
              <a:rPr lang="pt-BR" sz="2000" b="1">
                <a:latin typeface="Montserrat ExtraBold" pitchFamily="2" charset="0"/>
              </a:rPr>
              <a:t>obrigatórias</a:t>
            </a:r>
            <a:r>
              <a:rPr lang="pt-BR" sz="2000">
                <a:latin typeface="Montserrat" pitchFamily="2" charset="0"/>
              </a:rPr>
              <a:t> para a coleta desse ano?</a:t>
            </a:r>
          </a:p>
          <a:p>
            <a:pPr algn="r"/>
            <a:endParaRPr lang="pt-BR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0"/>
              <a:cs typeface="Segoe UI" panose="020B0502040204020203" pitchFamily="34" charset="0"/>
            </a:endParaRP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5B3AA6DB-96AC-B2C0-9D44-E557760BF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053962"/>
              </p:ext>
            </p:extLst>
          </p:nvPr>
        </p:nvGraphicFramePr>
        <p:xfrm>
          <a:off x="1844982" y="1917014"/>
          <a:ext cx="8772267" cy="2983493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482038">
                  <a:extLst>
                    <a:ext uri="{9D8B030D-6E8A-4147-A177-3AD203B41FA5}">
                      <a16:colId xmlns:a16="http://schemas.microsoft.com/office/drawing/2014/main" val="4286736563"/>
                    </a:ext>
                  </a:extLst>
                </a:gridCol>
                <a:gridCol w="2860900">
                  <a:extLst>
                    <a:ext uri="{9D8B030D-6E8A-4147-A177-3AD203B41FA5}">
                      <a16:colId xmlns:a16="http://schemas.microsoft.com/office/drawing/2014/main" val="4231531127"/>
                    </a:ext>
                  </a:extLst>
                </a:gridCol>
                <a:gridCol w="2429329">
                  <a:extLst>
                    <a:ext uri="{9D8B030D-6E8A-4147-A177-3AD203B41FA5}">
                      <a16:colId xmlns:a16="http://schemas.microsoft.com/office/drawing/2014/main" val="38240031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400">
                          <a:latin typeface="Montserrat ExtraBold" pitchFamily="2" charset="0"/>
                        </a:rPr>
                        <a:t>Formulário</a:t>
                      </a:r>
                    </a:p>
                  </a:txBody>
                  <a:tcPr anchor="ctr">
                    <a:solidFill>
                      <a:srgbClr val="F394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>
                          <a:solidFill>
                            <a:srgbClr val="FF0000"/>
                          </a:solidFill>
                          <a:latin typeface="Montserrat ExtraBold" pitchFamily="2" charset="0"/>
                        </a:rPr>
                        <a:t>*</a:t>
                      </a:r>
                      <a:r>
                        <a:rPr lang="pt-BR" sz="1400">
                          <a:latin typeface="Montserrat ExtraBold" pitchFamily="2" charset="0"/>
                        </a:rPr>
                        <a:t>Informações obrigatórias</a:t>
                      </a:r>
                    </a:p>
                  </a:txBody>
                  <a:tcPr anchor="ctr">
                    <a:solidFill>
                      <a:srgbClr val="F3941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>
                          <a:latin typeface="Montserrat ExtraBold" pitchFamily="2" charset="0"/>
                        </a:rPr>
                        <a:t>Total de informações</a:t>
                      </a:r>
                    </a:p>
                  </a:txBody>
                  <a:tcPr anchor="ctr">
                    <a:solidFill>
                      <a:srgbClr val="F3941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931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>
                          <a:latin typeface="Montserrat ExtraBold" pitchFamily="2" charset="0"/>
                        </a:rPr>
                        <a:t>Receitas e cobranças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Montserrat" pitchFamily="2" charset="0"/>
                        </a:rPr>
                        <a:t>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Montserrat" pitchFamily="2" charset="0"/>
                        </a:rPr>
                        <a:t>10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542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>
                          <a:latin typeface="Montserrat ExtraBold" pitchFamily="2" charset="0"/>
                        </a:rPr>
                        <a:t>Despesas, investimento e Pessoal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Montserrat" pitchFamily="2" charset="0"/>
                        </a:rPr>
                        <a:t>17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Montserrat" pitchFamily="2" charset="0"/>
                        </a:rPr>
                        <a:t>33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591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>
                          <a:latin typeface="Montserrat ExtraBold" pitchFamily="2" charset="0"/>
                        </a:rPr>
                        <a:t>Cobertura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Montserrat" pitchFamily="2" charset="0"/>
                        </a:rPr>
                        <a:t>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Montserrat" pitchFamily="2" charset="0"/>
                        </a:rPr>
                        <a:t>17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1986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>
                          <a:latin typeface="Montserrat ExtraBold" pitchFamily="2" charset="0"/>
                        </a:rPr>
                        <a:t>Manejo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Montserrat" pitchFamily="2" charset="0"/>
                        </a:rPr>
                        <a:t>40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Montserrat" pitchFamily="2" charset="0"/>
                        </a:rPr>
                        <a:t>72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424430"/>
                  </a:ext>
                </a:extLst>
              </a:tr>
              <a:tr h="387614">
                <a:tc>
                  <a:txBody>
                    <a:bodyPr/>
                    <a:lstStyle/>
                    <a:p>
                      <a:r>
                        <a:rPr lang="pt-BR" sz="1400">
                          <a:latin typeface="Montserrat ExtraBold" pitchFamily="2" charset="0"/>
                        </a:rPr>
                        <a:t>Limpeza Urbana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Montserrat" pitchFamily="2" charset="0"/>
                        </a:rPr>
                        <a:t>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Montserrat" pitchFamily="2" charset="0"/>
                        </a:rPr>
                        <a:t>8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46602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1400">
                          <a:latin typeface="Montserrat ExtraBold" pitchFamily="2" charset="0"/>
                        </a:rPr>
                        <a:t>Infraestrutura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400">
                          <a:latin typeface="Montserrat" pitchFamily="2" charset="0"/>
                        </a:rPr>
                        <a:t>46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400">
                          <a:latin typeface="Montserrat" pitchFamily="2" charset="0"/>
                        </a:rPr>
                        <a:t>65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58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1400">
                          <a:latin typeface="Montserrat ExtraBold" pitchFamily="2" charset="0"/>
                        </a:rPr>
                        <a:t>Total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Montserrat ExtraBold" pitchFamily="2" charset="0"/>
                        </a:rPr>
                        <a:t>125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Montserrat ExtraBold" pitchFamily="2" charset="0"/>
                        </a:rPr>
                        <a:t>205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1644566"/>
                  </a:ext>
                </a:extLst>
              </a:tr>
            </a:tbl>
          </a:graphicData>
        </a:graphic>
      </p:graphicFrame>
      <p:pic>
        <p:nvPicPr>
          <p:cNvPr id="12" name="Imagem 11">
            <a:extLst>
              <a:ext uri="{FF2B5EF4-FFF2-40B4-BE49-F238E27FC236}">
                <a16:creationId xmlns:a16="http://schemas.microsoft.com/office/drawing/2014/main" id="{8EC968D8-6C79-7501-7D72-976B53192D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665748" y="316371"/>
            <a:ext cx="556715" cy="46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549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B0F48-87C4-F3A7-D6C4-84E5D9111C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989C096E-DD99-4BC2-AAE4-CFE12F4CAD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47C2BD9-1A81-9A16-82FB-6381D0AF5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196" y="6088690"/>
            <a:ext cx="2919953" cy="670801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1A28C179-25D9-1B8B-1458-95A4F67E6B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E49A5197-BCDF-7A5A-DFD3-B32057D96E83}"/>
              </a:ext>
            </a:extLst>
          </p:cNvPr>
          <p:cNvSpPr txBox="1">
            <a:spLocks/>
          </p:cNvSpPr>
          <p:nvPr/>
        </p:nvSpPr>
        <p:spPr>
          <a:xfrm>
            <a:off x="641000" y="441297"/>
            <a:ext cx="5454206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RECEITAS E COBRANÇAS</a:t>
            </a:r>
            <a:endParaRPr lang="pt-BR" sz="2800">
              <a:latin typeface="Montserrat ExtraBold" pitchFamily="2" charset="0"/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0FCCCD18-A062-FD25-31A2-208D0A84DF3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B6383AC-0EE7-E562-15EA-BC5E74D6F692}"/>
              </a:ext>
            </a:extLst>
          </p:cNvPr>
          <p:cNvSpPr txBox="1">
            <a:spLocks/>
          </p:cNvSpPr>
          <p:nvPr/>
        </p:nvSpPr>
        <p:spPr>
          <a:xfrm>
            <a:off x="910630" y="918468"/>
            <a:ext cx="268543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1 - Receitas</a:t>
            </a:r>
            <a:endParaRPr lang="pt-BR" sz="2000">
              <a:latin typeface="Montserrat ExtraBold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345F8ED-6A9A-8C5C-24B6-12A0A9C0E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800" y="1593264"/>
            <a:ext cx="7830811" cy="2274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1FFE0506-14C3-4CC7-6777-D348DC508C5C}"/>
              </a:ext>
            </a:extLst>
          </p:cNvPr>
          <p:cNvCxnSpPr/>
          <p:nvPr/>
        </p:nvCxnSpPr>
        <p:spPr>
          <a:xfrm>
            <a:off x="1963776" y="2745392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C3E466C9-1BC2-E4F6-4FF8-99DC5F4FD470}"/>
              </a:ext>
            </a:extLst>
          </p:cNvPr>
          <p:cNvCxnSpPr/>
          <p:nvPr/>
        </p:nvCxnSpPr>
        <p:spPr>
          <a:xfrm>
            <a:off x="1963776" y="3249448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82356E8A-2E48-D8A1-59B9-3AE0E313F9E7}"/>
              </a:ext>
            </a:extLst>
          </p:cNvPr>
          <p:cNvCxnSpPr/>
          <p:nvPr/>
        </p:nvCxnSpPr>
        <p:spPr>
          <a:xfrm>
            <a:off x="1963776" y="3537480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ítulo 1">
            <a:extLst>
              <a:ext uri="{FF2B5EF4-FFF2-40B4-BE49-F238E27FC236}">
                <a16:creationId xmlns:a16="http://schemas.microsoft.com/office/drawing/2014/main" id="{D0BAFC0E-93C6-E5D8-8F0E-B15041C04FE0}"/>
              </a:ext>
            </a:extLst>
          </p:cNvPr>
          <p:cNvSpPr txBox="1">
            <a:spLocks/>
          </p:cNvSpPr>
          <p:nvPr/>
        </p:nvSpPr>
        <p:spPr>
          <a:xfrm>
            <a:off x="406574" y="4126110"/>
            <a:ext cx="6980441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2 – Arrecadação e Contas a receber</a:t>
            </a:r>
            <a:endParaRPr lang="pt-BR" sz="2000">
              <a:latin typeface="Montserrat ExtraBold" pitchFamily="2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D99DF872-6782-134E-7D20-D98E64BC26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9335" y="4801283"/>
            <a:ext cx="9104112" cy="1089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22B85EB-9065-1C0D-A138-40017404F57D}"/>
              </a:ext>
            </a:extLst>
          </p:cNvPr>
          <p:cNvCxnSpPr/>
          <p:nvPr/>
        </p:nvCxnSpPr>
        <p:spPr>
          <a:xfrm>
            <a:off x="1742909" y="5193058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289101B0-F31F-4B8C-A932-C4B296217DEB}"/>
              </a:ext>
            </a:extLst>
          </p:cNvPr>
          <p:cNvCxnSpPr/>
          <p:nvPr/>
        </p:nvCxnSpPr>
        <p:spPr>
          <a:xfrm>
            <a:off x="1742909" y="5481090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813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659B7-CC7E-0C29-9122-2E255F2EA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D307F429-FBBA-FF8E-978C-3A7C165969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DFC2BD8-5186-41F1-8BD6-1D04C463D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196" y="6088690"/>
            <a:ext cx="2919953" cy="670801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B18B5FC6-ACEA-DD3C-34DC-C2BD1FE8CF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2D2650D7-42D9-6A0A-C797-80CF833578A0}"/>
              </a:ext>
            </a:extLst>
          </p:cNvPr>
          <p:cNvSpPr txBox="1">
            <a:spLocks/>
          </p:cNvSpPr>
          <p:nvPr/>
        </p:nvSpPr>
        <p:spPr>
          <a:xfrm>
            <a:off x="641000" y="441297"/>
            <a:ext cx="5454206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RECEITAS E COBRANÇAS</a:t>
            </a:r>
            <a:endParaRPr lang="pt-BR" sz="2800">
              <a:latin typeface="Montserrat ExtraBold" pitchFamily="2" charset="0"/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BDC76469-3B65-2E9A-F042-FF1E697CA78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7A53A31-B07D-34A2-7843-8E9289BF3E68}"/>
              </a:ext>
            </a:extLst>
          </p:cNvPr>
          <p:cNvSpPr txBox="1">
            <a:spLocks/>
          </p:cNvSpPr>
          <p:nvPr/>
        </p:nvSpPr>
        <p:spPr>
          <a:xfrm>
            <a:off x="910630" y="918468"/>
            <a:ext cx="345638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3 – Taxas e Tarifas</a:t>
            </a:r>
            <a:endParaRPr lang="pt-BR" sz="2000">
              <a:latin typeface="Montserrat ExtraBold" pitchFamily="2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D981145-CB72-5D03-2001-03D71EC4BB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134" y="2120215"/>
            <a:ext cx="10162142" cy="2878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F82DA1DE-F4DA-5D5A-9457-DCAD970A69C6}"/>
              </a:ext>
            </a:extLst>
          </p:cNvPr>
          <p:cNvCxnSpPr/>
          <p:nvPr/>
        </p:nvCxnSpPr>
        <p:spPr>
          <a:xfrm>
            <a:off x="798758" y="2646660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D4869A18-201B-0F62-9F03-25B2E9488A11}"/>
              </a:ext>
            </a:extLst>
          </p:cNvPr>
          <p:cNvCxnSpPr/>
          <p:nvPr/>
        </p:nvCxnSpPr>
        <p:spPr>
          <a:xfrm>
            <a:off x="798758" y="2934692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B053B603-530F-D258-1E6F-CBAE52732FD0}"/>
              </a:ext>
            </a:extLst>
          </p:cNvPr>
          <p:cNvCxnSpPr/>
          <p:nvPr/>
        </p:nvCxnSpPr>
        <p:spPr>
          <a:xfrm>
            <a:off x="798758" y="4158828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7D221DD8-9D30-01DA-B4E8-45656C81C0C9}"/>
              </a:ext>
            </a:extLst>
          </p:cNvPr>
          <p:cNvCxnSpPr/>
          <p:nvPr/>
        </p:nvCxnSpPr>
        <p:spPr>
          <a:xfrm>
            <a:off x="798758" y="4446860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99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93E44-6F15-2BC8-0C2A-ED5FCE433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137C991A-4CF5-166D-F9CD-2BFF9E6F7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" y="602"/>
            <a:ext cx="12190063" cy="702050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AE39C61-C366-47C3-6730-5ECC0533F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574" y="6458041"/>
            <a:ext cx="2031696" cy="466742"/>
          </a:xfrm>
          <a:prstGeom prst="rect">
            <a:avLst/>
          </a:prstGeom>
        </p:spPr>
      </p:pic>
      <p:sp>
        <p:nvSpPr>
          <p:cNvPr id="21" name="Shape 7">
            <a:extLst>
              <a:ext uri="{FF2B5EF4-FFF2-40B4-BE49-F238E27FC236}">
                <a16:creationId xmlns:a16="http://schemas.microsoft.com/office/drawing/2014/main" id="{E4F05F9A-C94A-5F56-A92F-ABEFBB46041B}"/>
              </a:ext>
            </a:extLst>
          </p:cNvPr>
          <p:cNvSpPr/>
          <p:nvPr/>
        </p:nvSpPr>
        <p:spPr>
          <a:xfrm>
            <a:off x="723486" y="1842689"/>
            <a:ext cx="476402" cy="476402"/>
          </a:xfrm>
          <a:prstGeom prst="roundRect">
            <a:avLst>
              <a:gd name="adj" fmla="val 92131"/>
            </a:avLst>
          </a:prstGeom>
          <a:solidFill>
            <a:srgbClr val="F0FFF4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43396542-EA1B-F00B-137A-75B328BD4453}"/>
              </a:ext>
            </a:extLst>
          </p:cNvPr>
          <p:cNvGrpSpPr/>
          <p:nvPr/>
        </p:nvGrpSpPr>
        <p:grpSpPr>
          <a:xfrm>
            <a:off x="-81244" y="1566541"/>
            <a:ext cx="5996693" cy="3867321"/>
            <a:chOff x="-81244" y="1566541"/>
            <a:chExt cx="5996693" cy="3867321"/>
          </a:xfrm>
        </p:grpSpPr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2429E911-E050-861A-BF31-8BF9324CFDC8}"/>
                </a:ext>
              </a:extLst>
            </p:cNvPr>
            <p:cNvGrpSpPr/>
            <p:nvPr/>
          </p:nvGrpSpPr>
          <p:grpSpPr>
            <a:xfrm>
              <a:off x="-81244" y="1566541"/>
              <a:ext cx="5996693" cy="3867321"/>
              <a:chOff x="-81244" y="1566541"/>
              <a:chExt cx="5996693" cy="3867321"/>
            </a:xfrm>
          </p:grpSpPr>
          <p:grpSp>
            <p:nvGrpSpPr>
              <p:cNvPr id="11" name="Agrupar 10">
                <a:extLst>
                  <a:ext uri="{FF2B5EF4-FFF2-40B4-BE49-F238E27FC236}">
                    <a16:creationId xmlns:a16="http://schemas.microsoft.com/office/drawing/2014/main" id="{81036784-4B46-9D97-80BF-462D01238057}"/>
                  </a:ext>
                </a:extLst>
              </p:cNvPr>
              <p:cNvGrpSpPr/>
              <p:nvPr/>
            </p:nvGrpSpPr>
            <p:grpSpPr>
              <a:xfrm>
                <a:off x="-81244" y="1566541"/>
                <a:ext cx="5996693" cy="3867321"/>
                <a:chOff x="-81244" y="1566541"/>
                <a:chExt cx="5996693" cy="3867321"/>
              </a:xfrm>
            </p:grpSpPr>
            <p:sp>
              <p:nvSpPr>
                <p:cNvPr id="19" name="Shape 5">
                  <a:extLst>
                    <a:ext uri="{FF2B5EF4-FFF2-40B4-BE49-F238E27FC236}">
                      <a16:creationId xmlns:a16="http://schemas.microsoft.com/office/drawing/2014/main" id="{81F9FC82-3E18-6D8E-1DF0-40773988063E}"/>
                    </a:ext>
                  </a:extLst>
                </p:cNvPr>
                <p:cNvSpPr/>
                <p:nvPr/>
              </p:nvSpPr>
              <p:spPr>
                <a:xfrm>
                  <a:off x="485742" y="1566541"/>
                  <a:ext cx="5429707" cy="3435070"/>
                </a:xfrm>
                <a:prstGeom prst="roundRect">
                  <a:avLst>
                    <a:gd name="adj" fmla="val 3629"/>
                  </a:avLst>
                </a:prstGeom>
                <a:solidFill>
                  <a:srgbClr val="FFFFFF"/>
                </a:solidFill>
                <a:ln w="12700">
                  <a:solidFill>
                    <a:srgbClr val="E2E8F0"/>
                  </a:solidFill>
                  <a:prstDash val="solid"/>
                </a:ln>
                <a:effectLst>
                  <a:outerShdw blurRad="63500" dist="38100" dir="16200000" algn="bl" rotWithShape="0">
                    <a:srgbClr val="000000">
                      <a:alpha val="2000"/>
                    </a:srgbClr>
                  </a:outerShdw>
                </a:effec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" name="Shape 6">
                  <a:extLst>
                    <a:ext uri="{FF2B5EF4-FFF2-40B4-BE49-F238E27FC236}">
                      <a16:creationId xmlns:a16="http://schemas.microsoft.com/office/drawing/2014/main" id="{5A9D9FF6-1E6B-551B-A810-3B26E0A17B6D}"/>
                    </a:ext>
                  </a:extLst>
                </p:cNvPr>
                <p:cNvSpPr/>
                <p:nvPr/>
              </p:nvSpPr>
              <p:spPr>
                <a:xfrm>
                  <a:off x="485742" y="1566541"/>
                  <a:ext cx="5429707" cy="141096"/>
                </a:xfrm>
                <a:prstGeom prst="roundRect">
                  <a:avLst>
                    <a:gd name="adj" fmla="val 167223"/>
                  </a:avLst>
                </a:prstGeom>
                <a:solidFill>
                  <a:srgbClr val="009C3B"/>
                </a:solidFill>
                <a:ln w="12700">
                  <a:solidFill>
                    <a:srgbClr val="009C3B">
                      <a:alpha val="0"/>
                    </a:srgbClr>
                  </a:solidFill>
                  <a:prstDash val="solid"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5" name="Agrupar 44">
                  <a:extLst>
                    <a:ext uri="{FF2B5EF4-FFF2-40B4-BE49-F238E27FC236}">
                      <a16:creationId xmlns:a16="http://schemas.microsoft.com/office/drawing/2014/main" id="{810B5E9C-D536-4CE7-560D-E8CA28A19BBC}"/>
                    </a:ext>
                  </a:extLst>
                </p:cNvPr>
                <p:cNvGrpSpPr/>
                <p:nvPr/>
              </p:nvGrpSpPr>
              <p:grpSpPr>
                <a:xfrm>
                  <a:off x="3667819" y="3507451"/>
                  <a:ext cx="961200" cy="428400"/>
                  <a:chOff x="809244" y="3136392"/>
                  <a:chExt cx="847649" cy="257861"/>
                </a:xfrm>
              </p:grpSpPr>
              <p:sp>
                <p:nvSpPr>
                  <p:cNvPr id="25" name="Shape 10">
                    <a:extLst>
                      <a:ext uri="{FF2B5EF4-FFF2-40B4-BE49-F238E27FC236}">
                        <a16:creationId xmlns:a16="http://schemas.microsoft.com/office/drawing/2014/main" id="{CE154ECA-0DE2-67BB-8EE8-DB44D08E60B0}"/>
                      </a:ext>
                    </a:extLst>
                  </p:cNvPr>
                  <p:cNvSpPr/>
                  <p:nvPr/>
                </p:nvSpPr>
                <p:spPr>
                  <a:xfrm>
                    <a:off x="809244" y="3136392"/>
                    <a:ext cx="847649" cy="256946"/>
                  </a:xfrm>
                  <a:prstGeom prst="roundRect">
                    <a:avLst>
                      <a:gd name="adj" fmla="val 316331"/>
                    </a:avLst>
                  </a:prstGeom>
                  <a:solidFill>
                    <a:srgbClr val="F0FFF4"/>
                  </a:solidFill>
                  <a:ln w="12700">
                    <a:solidFill>
                      <a:srgbClr val="C6F6D5"/>
                    </a:solidFill>
                    <a:prstDash val="solid"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6" name="Text 11">
                    <a:extLst>
                      <a:ext uri="{FF2B5EF4-FFF2-40B4-BE49-F238E27FC236}">
                        <a16:creationId xmlns:a16="http://schemas.microsoft.com/office/drawing/2014/main" id="{1A31F39D-D4D1-6879-0E1D-0307B1094D5E}"/>
                      </a:ext>
                    </a:extLst>
                  </p:cNvPr>
                  <p:cNvSpPr txBox="1"/>
                  <p:nvPr/>
                </p:nvSpPr>
                <p:spPr>
                  <a:xfrm>
                    <a:off x="809244" y="3136392"/>
                    <a:ext cx="847649" cy="257861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>
                    <a:solidFill>
                      <a:srgbClr val="FFFFFF">
                        <a:alpha val="0"/>
                      </a:srgbClr>
                    </a:solidFill>
                  </a:ln>
                </p:spPr>
                <p:txBody>
                  <a:bodyPr wrap="square" lIns="101600" tIns="38100" rIns="101600" bIns="38100" rtlCol="0" anchor="ctr"/>
                  <a:lstStyle/>
                  <a:p>
                    <a:pPr marL="0" indent="0" algn="ctr">
                      <a:buNone/>
                    </a:pPr>
                    <a:r>
                      <a:rPr lang="en-US" sz="1100" b="1" err="1">
                        <a:solidFill>
                          <a:srgbClr val="009C3B"/>
                        </a:solidFill>
                        <a:latin typeface="Montserrat ExtraBold" pitchFamily="2" charset="0"/>
                        <a:ea typeface="Roboto" pitchFamily="34" charset="-122"/>
                        <a:cs typeface="Roboto" pitchFamily="34" charset="-120"/>
                      </a:rPr>
                      <a:t>Varrição</a:t>
                    </a:r>
                    <a:endParaRPr lang="en-US" sz="1100" b="1">
                      <a:solidFill>
                        <a:srgbClr val="009C3B"/>
                      </a:solidFill>
                      <a:latin typeface="Montserrat ExtraBold" pitchFamily="2" charset="0"/>
                      <a:ea typeface="Roboto" pitchFamily="34" charset="-122"/>
                      <a:cs typeface="Roboto" pitchFamily="34" charset="-120"/>
                    </a:endParaRPr>
                  </a:p>
                </p:txBody>
              </p:sp>
            </p:grpSp>
            <p:grpSp>
              <p:nvGrpSpPr>
                <p:cNvPr id="46" name="Agrupar 45">
                  <a:extLst>
                    <a:ext uri="{FF2B5EF4-FFF2-40B4-BE49-F238E27FC236}">
                      <a16:creationId xmlns:a16="http://schemas.microsoft.com/office/drawing/2014/main" id="{754ADABB-18F1-A32A-671B-8AB97CC1C006}"/>
                    </a:ext>
                  </a:extLst>
                </p:cNvPr>
                <p:cNvGrpSpPr/>
                <p:nvPr/>
              </p:nvGrpSpPr>
              <p:grpSpPr>
                <a:xfrm>
                  <a:off x="3572683" y="2760968"/>
                  <a:ext cx="962801" cy="428843"/>
                  <a:chOff x="809244" y="3136392"/>
                  <a:chExt cx="847649" cy="257861"/>
                </a:xfrm>
              </p:grpSpPr>
              <p:sp>
                <p:nvSpPr>
                  <p:cNvPr id="47" name="Shape 10">
                    <a:extLst>
                      <a:ext uri="{FF2B5EF4-FFF2-40B4-BE49-F238E27FC236}">
                        <a16:creationId xmlns:a16="http://schemas.microsoft.com/office/drawing/2014/main" id="{A5D564CB-31F6-C8A7-0641-0D792A97B39F}"/>
                      </a:ext>
                    </a:extLst>
                  </p:cNvPr>
                  <p:cNvSpPr/>
                  <p:nvPr/>
                </p:nvSpPr>
                <p:spPr>
                  <a:xfrm>
                    <a:off x="809244" y="3136392"/>
                    <a:ext cx="847649" cy="256946"/>
                  </a:xfrm>
                  <a:prstGeom prst="roundRect">
                    <a:avLst>
                      <a:gd name="adj" fmla="val 316331"/>
                    </a:avLst>
                  </a:prstGeom>
                  <a:solidFill>
                    <a:srgbClr val="F0FFF4"/>
                  </a:solidFill>
                  <a:ln w="12700">
                    <a:solidFill>
                      <a:srgbClr val="C6F6D5"/>
                    </a:solidFill>
                    <a:prstDash val="solid"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8" name="Text 11">
                    <a:extLst>
                      <a:ext uri="{FF2B5EF4-FFF2-40B4-BE49-F238E27FC236}">
                        <a16:creationId xmlns:a16="http://schemas.microsoft.com/office/drawing/2014/main" id="{23FD8DC3-D921-F4F5-48CA-B03EA40FEA24}"/>
                      </a:ext>
                    </a:extLst>
                  </p:cNvPr>
                  <p:cNvSpPr txBox="1"/>
                  <p:nvPr/>
                </p:nvSpPr>
                <p:spPr>
                  <a:xfrm>
                    <a:off x="809244" y="3136392"/>
                    <a:ext cx="847649" cy="257861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>
                    <a:solidFill>
                      <a:srgbClr val="FFFFFF">
                        <a:alpha val="0"/>
                      </a:srgbClr>
                    </a:solidFill>
                  </a:ln>
                </p:spPr>
                <p:txBody>
                  <a:bodyPr wrap="square" lIns="101600" tIns="38100" rIns="101600" bIns="38100" rtlCol="0" anchor="ctr"/>
                  <a:lstStyle/>
                  <a:p>
                    <a:pPr marL="0" indent="0" algn="ctr">
                      <a:buNone/>
                    </a:pPr>
                    <a:r>
                      <a:rPr lang="en-US" sz="1100" b="1" err="1">
                        <a:solidFill>
                          <a:srgbClr val="009C3B"/>
                        </a:solidFill>
                        <a:latin typeface="Montserrat ExtraBold" pitchFamily="2" charset="0"/>
                        <a:ea typeface="Roboto" pitchFamily="34" charset="-122"/>
                        <a:cs typeface="Roboto" pitchFamily="34" charset="-120"/>
                      </a:rPr>
                      <a:t>Capina</a:t>
                    </a:r>
                    <a:endParaRPr lang="en-US" sz="1100" b="1">
                      <a:solidFill>
                        <a:srgbClr val="009C3B"/>
                      </a:solidFill>
                      <a:latin typeface="Montserrat ExtraBold" pitchFamily="2" charset="0"/>
                      <a:ea typeface="Roboto" pitchFamily="34" charset="-122"/>
                      <a:cs typeface="Roboto" pitchFamily="34" charset="-120"/>
                    </a:endParaRPr>
                  </a:p>
                </p:txBody>
              </p:sp>
            </p:grpSp>
            <p:grpSp>
              <p:nvGrpSpPr>
                <p:cNvPr id="49" name="Agrupar 48">
                  <a:extLst>
                    <a:ext uri="{FF2B5EF4-FFF2-40B4-BE49-F238E27FC236}">
                      <a16:creationId xmlns:a16="http://schemas.microsoft.com/office/drawing/2014/main" id="{2BB1A0BF-B853-D522-A8C8-9711BCAAC43E}"/>
                    </a:ext>
                  </a:extLst>
                </p:cNvPr>
                <p:cNvGrpSpPr/>
                <p:nvPr/>
              </p:nvGrpSpPr>
              <p:grpSpPr>
                <a:xfrm>
                  <a:off x="4729022" y="3030137"/>
                  <a:ext cx="962800" cy="428843"/>
                  <a:chOff x="809244" y="3136392"/>
                  <a:chExt cx="847649" cy="257861"/>
                </a:xfrm>
              </p:grpSpPr>
              <p:sp>
                <p:nvSpPr>
                  <p:cNvPr id="50" name="Shape 10">
                    <a:extLst>
                      <a:ext uri="{FF2B5EF4-FFF2-40B4-BE49-F238E27FC236}">
                        <a16:creationId xmlns:a16="http://schemas.microsoft.com/office/drawing/2014/main" id="{A59E542F-CB07-E15A-FD80-08EE0D46F130}"/>
                      </a:ext>
                    </a:extLst>
                  </p:cNvPr>
                  <p:cNvSpPr/>
                  <p:nvPr/>
                </p:nvSpPr>
                <p:spPr>
                  <a:xfrm>
                    <a:off x="809244" y="3136392"/>
                    <a:ext cx="847649" cy="256946"/>
                  </a:xfrm>
                  <a:prstGeom prst="roundRect">
                    <a:avLst>
                      <a:gd name="adj" fmla="val 316331"/>
                    </a:avLst>
                  </a:prstGeom>
                  <a:solidFill>
                    <a:srgbClr val="F0FFF4"/>
                  </a:solidFill>
                  <a:ln w="12700">
                    <a:solidFill>
                      <a:srgbClr val="C6F6D5"/>
                    </a:solidFill>
                    <a:prstDash val="solid"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51" name="Text 11">
                    <a:extLst>
                      <a:ext uri="{FF2B5EF4-FFF2-40B4-BE49-F238E27FC236}">
                        <a16:creationId xmlns:a16="http://schemas.microsoft.com/office/drawing/2014/main" id="{45C90CD1-D694-C370-1B82-FF6E003F6E44}"/>
                      </a:ext>
                    </a:extLst>
                  </p:cNvPr>
                  <p:cNvSpPr txBox="1"/>
                  <p:nvPr/>
                </p:nvSpPr>
                <p:spPr>
                  <a:xfrm>
                    <a:off x="809244" y="3136392"/>
                    <a:ext cx="847649" cy="257861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>
                    <a:solidFill>
                      <a:srgbClr val="FFFFFF">
                        <a:alpha val="0"/>
                      </a:srgbClr>
                    </a:solidFill>
                  </a:ln>
                </p:spPr>
                <p:txBody>
                  <a:bodyPr wrap="square" lIns="101600" tIns="38100" rIns="101600" bIns="38100" rtlCol="0" anchor="ctr"/>
                  <a:lstStyle/>
                  <a:p>
                    <a:pPr marL="0" indent="0" algn="ctr">
                      <a:buNone/>
                    </a:pPr>
                    <a:r>
                      <a:rPr lang="en-US" sz="1100" b="1" err="1">
                        <a:solidFill>
                          <a:srgbClr val="009C3B"/>
                        </a:solidFill>
                        <a:latin typeface="Montserrat ExtraBold" pitchFamily="2" charset="0"/>
                        <a:ea typeface="Roboto" pitchFamily="34" charset="-122"/>
                        <a:cs typeface="Roboto" pitchFamily="34" charset="-120"/>
                      </a:rPr>
                      <a:t>Roçada</a:t>
                    </a:r>
                    <a:endParaRPr lang="en-US" sz="1100" b="1">
                      <a:solidFill>
                        <a:srgbClr val="009C3B"/>
                      </a:solidFill>
                      <a:latin typeface="Montserrat ExtraBold" pitchFamily="2" charset="0"/>
                      <a:ea typeface="Roboto" pitchFamily="34" charset="-122"/>
                      <a:cs typeface="Roboto" pitchFamily="34" charset="-120"/>
                    </a:endParaRPr>
                  </a:p>
                </p:txBody>
              </p:sp>
            </p:grpSp>
            <p:grpSp>
              <p:nvGrpSpPr>
                <p:cNvPr id="52" name="Agrupar 51">
                  <a:extLst>
                    <a:ext uri="{FF2B5EF4-FFF2-40B4-BE49-F238E27FC236}">
                      <a16:creationId xmlns:a16="http://schemas.microsoft.com/office/drawing/2014/main" id="{829335F7-6FFA-8C69-8092-BADAF3869828}"/>
                    </a:ext>
                  </a:extLst>
                </p:cNvPr>
                <p:cNvGrpSpPr/>
                <p:nvPr/>
              </p:nvGrpSpPr>
              <p:grpSpPr>
                <a:xfrm>
                  <a:off x="3517509" y="4267737"/>
                  <a:ext cx="961200" cy="428400"/>
                  <a:chOff x="809244" y="3136392"/>
                  <a:chExt cx="847649" cy="257861"/>
                </a:xfrm>
              </p:grpSpPr>
              <p:sp>
                <p:nvSpPr>
                  <p:cNvPr id="53" name="Shape 10">
                    <a:extLst>
                      <a:ext uri="{FF2B5EF4-FFF2-40B4-BE49-F238E27FC236}">
                        <a16:creationId xmlns:a16="http://schemas.microsoft.com/office/drawing/2014/main" id="{EBD8B2DB-42DD-F2A7-CF47-7B598EEC9E52}"/>
                      </a:ext>
                    </a:extLst>
                  </p:cNvPr>
                  <p:cNvSpPr/>
                  <p:nvPr/>
                </p:nvSpPr>
                <p:spPr>
                  <a:xfrm>
                    <a:off x="809244" y="3136392"/>
                    <a:ext cx="847649" cy="256946"/>
                  </a:xfrm>
                  <a:prstGeom prst="roundRect">
                    <a:avLst>
                      <a:gd name="adj" fmla="val 316331"/>
                    </a:avLst>
                  </a:prstGeom>
                  <a:solidFill>
                    <a:srgbClr val="F0FFF4"/>
                  </a:solidFill>
                  <a:ln w="12700">
                    <a:solidFill>
                      <a:srgbClr val="C6F6D5"/>
                    </a:solidFill>
                    <a:prstDash val="solid"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54" name="Text 11">
                    <a:extLst>
                      <a:ext uri="{FF2B5EF4-FFF2-40B4-BE49-F238E27FC236}">
                        <a16:creationId xmlns:a16="http://schemas.microsoft.com/office/drawing/2014/main" id="{BECB7278-054F-4D13-0149-9E765591F37E}"/>
                      </a:ext>
                    </a:extLst>
                  </p:cNvPr>
                  <p:cNvSpPr txBox="1"/>
                  <p:nvPr/>
                </p:nvSpPr>
                <p:spPr>
                  <a:xfrm>
                    <a:off x="809244" y="3136392"/>
                    <a:ext cx="847649" cy="257861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>
                    <a:solidFill>
                      <a:srgbClr val="FFFFFF">
                        <a:alpha val="0"/>
                      </a:srgbClr>
                    </a:solidFill>
                  </a:ln>
                </p:spPr>
                <p:txBody>
                  <a:bodyPr wrap="square" lIns="101600" tIns="38100" rIns="101600" bIns="38100" rtlCol="0" anchor="ctr"/>
                  <a:lstStyle/>
                  <a:p>
                    <a:pPr marL="0" indent="0" algn="ctr">
                      <a:buNone/>
                    </a:pPr>
                    <a:r>
                      <a:rPr lang="en-US" sz="1100" b="1">
                        <a:solidFill>
                          <a:srgbClr val="009C3B"/>
                        </a:solidFill>
                        <a:latin typeface="Montserrat ExtraBold" pitchFamily="2" charset="0"/>
                        <a:ea typeface="Roboto" pitchFamily="34" charset="-122"/>
                        <a:cs typeface="Roboto" pitchFamily="34" charset="-120"/>
                      </a:rPr>
                      <a:t>Poda</a:t>
                    </a:r>
                  </a:p>
                </p:txBody>
              </p:sp>
            </p:grpSp>
            <p:grpSp>
              <p:nvGrpSpPr>
                <p:cNvPr id="56" name="Agrupar 55">
                  <a:extLst>
                    <a:ext uri="{FF2B5EF4-FFF2-40B4-BE49-F238E27FC236}">
                      <a16:creationId xmlns:a16="http://schemas.microsoft.com/office/drawing/2014/main" id="{473B8A87-3099-9D50-603A-3A9D518E17B3}"/>
                    </a:ext>
                  </a:extLst>
                </p:cNvPr>
                <p:cNvGrpSpPr/>
                <p:nvPr/>
              </p:nvGrpSpPr>
              <p:grpSpPr>
                <a:xfrm>
                  <a:off x="4587938" y="3878456"/>
                  <a:ext cx="1281088" cy="535035"/>
                  <a:chOff x="809244" y="3136392"/>
                  <a:chExt cx="847649" cy="257861"/>
                </a:xfrm>
              </p:grpSpPr>
              <p:sp>
                <p:nvSpPr>
                  <p:cNvPr id="57" name="Shape 10">
                    <a:extLst>
                      <a:ext uri="{FF2B5EF4-FFF2-40B4-BE49-F238E27FC236}">
                        <a16:creationId xmlns:a16="http://schemas.microsoft.com/office/drawing/2014/main" id="{5A7943C4-68BD-445B-D36E-36B36D77C67B}"/>
                      </a:ext>
                    </a:extLst>
                  </p:cNvPr>
                  <p:cNvSpPr/>
                  <p:nvPr/>
                </p:nvSpPr>
                <p:spPr>
                  <a:xfrm>
                    <a:off x="809244" y="3136392"/>
                    <a:ext cx="847649" cy="256946"/>
                  </a:xfrm>
                  <a:prstGeom prst="roundRect">
                    <a:avLst>
                      <a:gd name="adj" fmla="val 316331"/>
                    </a:avLst>
                  </a:prstGeom>
                  <a:solidFill>
                    <a:srgbClr val="F0FFF4"/>
                  </a:solidFill>
                  <a:ln w="12700">
                    <a:solidFill>
                      <a:srgbClr val="C6F6D5"/>
                    </a:solidFill>
                    <a:prstDash val="solid"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58" name="Text 11">
                    <a:extLst>
                      <a:ext uri="{FF2B5EF4-FFF2-40B4-BE49-F238E27FC236}">
                        <a16:creationId xmlns:a16="http://schemas.microsoft.com/office/drawing/2014/main" id="{A0AA9F21-CEF4-39A8-9A4C-4BDEA4EE83EC}"/>
                      </a:ext>
                    </a:extLst>
                  </p:cNvPr>
                  <p:cNvSpPr txBox="1"/>
                  <p:nvPr/>
                </p:nvSpPr>
                <p:spPr>
                  <a:xfrm>
                    <a:off x="809244" y="3136392"/>
                    <a:ext cx="847649" cy="257861"/>
                  </a:xfrm>
                  <a:prstGeom prst="rect">
                    <a:avLst/>
                  </a:prstGeom>
                  <a:solidFill>
                    <a:srgbClr val="FFFFFF">
                      <a:alpha val="0"/>
                    </a:srgbClr>
                  </a:solidFill>
                  <a:ln>
                    <a:solidFill>
                      <a:srgbClr val="FFFFFF">
                        <a:alpha val="0"/>
                      </a:srgbClr>
                    </a:solidFill>
                  </a:ln>
                </p:spPr>
                <p:txBody>
                  <a:bodyPr wrap="square" lIns="101600" tIns="38100" rIns="101600" bIns="38100" rtlCol="0" anchor="ctr"/>
                  <a:lstStyle/>
                  <a:p>
                    <a:pPr marL="0" indent="0" algn="ctr">
                      <a:buNone/>
                    </a:pPr>
                    <a:r>
                      <a:rPr lang="en-US" sz="900" b="1" err="1">
                        <a:solidFill>
                          <a:srgbClr val="009C3B"/>
                        </a:solidFill>
                        <a:latin typeface="Montserrat ExtraBold" pitchFamily="2" charset="0"/>
                        <a:ea typeface="Roboto" pitchFamily="34" charset="-122"/>
                        <a:cs typeface="Roboto" pitchFamily="34" charset="-120"/>
                      </a:rPr>
                      <a:t>Limpeza</a:t>
                    </a:r>
                    <a:r>
                      <a:rPr lang="en-US" sz="900" b="1">
                        <a:solidFill>
                          <a:srgbClr val="009C3B"/>
                        </a:solidFill>
                        <a:latin typeface="Montserrat ExtraBold" pitchFamily="2" charset="0"/>
                        <a:ea typeface="Roboto" pitchFamily="34" charset="-122"/>
                        <a:cs typeface="Roboto" pitchFamily="34" charset="-120"/>
                      </a:rPr>
                      <a:t> de vias</a:t>
                    </a:r>
                    <a:br>
                      <a:rPr lang="en-US" sz="900" b="1">
                        <a:solidFill>
                          <a:srgbClr val="009C3B"/>
                        </a:solidFill>
                        <a:latin typeface="Montserrat ExtraBold" pitchFamily="2" charset="0"/>
                        <a:ea typeface="Roboto" pitchFamily="34" charset="-122"/>
                        <a:cs typeface="Roboto" pitchFamily="34" charset="-120"/>
                      </a:rPr>
                    </a:br>
                    <a:r>
                      <a:rPr lang="en-US" sz="900" b="1">
                        <a:solidFill>
                          <a:srgbClr val="009C3B"/>
                        </a:solidFill>
                        <a:latin typeface="Montserrat ExtraBold" pitchFamily="2" charset="0"/>
                        <a:ea typeface="Roboto" pitchFamily="34" charset="-122"/>
                        <a:cs typeface="Roboto" pitchFamily="34" charset="-120"/>
                      </a:rPr>
                      <a:t>e </a:t>
                    </a:r>
                    <a:r>
                      <a:rPr lang="en-US" sz="900" b="1" err="1">
                        <a:solidFill>
                          <a:srgbClr val="009C3B"/>
                        </a:solidFill>
                        <a:latin typeface="Montserrat ExtraBold" pitchFamily="2" charset="0"/>
                        <a:ea typeface="Roboto" pitchFamily="34" charset="-122"/>
                        <a:cs typeface="Roboto" pitchFamily="34" charset="-120"/>
                      </a:rPr>
                      <a:t>logradouros</a:t>
                    </a:r>
                    <a:endParaRPr lang="en-US" sz="900" b="1">
                      <a:solidFill>
                        <a:srgbClr val="009C3B"/>
                      </a:solidFill>
                      <a:latin typeface="Montserrat ExtraBold" pitchFamily="2" charset="0"/>
                      <a:ea typeface="Roboto" pitchFamily="34" charset="-122"/>
                      <a:cs typeface="Roboto" pitchFamily="34" charset="-120"/>
                    </a:endParaRPr>
                  </a:p>
                </p:txBody>
              </p:sp>
            </p:grpSp>
            <p:pic>
              <p:nvPicPr>
                <p:cNvPr id="9" name="Imagem 8">
                  <a:extLst>
                    <a:ext uri="{FF2B5EF4-FFF2-40B4-BE49-F238E27FC236}">
                      <a16:creationId xmlns:a16="http://schemas.microsoft.com/office/drawing/2014/main" id="{71A58665-8BAA-F70B-5CF1-99C41864E2B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62" t="25003" r="49463" b="21699"/>
                <a:stretch>
                  <a:fillRect/>
                </a:stretch>
              </p:blipFill>
              <p:spPr>
                <a:xfrm>
                  <a:off x="-81244" y="2718668"/>
                  <a:ext cx="3696653" cy="2715194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sp>
            <p:nvSpPr>
              <p:cNvPr id="23" name="Text 8">
                <a:extLst>
                  <a:ext uri="{FF2B5EF4-FFF2-40B4-BE49-F238E27FC236}">
                    <a16:creationId xmlns:a16="http://schemas.microsoft.com/office/drawing/2014/main" id="{3007FB6B-F3AB-338A-22B3-3B20F5645C07}"/>
                  </a:ext>
                </a:extLst>
              </p:cNvPr>
              <p:cNvSpPr txBox="1"/>
              <p:nvPr/>
            </p:nvSpPr>
            <p:spPr>
              <a:xfrm>
                <a:off x="1343449" y="1937788"/>
                <a:ext cx="1960474" cy="283464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marL="0" indent="0" algn="l">
                  <a:buNone/>
                </a:pPr>
                <a:r>
                  <a:rPr lang="en-US" sz="1500" b="1">
                    <a:solidFill>
                      <a:srgbClr val="2D3748"/>
                    </a:solidFill>
                    <a:latin typeface="Montserrat ExtraBold" pitchFamily="2" charset="0"/>
                    <a:ea typeface="Montserrat" pitchFamily="34" charset="-122"/>
                    <a:cs typeface="Montserrat" pitchFamily="34" charset="-120"/>
                  </a:rPr>
                  <a:t>LIMPEZA URBANA</a:t>
                </a:r>
                <a:endParaRPr lang="en-US" sz="1500">
                  <a:latin typeface="Montserrat ExtraBold" pitchFamily="2" charset="0"/>
                </a:endParaRPr>
              </a:p>
            </p:txBody>
          </p:sp>
          <p:sp>
            <p:nvSpPr>
              <p:cNvPr id="24" name="Text 9">
                <a:extLst>
                  <a:ext uri="{FF2B5EF4-FFF2-40B4-BE49-F238E27FC236}">
                    <a16:creationId xmlns:a16="http://schemas.microsoft.com/office/drawing/2014/main" id="{341262BB-D7E5-E275-6F6F-C82DF0FD306C}"/>
                  </a:ext>
                </a:extLst>
              </p:cNvPr>
              <p:cNvSpPr txBox="1"/>
              <p:nvPr/>
            </p:nvSpPr>
            <p:spPr>
              <a:xfrm>
                <a:off x="769705" y="2279819"/>
                <a:ext cx="3571520" cy="283464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/>
              <a:lstStyle/>
              <a:p>
                <a:pPr marL="0" indent="0" algn="l">
                  <a:buNone/>
                </a:pPr>
                <a:r>
                  <a:rPr lang="en-US" sz="1100" err="1">
                    <a:solidFill>
                      <a:srgbClr val="4A5568"/>
                    </a:solidFill>
                    <a:latin typeface="Montserrat" pitchFamily="2" charset="0"/>
                    <a:ea typeface="Roboto" pitchFamily="34" charset="-122"/>
                    <a:cs typeface="Roboto" pitchFamily="34" charset="-120"/>
                  </a:rPr>
                  <a:t>Limpeza</a:t>
                </a:r>
                <a:r>
                  <a:rPr lang="en-US" sz="1100">
                    <a:solidFill>
                      <a:srgbClr val="4A5568"/>
                    </a:solidFill>
                    <a:latin typeface="Montserrat" pitchFamily="2" charset="0"/>
                    <a:ea typeface="Roboto" pitchFamily="34" charset="-122"/>
                    <a:cs typeface="Roboto" pitchFamily="34" charset="-120"/>
                  </a:rPr>
                  <a:t> e </a:t>
                </a:r>
                <a:r>
                  <a:rPr lang="en-US" sz="1100" err="1">
                    <a:solidFill>
                      <a:srgbClr val="4A5568"/>
                    </a:solidFill>
                    <a:latin typeface="Montserrat" pitchFamily="2" charset="0"/>
                    <a:ea typeface="Roboto" pitchFamily="34" charset="-122"/>
                    <a:cs typeface="Roboto" pitchFamily="34" charset="-120"/>
                  </a:rPr>
                  <a:t>manutenção</a:t>
                </a:r>
                <a:r>
                  <a:rPr lang="en-US" sz="1100">
                    <a:solidFill>
                      <a:srgbClr val="4A5568"/>
                    </a:solidFill>
                    <a:latin typeface="Montserrat" pitchFamily="2" charset="0"/>
                    <a:ea typeface="Roboto" pitchFamily="34" charset="-122"/>
                    <a:cs typeface="Roboto" pitchFamily="34" charset="-120"/>
                  </a:rPr>
                  <a:t> de espaços </a:t>
                </a:r>
                <a:r>
                  <a:rPr lang="en-US" sz="1100" err="1">
                    <a:solidFill>
                      <a:srgbClr val="4A5568"/>
                    </a:solidFill>
                    <a:latin typeface="Montserrat" pitchFamily="2" charset="0"/>
                    <a:ea typeface="Roboto" pitchFamily="34" charset="-122"/>
                    <a:cs typeface="Roboto" pitchFamily="34" charset="-120"/>
                  </a:rPr>
                  <a:t>públicos</a:t>
                </a:r>
                <a:r>
                  <a:rPr lang="en-US" sz="1100">
                    <a:solidFill>
                      <a:srgbClr val="4A5568"/>
                    </a:solidFill>
                    <a:latin typeface="Montserrat" pitchFamily="2" charset="0"/>
                    <a:ea typeface="Roboto" pitchFamily="34" charset="-122"/>
                    <a:cs typeface="Roboto" pitchFamily="34" charset="-120"/>
                  </a:rPr>
                  <a:t>:</a:t>
                </a:r>
                <a:endParaRPr lang="en-US" sz="1100">
                  <a:latin typeface="Montserrat" pitchFamily="2" charset="0"/>
                </a:endParaRPr>
              </a:p>
            </p:txBody>
          </p:sp>
        </p:grpSp>
        <p:pic>
          <p:nvPicPr>
            <p:cNvPr id="22" name="Image 2" descr="preencoded.png">
              <a:extLst>
                <a:ext uri="{FF2B5EF4-FFF2-40B4-BE49-F238E27FC236}">
                  <a16:creationId xmlns:a16="http://schemas.microsoft.com/office/drawing/2014/main" id="{8B0EEAA9-A98D-00CF-C0C3-B078789DE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1528" r="-1528"/>
            <a:stretch/>
          </p:blipFill>
          <p:spPr>
            <a:xfrm>
              <a:off x="880763" y="1976192"/>
              <a:ext cx="161849" cy="209398"/>
            </a:xfrm>
            <a:prstGeom prst="rect">
              <a:avLst/>
            </a:prstGeom>
          </p:spPr>
        </p:pic>
      </p:grpSp>
      <p:sp>
        <p:nvSpPr>
          <p:cNvPr id="33" name="Shape 29">
            <a:extLst>
              <a:ext uri="{FF2B5EF4-FFF2-40B4-BE49-F238E27FC236}">
                <a16:creationId xmlns:a16="http://schemas.microsoft.com/office/drawing/2014/main" id="{EDF84961-3559-C88C-C828-F133591A8B67}"/>
              </a:ext>
            </a:extLst>
          </p:cNvPr>
          <p:cNvSpPr/>
          <p:nvPr/>
        </p:nvSpPr>
        <p:spPr>
          <a:xfrm>
            <a:off x="6519867" y="1842690"/>
            <a:ext cx="476402" cy="476402"/>
          </a:xfrm>
          <a:prstGeom prst="roundRect">
            <a:avLst>
              <a:gd name="adj" fmla="val 92131"/>
            </a:avLst>
          </a:prstGeom>
          <a:solidFill>
            <a:srgbClr val="FFFFF0"/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F09A22AA-C119-5184-35BC-3A75D56B3A00}"/>
              </a:ext>
            </a:extLst>
          </p:cNvPr>
          <p:cNvSpPr txBox="1">
            <a:spLocks/>
          </p:cNvSpPr>
          <p:nvPr/>
        </p:nvSpPr>
        <p:spPr>
          <a:xfrm>
            <a:off x="4575536" y="38532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DESPESA, INVESTIMENTO E PESSOAL</a:t>
            </a:r>
            <a:endParaRPr lang="pt-BR" sz="2800">
              <a:latin typeface="Montserrat ExtraBold" pitchFamily="2" charset="0"/>
            </a:endParaRP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49FE9E74-7226-B98B-5FD7-E390FE47526E}"/>
              </a:ext>
            </a:extLst>
          </p:cNvPr>
          <p:cNvGrpSpPr/>
          <p:nvPr/>
        </p:nvGrpSpPr>
        <p:grpSpPr>
          <a:xfrm>
            <a:off x="6274965" y="1566541"/>
            <a:ext cx="6005058" cy="3933175"/>
            <a:chOff x="6282123" y="1566540"/>
            <a:chExt cx="6005058" cy="3933175"/>
          </a:xfrm>
        </p:grpSpPr>
        <p:sp>
          <p:nvSpPr>
            <p:cNvPr id="31" name="Shape 27">
              <a:extLst>
                <a:ext uri="{FF2B5EF4-FFF2-40B4-BE49-F238E27FC236}">
                  <a16:creationId xmlns:a16="http://schemas.microsoft.com/office/drawing/2014/main" id="{09306EC3-CC0A-7CD8-0272-22C74144FB39}"/>
                </a:ext>
              </a:extLst>
            </p:cNvPr>
            <p:cNvSpPr/>
            <p:nvPr/>
          </p:nvSpPr>
          <p:spPr>
            <a:xfrm>
              <a:off x="6282123" y="1566540"/>
              <a:ext cx="5429707" cy="3435069"/>
            </a:xfrm>
            <a:prstGeom prst="roundRect">
              <a:avLst>
                <a:gd name="adj" fmla="val 3629"/>
              </a:avLst>
            </a:prstGeom>
            <a:solidFill>
              <a:srgbClr val="FFFFFF"/>
            </a:solidFill>
            <a:ln w="12700">
              <a:solidFill>
                <a:srgbClr val="E2E8F0"/>
              </a:solidFill>
              <a:prstDash val="solid"/>
            </a:ln>
            <a:effectLst>
              <a:outerShdw blurRad="63500" dist="38100" dir="16200000" algn="bl" rotWithShape="0">
                <a:srgbClr val="000000">
                  <a:alpha val="2000"/>
                </a:srgbClr>
              </a:outerShdw>
            </a:effectLst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Shape 28">
              <a:extLst>
                <a:ext uri="{FF2B5EF4-FFF2-40B4-BE49-F238E27FC236}">
                  <a16:creationId xmlns:a16="http://schemas.microsoft.com/office/drawing/2014/main" id="{35171B26-7863-8F5F-A10D-004701A7AD20}"/>
                </a:ext>
              </a:extLst>
            </p:cNvPr>
            <p:cNvSpPr/>
            <p:nvPr/>
          </p:nvSpPr>
          <p:spPr>
            <a:xfrm>
              <a:off x="6282123" y="1566541"/>
              <a:ext cx="5429707" cy="141096"/>
            </a:xfrm>
            <a:prstGeom prst="roundRect">
              <a:avLst>
                <a:gd name="adj" fmla="val 167223"/>
              </a:avLst>
            </a:prstGeom>
            <a:solidFill>
              <a:srgbClr val="D69E2E"/>
            </a:solidFill>
            <a:ln w="12700">
              <a:solidFill>
                <a:srgbClr val="D69E2E">
                  <a:alpha val="0"/>
                </a:srgbClr>
              </a:solidFill>
              <a:prstDash val="solid"/>
            </a:ln>
          </p:spPr>
          <p:txBody>
            <a:bodyPr/>
            <a:lstStyle/>
            <a:p>
              <a:endParaRPr lang="pt-BR"/>
            </a:p>
          </p:txBody>
        </p:sp>
        <p:pic>
          <p:nvPicPr>
            <p:cNvPr id="34" name="Image 6" descr="preencoded.png">
              <a:extLst>
                <a:ext uri="{FF2B5EF4-FFF2-40B4-BE49-F238E27FC236}">
                  <a16:creationId xmlns:a16="http://schemas.microsoft.com/office/drawing/2014/main" id="{DADF9D17-1064-E39D-702C-A12110A4E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653369" y="1976192"/>
              <a:ext cx="209398" cy="209398"/>
            </a:xfrm>
            <a:prstGeom prst="rect">
              <a:avLst/>
            </a:prstGeom>
          </p:spPr>
        </p:pic>
        <p:sp>
          <p:nvSpPr>
            <p:cNvPr id="35" name="Text 30">
              <a:extLst>
                <a:ext uri="{FF2B5EF4-FFF2-40B4-BE49-F238E27FC236}">
                  <a16:creationId xmlns:a16="http://schemas.microsoft.com/office/drawing/2014/main" id="{BD2572A7-2CC6-D0BD-71E8-54C7A67666A2}"/>
                </a:ext>
              </a:extLst>
            </p:cNvPr>
            <p:cNvSpPr txBox="1"/>
            <p:nvPr/>
          </p:nvSpPr>
          <p:spPr>
            <a:xfrm>
              <a:off x="7139830" y="1937787"/>
              <a:ext cx="3535618" cy="28346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500" b="1">
                  <a:solidFill>
                    <a:srgbClr val="2D3748"/>
                  </a:solidFill>
                  <a:latin typeface="Montserrat ExtraBold" pitchFamily="2" charset="0"/>
                  <a:ea typeface="Montserrat" pitchFamily="34" charset="-122"/>
                  <a:cs typeface="Montserrat" pitchFamily="34" charset="-120"/>
                </a:rPr>
                <a:t>MANEJO DE RESÍDUOS SÓLIDOS</a:t>
              </a:r>
              <a:endParaRPr lang="en-US" sz="1500">
                <a:latin typeface="Montserrat ExtraBold" pitchFamily="2" charset="0"/>
              </a:endParaRPr>
            </a:p>
          </p:txBody>
        </p:sp>
        <p:sp>
          <p:nvSpPr>
            <p:cNvPr id="36" name="Text 31">
              <a:extLst>
                <a:ext uri="{FF2B5EF4-FFF2-40B4-BE49-F238E27FC236}">
                  <a16:creationId xmlns:a16="http://schemas.microsoft.com/office/drawing/2014/main" id="{0F489324-C885-4861-EE2B-76F0B69C37AD}"/>
                </a:ext>
              </a:extLst>
            </p:cNvPr>
            <p:cNvSpPr txBox="1"/>
            <p:nvPr/>
          </p:nvSpPr>
          <p:spPr>
            <a:xfrm>
              <a:off x="6653369" y="2279315"/>
              <a:ext cx="5029200" cy="64831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r>
                <a:rPr lang="pt-BR" sz="1100">
                  <a:latin typeface="Montserrat" pitchFamily="2" charset="0"/>
                </a:rPr>
                <a:t>Atividades ligadas diretamente ao fluxo dos resíduos:</a:t>
              </a:r>
              <a:endParaRPr lang="en-US" sz="1100">
                <a:latin typeface="Montserrat" pitchFamily="2" charset="0"/>
              </a:endParaRPr>
            </a:p>
          </p:txBody>
        </p:sp>
        <p:grpSp>
          <p:nvGrpSpPr>
            <p:cNvPr id="59" name="Agrupar 58">
              <a:extLst>
                <a:ext uri="{FF2B5EF4-FFF2-40B4-BE49-F238E27FC236}">
                  <a16:creationId xmlns:a16="http://schemas.microsoft.com/office/drawing/2014/main" id="{0CEE7147-9061-FE98-FD46-414559756A61}"/>
                </a:ext>
              </a:extLst>
            </p:cNvPr>
            <p:cNvGrpSpPr/>
            <p:nvPr/>
          </p:nvGrpSpPr>
          <p:grpSpPr>
            <a:xfrm>
              <a:off x="6402924" y="2787834"/>
              <a:ext cx="961200" cy="428400"/>
              <a:chOff x="6948525" y="2819014"/>
              <a:chExt cx="1281088" cy="559116"/>
            </a:xfrm>
          </p:grpSpPr>
          <p:sp>
            <p:nvSpPr>
              <p:cNvPr id="37" name="Shape 32">
                <a:extLst>
                  <a:ext uri="{FF2B5EF4-FFF2-40B4-BE49-F238E27FC236}">
                    <a16:creationId xmlns:a16="http://schemas.microsoft.com/office/drawing/2014/main" id="{5B05206A-D6B2-A8F5-7BD2-D38D8B79261A}"/>
                  </a:ext>
                </a:extLst>
              </p:cNvPr>
              <p:cNvSpPr/>
              <p:nvPr/>
            </p:nvSpPr>
            <p:spPr>
              <a:xfrm>
                <a:off x="6948525" y="2819014"/>
                <a:ext cx="1281088" cy="559116"/>
              </a:xfrm>
              <a:prstGeom prst="roundRect">
                <a:avLst>
                  <a:gd name="adj" fmla="val 316331"/>
                </a:avLst>
              </a:prstGeom>
              <a:solidFill>
                <a:srgbClr val="FFFFF0"/>
              </a:solidFill>
              <a:ln w="12700">
                <a:solidFill>
                  <a:srgbClr val="FEFCBF"/>
                </a:solidFill>
                <a:prstDash val="solid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8" name="Text 33">
                <a:extLst>
                  <a:ext uri="{FF2B5EF4-FFF2-40B4-BE49-F238E27FC236}">
                    <a16:creationId xmlns:a16="http://schemas.microsoft.com/office/drawing/2014/main" id="{80E85B8D-FDA4-495B-A807-0F790E2B9072}"/>
                  </a:ext>
                </a:extLst>
              </p:cNvPr>
              <p:cNvSpPr txBox="1"/>
              <p:nvPr/>
            </p:nvSpPr>
            <p:spPr>
              <a:xfrm>
                <a:off x="6948525" y="2861614"/>
                <a:ext cx="1281087" cy="505744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solidFill>
                  <a:srgbClr val="FFFFFF">
                    <a:alpha val="0"/>
                  </a:srgbClr>
                </a:solidFill>
              </a:ln>
            </p:spPr>
            <p:txBody>
              <a:bodyPr wrap="square" lIns="101600" tIns="38100" rIns="101600" bIns="38100" rtlCol="0" anchor="ctr"/>
              <a:lstStyle/>
              <a:p>
                <a:pPr marL="0" indent="0" algn="ctr">
                  <a:buNone/>
                </a:pPr>
                <a:r>
                  <a:rPr lang="en-US" sz="1100" b="1">
                    <a:solidFill>
                      <a:srgbClr val="D69E2E"/>
                    </a:solidFill>
                    <a:latin typeface="Montserrat ExtraBold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Coleta</a:t>
                </a:r>
                <a:endParaRPr lang="en-US" sz="800"/>
              </a:p>
            </p:txBody>
          </p:sp>
        </p:grpSp>
        <p:grpSp>
          <p:nvGrpSpPr>
            <p:cNvPr id="60" name="Agrupar 59">
              <a:extLst>
                <a:ext uri="{FF2B5EF4-FFF2-40B4-BE49-F238E27FC236}">
                  <a16:creationId xmlns:a16="http://schemas.microsoft.com/office/drawing/2014/main" id="{25889E10-169D-6F83-A800-2FE44CF79FCA}"/>
                </a:ext>
              </a:extLst>
            </p:cNvPr>
            <p:cNvGrpSpPr/>
            <p:nvPr/>
          </p:nvGrpSpPr>
          <p:grpSpPr>
            <a:xfrm>
              <a:off x="6435351" y="3479674"/>
              <a:ext cx="961200" cy="428400"/>
              <a:chOff x="6948525" y="2819014"/>
              <a:chExt cx="1281088" cy="559116"/>
            </a:xfrm>
          </p:grpSpPr>
          <p:sp>
            <p:nvSpPr>
              <p:cNvPr id="61" name="Shape 32">
                <a:extLst>
                  <a:ext uri="{FF2B5EF4-FFF2-40B4-BE49-F238E27FC236}">
                    <a16:creationId xmlns:a16="http://schemas.microsoft.com/office/drawing/2014/main" id="{57C7B6A3-55A5-5C93-A89C-0758C99ECA01}"/>
                  </a:ext>
                </a:extLst>
              </p:cNvPr>
              <p:cNvSpPr/>
              <p:nvPr/>
            </p:nvSpPr>
            <p:spPr>
              <a:xfrm>
                <a:off x="6948525" y="2819014"/>
                <a:ext cx="1281088" cy="559116"/>
              </a:xfrm>
              <a:prstGeom prst="roundRect">
                <a:avLst>
                  <a:gd name="adj" fmla="val 316331"/>
                </a:avLst>
              </a:prstGeom>
              <a:solidFill>
                <a:srgbClr val="FFFFF0"/>
              </a:solidFill>
              <a:ln w="12700">
                <a:solidFill>
                  <a:srgbClr val="FEFCBF"/>
                </a:solidFill>
                <a:prstDash val="solid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2" name="Text 33">
                <a:extLst>
                  <a:ext uri="{FF2B5EF4-FFF2-40B4-BE49-F238E27FC236}">
                    <a16:creationId xmlns:a16="http://schemas.microsoft.com/office/drawing/2014/main" id="{ED13176E-A590-724A-0B92-528866C4A778}"/>
                  </a:ext>
                </a:extLst>
              </p:cNvPr>
              <p:cNvSpPr txBox="1"/>
              <p:nvPr/>
            </p:nvSpPr>
            <p:spPr>
              <a:xfrm>
                <a:off x="6948525" y="2861614"/>
                <a:ext cx="1281087" cy="505744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solidFill>
                  <a:srgbClr val="FFFFFF">
                    <a:alpha val="0"/>
                  </a:srgbClr>
                </a:solidFill>
              </a:ln>
            </p:spPr>
            <p:txBody>
              <a:bodyPr wrap="square" lIns="101600" tIns="38100" rIns="101600" bIns="38100" rtlCol="0" anchor="ctr"/>
              <a:lstStyle/>
              <a:p>
                <a:pPr marL="0" indent="0" algn="ctr">
                  <a:buNone/>
                </a:pPr>
                <a:r>
                  <a:rPr lang="en-US" sz="1000" b="1">
                    <a:solidFill>
                      <a:srgbClr val="D69E2E"/>
                    </a:solidFill>
                    <a:latin typeface="Montserrat ExtraBold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Transporte</a:t>
                </a:r>
                <a:endParaRPr lang="en-US" sz="600"/>
              </a:p>
            </p:txBody>
          </p:sp>
        </p:grpSp>
        <p:grpSp>
          <p:nvGrpSpPr>
            <p:cNvPr id="63" name="Agrupar 62">
              <a:extLst>
                <a:ext uri="{FF2B5EF4-FFF2-40B4-BE49-F238E27FC236}">
                  <a16:creationId xmlns:a16="http://schemas.microsoft.com/office/drawing/2014/main" id="{4C04963B-E387-D618-02A8-17BCC267E3A2}"/>
                </a:ext>
              </a:extLst>
            </p:cNvPr>
            <p:cNvGrpSpPr/>
            <p:nvPr/>
          </p:nvGrpSpPr>
          <p:grpSpPr>
            <a:xfrm>
              <a:off x="7821126" y="2827267"/>
              <a:ext cx="986940" cy="428400"/>
              <a:chOff x="6948522" y="2819016"/>
              <a:chExt cx="1315396" cy="559116"/>
            </a:xfrm>
          </p:grpSpPr>
          <p:sp>
            <p:nvSpPr>
              <p:cNvPr id="64" name="Shape 32">
                <a:extLst>
                  <a:ext uri="{FF2B5EF4-FFF2-40B4-BE49-F238E27FC236}">
                    <a16:creationId xmlns:a16="http://schemas.microsoft.com/office/drawing/2014/main" id="{7DDAD811-C0FB-A3A2-B7EF-51857DAD931A}"/>
                  </a:ext>
                </a:extLst>
              </p:cNvPr>
              <p:cNvSpPr/>
              <p:nvPr/>
            </p:nvSpPr>
            <p:spPr>
              <a:xfrm>
                <a:off x="6948522" y="2819016"/>
                <a:ext cx="1281087" cy="559116"/>
              </a:xfrm>
              <a:prstGeom prst="roundRect">
                <a:avLst>
                  <a:gd name="adj" fmla="val 316331"/>
                </a:avLst>
              </a:prstGeom>
              <a:solidFill>
                <a:srgbClr val="FFFFF0"/>
              </a:solidFill>
              <a:ln w="12700">
                <a:solidFill>
                  <a:srgbClr val="FEFCBF"/>
                </a:solidFill>
                <a:prstDash val="solid"/>
              </a:ln>
            </p:spPr>
            <p:txBody>
              <a:bodyPr/>
              <a:lstStyle/>
              <a:p>
                <a:endParaRPr lang="pt-BR" sz="1600"/>
              </a:p>
            </p:txBody>
          </p:sp>
          <p:sp>
            <p:nvSpPr>
              <p:cNvPr id="65" name="Text 33">
                <a:extLst>
                  <a:ext uri="{FF2B5EF4-FFF2-40B4-BE49-F238E27FC236}">
                    <a16:creationId xmlns:a16="http://schemas.microsoft.com/office/drawing/2014/main" id="{B6FB6CC2-BB45-5AB8-D161-828837662B60}"/>
                  </a:ext>
                </a:extLst>
              </p:cNvPr>
              <p:cNvSpPr txBox="1"/>
              <p:nvPr/>
            </p:nvSpPr>
            <p:spPr>
              <a:xfrm>
                <a:off x="6982831" y="2828091"/>
                <a:ext cx="1281087" cy="505744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solidFill>
                  <a:srgbClr val="FFFFFF">
                    <a:alpha val="0"/>
                  </a:srgbClr>
                </a:solidFill>
              </a:ln>
            </p:spPr>
            <p:txBody>
              <a:bodyPr wrap="square" lIns="101600" tIns="38100" rIns="101600" bIns="38100" rtlCol="0" anchor="ctr"/>
              <a:lstStyle/>
              <a:p>
                <a:pPr marL="0" indent="0" algn="ctr">
                  <a:buNone/>
                </a:pPr>
                <a:r>
                  <a:rPr lang="en-US" sz="900" b="1" err="1">
                    <a:solidFill>
                      <a:srgbClr val="D69E2E"/>
                    </a:solidFill>
                    <a:latin typeface="Montserrat ExtraBold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Transbordo</a:t>
                </a:r>
                <a:endParaRPr lang="en-US" sz="500"/>
              </a:p>
            </p:txBody>
          </p:sp>
        </p:grpSp>
        <p:grpSp>
          <p:nvGrpSpPr>
            <p:cNvPr id="66" name="Agrupar 65">
              <a:extLst>
                <a:ext uri="{FF2B5EF4-FFF2-40B4-BE49-F238E27FC236}">
                  <a16:creationId xmlns:a16="http://schemas.microsoft.com/office/drawing/2014/main" id="{FD6E447A-F810-1972-4FF8-488B095B1378}"/>
                </a:ext>
              </a:extLst>
            </p:cNvPr>
            <p:cNvGrpSpPr/>
            <p:nvPr/>
          </p:nvGrpSpPr>
          <p:grpSpPr>
            <a:xfrm>
              <a:off x="6400842" y="4196683"/>
              <a:ext cx="1048441" cy="484819"/>
              <a:chOff x="6948525" y="2819014"/>
              <a:chExt cx="1281088" cy="559116"/>
            </a:xfrm>
          </p:grpSpPr>
          <p:sp>
            <p:nvSpPr>
              <p:cNvPr id="67" name="Shape 32">
                <a:extLst>
                  <a:ext uri="{FF2B5EF4-FFF2-40B4-BE49-F238E27FC236}">
                    <a16:creationId xmlns:a16="http://schemas.microsoft.com/office/drawing/2014/main" id="{0E6A6A69-EDE3-DAC9-8105-B526C8D4BE2F}"/>
                  </a:ext>
                </a:extLst>
              </p:cNvPr>
              <p:cNvSpPr/>
              <p:nvPr/>
            </p:nvSpPr>
            <p:spPr>
              <a:xfrm>
                <a:off x="6948525" y="2819014"/>
                <a:ext cx="1281088" cy="559116"/>
              </a:xfrm>
              <a:prstGeom prst="roundRect">
                <a:avLst>
                  <a:gd name="adj" fmla="val 316331"/>
                </a:avLst>
              </a:prstGeom>
              <a:solidFill>
                <a:srgbClr val="FFFFF0"/>
              </a:solidFill>
              <a:ln w="12700">
                <a:solidFill>
                  <a:srgbClr val="FEFCBF"/>
                </a:solidFill>
                <a:prstDash val="solid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8" name="Text 33">
                <a:extLst>
                  <a:ext uri="{FF2B5EF4-FFF2-40B4-BE49-F238E27FC236}">
                    <a16:creationId xmlns:a16="http://schemas.microsoft.com/office/drawing/2014/main" id="{FEF529BC-80BE-879A-957B-65F70AE14F15}"/>
                  </a:ext>
                </a:extLst>
              </p:cNvPr>
              <p:cNvSpPr txBox="1"/>
              <p:nvPr/>
            </p:nvSpPr>
            <p:spPr>
              <a:xfrm>
                <a:off x="6948525" y="2861614"/>
                <a:ext cx="1281087" cy="505744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solidFill>
                  <a:srgbClr val="FFFFFF">
                    <a:alpha val="0"/>
                  </a:srgbClr>
                </a:solidFill>
              </a:ln>
            </p:spPr>
            <p:txBody>
              <a:bodyPr wrap="square" lIns="101600" tIns="38100" rIns="101600" bIns="38100" rtlCol="0" anchor="ctr"/>
              <a:lstStyle/>
              <a:p>
                <a:pPr marL="0" indent="0" algn="ctr">
                  <a:buNone/>
                </a:pPr>
                <a:r>
                  <a:rPr lang="en-US" sz="1000" b="1" err="1">
                    <a:solidFill>
                      <a:srgbClr val="D69E2E"/>
                    </a:solidFill>
                    <a:latin typeface="Montserrat ExtraBold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Tratamento</a:t>
                </a:r>
                <a:endParaRPr lang="en-US" sz="600"/>
              </a:p>
            </p:txBody>
          </p:sp>
        </p:grpSp>
        <p:grpSp>
          <p:nvGrpSpPr>
            <p:cNvPr id="69" name="Agrupar 68">
              <a:extLst>
                <a:ext uri="{FF2B5EF4-FFF2-40B4-BE49-F238E27FC236}">
                  <a16:creationId xmlns:a16="http://schemas.microsoft.com/office/drawing/2014/main" id="{229C9801-AEEA-91A6-0704-06AFB086F045}"/>
                </a:ext>
              </a:extLst>
            </p:cNvPr>
            <p:cNvGrpSpPr/>
            <p:nvPr/>
          </p:nvGrpSpPr>
          <p:grpSpPr>
            <a:xfrm>
              <a:off x="7437484" y="3744243"/>
              <a:ext cx="961200" cy="428400"/>
              <a:chOff x="6948525" y="2819014"/>
              <a:chExt cx="1281088" cy="559116"/>
            </a:xfrm>
          </p:grpSpPr>
          <p:sp>
            <p:nvSpPr>
              <p:cNvPr id="70" name="Shape 32">
                <a:extLst>
                  <a:ext uri="{FF2B5EF4-FFF2-40B4-BE49-F238E27FC236}">
                    <a16:creationId xmlns:a16="http://schemas.microsoft.com/office/drawing/2014/main" id="{52972C3D-88B0-CFB6-5541-42EC23538ACB}"/>
                  </a:ext>
                </a:extLst>
              </p:cNvPr>
              <p:cNvSpPr/>
              <p:nvPr/>
            </p:nvSpPr>
            <p:spPr>
              <a:xfrm>
                <a:off x="6948525" y="2819014"/>
                <a:ext cx="1281088" cy="559116"/>
              </a:xfrm>
              <a:prstGeom prst="roundRect">
                <a:avLst>
                  <a:gd name="adj" fmla="val 316331"/>
                </a:avLst>
              </a:prstGeom>
              <a:solidFill>
                <a:srgbClr val="FFFFF0"/>
              </a:solidFill>
              <a:ln w="12700">
                <a:solidFill>
                  <a:srgbClr val="FEFCBF"/>
                </a:solidFill>
                <a:prstDash val="solid"/>
              </a:ln>
            </p:spPr>
            <p:txBody>
              <a:bodyPr/>
              <a:lstStyle/>
              <a:p>
                <a:endParaRPr lang="pt-BR" sz="1600"/>
              </a:p>
            </p:txBody>
          </p:sp>
          <p:sp>
            <p:nvSpPr>
              <p:cNvPr id="71" name="Text 33">
                <a:extLst>
                  <a:ext uri="{FF2B5EF4-FFF2-40B4-BE49-F238E27FC236}">
                    <a16:creationId xmlns:a16="http://schemas.microsoft.com/office/drawing/2014/main" id="{B2C0D5CA-616E-6A38-7D5A-4203C5B5513F}"/>
                  </a:ext>
                </a:extLst>
              </p:cNvPr>
              <p:cNvSpPr txBox="1"/>
              <p:nvPr/>
            </p:nvSpPr>
            <p:spPr>
              <a:xfrm>
                <a:off x="6948525" y="2861614"/>
                <a:ext cx="1281087" cy="505744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>
                <a:solidFill>
                  <a:srgbClr val="FFFFFF">
                    <a:alpha val="0"/>
                  </a:srgbClr>
                </a:solidFill>
              </a:ln>
            </p:spPr>
            <p:txBody>
              <a:bodyPr wrap="square" lIns="101600" tIns="38100" rIns="101600" bIns="38100" rtlCol="0" anchor="ctr"/>
              <a:lstStyle/>
              <a:p>
                <a:pPr marL="0" indent="0" algn="ctr">
                  <a:buNone/>
                </a:pPr>
                <a:r>
                  <a:rPr lang="en-US" sz="900" b="1" err="1">
                    <a:solidFill>
                      <a:srgbClr val="D69E2E"/>
                    </a:solidFill>
                    <a:latin typeface="Montserrat ExtraBold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Destinação</a:t>
                </a:r>
                <a:r>
                  <a:rPr lang="en-US" sz="900" b="1">
                    <a:solidFill>
                      <a:srgbClr val="D69E2E"/>
                    </a:solidFill>
                    <a:latin typeface="Montserrat ExtraBold" pitchFamily="2" charset="0"/>
                    <a:ea typeface="Roboto" panose="02000000000000000000" pitchFamily="2" charset="0"/>
                    <a:cs typeface="Roboto" panose="02000000000000000000" pitchFamily="2" charset="0"/>
                  </a:rPr>
                  <a:t> final</a:t>
                </a:r>
                <a:endParaRPr lang="en-US" sz="500"/>
              </a:p>
            </p:txBody>
          </p:sp>
        </p:grpSp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32EC4BFE-4CD0-20E3-0BA4-2A77675F54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44" t="31434" r="705" b="24272"/>
            <a:stretch>
              <a:fillRect/>
            </a:stretch>
          </p:blipFill>
          <p:spPr>
            <a:xfrm>
              <a:off x="8248292" y="3002034"/>
              <a:ext cx="4038889" cy="2497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727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B95C3-A826-2AA1-0DCC-FECF349BB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37C1AFDD-11BF-85C7-8555-CFC3661F48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175F024-F209-EF95-BEF3-EC156CF9E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70" y="6387933"/>
            <a:ext cx="1967538" cy="452003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925DD69F-37A0-BD73-39AD-98FDE37AFB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2ED4C953-59E7-1027-6DD7-1C359F0C89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0000A77-6D01-9AA5-1B3D-F0F502EA61DD}"/>
              </a:ext>
            </a:extLst>
          </p:cNvPr>
          <p:cNvSpPr txBox="1">
            <a:spLocks/>
          </p:cNvSpPr>
          <p:nvPr/>
        </p:nvSpPr>
        <p:spPr>
          <a:xfrm>
            <a:off x="838622" y="778122"/>
            <a:ext cx="804157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1 – Despesas de Exploração (DEX) – Limpeza Urbana</a:t>
            </a:r>
            <a:endParaRPr lang="pt-BR" sz="2000">
              <a:latin typeface="Montserrat ExtraBold" pitchFamily="2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D6EF55D5-90CD-EB0F-2941-9D274606EBDA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DESPESA, INVESTIMENTO E PESSOAL</a:t>
            </a:r>
            <a:endParaRPr lang="pt-BR" sz="2800">
              <a:latin typeface="Montserrat ExtraBold" pitchFamily="2" charset="0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46B4E30E-EE3A-A924-A579-6A304B41B540}"/>
              </a:ext>
            </a:extLst>
          </p:cNvPr>
          <p:cNvGrpSpPr/>
          <p:nvPr/>
        </p:nvGrpSpPr>
        <p:grpSpPr>
          <a:xfrm>
            <a:off x="1740350" y="1953481"/>
            <a:ext cx="10429032" cy="5003503"/>
            <a:chOff x="1740350" y="1953481"/>
            <a:chExt cx="10429032" cy="5003503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8B06C57A-8E5E-2F70-F5BB-7D98FC2A3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40350" y="1953481"/>
              <a:ext cx="8438161" cy="28144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Imagem 23">
              <a:extLst>
                <a:ext uri="{FF2B5EF4-FFF2-40B4-BE49-F238E27FC236}">
                  <a16:creationId xmlns:a16="http://schemas.microsoft.com/office/drawing/2014/main" id="{04533AE5-930D-4997-7E3A-B6BDEA062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43" t="19068" r="1743" b="3790"/>
            <a:stretch>
              <a:fillRect/>
            </a:stretch>
          </p:blipFill>
          <p:spPr>
            <a:xfrm>
              <a:off x="7362612" y="4484932"/>
              <a:ext cx="4806770" cy="24720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B1BC2613-7AF1-7A87-9DC5-1A0019FDC7EB}"/>
              </a:ext>
            </a:extLst>
          </p:cNvPr>
          <p:cNvCxnSpPr/>
          <p:nvPr/>
        </p:nvCxnSpPr>
        <p:spPr>
          <a:xfrm>
            <a:off x="1486694" y="2358628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18091F5B-B5AF-7A03-BBC5-CDE31CEE2880}"/>
              </a:ext>
            </a:extLst>
          </p:cNvPr>
          <p:cNvCxnSpPr/>
          <p:nvPr/>
        </p:nvCxnSpPr>
        <p:spPr>
          <a:xfrm>
            <a:off x="1486694" y="2646660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137636F0-FAC7-79EE-0905-491958C2CFF7}"/>
              </a:ext>
            </a:extLst>
          </p:cNvPr>
          <p:cNvCxnSpPr/>
          <p:nvPr/>
        </p:nvCxnSpPr>
        <p:spPr>
          <a:xfrm>
            <a:off x="1486694" y="2934692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152BF1B8-4163-054A-B326-AA8ADA6032DB}"/>
              </a:ext>
            </a:extLst>
          </p:cNvPr>
          <p:cNvCxnSpPr/>
          <p:nvPr/>
        </p:nvCxnSpPr>
        <p:spPr>
          <a:xfrm>
            <a:off x="1486694" y="3222724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C52C84B9-E827-250D-E1D1-B1B25C75FE1A}"/>
              </a:ext>
            </a:extLst>
          </p:cNvPr>
          <p:cNvCxnSpPr/>
          <p:nvPr/>
        </p:nvCxnSpPr>
        <p:spPr>
          <a:xfrm>
            <a:off x="1486694" y="3510756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F5A39BBE-84B9-0AC0-1021-CA3EE3D7E88F}"/>
              </a:ext>
            </a:extLst>
          </p:cNvPr>
          <p:cNvCxnSpPr/>
          <p:nvPr/>
        </p:nvCxnSpPr>
        <p:spPr>
          <a:xfrm>
            <a:off x="1486694" y="3798788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173E60BF-8702-3A11-8527-C7A71D1AACF6}"/>
              </a:ext>
            </a:extLst>
          </p:cNvPr>
          <p:cNvCxnSpPr/>
          <p:nvPr/>
        </p:nvCxnSpPr>
        <p:spPr>
          <a:xfrm>
            <a:off x="1486694" y="4086820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5CD77190-9EA5-75E2-565B-1EFFB480FAD0}"/>
              </a:ext>
            </a:extLst>
          </p:cNvPr>
          <p:cNvCxnSpPr/>
          <p:nvPr/>
        </p:nvCxnSpPr>
        <p:spPr>
          <a:xfrm>
            <a:off x="1486694" y="4374852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22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48923-3D4E-4FDB-1BCD-B0920CAA1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AE3DF72C-234F-06E9-A870-16334985D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01" y="6470617"/>
            <a:ext cx="1618249" cy="371761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6A3CA982-D758-9786-DE17-0D35FEED35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05308316-1428-7083-DDBF-5CD4E9E7AD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0F5B2FB-A6C6-B7E0-D70B-67EBAC160CCD}"/>
              </a:ext>
            </a:extLst>
          </p:cNvPr>
          <p:cNvSpPr txBox="1">
            <a:spLocks/>
          </p:cNvSpPr>
          <p:nvPr/>
        </p:nvSpPr>
        <p:spPr>
          <a:xfrm>
            <a:off x="543106" y="782803"/>
            <a:ext cx="1027744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2 – Despesas de Exploração (DEX) – Manejo de Resíduos Sólidos</a:t>
            </a:r>
            <a:endParaRPr lang="pt-BR" sz="2000">
              <a:latin typeface="Montserrat ExtraBold" pitchFamily="2" charset="0"/>
            </a:endParaRP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C96ACC6B-CB71-FDBF-7173-5BA2CA9C6696}"/>
              </a:ext>
            </a:extLst>
          </p:cNvPr>
          <p:cNvGrpSpPr/>
          <p:nvPr/>
        </p:nvGrpSpPr>
        <p:grpSpPr>
          <a:xfrm>
            <a:off x="1185885" y="1463791"/>
            <a:ext cx="10669961" cy="5458335"/>
            <a:chOff x="1198662" y="1463791"/>
            <a:chExt cx="10669961" cy="5458335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2CCD1A84-9FEB-8E3D-7C6D-0D1AB6D7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8662" y="1463791"/>
              <a:ext cx="9439259" cy="424301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E6FE3B08-9478-0D14-E024-A8C85E6D4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9422" y="4369325"/>
              <a:ext cx="3829201" cy="255280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5" name="Título 1">
            <a:extLst>
              <a:ext uri="{FF2B5EF4-FFF2-40B4-BE49-F238E27FC236}">
                <a16:creationId xmlns:a16="http://schemas.microsoft.com/office/drawing/2014/main" id="{57ADC3AB-ADB4-8323-8E52-9A1935CD849D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DESPESA, INVESTIMENTO E PESSOAL</a:t>
            </a:r>
            <a:endParaRPr lang="pt-BR" sz="2800">
              <a:latin typeface="Montserrat ExtraBold" pitchFamily="2" charset="0"/>
            </a:endParaRPr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DE4D9C3F-670C-7E71-359C-7E40C4AB4C93}"/>
              </a:ext>
            </a:extLst>
          </p:cNvPr>
          <p:cNvCxnSpPr/>
          <p:nvPr/>
        </p:nvCxnSpPr>
        <p:spPr>
          <a:xfrm>
            <a:off x="910630" y="1854572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CED1A324-CCEB-2489-1C9B-DAA75EC67657}"/>
              </a:ext>
            </a:extLst>
          </p:cNvPr>
          <p:cNvCxnSpPr/>
          <p:nvPr/>
        </p:nvCxnSpPr>
        <p:spPr>
          <a:xfrm>
            <a:off x="910630" y="2142604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E2F2A975-877B-2C72-8E26-04A917DEE1E2}"/>
              </a:ext>
            </a:extLst>
          </p:cNvPr>
          <p:cNvCxnSpPr/>
          <p:nvPr/>
        </p:nvCxnSpPr>
        <p:spPr>
          <a:xfrm>
            <a:off x="910630" y="2430636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C7CB7BC4-6BBD-8B42-8C2D-DE0576FCB322}"/>
              </a:ext>
            </a:extLst>
          </p:cNvPr>
          <p:cNvCxnSpPr/>
          <p:nvPr/>
        </p:nvCxnSpPr>
        <p:spPr>
          <a:xfrm>
            <a:off x="910630" y="2718668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8AF945C5-2DDB-FE3F-AAB2-7D54DDFF3CEA}"/>
              </a:ext>
            </a:extLst>
          </p:cNvPr>
          <p:cNvCxnSpPr/>
          <p:nvPr/>
        </p:nvCxnSpPr>
        <p:spPr>
          <a:xfrm>
            <a:off x="910630" y="3006700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5E89A52A-B08D-910F-C409-C01CDDF2190B}"/>
              </a:ext>
            </a:extLst>
          </p:cNvPr>
          <p:cNvCxnSpPr/>
          <p:nvPr/>
        </p:nvCxnSpPr>
        <p:spPr>
          <a:xfrm>
            <a:off x="910630" y="3294732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6B53C2D3-DFB9-A049-3A78-89E358107730}"/>
              </a:ext>
            </a:extLst>
          </p:cNvPr>
          <p:cNvCxnSpPr/>
          <p:nvPr/>
        </p:nvCxnSpPr>
        <p:spPr>
          <a:xfrm>
            <a:off x="910630" y="3582764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14DD4228-C48E-5D24-9C0C-4570F3DE23AE}"/>
              </a:ext>
            </a:extLst>
          </p:cNvPr>
          <p:cNvCxnSpPr/>
          <p:nvPr/>
        </p:nvCxnSpPr>
        <p:spPr>
          <a:xfrm>
            <a:off x="910630" y="3870796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158D177B-FBE7-400F-00F6-9ABC5649220E}"/>
              </a:ext>
            </a:extLst>
          </p:cNvPr>
          <p:cNvCxnSpPr/>
          <p:nvPr/>
        </p:nvCxnSpPr>
        <p:spPr>
          <a:xfrm>
            <a:off x="910630" y="4158828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C0418359-048F-FAD6-6277-212A05E7FE6D}"/>
              </a:ext>
            </a:extLst>
          </p:cNvPr>
          <p:cNvCxnSpPr/>
          <p:nvPr/>
        </p:nvCxnSpPr>
        <p:spPr>
          <a:xfrm>
            <a:off x="910630" y="4446860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B29EA035-6D23-DDA7-9A3B-2E54526A9026}"/>
              </a:ext>
            </a:extLst>
          </p:cNvPr>
          <p:cNvCxnSpPr/>
          <p:nvPr/>
        </p:nvCxnSpPr>
        <p:spPr>
          <a:xfrm>
            <a:off x="910630" y="4734892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4281A537-1DCD-DA44-95F9-EECD4E337AAE}"/>
              </a:ext>
            </a:extLst>
          </p:cNvPr>
          <p:cNvCxnSpPr/>
          <p:nvPr/>
        </p:nvCxnSpPr>
        <p:spPr>
          <a:xfrm>
            <a:off x="910630" y="5022924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A5793072-9B0B-A1C7-059A-7C5B7CF17686}"/>
              </a:ext>
            </a:extLst>
          </p:cNvPr>
          <p:cNvCxnSpPr/>
          <p:nvPr/>
        </p:nvCxnSpPr>
        <p:spPr>
          <a:xfrm>
            <a:off x="910630" y="5310956"/>
            <a:ext cx="4320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00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A364C-601B-885C-7F6C-5395012D4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668914FA-2225-31AB-0A42-4A6151B4B3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0041B6A-FD1E-B947-5E3F-3DB63351A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196" y="6088690"/>
            <a:ext cx="2919953" cy="670801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7A4EEA8B-E733-530A-3287-494DDACEA2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2C60C596-EAE7-34D7-D2E0-73584D8E6D6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D78CF8-5694-EB0B-6E4A-9E79A629F7A2}"/>
              </a:ext>
            </a:extLst>
          </p:cNvPr>
          <p:cNvSpPr txBox="1">
            <a:spLocks/>
          </p:cNvSpPr>
          <p:nvPr/>
        </p:nvSpPr>
        <p:spPr>
          <a:xfrm>
            <a:off x="857928" y="3700942"/>
            <a:ext cx="6645821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4 – Investimentos por Fonte de Recursos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654B95A-C79A-915B-4223-3612E55C6B4C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DESPESA, INVESTIMENTO E PESSOAL</a:t>
            </a:r>
            <a:endParaRPr lang="pt-BR" sz="2800">
              <a:latin typeface="Montserrat ExtraBold" pitchFamily="2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9F998D4-7E84-0B46-EACF-14F07B9F08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0531" y="4176421"/>
            <a:ext cx="9407575" cy="1650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BC66121-9172-FC2E-6764-A419A34BFBF7}"/>
              </a:ext>
            </a:extLst>
          </p:cNvPr>
          <p:cNvSpPr txBox="1">
            <a:spLocks/>
          </p:cNvSpPr>
          <p:nvPr/>
        </p:nvSpPr>
        <p:spPr>
          <a:xfrm>
            <a:off x="857927" y="867726"/>
            <a:ext cx="6645821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3 – Demais despesas do serviço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8F25D185-F1E6-F3F6-1B7D-51B3BEBCFE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8502" y="1623331"/>
            <a:ext cx="9911631" cy="1241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4750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C74D9-6698-96B5-F223-E700A62A1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BFCF6C43-8B3C-5F49-8807-02E7E1C17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81F6C87-6500-E413-B4DD-86533F625B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3638" y="6437993"/>
            <a:ext cx="1888519" cy="433850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9E7D8FDA-4E8F-FC4D-EC29-BF841747F1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5E564AE9-5C1B-7741-D73E-DFD61A7903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70AFCD1-E6CC-6142-37B7-1DCCC9781BBF}"/>
              </a:ext>
            </a:extLst>
          </p:cNvPr>
          <p:cNvSpPr txBox="1">
            <a:spLocks/>
          </p:cNvSpPr>
          <p:nvPr/>
        </p:nvSpPr>
        <p:spPr>
          <a:xfrm>
            <a:off x="1103461" y="777298"/>
            <a:ext cx="9517688" cy="6883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5 – Investimento em Relação à Aplicação do Recurso</a:t>
            </a:r>
          </a:p>
          <a:p>
            <a:pPr>
              <a:lnSpc>
                <a:spcPct val="100000"/>
              </a:lnSpc>
            </a:pPr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6 – Investimento realizado pelo governo do estado</a:t>
            </a:r>
          </a:p>
          <a:p>
            <a:endParaRPr lang="pt-BR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itchFamily="2" charset="0"/>
              <a:cs typeface="Segoe UI" panose="020B0502040204020203" pitchFamily="34" charset="0"/>
            </a:endParaRPr>
          </a:p>
          <a:p>
            <a:endParaRPr lang="pt-BR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itchFamily="2" charset="0"/>
              <a:cs typeface="Segoe UI" panose="020B0502040204020203" pitchFamily="34" charset="0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9F5FD7F-049B-0431-003C-F2D4492F4134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DESPESA, INVESTIMENTO E PESSOAL</a:t>
            </a:r>
            <a:endParaRPr lang="pt-BR" sz="2800">
              <a:latin typeface="Montserrat ExtraBold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286BAAE-9208-9B59-B2E1-734550AC78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461" y="1759847"/>
            <a:ext cx="10393504" cy="966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8C0D9186-4DAA-9607-04E8-4DB47CB7F3B8}"/>
              </a:ext>
            </a:extLst>
          </p:cNvPr>
          <p:cNvSpPr txBox="1">
            <a:spLocks/>
          </p:cNvSpPr>
          <p:nvPr/>
        </p:nvSpPr>
        <p:spPr>
          <a:xfrm>
            <a:off x="1103461" y="3200439"/>
            <a:ext cx="6645821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7 – Quadro de Pessoal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9D1874B-14A1-8475-A2AF-690CEFCBF7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206" y="3838540"/>
            <a:ext cx="10415686" cy="248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5780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BA70F-1337-1BB5-A4F5-72F23E67F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DFF3A6B-8489-5E4D-4D13-3613CCE2EF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"/>
            <a:ext cx="12190063" cy="702050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964E324-A81B-2724-57E7-DB6E60029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1170" y="6155586"/>
            <a:ext cx="3374465" cy="775215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extLst>
              <a:ext uri="{FF2B5EF4-FFF2-40B4-BE49-F238E27FC236}">
                <a16:creationId xmlns:a16="http://schemas.microsoft.com/office/drawing/2014/main" id="{9827DD44-BF6B-23A2-FF0C-AE12512210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24" y="371525"/>
            <a:ext cx="864936" cy="418966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AAAA7CC5-8A9C-B62C-08CB-059AA0A1FBDA}"/>
              </a:ext>
            </a:extLst>
          </p:cNvPr>
          <p:cNvSpPr txBox="1">
            <a:spLocks/>
          </p:cNvSpPr>
          <p:nvPr/>
        </p:nvSpPr>
        <p:spPr>
          <a:xfrm>
            <a:off x="9479582" y="427733"/>
            <a:ext cx="2249965" cy="362758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>
                <a:latin typeface="Montserrat ExtraBold" panose="00000900000000000000" pitchFamily="2" charset="0"/>
              </a:rPr>
              <a:t>SUMÁRIO</a:t>
            </a:r>
          </a:p>
          <a:p>
            <a:pPr algn="ctr"/>
            <a:endParaRPr lang="pt-BR" sz="3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0"/>
              <a:cs typeface="Segoe UI" panose="020B0502040204020203" pitchFamily="34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EAC9542-BA2D-8BD5-F966-06788BE6F33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665748" y="316371"/>
            <a:ext cx="556715" cy="46721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407EB1D4-4EDB-6BF8-953B-C717ACBE96B5}"/>
              </a:ext>
            </a:extLst>
          </p:cNvPr>
          <p:cNvSpPr txBox="1"/>
          <p:nvPr/>
        </p:nvSpPr>
        <p:spPr>
          <a:xfrm>
            <a:off x="3358902" y="1164971"/>
            <a:ext cx="7200800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PRIMEIRO ACESSO</a:t>
            </a:r>
          </a:p>
          <a:p>
            <a:pPr marL="891769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  <a:cs typeface="Segoe UI" panose="020B0502040204020203" pitchFamily="34" charset="0"/>
              </a:rPr>
              <a:t>PERFIS DE PREENCHIMENTO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FORMULÁRIOS</a:t>
            </a:r>
          </a:p>
          <a:p>
            <a:pPr marL="891769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  <a:cs typeface="Segoe UI" panose="020B0502040204020203" pitchFamily="34" charset="0"/>
              </a:rPr>
              <a:t>INFORMAÇÕES</a:t>
            </a:r>
            <a:r>
              <a:rPr lang="pt-B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 OBRIGATÓRIAS</a:t>
            </a:r>
          </a:p>
          <a:p>
            <a:pPr marL="891769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RECEITAS E COBRANÇAS</a:t>
            </a:r>
          </a:p>
          <a:p>
            <a:pPr marL="891769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DESPESA, INVESTIMENTO E PESSOAL</a:t>
            </a:r>
          </a:p>
          <a:p>
            <a:pPr marL="891769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COBERTURA</a:t>
            </a:r>
          </a:p>
          <a:p>
            <a:pPr marL="891769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MANEJO</a:t>
            </a:r>
          </a:p>
          <a:p>
            <a:pPr marL="891769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LIMPEZA URBANA</a:t>
            </a:r>
          </a:p>
          <a:p>
            <a:pPr marL="891769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INFRAESTRUTURA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FINALIZAR PREENCHIMENTO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MATERIAIS DE APOIO</a:t>
            </a:r>
            <a:endParaRPr lang="pt-BR" sz="1800">
              <a:latin typeface="Montserrat ExtraBold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800">
              <a:latin typeface="Montserrat" panose="00000500000000000000" pitchFamily="2" charset="0"/>
            </a:endParaRPr>
          </a:p>
          <a:p>
            <a:pPr marL="891769" lvl="1" indent="-342900">
              <a:buFont typeface="Arial" panose="020B0604020202020204" pitchFamily="34" charset="0"/>
              <a:buChar char="•"/>
            </a:pPr>
            <a:endParaRPr lang="pt-BR" sz="1800">
              <a:latin typeface="Montserrat ExtraBold" panose="000009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1800"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090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ACDCC-5866-F0CA-FAB0-0D5385086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580F96E3-3324-1D0A-F48B-57CE311F4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CA0744B-7DE6-490B-81FC-04166F20E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566" y="6270834"/>
            <a:ext cx="1895529" cy="435460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FDE52A6F-4259-7F91-4355-8186F2124D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8699F380-7164-AFD1-C4D2-A5940E3CF61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E7CA456-E2EE-035A-3757-62E195719F24}"/>
              </a:ext>
            </a:extLst>
          </p:cNvPr>
          <p:cNvSpPr txBox="1">
            <a:spLocks/>
          </p:cNvSpPr>
          <p:nvPr/>
        </p:nvSpPr>
        <p:spPr>
          <a:xfrm>
            <a:off x="1105569" y="806231"/>
            <a:ext cx="6645821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1 – Apoio ao monitoramento do PLANSAB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2A72407-A491-6F31-D4D6-987018DB31D1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COBERTURA</a:t>
            </a:r>
            <a:endParaRPr lang="pt-BR" sz="2800">
              <a:latin typeface="Montserrat ExtraBold" pitchFamily="2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CC1F879-8ED9-0B54-0F27-7D5DCE393A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688" y="1926580"/>
            <a:ext cx="10551035" cy="2781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6652AB6-3517-06F6-D0BE-779D47FB50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2" t="11482" b="8978"/>
          <a:stretch>
            <a:fillRect/>
          </a:stretch>
        </p:blipFill>
        <p:spPr>
          <a:xfrm>
            <a:off x="7391350" y="4498614"/>
            <a:ext cx="4680520" cy="2448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50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CF8F3-5D36-5429-47F3-D0F719CE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96FB0BE9-1AE4-A4E2-B7A8-3F06C7163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F8790BA-127A-C75A-42C0-FCEF9B42B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247" y="6481631"/>
            <a:ext cx="1621638" cy="372539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71D9AAC2-A370-99A2-B1CA-32EF3A36A5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0D5AD606-395E-8F6F-483B-50A7E31219E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C8DD8C1-2670-4F2D-4651-4BA4F4C73D06}"/>
              </a:ext>
            </a:extLst>
          </p:cNvPr>
          <p:cNvSpPr txBox="1">
            <a:spLocks/>
          </p:cNvSpPr>
          <p:nvPr/>
        </p:nvSpPr>
        <p:spPr>
          <a:xfrm>
            <a:off x="1105569" y="806231"/>
            <a:ext cx="6645821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2 – Cobertura domiciliar residencial da Coleta Indiferenciada e Coleta Seletiva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87714CE-9724-226A-A0E6-29623E1EB80F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COBERTURA</a:t>
            </a:r>
            <a:endParaRPr lang="pt-BR" sz="2800">
              <a:latin typeface="Montserrat ExtraBold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24CA479-7511-4C4B-E747-844D4FAE74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632" y="1889924"/>
            <a:ext cx="11304287" cy="2673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42E7B07-E4A0-DC6D-1ADF-85958984D2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23"/>
          <a:stretch>
            <a:fillRect/>
          </a:stretch>
        </p:blipFill>
        <p:spPr>
          <a:xfrm>
            <a:off x="2566814" y="4443710"/>
            <a:ext cx="7264729" cy="2331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9265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F294E-519B-9A4D-B098-C44517CBA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B56FBF76-4ED2-6143-CDEC-320D724FB6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" y="2549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23D2CFD-AF08-0D7A-44F8-56E32E33A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196" y="6088690"/>
            <a:ext cx="2919953" cy="670801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3AFF4B8A-3435-2B4A-7314-926BDA5DDF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DA3CF52E-FDBB-681D-DE47-65CFF614F7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3D7D30D-3C42-E395-D489-6617F5F99114}"/>
              </a:ext>
            </a:extLst>
          </p:cNvPr>
          <p:cNvSpPr txBox="1">
            <a:spLocks/>
          </p:cNvSpPr>
          <p:nvPr/>
        </p:nvSpPr>
        <p:spPr>
          <a:xfrm>
            <a:off x="1105569" y="806231"/>
            <a:ext cx="6645821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3 – População coberta por Coleta Indiferenciada e Coleta Seletiva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2AEE9C4-7892-4E9A-D8DD-6220C350F7F1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COBERTURA</a:t>
            </a:r>
            <a:endParaRPr lang="pt-BR" sz="2800">
              <a:latin typeface="Montserrat ExtraBold" pitchFamily="2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60656AF-17A9-AED3-54A3-4068220CA673}"/>
              </a:ext>
            </a:extLst>
          </p:cNvPr>
          <p:cNvSpPr txBox="1">
            <a:spLocks/>
          </p:cNvSpPr>
          <p:nvPr/>
        </p:nvSpPr>
        <p:spPr>
          <a:xfrm>
            <a:off x="1105569" y="3645908"/>
            <a:ext cx="6851805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3.1 – População coberta por Coleta Seletiva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1990E869-F75B-BCC9-6E9F-1D13915DA2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3465" y="1611480"/>
            <a:ext cx="8543479" cy="1695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6372541-0817-2379-9E5B-B8DD889162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9538" y="4375177"/>
            <a:ext cx="9611330" cy="135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4011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9CADD6-A8F4-881D-5601-2A6804BBD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FC0F1F9-1309-5DFA-A75C-7BFEE1975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511" y="6388777"/>
            <a:ext cx="1823732" cy="418966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3AA70B26-BD92-66F1-A2E7-ABD00712B6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CCB807C2-ED58-3731-C5BB-096842B40D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8F8D1CC-A7B8-BFA1-6AB7-E51173042444}"/>
              </a:ext>
            </a:extLst>
          </p:cNvPr>
          <p:cNvSpPr txBox="1">
            <a:spLocks/>
          </p:cNvSpPr>
          <p:nvPr/>
        </p:nvSpPr>
        <p:spPr>
          <a:xfrm>
            <a:off x="1105569" y="806231"/>
            <a:ext cx="6645821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1 – Rotas de Coleta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2603110-150D-A53F-3E01-3672CF45FEE6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MANEJO</a:t>
            </a:r>
            <a:endParaRPr lang="pt-BR" sz="2800">
              <a:latin typeface="Montserrat ExtraBold" pitchFamily="2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34A17EEC-BE86-3BEE-6087-BDE9017118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66" y="1348218"/>
            <a:ext cx="7560840" cy="504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85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2BFC0-DC8A-954E-C589-8191095DE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27838D4E-FCB6-D18E-B91E-F8B694212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479" y="6200364"/>
            <a:ext cx="2033769" cy="467218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1AE1B9DE-65F5-FB0B-D837-88AA5F03C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E950BAE7-FE21-186F-26FB-E82C71BDF6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5387D60-A8F0-A103-74F2-377060BBBD47}"/>
              </a:ext>
            </a:extLst>
          </p:cNvPr>
          <p:cNvSpPr txBox="1">
            <a:spLocks/>
          </p:cNvSpPr>
          <p:nvPr/>
        </p:nvSpPr>
        <p:spPr>
          <a:xfrm>
            <a:off x="1105569" y="806231"/>
            <a:ext cx="6645821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1 – Rotas de Coleta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2E34F9D-FE47-F7D5-682D-163EA8BADCE1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MANEJO</a:t>
            </a:r>
            <a:endParaRPr lang="pt-BR" sz="2800">
              <a:latin typeface="Montserrat ExtraBold" pitchFamily="2" charset="0"/>
            </a:endParaRPr>
          </a:p>
        </p:txBody>
      </p:sp>
      <p:pic>
        <p:nvPicPr>
          <p:cNvPr id="7" name="Imagem 6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A1C3A59B-0273-4E4B-2435-2466466B76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459" y="1500223"/>
            <a:ext cx="8687494" cy="2179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78FE026-82E3-EA89-EA4F-6D552F6499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73"/>
          <a:stretch>
            <a:fillRect/>
          </a:stretch>
        </p:blipFill>
        <p:spPr>
          <a:xfrm>
            <a:off x="999863" y="4122961"/>
            <a:ext cx="10532270" cy="257173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E8C9594-EA99-1807-62EA-B4AE259EDC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8" b="28875"/>
          <a:stretch>
            <a:fillRect/>
          </a:stretch>
        </p:blipFill>
        <p:spPr>
          <a:xfrm>
            <a:off x="999863" y="4279192"/>
            <a:ext cx="10532270" cy="257173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D52D877-EC20-5D5A-FB99-0C6F13AEFA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54"/>
          <a:stretch>
            <a:fillRect/>
          </a:stretch>
        </p:blipFill>
        <p:spPr>
          <a:xfrm>
            <a:off x="999863" y="4514767"/>
            <a:ext cx="10532270" cy="217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1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C3D45-0D93-C9D1-605C-5DD531B4C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23BA5F92-3604-3542-328A-C36EE4B231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CA7B23C-907C-5386-E1B8-E9334FCBDC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196" y="6088690"/>
            <a:ext cx="2919953" cy="670801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EDF43A67-761F-DB97-50A3-9B4DC47718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9A415AEE-9229-9B5F-43E6-9801B393F25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B6EF16B-B16E-FB0A-B876-18B781606435}"/>
              </a:ext>
            </a:extLst>
          </p:cNvPr>
          <p:cNvSpPr txBox="1">
            <a:spLocks/>
          </p:cNvSpPr>
          <p:nvPr/>
        </p:nvSpPr>
        <p:spPr>
          <a:xfrm>
            <a:off x="1105569" y="806231"/>
            <a:ext cx="6645821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2 – Características da Coleta Indireta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A7B306EF-979A-2712-FA63-194BC3C0AC9C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MANEJO</a:t>
            </a:r>
            <a:endParaRPr lang="pt-BR" sz="2800">
              <a:latin typeface="Montserrat ExtraBold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4ECF625-43C4-9F3A-45D5-CCF4ADE905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656" y="1682572"/>
            <a:ext cx="10127655" cy="3871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56690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3586E-3D55-D365-9C13-E035FAC40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9E9157A3-8596-39F7-C81A-EB508EBFCA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4FC7A0D-666C-906E-32C9-C23497DAC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196" y="6088690"/>
            <a:ext cx="2919953" cy="670801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7F961FD6-2DBE-DFCB-B3BD-4B39D3BC4C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A93C33CA-72A9-0C3A-3D09-2B5CDC33E65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AC538E7-C0BF-9562-3B52-85EBED463D2F}"/>
              </a:ext>
            </a:extLst>
          </p:cNvPr>
          <p:cNvSpPr txBox="1">
            <a:spLocks/>
          </p:cNvSpPr>
          <p:nvPr/>
        </p:nvSpPr>
        <p:spPr>
          <a:xfrm>
            <a:off x="1105569" y="806231"/>
            <a:ext cx="6645821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3 – Caracterização das Frotas de Veículos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946985A-8C66-185D-7489-C6855E3846C7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MANEJO</a:t>
            </a:r>
            <a:endParaRPr lang="pt-BR" sz="2800">
              <a:latin typeface="Montserrat ExtraBold" pitchFamily="2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5E4CD40-FE43-1244-F925-B5B65A7320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891" y="3438748"/>
            <a:ext cx="9951854" cy="223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B58BEA3-45B5-2B2F-CDC8-365402AE3E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1457" y="1350516"/>
            <a:ext cx="8687495" cy="1673108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D42CF4B2-ECDE-A3E0-AB39-4B021D7C8259}"/>
              </a:ext>
            </a:extLst>
          </p:cNvPr>
          <p:cNvGrpSpPr/>
          <p:nvPr/>
        </p:nvGrpSpPr>
        <p:grpSpPr>
          <a:xfrm>
            <a:off x="1423891" y="2718668"/>
            <a:ext cx="9970532" cy="720080"/>
            <a:chOff x="1423891" y="2718668"/>
            <a:chExt cx="9970532" cy="720080"/>
          </a:xfrm>
        </p:grpSpPr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4A46B684-6030-091D-6175-F204769148B3}"/>
                </a:ext>
              </a:extLst>
            </p:cNvPr>
            <p:cNvCxnSpPr>
              <a:cxnSpLocks/>
            </p:cNvCxnSpPr>
            <p:nvPr/>
          </p:nvCxnSpPr>
          <p:spPr>
            <a:xfrm>
              <a:off x="2350790" y="2718668"/>
              <a:ext cx="9043633" cy="72008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CE452AC1-BBDC-7ACC-D18C-164DDD9A37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3891" y="2718668"/>
              <a:ext cx="926899" cy="69935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528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B80B6-166E-1C83-57F3-B595CA73B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E20C8CE6-6FE2-683B-635C-688AE9221D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20A53DE-9277-456C-48AE-48BB7FD2B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196" y="6088690"/>
            <a:ext cx="2919953" cy="670801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58A880BB-CCA9-8E31-C8CB-A8FE85B156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D1DE9ED8-EFD8-04C9-A46D-33AA1C5EE8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916B568-274D-3DA6-91C6-1329A6B1AED0}"/>
              </a:ext>
            </a:extLst>
          </p:cNvPr>
          <p:cNvSpPr txBox="1">
            <a:spLocks/>
          </p:cNvSpPr>
          <p:nvPr/>
        </p:nvSpPr>
        <p:spPr>
          <a:xfrm>
            <a:off x="1105569" y="806231"/>
            <a:ext cx="7221885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4 – Cooperativa ou Associação de Catadores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19C83BF9-85C6-4DF2-B876-256C1502A5C5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MANEJO</a:t>
            </a:r>
            <a:endParaRPr lang="pt-BR" sz="2800">
              <a:latin typeface="Montserrat ExtraBold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F47C866-8BD5-7068-B96B-5E492CFEE1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373" y="1890561"/>
            <a:ext cx="10199663" cy="3595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5760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31581-E458-77DB-6866-1B3941E00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EC1133F1-064B-B219-08EE-B70A27FD4A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50BBE24-83BE-833F-F82F-AC9354BFF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196" y="6088690"/>
            <a:ext cx="2919953" cy="670801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320295FD-1F73-3461-7C5E-7818ED9F72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1881C051-7807-9699-8049-33074D971C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14076D-9750-73E7-8398-4B0C7CDFE869}"/>
              </a:ext>
            </a:extLst>
          </p:cNvPr>
          <p:cNvSpPr txBox="1">
            <a:spLocks/>
          </p:cNvSpPr>
          <p:nvPr/>
        </p:nvSpPr>
        <p:spPr>
          <a:xfrm>
            <a:off x="1105569" y="806231"/>
            <a:ext cx="7221885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5 – Manejo de Resíduos Especiais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BDAD1F9-6225-61AA-7CE4-BEDD09FC619A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MANEJO</a:t>
            </a:r>
            <a:endParaRPr lang="pt-BR" sz="2800">
              <a:latin typeface="Montserrat ExtraBold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01310E7-FC03-7CBB-BB3C-C3E450C2D4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665" y="1522879"/>
            <a:ext cx="9721080" cy="412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6009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FB01F-3232-4376-9CAC-421DF8A11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01FE4ED6-4608-671D-0C0C-AE2DDBB8A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74" y="6122458"/>
            <a:ext cx="2919953" cy="670801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2EAD7F78-143F-F62F-26C0-4E3CE02CA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A8BBC178-E5A7-8C39-7837-C9FA732E79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EC99DBF-1A65-76C2-EB88-04E78458A753}"/>
              </a:ext>
            </a:extLst>
          </p:cNvPr>
          <p:cNvSpPr txBox="1">
            <a:spLocks/>
          </p:cNvSpPr>
          <p:nvPr/>
        </p:nvSpPr>
        <p:spPr>
          <a:xfrm>
            <a:off x="1105569" y="806231"/>
            <a:ext cx="7221885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6 – Caracterização de RSU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07379CB-5386-4F5B-0404-5606A9918CB7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MANEJO</a:t>
            </a:r>
            <a:endParaRPr lang="pt-BR" sz="2800">
              <a:latin typeface="Montserrat ExtraBold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29DC5B2-8DAA-F8AB-863A-CB804EA3E3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826" y="1769452"/>
            <a:ext cx="9983639" cy="299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0223CE9-760F-F9AE-4142-D3C91840E9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1"/>
          <a:stretch>
            <a:fillRect/>
          </a:stretch>
        </p:blipFill>
        <p:spPr>
          <a:xfrm rot="20531126">
            <a:off x="8241453" y="4381853"/>
            <a:ext cx="4195493" cy="2449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8164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AD0C87C-0436-4B5A-B804-3EC85A3E1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5" y="82203"/>
            <a:ext cx="12047557" cy="6857107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B8EEDD0-114C-A9FD-6740-060F99C549DD}"/>
              </a:ext>
            </a:extLst>
          </p:cNvPr>
          <p:cNvSpPr txBox="1">
            <a:spLocks/>
          </p:cNvSpPr>
          <p:nvPr/>
        </p:nvSpPr>
        <p:spPr>
          <a:xfrm>
            <a:off x="627944" y="535997"/>
            <a:ext cx="7238681" cy="4028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Como realizar o primeiro acesso?</a:t>
            </a:r>
            <a:endParaRPr lang="pt-BR" sz="2800" i="1">
              <a:latin typeface="Montserrat ExtraBold" pitchFamily="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E6E1D28-1234-56A3-C8DE-74649BBEEA3B}"/>
              </a:ext>
            </a:extLst>
          </p:cNvPr>
          <p:cNvSpPr txBox="1"/>
          <p:nvPr/>
        </p:nvSpPr>
        <p:spPr>
          <a:xfrm>
            <a:off x="561278" y="1392602"/>
            <a:ext cx="6876778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66" indent="-342866">
              <a:lnSpc>
                <a:spcPct val="150000"/>
              </a:lnSpc>
              <a:buFont typeface="+mj-lt"/>
              <a:buAutoNum type="arabicPeriod"/>
            </a:pPr>
            <a:r>
              <a:rPr lang="pt-BR" sz="1400">
                <a:latin typeface="Montserrat" pitchFamily="2" charset="0"/>
              </a:rPr>
              <a:t>Caso o município tenha participado da </a:t>
            </a:r>
            <a:r>
              <a:rPr lang="pt-BR" sz="1400" b="1">
                <a:latin typeface="Montserrat ExtraBold" pitchFamily="2" charset="0"/>
              </a:rPr>
              <a:t>Atualização Cadastral </a:t>
            </a:r>
            <a:r>
              <a:rPr lang="pt-BR" sz="1400">
                <a:latin typeface="Montserrat" pitchFamily="2" charset="0"/>
              </a:rPr>
              <a:t>e o </a:t>
            </a:r>
            <a:r>
              <a:rPr lang="pt-BR" sz="1400" b="1">
                <a:latin typeface="Montserrat" pitchFamily="2" charset="0"/>
              </a:rPr>
              <a:t>usuário já possua cadastro </a:t>
            </a:r>
            <a:r>
              <a:rPr lang="pt-BR" sz="1400">
                <a:latin typeface="Montserrat" pitchFamily="2" charset="0"/>
              </a:rPr>
              <a:t>em algum módulo:</a:t>
            </a:r>
          </a:p>
          <a:p>
            <a:pPr marL="800020" lvl="1" indent="-34286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>
                <a:latin typeface="Montserrat" pitchFamily="2" charset="0"/>
              </a:rPr>
              <a:t>Login: </a:t>
            </a:r>
            <a:r>
              <a:rPr lang="pt-BR" sz="1400" b="1">
                <a:latin typeface="Montserrat ExtraBold" pitchFamily="2" charset="0"/>
              </a:rPr>
              <a:t>seu CPF</a:t>
            </a:r>
          </a:p>
          <a:p>
            <a:pPr marL="800020" lvl="1" indent="-342866">
              <a:lnSpc>
                <a:spcPct val="150000"/>
              </a:lnSpc>
              <a:buFont typeface="+mj-lt"/>
              <a:buAutoNum type="arabicPeriod"/>
            </a:pPr>
            <a:endParaRPr lang="pt-BR" sz="1400" b="1">
              <a:latin typeface="Montserrat" pitchFamily="2" charset="0"/>
            </a:endParaRPr>
          </a:p>
          <a:p>
            <a:pPr marL="342866" indent="-342866">
              <a:buFont typeface="+mj-lt"/>
              <a:buAutoNum type="arabicPeriod"/>
            </a:pPr>
            <a:r>
              <a:rPr lang="pt-BR" sz="1400">
                <a:latin typeface="Montserrat" pitchFamily="2" charset="0"/>
              </a:rPr>
              <a:t>Por meio do </a:t>
            </a:r>
            <a:r>
              <a:rPr lang="pt-BR" sz="1400" b="1">
                <a:latin typeface="Montserrat ExtraBold" pitchFamily="2" charset="0"/>
              </a:rPr>
              <a:t>link de primeiro acesso </a:t>
            </a:r>
            <a:r>
              <a:rPr lang="pt-BR" sz="1400">
                <a:latin typeface="Montserrat" pitchFamily="2" charset="0"/>
              </a:rPr>
              <a:t>enviado junto com os comunicados por e-mail.</a:t>
            </a:r>
          </a:p>
          <a:p>
            <a:pPr marL="342866" indent="-342866">
              <a:buFont typeface="+mj-lt"/>
              <a:buAutoNum type="arabicPeriod"/>
            </a:pPr>
            <a:endParaRPr lang="pt-BR" sz="1400">
              <a:latin typeface="Montserrat" pitchFamily="2" charset="0"/>
            </a:endParaRPr>
          </a:p>
          <a:p>
            <a:pPr marL="342866" indent="-342866">
              <a:buFont typeface="+mj-lt"/>
              <a:buAutoNum type="arabicPeriod"/>
            </a:pPr>
            <a:r>
              <a:rPr lang="pt-BR" sz="1400">
                <a:latin typeface="Montserrat" pitchFamily="2" charset="0"/>
              </a:rPr>
              <a:t>Caso o </a:t>
            </a:r>
            <a:r>
              <a:rPr lang="pt-BR" sz="1400" b="1">
                <a:latin typeface="Montserrat" pitchFamily="2" charset="0"/>
              </a:rPr>
              <a:t>usuário </a:t>
            </a:r>
            <a:r>
              <a:rPr lang="pt-BR" sz="1400" b="1">
                <a:latin typeface="Montserrat ExtraBold" pitchFamily="2" charset="0"/>
              </a:rPr>
              <a:t>não</a:t>
            </a:r>
            <a:r>
              <a:rPr lang="pt-BR" sz="1400" b="1">
                <a:latin typeface="Montserrat" pitchFamily="2" charset="0"/>
              </a:rPr>
              <a:t> possua cadastro</a:t>
            </a:r>
            <a:r>
              <a:rPr lang="pt-BR" sz="1400">
                <a:latin typeface="Montserrat" pitchFamily="2" charset="0"/>
              </a:rPr>
              <a:t>, deve enviar as seguintes informações para a respectiva equipe:</a:t>
            </a:r>
          </a:p>
          <a:p>
            <a:pPr marL="800020" lvl="1" indent="-34286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b="1">
                <a:latin typeface="Montserrat ExtraBold" pitchFamily="2" charset="0"/>
              </a:rPr>
              <a:t>Município/UF</a:t>
            </a:r>
            <a:r>
              <a:rPr lang="pt-BR" sz="1400" b="1">
                <a:latin typeface="Montserrat" pitchFamily="2" charset="0"/>
              </a:rPr>
              <a:t>:</a:t>
            </a:r>
          </a:p>
          <a:p>
            <a:pPr marL="800020" lvl="1" indent="-34286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b="1">
                <a:latin typeface="Montserrat ExtraBold" pitchFamily="2" charset="0"/>
              </a:rPr>
              <a:t>CPF</a:t>
            </a:r>
            <a:r>
              <a:rPr lang="pt-BR" sz="1400" b="1">
                <a:latin typeface="Montserrat" pitchFamily="2" charset="0"/>
              </a:rPr>
              <a:t>:</a:t>
            </a:r>
          </a:p>
          <a:p>
            <a:pPr marL="800020" lvl="1" indent="-34286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b="1">
                <a:latin typeface="Montserrat ExtraBold" pitchFamily="2" charset="0"/>
              </a:rPr>
              <a:t>Nome</a:t>
            </a:r>
            <a:r>
              <a:rPr lang="pt-BR" sz="1400" b="1">
                <a:latin typeface="Montserrat" pitchFamily="2" charset="0"/>
              </a:rPr>
              <a:t>:</a:t>
            </a:r>
          </a:p>
          <a:p>
            <a:pPr marL="800020" lvl="1" indent="-34286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b="1">
                <a:latin typeface="Montserrat ExtraBold" pitchFamily="2" charset="0"/>
              </a:rPr>
              <a:t>Cargo</a:t>
            </a:r>
            <a:r>
              <a:rPr lang="pt-BR" sz="1400" b="1">
                <a:latin typeface="Montserrat" pitchFamily="2" charset="0"/>
              </a:rPr>
              <a:t>:</a:t>
            </a:r>
          </a:p>
          <a:p>
            <a:pPr marL="800020" lvl="1" indent="-34286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b="1">
                <a:latin typeface="Montserrat ExtraBold" pitchFamily="2" charset="0"/>
              </a:rPr>
              <a:t>E-mail</a:t>
            </a:r>
            <a:r>
              <a:rPr lang="pt-BR" sz="1400" b="1">
                <a:latin typeface="Montserrat" pitchFamily="2" charset="0"/>
              </a:rPr>
              <a:t>:</a:t>
            </a:r>
          </a:p>
          <a:p>
            <a:pPr marL="800020" lvl="1" indent="-34286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400" b="1">
                <a:latin typeface="Montserrat ExtraBold" pitchFamily="2" charset="0"/>
              </a:rPr>
              <a:t>Telefone</a:t>
            </a:r>
            <a:r>
              <a:rPr lang="pt-BR" sz="1400" b="1">
                <a:latin typeface="Montserrat" pitchFamily="2" charset="0"/>
              </a:rPr>
              <a:t>:</a:t>
            </a:r>
          </a:p>
          <a:p>
            <a:pPr marL="800020" lvl="1" indent="-342866">
              <a:buFont typeface="+mj-lt"/>
              <a:buAutoNum type="arabicPeriod"/>
            </a:pPr>
            <a:endParaRPr lang="pt-BR" sz="1400">
              <a:latin typeface="Montserrat" pitchFamily="2" charset="0"/>
            </a:endParaRPr>
          </a:p>
        </p:txBody>
      </p: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4DD77845-B0A2-2B27-003A-08197A2D7949}"/>
              </a:ext>
            </a:extLst>
          </p:cNvPr>
          <p:cNvGrpSpPr/>
          <p:nvPr/>
        </p:nvGrpSpPr>
        <p:grpSpPr>
          <a:xfrm>
            <a:off x="7195678" y="2377282"/>
            <a:ext cx="3897627" cy="868022"/>
            <a:chOff x="7232655" y="2626592"/>
            <a:chExt cx="3898135" cy="868135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D0F044CA-F7AA-6EB9-86DA-CBD19A160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2655" y="2626592"/>
              <a:ext cx="898596" cy="868135"/>
            </a:xfrm>
            <a:prstGeom prst="rect">
              <a:avLst/>
            </a:prstGeom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B84E7BC1-7D00-B250-80C9-07A721AFF536}"/>
                </a:ext>
              </a:extLst>
            </p:cNvPr>
            <p:cNvSpPr txBox="1"/>
            <p:nvPr/>
          </p:nvSpPr>
          <p:spPr>
            <a:xfrm>
              <a:off x="8131251" y="2840054"/>
              <a:ext cx="29995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>
                  <a:latin typeface="Montserrat" pitchFamily="2" charset="0"/>
                </a:rPr>
                <a:t>SINISA – Água</a:t>
              </a:r>
            </a:p>
            <a:p>
              <a:r>
                <a:rPr lang="pt-BR" sz="1600">
                  <a:latin typeface="Montserrat" pitchFamily="2" charset="0"/>
                  <a:hlinkClick r:id="rId5"/>
                </a:rPr>
                <a:t>sinisa.agua@cidades.gov.br</a:t>
              </a:r>
              <a:endParaRPr lang="pt-BR" sz="1600">
                <a:latin typeface="Montserrat" pitchFamily="2" charset="0"/>
              </a:endParaRPr>
            </a:p>
          </p:txBody>
        </p:sp>
      </p:grp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9A0AF676-399A-65CE-3888-447800018E0E}"/>
              </a:ext>
            </a:extLst>
          </p:cNvPr>
          <p:cNvGrpSpPr/>
          <p:nvPr/>
        </p:nvGrpSpPr>
        <p:grpSpPr>
          <a:xfrm>
            <a:off x="7168022" y="3504772"/>
            <a:ext cx="4063114" cy="845179"/>
            <a:chOff x="7187093" y="3625685"/>
            <a:chExt cx="4063643" cy="845289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76B75F53-B052-F4F6-6851-BD1B47E9F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7093" y="3625685"/>
              <a:ext cx="951901" cy="845289"/>
            </a:xfrm>
            <a:prstGeom prst="rect">
              <a:avLst/>
            </a:prstGeom>
          </p:spPr>
        </p:pic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78051EA7-3D5F-6D9F-46D8-ED33FE4DA51F}"/>
                </a:ext>
              </a:extLst>
            </p:cNvPr>
            <p:cNvSpPr txBox="1"/>
            <p:nvPr/>
          </p:nvSpPr>
          <p:spPr>
            <a:xfrm>
              <a:off x="8078073" y="3775331"/>
              <a:ext cx="317266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>
                  <a:latin typeface="Montserrat" pitchFamily="2" charset="0"/>
                </a:rPr>
                <a:t>SINISA – Esgoto</a:t>
              </a:r>
            </a:p>
            <a:p>
              <a:r>
                <a:rPr lang="pt-BR" sz="1600">
                  <a:latin typeface="Montserrat" pitchFamily="2" charset="0"/>
                  <a:hlinkClick r:id="rId5"/>
                </a:rPr>
                <a:t>sinisa.esgoto@cidades.gov.br</a:t>
              </a:r>
              <a:endParaRPr lang="pt-BR" sz="1600">
                <a:latin typeface="Montserrat" pitchFamily="2" charset="0"/>
              </a:endParaRPr>
            </a:p>
          </p:txBody>
        </p: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AFE44E3E-C7BA-A79F-7F89-FF3CEF4659B5}"/>
              </a:ext>
            </a:extLst>
          </p:cNvPr>
          <p:cNvGrpSpPr/>
          <p:nvPr/>
        </p:nvGrpSpPr>
        <p:grpSpPr>
          <a:xfrm>
            <a:off x="7168022" y="4534653"/>
            <a:ext cx="4228202" cy="890864"/>
            <a:chOff x="7187093" y="4540800"/>
            <a:chExt cx="4228753" cy="890980"/>
          </a:xfrm>
        </p:grpSpPr>
        <p:pic>
          <p:nvPicPr>
            <p:cNvPr id="11" name="Imagem 10">
              <a:extLst>
                <a:ext uri="{FF2B5EF4-FFF2-40B4-BE49-F238E27FC236}">
                  <a16:creationId xmlns:a16="http://schemas.microsoft.com/office/drawing/2014/main" id="{ED208126-AEB5-E6EA-6E02-509699DA7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87093" y="4540800"/>
              <a:ext cx="890980" cy="890980"/>
            </a:xfrm>
            <a:prstGeom prst="rect">
              <a:avLst/>
            </a:prstGeom>
          </p:spPr>
        </p:pic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C6C47CA6-D3B9-F6F1-514E-11E6333FF1B4}"/>
                </a:ext>
              </a:extLst>
            </p:cNvPr>
            <p:cNvSpPr txBox="1"/>
            <p:nvPr/>
          </p:nvSpPr>
          <p:spPr>
            <a:xfrm>
              <a:off x="8078073" y="4695875"/>
              <a:ext cx="3337773" cy="584775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pt-BR" sz="1600" b="1">
                  <a:latin typeface="Montserrat ExtraBold"/>
                </a:rPr>
                <a:t>SINISA – Resíduos Sólidos</a:t>
              </a:r>
              <a:endParaRPr lang="pt-BR" sz="1600" b="1">
                <a:latin typeface="Montserrat ExtraBold" pitchFamily="2" charset="0"/>
              </a:endParaRPr>
            </a:p>
            <a:p>
              <a:r>
                <a:rPr lang="pt-BR" sz="1600">
                  <a:latin typeface="Montserrat"/>
                  <a:hlinkClick r:id="rId5"/>
                </a:rPr>
                <a:t>sinisa.residuos@cidades.gov.br</a:t>
              </a:r>
              <a:endParaRPr lang="pt-BR" sz="1600">
                <a:latin typeface="Montserrat"/>
              </a:endParaRP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0A134A93-71E1-C643-9C23-34DD819224A8}"/>
              </a:ext>
            </a:extLst>
          </p:cNvPr>
          <p:cNvGrpSpPr/>
          <p:nvPr/>
        </p:nvGrpSpPr>
        <p:grpSpPr>
          <a:xfrm>
            <a:off x="7181543" y="1376098"/>
            <a:ext cx="4447592" cy="913707"/>
            <a:chOff x="7190772" y="1627321"/>
            <a:chExt cx="4448171" cy="913826"/>
          </a:xfrm>
        </p:grpSpPr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DF02AB43-FE3C-1F7D-ACE1-EB2077B75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90772" y="1627321"/>
              <a:ext cx="982362" cy="913826"/>
            </a:xfrm>
            <a:prstGeom prst="rect">
              <a:avLst/>
            </a:prstGeom>
          </p:spPr>
        </p:pic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9643CD0B-682B-B3C2-F162-14657B234DB4}"/>
                </a:ext>
              </a:extLst>
            </p:cNvPr>
            <p:cNvSpPr txBox="1"/>
            <p:nvPr/>
          </p:nvSpPr>
          <p:spPr>
            <a:xfrm>
              <a:off x="8131251" y="1813438"/>
              <a:ext cx="35076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>
                  <a:latin typeface="Montserrat" pitchFamily="2" charset="0"/>
                </a:rPr>
                <a:t>SINISA – Gestão Municipal</a:t>
              </a:r>
            </a:p>
            <a:p>
              <a:r>
                <a:rPr lang="pt-BR" sz="1600">
                  <a:latin typeface="Montserrat" pitchFamily="2" charset="0"/>
                  <a:hlinkClick r:id="rId5"/>
                </a:rPr>
                <a:t>sinisa.municipal@cidades.gov.br</a:t>
              </a:r>
              <a:endParaRPr lang="pt-BR" sz="1600">
                <a:latin typeface="Montserrat" pitchFamily="2" charset="0"/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C46BF433-7887-74C9-514C-647F89CE3BE6}"/>
              </a:ext>
            </a:extLst>
          </p:cNvPr>
          <p:cNvGrpSpPr/>
          <p:nvPr/>
        </p:nvGrpSpPr>
        <p:grpSpPr>
          <a:xfrm>
            <a:off x="7217924" y="5659174"/>
            <a:ext cx="4748303" cy="834494"/>
            <a:chOff x="7201080" y="5574819"/>
            <a:chExt cx="4748921" cy="834603"/>
          </a:xfrm>
        </p:grpSpPr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6026D396-7A5A-B37A-AF71-BAE766D3F621}"/>
                </a:ext>
              </a:extLst>
            </p:cNvPr>
            <p:cNvSpPr txBox="1"/>
            <p:nvPr/>
          </p:nvSpPr>
          <p:spPr>
            <a:xfrm>
              <a:off x="8060289" y="5662086"/>
              <a:ext cx="3889712" cy="5848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>
                  <a:latin typeface="Montserrat" pitchFamily="2" charset="0"/>
                </a:rPr>
                <a:t>SINISA – Drenagem (Águas Pluviais)</a:t>
              </a:r>
            </a:p>
            <a:p>
              <a:r>
                <a:rPr lang="pt-BR" sz="1600">
                  <a:latin typeface="Montserrat" pitchFamily="2" charset="0"/>
                  <a:hlinkClick r:id="rId5"/>
                </a:rPr>
                <a:t>sinisa.drenagem@cidades.gov.br</a:t>
              </a:r>
              <a:endParaRPr lang="pt-BR" sz="1600">
                <a:latin typeface="Montserrat" pitchFamily="2" charset="0"/>
              </a:endParaRPr>
            </a:p>
          </p:txBody>
        </p:sp>
        <p:pic>
          <p:nvPicPr>
            <p:cNvPr id="27" name="Imagem 26" descr="Ícone">
              <a:extLst>
                <a:ext uri="{FF2B5EF4-FFF2-40B4-BE49-F238E27FC236}">
                  <a16:creationId xmlns:a16="http://schemas.microsoft.com/office/drawing/2014/main" id="{B9BF88F4-2F77-B954-94F1-B39D9EB4E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70" b="93103" l="9783" r="89946">
                          <a14:foregroundMark x1="22826" y1="29885" x2="41033" y2="53736"/>
                          <a14:foregroundMark x1="41033" y1="53736" x2="41033" y2="54023"/>
                          <a14:foregroundMark x1="30435" y1="28161" x2="54891" y2="44828"/>
                          <a14:foregroundMark x1="50815" y1="24138" x2="77989" y2="45977"/>
                          <a14:foregroundMark x1="77989" y1="45977" x2="76630" y2="62069"/>
                          <a14:foregroundMark x1="76630" y1="62069" x2="52174" y2="71839"/>
                          <a14:foregroundMark x1="52174" y1="71839" x2="32880" y2="65805"/>
                          <a14:foregroundMark x1="32880" y1="65805" x2="27174" y2="50000"/>
                          <a14:foregroundMark x1="29891" y1="68391" x2="67663" y2="81609"/>
                          <a14:foregroundMark x1="67663" y1="81609" x2="74185" y2="70402"/>
                          <a14:foregroundMark x1="41848" y1="89655" x2="55978" y2="93103"/>
                          <a14:foregroundMark x1="55978" y1="93103" x2="65217" y2="90230"/>
                          <a14:foregroundMark x1="50272" y1="68103" x2="51902" y2="56322"/>
                          <a14:foregroundMark x1="57337" y1="66092" x2="60870" y2="53448"/>
                          <a14:foregroundMark x1="33696" y1="67816" x2="54620" y2="55747"/>
                          <a14:foregroundMark x1="36957" y1="31034" x2="41848" y2="25000"/>
                          <a14:foregroundMark x1="58424" y1="24713" x2="79891" y2="43103"/>
                          <a14:foregroundMark x1="87772" y1="39943" x2="88587" y2="58333"/>
                          <a14:foregroundMark x1="88587" y1="58333" x2="86957" y2="61782"/>
                          <a14:foregroundMark x1="71196" y1="30460" x2="75815" y2="33908"/>
                          <a14:foregroundMark x1="55163" y1="10057" x2="13043" y2="10632"/>
                          <a14:foregroundMark x1="23370" y1="21264" x2="26359" y2="29598"/>
                          <a14:foregroundMark x1="79348" y1="54885" x2="83424" y2="612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1" t="7007" r="5467" b="3479"/>
            <a:stretch/>
          </p:blipFill>
          <p:spPr>
            <a:xfrm>
              <a:off x="7201080" y="5574819"/>
              <a:ext cx="826729" cy="834603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6F5F6802-E608-B610-F0CD-A10673A8147A}"/>
              </a:ext>
            </a:extLst>
          </p:cNvPr>
          <p:cNvGrpSpPr/>
          <p:nvPr/>
        </p:nvGrpSpPr>
        <p:grpSpPr>
          <a:xfrm>
            <a:off x="7210255" y="579337"/>
            <a:ext cx="3416761" cy="584775"/>
            <a:chOff x="7175326" y="578426"/>
            <a:chExt cx="3416761" cy="584775"/>
          </a:xfrm>
        </p:grpSpPr>
        <p:pic>
          <p:nvPicPr>
            <p:cNvPr id="4" name="Imagem 3" descr="Logotipo&#10;&#10;Descrição gerada automaticamente">
              <a:extLst>
                <a:ext uri="{FF2B5EF4-FFF2-40B4-BE49-F238E27FC236}">
                  <a16:creationId xmlns:a16="http://schemas.microsoft.com/office/drawing/2014/main" id="{9F473251-58FC-155E-2A4B-64E161759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326" y="599413"/>
              <a:ext cx="998771" cy="483794"/>
            </a:xfrm>
            <a:prstGeom prst="rect">
              <a:avLst/>
            </a:prstGeom>
          </p:spPr>
        </p:pic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DCC40CA6-F5AE-689D-3CAF-6B4BB1F98005}"/>
                </a:ext>
              </a:extLst>
            </p:cNvPr>
            <p:cNvSpPr txBox="1"/>
            <p:nvPr/>
          </p:nvSpPr>
          <p:spPr>
            <a:xfrm>
              <a:off x="8145583" y="578426"/>
              <a:ext cx="24465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>
                  <a:latin typeface="Montserrat" pitchFamily="2" charset="0"/>
                </a:rPr>
                <a:t>SINISA</a:t>
              </a:r>
            </a:p>
            <a:p>
              <a:r>
                <a:rPr lang="pt-BR" sz="1600">
                  <a:latin typeface="Montserrat" pitchFamily="2" charset="0"/>
                  <a:hlinkClick r:id="rId5"/>
                </a:rPr>
                <a:t>sinisa@cidades.gov.br</a:t>
              </a:r>
              <a:endParaRPr lang="pt-BR" sz="1600">
                <a:latin typeface="Montserrat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8829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DF138-B1AF-137D-5957-C1EF598DD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AEDBB241-52D0-77F6-CF88-5AA5394213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07736CB-AB1F-596E-C577-FDF4C620D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196" y="6088690"/>
            <a:ext cx="2919953" cy="670801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9197E57D-9E67-1391-C2C7-35C2863BED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454002F3-A902-A53D-A904-6A7F1E41659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77046DD-E845-93FE-64CA-59C339133D06}"/>
              </a:ext>
            </a:extLst>
          </p:cNvPr>
          <p:cNvSpPr txBox="1">
            <a:spLocks/>
          </p:cNvSpPr>
          <p:nvPr/>
        </p:nvSpPr>
        <p:spPr>
          <a:xfrm>
            <a:off x="1105569" y="806231"/>
            <a:ext cx="7221885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1 – Caracterização do serviço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F93A179F-0211-1BBF-49EF-A4089FA7C0B6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LIMPEZA URBANA</a:t>
            </a:r>
            <a:endParaRPr lang="pt-BR" sz="2800">
              <a:latin typeface="Montserrat ExtraBold" pitchFamily="2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1126FD8-3E63-CAF8-A122-8EB16306EA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4865" y="1443253"/>
            <a:ext cx="9767615" cy="4494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7041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64EDB-1DBD-39A7-F707-1FCE053D9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5586C8AA-D24F-C1C8-CC04-2AD8CF81D5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0EFDDAD-6AE6-3A76-247F-DEDA3DA551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59"/>
          <a:stretch>
            <a:fillRect/>
          </a:stretch>
        </p:blipFill>
        <p:spPr>
          <a:xfrm>
            <a:off x="8880197" y="6088690"/>
            <a:ext cx="2903642" cy="670801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7DA73CA7-F915-B613-99E2-F849E3CA05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8CF73605-35DA-7F47-20A0-BE5A6F8584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CA067F4E-D28A-9850-2661-4131048D0D07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INFRAESTRUTURA</a:t>
            </a:r>
            <a:endParaRPr lang="pt-BR" sz="2800" dirty="0">
              <a:latin typeface="Montserrat ExtraBold" pitchFamily="2" charset="0"/>
            </a:endParaRPr>
          </a:p>
        </p:txBody>
      </p:sp>
      <p:pic>
        <p:nvPicPr>
          <p:cNvPr id="8" name="Imagem 7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B90A2DB6-5322-3A7C-AC88-5E2BF47121A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2" b="2494"/>
          <a:stretch>
            <a:fillRect/>
          </a:stretch>
        </p:blipFill>
        <p:spPr>
          <a:xfrm>
            <a:off x="1283248" y="2934692"/>
            <a:ext cx="9760199" cy="2891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80C54E8D-DEAB-2598-EF29-BAE397BF64CC}"/>
              </a:ext>
            </a:extLst>
          </p:cNvPr>
          <p:cNvGrpSpPr/>
          <p:nvPr/>
        </p:nvGrpSpPr>
        <p:grpSpPr>
          <a:xfrm>
            <a:off x="1638916" y="1565111"/>
            <a:ext cx="8912577" cy="1095676"/>
            <a:chOff x="1638916" y="1756410"/>
            <a:chExt cx="8912577" cy="1095676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A37C4127-6B82-BEAB-A5CF-178F00E9BACD}"/>
                </a:ext>
              </a:extLst>
            </p:cNvPr>
            <p:cNvSpPr/>
            <p:nvPr/>
          </p:nvSpPr>
          <p:spPr>
            <a:xfrm>
              <a:off x="1638916" y="1756410"/>
              <a:ext cx="8912577" cy="1095676"/>
            </a:xfrm>
            <a:prstGeom prst="roundRect">
              <a:avLst/>
            </a:prstGeom>
            <a:solidFill>
              <a:srgbClr val="F0F1F2"/>
            </a:solidFill>
            <a:ln w="38100"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C797DA00-08AF-265B-ED08-09C406C257AE}"/>
                </a:ext>
              </a:extLst>
            </p:cNvPr>
            <p:cNvSpPr txBox="1"/>
            <p:nvPr/>
          </p:nvSpPr>
          <p:spPr>
            <a:xfrm>
              <a:off x="1732393" y="1922123"/>
              <a:ext cx="872562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b="0" i="0" strike="noStrike" baseline="0" dirty="0">
                  <a:solidFill>
                    <a:schemeClr val="accent6">
                      <a:lumMod val="50000"/>
                    </a:schemeClr>
                  </a:solidFill>
                  <a:latin typeface="Montserrat ExtraBold" panose="00000900000000000000" pitchFamily="2" charset="0"/>
                </a:rPr>
                <a:t>Infraestrutura</a:t>
              </a:r>
              <a:r>
                <a:rPr lang="pt-BR" sz="1400" b="0" i="0" strike="noStrike" baseline="0" dirty="0">
                  <a:solidFill>
                    <a:schemeClr val="accent6">
                      <a:lumMod val="50000"/>
                    </a:schemeClr>
                  </a:solidFill>
                  <a:latin typeface="Montserrat" panose="00000500000000000000" pitchFamily="2" charset="0"/>
                </a:rPr>
                <a:t> é toda e qualquer instalação, que possu</a:t>
              </a:r>
              <a:r>
                <a:rPr lang="pt-BR" sz="1400" dirty="0">
                  <a:solidFill>
                    <a:schemeClr val="accent6">
                      <a:lumMod val="50000"/>
                    </a:schemeClr>
                  </a:solidFill>
                  <a:latin typeface="Montserrat" panose="00000500000000000000" pitchFamily="2" charset="0"/>
                </a:rPr>
                <a:t>i</a:t>
              </a:r>
              <a:r>
                <a:rPr lang="pt-BR" sz="1400" b="0" i="0" strike="noStrike" baseline="0" dirty="0">
                  <a:solidFill>
                    <a:schemeClr val="accent6">
                      <a:lumMod val="50000"/>
                    </a:schemeClr>
                  </a:solidFill>
                  <a:latin typeface="Montserrat" panose="00000500000000000000" pitchFamily="2" charset="0"/>
                </a:rPr>
                <a:t> ou não equipamentos eletromecânicos em que quaisquer tipos de resíduos sólidos urbanos </a:t>
              </a:r>
              <a:r>
                <a:rPr lang="pt-BR" sz="1400" b="0" i="0" strike="noStrike" baseline="0" dirty="0">
                  <a:solidFill>
                    <a:schemeClr val="accent6">
                      <a:lumMod val="50000"/>
                    </a:schemeClr>
                  </a:solidFill>
                  <a:latin typeface="Montserrat ExtraBold" panose="00000900000000000000" pitchFamily="2" charset="0"/>
                </a:rPr>
                <a:t>sejam submetidos a algum tipo de processamento</a:t>
              </a:r>
              <a:r>
                <a:rPr lang="pt-BR" sz="1400" b="0" i="0" strike="noStrike" baseline="0" dirty="0">
                  <a:solidFill>
                    <a:schemeClr val="accent6">
                      <a:lumMod val="50000"/>
                    </a:schemeClr>
                  </a:solidFill>
                  <a:latin typeface="Montserrat" panose="00000500000000000000" pitchFamily="2" charset="0"/>
                </a:rPr>
                <a:t>. </a:t>
              </a:r>
            </a:p>
          </p:txBody>
        </p:sp>
      </p:grpSp>
      <p:sp>
        <p:nvSpPr>
          <p:cNvPr id="14" name="Título 1">
            <a:extLst>
              <a:ext uri="{FF2B5EF4-FFF2-40B4-BE49-F238E27FC236}">
                <a16:creationId xmlns:a16="http://schemas.microsoft.com/office/drawing/2014/main" id="{A028B996-A726-0857-E88A-9380F4A4CCEE}"/>
              </a:ext>
            </a:extLst>
          </p:cNvPr>
          <p:cNvSpPr txBox="1">
            <a:spLocks/>
          </p:cNvSpPr>
          <p:nvPr/>
        </p:nvSpPr>
        <p:spPr>
          <a:xfrm>
            <a:off x="1105569" y="806231"/>
            <a:ext cx="7221885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1 – Infraestrutura de RSU</a:t>
            </a:r>
          </a:p>
        </p:txBody>
      </p:sp>
    </p:spTree>
    <p:extLst>
      <p:ext uri="{BB962C8B-B14F-4D97-AF65-F5344CB8AC3E}">
        <p14:creationId xmlns:p14="http://schemas.microsoft.com/office/powerpoint/2010/main" val="4285487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9706B-4E68-41F0-DA18-3B21816E07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8AEC8E24-D1C5-F0F1-AD18-74BA5D747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8040179-C77F-BCA8-7EE5-FE7854CEF0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59"/>
          <a:stretch>
            <a:fillRect/>
          </a:stretch>
        </p:blipFill>
        <p:spPr>
          <a:xfrm>
            <a:off x="8880197" y="6088690"/>
            <a:ext cx="2903642" cy="670801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4D4DBB81-F79D-7540-BE83-8F1B813281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625AF5B5-7CFF-34C3-1EEE-861CA51E9D0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213C65F-C091-1D3C-503B-9406E211C3D7}"/>
              </a:ext>
            </a:extLst>
          </p:cNvPr>
          <p:cNvSpPr txBox="1">
            <a:spLocks/>
          </p:cNvSpPr>
          <p:nvPr/>
        </p:nvSpPr>
        <p:spPr>
          <a:xfrm>
            <a:off x="1105569" y="806231"/>
            <a:ext cx="7221885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1.1 – Unidade de Transbordo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641C679B-55D8-D469-659D-46DAF498D577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INFRAESTRUTURA</a:t>
            </a:r>
            <a:endParaRPr lang="pt-BR" sz="2800" dirty="0">
              <a:latin typeface="Montserrat ExtraBold" pitchFamily="2" charset="0"/>
            </a:endParaRPr>
          </a:p>
        </p:txBody>
      </p:sp>
      <p:pic>
        <p:nvPicPr>
          <p:cNvPr id="7" name="Imagem 6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040DF72-C666-E1FC-AA79-0E6599152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5413" y="1835717"/>
            <a:ext cx="9479583" cy="3496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B6EBE17-8522-4CBC-BA4E-6E58CC0F9D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632" y="1225198"/>
            <a:ext cx="7972577" cy="2451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58D013DF-27A0-9961-5DBF-C1D5D05765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60246" y="4058832"/>
            <a:ext cx="8167600" cy="2700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400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FD5F6-2AB7-7DA0-7EDA-7B22F70D1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65A475F6-5160-F466-3895-B43F135447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6F80021-0EED-6F75-7659-C44789D7D4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59"/>
          <a:stretch>
            <a:fillRect/>
          </a:stretch>
        </p:blipFill>
        <p:spPr>
          <a:xfrm>
            <a:off x="8880197" y="6088690"/>
            <a:ext cx="2903642" cy="670801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D43DB70B-6684-B919-729F-BDA9524B09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A278CCDE-50D5-17A4-7A38-F22CC944CB8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63AF3D3-7804-D30C-07A5-14D91C05EFFA}"/>
              </a:ext>
            </a:extLst>
          </p:cNvPr>
          <p:cNvSpPr txBox="1">
            <a:spLocks/>
          </p:cNvSpPr>
          <p:nvPr/>
        </p:nvSpPr>
        <p:spPr>
          <a:xfrm>
            <a:off x="1105569" y="806231"/>
            <a:ext cx="7221885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1.2 – Unidade de Processamento e Tratamento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AE1DA0D-1A97-C783-3A70-6C94CE85EA21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INFRAESTRUTURA</a:t>
            </a:r>
            <a:endParaRPr lang="pt-BR" sz="2800" dirty="0">
              <a:latin typeface="Montserrat ExtraBold" pitchFamily="2" charset="0"/>
            </a:endParaRPr>
          </a:p>
        </p:txBody>
      </p:sp>
      <p:pic>
        <p:nvPicPr>
          <p:cNvPr id="7" name="Imagem 6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A30B04DB-5D8E-425F-92A3-4B6A357EA4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6328" y="2717526"/>
            <a:ext cx="9805798" cy="2552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 descr="Tela de computador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0109EFEB-BF8F-5F73-D14A-347064E374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566" y="1519351"/>
            <a:ext cx="8374013" cy="2787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m 10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B20C94EF-55A7-62FD-0369-2302DB0724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9215" y="5032980"/>
            <a:ext cx="8209661" cy="1679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0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25BE3-3567-C505-2DF9-806A7E920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ECA2932D-9EB8-E9B8-4F49-F9A249DD3E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0C414D6-2487-EA09-F800-397C9BB0C7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196" y="6088690"/>
            <a:ext cx="2919953" cy="670801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4498DF52-EE65-1FE3-4E66-13E4D52DCA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C5A0DA4A-559C-B18A-182B-8C68323FBF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87AF211-8FC9-8D19-CB99-8C6329032108}"/>
              </a:ext>
            </a:extLst>
          </p:cNvPr>
          <p:cNvSpPr txBox="1">
            <a:spLocks/>
          </p:cNvSpPr>
          <p:nvPr/>
        </p:nvSpPr>
        <p:spPr>
          <a:xfrm>
            <a:off x="1105569" y="806231"/>
            <a:ext cx="7581925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1.2 – Unidade de Processamento e Tratamento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1D059B1-F166-F7FC-C756-5B4B5B41B0CE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INFRAESTRUTURA</a:t>
            </a:r>
            <a:endParaRPr lang="pt-BR" sz="2800">
              <a:latin typeface="Montserrat ExtraBold" pitchFamily="2" charset="0"/>
            </a:endParaRPr>
          </a:p>
        </p:txBody>
      </p:sp>
      <p:pic>
        <p:nvPicPr>
          <p:cNvPr id="7" name="Imagem 6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199F6287-8812-2562-A28D-654D1A89BF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056" y="1777555"/>
            <a:ext cx="8327455" cy="361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8406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320DD-7B17-2C51-0FCF-D90A24F4D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27C23808-AEA8-FCF7-B378-8AED846C61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DD9C9C4-A754-46D8-FC1C-2954350C2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196" y="6088690"/>
            <a:ext cx="2919953" cy="670801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CEBEAA1B-D4A1-8F22-39EB-4D585F1C95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E77578E1-4911-C9D8-8779-B8DEE302D1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E38BDD8-B033-62AE-BA56-086E66195427}"/>
              </a:ext>
            </a:extLst>
          </p:cNvPr>
          <p:cNvSpPr txBox="1">
            <a:spLocks/>
          </p:cNvSpPr>
          <p:nvPr/>
        </p:nvSpPr>
        <p:spPr>
          <a:xfrm>
            <a:off x="1105569" y="806231"/>
            <a:ext cx="7221885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1.3 – Unidade de Disposição Final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E9BC62C-11F0-1940-B602-9E9A04628018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INFRAESTRUTURA</a:t>
            </a:r>
            <a:endParaRPr lang="pt-BR" sz="2800" dirty="0">
              <a:latin typeface="Montserrat ExtraBold" pitchFamily="2" charset="0"/>
            </a:endParaRPr>
          </a:p>
        </p:txBody>
      </p:sp>
      <p:pic>
        <p:nvPicPr>
          <p:cNvPr id="7" name="Imagem 6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C2914932-5FCB-DEE1-3994-9109282BC4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3465" y="2441859"/>
            <a:ext cx="8543479" cy="2232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BD121666-BC13-3D13-1003-7619CB5C61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543" y="4207082"/>
            <a:ext cx="6933854" cy="2555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m 11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2D28AE34-E78B-ABCF-7E7B-5F0D1F74108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-1" b="34281"/>
          <a:stretch>
            <a:fillRect/>
          </a:stretch>
        </p:blipFill>
        <p:spPr>
          <a:xfrm>
            <a:off x="438336" y="1376352"/>
            <a:ext cx="8424912" cy="2315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089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320DD-7B17-2C51-0FCF-D90A24F4D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Imagem em preto e branco&#10;&#10;Descrição gerada automaticamente">
            <a:extLst>
              <a:ext uri="{FF2B5EF4-FFF2-40B4-BE49-F238E27FC236}">
                <a16:creationId xmlns:a16="http://schemas.microsoft.com/office/drawing/2014/main" id="{27C23808-AEA8-FCF7-B378-8AED846C61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"/>
            <a:ext cx="12190413" cy="702151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DD9C9C4-A754-46D8-FC1C-2954350C2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196" y="6088690"/>
            <a:ext cx="2919953" cy="670801"/>
          </a:xfrm>
          <a:prstGeom prst="rect">
            <a:avLst/>
          </a:prstGeom>
        </p:spPr>
      </p:pic>
      <p:pic>
        <p:nvPicPr>
          <p:cNvPr id="3" name="Imagem 2" descr="Logotipo&#10;&#10;Descrição gerada automaticamente">
            <a:extLst>
              <a:ext uri="{FF2B5EF4-FFF2-40B4-BE49-F238E27FC236}">
                <a16:creationId xmlns:a16="http://schemas.microsoft.com/office/drawing/2014/main" id="{CEBEAA1B-D4A1-8F22-39EB-4D585F1C95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511" y="326818"/>
            <a:ext cx="864936" cy="418966"/>
          </a:xfrm>
          <a:prstGeom prst="rect">
            <a:avLst/>
          </a:prstGeom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E77578E1-4911-C9D8-8779-B8DEE302D1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116066" y="326296"/>
            <a:ext cx="556715" cy="46721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E38BDD8-B033-62AE-BA56-086E66195427}"/>
              </a:ext>
            </a:extLst>
          </p:cNvPr>
          <p:cNvSpPr txBox="1">
            <a:spLocks/>
          </p:cNvSpPr>
          <p:nvPr/>
        </p:nvSpPr>
        <p:spPr>
          <a:xfrm>
            <a:off x="1105569" y="806231"/>
            <a:ext cx="7221885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Bloco 1.3 – Unidade de Disposição Final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E9BC62C-11F0-1940-B602-9E9A04628018}"/>
              </a:ext>
            </a:extLst>
          </p:cNvPr>
          <p:cNvSpPr txBox="1">
            <a:spLocks/>
          </p:cNvSpPr>
          <p:nvPr/>
        </p:nvSpPr>
        <p:spPr>
          <a:xfrm>
            <a:off x="517632" y="270305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INFRAESTRUTURA</a:t>
            </a:r>
            <a:endParaRPr lang="pt-BR" sz="2800">
              <a:latin typeface="Montserrat ExtraBold" pitchFamily="2" charset="0"/>
            </a:endParaRPr>
          </a:p>
        </p:txBody>
      </p:sp>
      <p:pic>
        <p:nvPicPr>
          <p:cNvPr id="7" name="Imagem 6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C2914932-5FCB-DEE1-3994-9109282BC4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6694" y="2300760"/>
            <a:ext cx="8543479" cy="2232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55346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137B7-CAEC-FF8F-610D-64D9E0A26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1253F6C-25AA-AFF6-507B-959112AC8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B1D62D5-49C4-3171-95BE-B468F1B52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37272F8-B038-C07E-8BC0-75B610F811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09"/>
          <a:stretch>
            <a:fillRect/>
          </a:stretch>
        </p:blipFill>
        <p:spPr>
          <a:xfrm>
            <a:off x="1241207" y="1543649"/>
            <a:ext cx="1909668" cy="505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ADDF37A2-4303-A035-0F6B-88889CEF9C0A}"/>
              </a:ext>
            </a:extLst>
          </p:cNvPr>
          <p:cNvSpPr txBox="1">
            <a:spLocks/>
          </p:cNvSpPr>
          <p:nvPr/>
        </p:nvSpPr>
        <p:spPr>
          <a:xfrm>
            <a:off x="766614" y="418259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MATERIAIS DE APOIO</a:t>
            </a:r>
            <a:endParaRPr lang="pt-BR" sz="2800">
              <a:latin typeface="Montserrat ExtraBold" pitchFamily="2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072135CC-FC3D-236B-3BDF-6EDA4F3C2D89}"/>
              </a:ext>
            </a:extLst>
          </p:cNvPr>
          <p:cNvSpPr txBox="1">
            <a:spLocks/>
          </p:cNvSpPr>
          <p:nvPr/>
        </p:nvSpPr>
        <p:spPr>
          <a:xfrm>
            <a:off x="1414686" y="994471"/>
            <a:ext cx="7221885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Relatórios</a:t>
            </a:r>
          </a:p>
        </p:txBody>
      </p:sp>
      <p:pic>
        <p:nvPicPr>
          <p:cNvPr id="3" name="Imagem 2" descr="Tela de computador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9EE2C941-2AD3-F042-2BD5-99B6BFB0C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124" y="1540967"/>
            <a:ext cx="8531768" cy="4147591"/>
          </a:xfrm>
          <a:prstGeom prst="rect">
            <a:avLst/>
          </a:prstGeom>
        </p:spPr>
      </p:pic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8B349F70-C6B9-6B19-2724-6A248C79AEF3}"/>
              </a:ext>
            </a:extLst>
          </p:cNvPr>
          <p:cNvSpPr/>
          <p:nvPr/>
        </p:nvSpPr>
        <p:spPr>
          <a:xfrm>
            <a:off x="1146098" y="3784812"/>
            <a:ext cx="200519" cy="142034"/>
          </a:xfrm>
          <a:prstGeom prst="rightArrow">
            <a:avLst/>
          </a:prstGeom>
          <a:solidFill>
            <a:srgbClr val="ED7D3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2993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E8D70-35FF-CF55-81D4-74A30AB62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84DBDCE6-85C8-A00A-DC32-63D5254747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6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4BAC389-8526-4EF0-135A-9A601DBCE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8FAB282-F4B7-0946-416B-B90ABC5EF1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09"/>
          <a:stretch>
            <a:fillRect/>
          </a:stretch>
        </p:blipFill>
        <p:spPr>
          <a:xfrm>
            <a:off x="889761" y="1418069"/>
            <a:ext cx="1909668" cy="505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ABB78E5-42A4-1E69-E605-BC019DBD8C64}"/>
              </a:ext>
            </a:extLst>
          </p:cNvPr>
          <p:cNvSpPr txBox="1">
            <a:spLocks/>
          </p:cNvSpPr>
          <p:nvPr/>
        </p:nvSpPr>
        <p:spPr>
          <a:xfrm>
            <a:off x="766614" y="418259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MATERIAIS DE APOIO</a:t>
            </a:r>
            <a:endParaRPr lang="pt-BR" sz="2800">
              <a:latin typeface="Montserrat ExtraBold" pitchFamily="2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F837F89-6D9B-7F38-BBB1-D89BD826A983}"/>
              </a:ext>
            </a:extLst>
          </p:cNvPr>
          <p:cNvSpPr txBox="1">
            <a:spLocks/>
          </p:cNvSpPr>
          <p:nvPr/>
        </p:nvSpPr>
        <p:spPr>
          <a:xfrm>
            <a:off x="887516" y="994471"/>
            <a:ext cx="1911335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Relatórios</a:t>
            </a: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9C0E57DD-5D89-2A1E-D5F9-E48646C8D35D}"/>
              </a:ext>
            </a:extLst>
          </p:cNvPr>
          <p:cNvSpPr/>
          <p:nvPr/>
        </p:nvSpPr>
        <p:spPr>
          <a:xfrm>
            <a:off x="743496" y="4116500"/>
            <a:ext cx="302401" cy="21644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Uma imagem contendo Tabela&#10;&#10;O conteúdo gerado por IA pode estar incorreto.">
            <a:extLst>
              <a:ext uri="{FF2B5EF4-FFF2-40B4-BE49-F238E27FC236}">
                <a16:creationId xmlns:a16="http://schemas.microsoft.com/office/drawing/2014/main" id="{55F9B970-DDF4-AD99-5A76-44F12EF998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5859" y="1414354"/>
            <a:ext cx="9312932" cy="297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98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5EE5A-1626-7788-D2F0-035D93DDA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63610DA-8B2F-64B6-1726-E8F288F153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6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341E876-08C8-BD9C-6BCC-D1C821B0B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3668443-EB29-4651-B530-2423454E82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09"/>
          <a:stretch>
            <a:fillRect/>
          </a:stretch>
        </p:blipFill>
        <p:spPr>
          <a:xfrm>
            <a:off x="889761" y="1418069"/>
            <a:ext cx="1909668" cy="505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08C34BCE-0AD4-A33B-B435-AAF900F41ACA}"/>
              </a:ext>
            </a:extLst>
          </p:cNvPr>
          <p:cNvSpPr txBox="1">
            <a:spLocks/>
          </p:cNvSpPr>
          <p:nvPr/>
        </p:nvSpPr>
        <p:spPr>
          <a:xfrm>
            <a:off x="766614" y="418259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MATERIAIS DE APOIO</a:t>
            </a:r>
            <a:endParaRPr lang="pt-BR" sz="2800">
              <a:latin typeface="Montserrat ExtraBold" pitchFamily="2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2C683554-BB83-37A9-5694-29E01836A5A5}"/>
              </a:ext>
            </a:extLst>
          </p:cNvPr>
          <p:cNvSpPr txBox="1">
            <a:spLocks/>
          </p:cNvSpPr>
          <p:nvPr/>
        </p:nvSpPr>
        <p:spPr>
          <a:xfrm>
            <a:off x="887516" y="994471"/>
            <a:ext cx="1911335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Relatórios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8DC605E5-FE2C-CBB3-12C8-1D3AD9B715CD}"/>
              </a:ext>
            </a:extLst>
          </p:cNvPr>
          <p:cNvSpPr/>
          <p:nvPr/>
        </p:nvSpPr>
        <p:spPr>
          <a:xfrm>
            <a:off x="734914" y="4854832"/>
            <a:ext cx="302401" cy="21644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 descr="Uma imagem contendo Tabela&#10;&#10;O conteúdo gerado por IA pode estar incorreto.">
            <a:extLst>
              <a:ext uri="{FF2B5EF4-FFF2-40B4-BE49-F238E27FC236}">
                <a16:creationId xmlns:a16="http://schemas.microsoft.com/office/drawing/2014/main" id="{C7888EBF-3C7C-985C-FE90-74396FEBCC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8125" y="1422457"/>
            <a:ext cx="9376504" cy="1966484"/>
          </a:xfrm>
          <a:prstGeom prst="rect">
            <a:avLst/>
          </a:prstGeom>
        </p:spPr>
      </p:pic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E4A6E896-198C-FB1E-608A-0EF6D19AA78F}"/>
              </a:ext>
            </a:extLst>
          </p:cNvPr>
          <p:cNvSpPr/>
          <p:nvPr/>
        </p:nvSpPr>
        <p:spPr>
          <a:xfrm>
            <a:off x="10974644" y="2615396"/>
            <a:ext cx="204653" cy="1552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099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AD0C87C-0436-4B5A-B804-3EC85A3E1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5" y="82203"/>
            <a:ext cx="12047557" cy="6857107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9F473251-58FC-155E-2A4B-64E161759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186" y="408978"/>
            <a:ext cx="864823" cy="418911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B8EEDD0-114C-A9FD-6740-060F99C549DD}"/>
              </a:ext>
            </a:extLst>
          </p:cNvPr>
          <p:cNvSpPr txBox="1">
            <a:spLocks/>
          </p:cNvSpPr>
          <p:nvPr/>
        </p:nvSpPr>
        <p:spPr>
          <a:xfrm>
            <a:off x="3535220" y="565552"/>
            <a:ext cx="5833027" cy="40281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Painel de seleção de módulos</a:t>
            </a:r>
            <a:endParaRPr lang="pt-BR" sz="2800" i="1">
              <a:latin typeface="Montserrat ExtraBold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48CED32-AE3F-5374-F876-B87054AF1F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6505" y="4651866"/>
            <a:ext cx="7514246" cy="197970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BA48A22-758A-10F1-7182-82150CBAD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7499" y="1793244"/>
            <a:ext cx="7515821" cy="2033739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2D70754-7FA6-816A-46EE-1BB8D0E475E0}"/>
              </a:ext>
            </a:extLst>
          </p:cNvPr>
          <p:cNvSpPr txBox="1"/>
          <p:nvPr/>
        </p:nvSpPr>
        <p:spPr>
          <a:xfrm>
            <a:off x="3911627" y="1429967"/>
            <a:ext cx="4066645" cy="307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>
                <a:latin typeface="Montserrat" pitchFamily="2" charset="0"/>
              </a:rPr>
              <a:t>Usuário </a:t>
            </a:r>
            <a:r>
              <a:rPr lang="pt-BR" sz="1400" b="1">
                <a:latin typeface="Montserrat ExtraBold" pitchFamily="2" charset="0"/>
              </a:rPr>
              <a:t>com acesso</a:t>
            </a:r>
            <a:r>
              <a:rPr lang="pt-BR" sz="1400" b="1">
                <a:latin typeface="Montserrat" pitchFamily="2" charset="0"/>
              </a:rPr>
              <a:t> </a:t>
            </a:r>
            <a:r>
              <a:rPr lang="pt-BR" sz="1400">
                <a:latin typeface="Montserrat" pitchFamily="2" charset="0"/>
              </a:rPr>
              <a:t>à todos os módulos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E6E1D28-1234-56A3-C8DE-74649BBEEA3B}"/>
              </a:ext>
            </a:extLst>
          </p:cNvPr>
          <p:cNvSpPr txBox="1"/>
          <p:nvPr/>
        </p:nvSpPr>
        <p:spPr>
          <a:xfrm>
            <a:off x="4192546" y="4215309"/>
            <a:ext cx="3785726" cy="307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>
                <a:latin typeface="Montserrat" pitchFamily="2" charset="0"/>
              </a:rPr>
              <a:t>Usuário </a:t>
            </a:r>
            <a:r>
              <a:rPr lang="pt-BR" sz="1400" b="1">
                <a:latin typeface="Montserrat ExtraBold" pitchFamily="2" charset="0"/>
              </a:rPr>
              <a:t>sem acesso</a:t>
            </a:r>
            <a:r>
              <a:rPr lang="pt-BR" sz="1400" b="1">
                <a:latin typeface="Montserrat" pitchFamily="2" charset="0"/>
              </a:rPr>
              <a:t> </a:t>
            </a:r>
            <a:r>
              <a:rPr lang="pt-BR" sz="1400">
                <a:latin typeface="Montserrat" pitchFamily="2" charset="0"/>
              </a:rPr>
              <a:t>à um dos módulos</a:t>
            </a:r>
          </a:p>
        </p:txBody>
      </p:sp>
      <p:pic>
        <p:nvPicPr>
          <p:cNvPr id="8" name="Imagem 7" descr="Uma imagem contendo comida&#10;&#10;O conteúdo gerado por IA pode estar incorreto.">
            <a:extLst>
              <a:ext uri="{FF2B5EF4-FFF2-40B4-BE49-F238E27FC236}">
                <a16:creationId xmlns:a16="http://schemas.microsoft.com/office/drawing/2014/main" id="{FBFC0A03-6B3C-BAEA-E3E3-1447B824C7D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479"/>
          <a:stretch>
            <a:fillRect/>
          </a:stretch>
        </p:blipFill>
        <p:spPr>
          <a:xfrm>
            <a:off x="11220573" y="380031"/>
            <a:ext cx="495759" cy="43999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CB63139-9E2C-F146-C6B9-1E31C2658412}"/>
              </a:ext>
            </a:extLst>
          </p:cNvPr>
          <p:cNvSpPr/>
          <p:nvPr/>
        </p:nvSpPr>
        <p:spPr>
          <a:xfrm>
            <a:off x="2543174" y="5257799"/>
            <a:ext cx="2266950" cy="1209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319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137B7-CAEC-FF8F-610D-64D9E0A26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1253F6C-25AA-AFF6-507B-959112AC8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B1D62D5-49C4-3171-95BE-B468F1B52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37272F8-B038-C07E-8BC0-75B610F811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09"/>
          <a:stretch>
            <a:fillRect/>
          </a:stretch>
        </p:blipFill>
        <p:spPr>
          <a:xfrm>
            <a:off x="1270670" y="1710556"/>
            <a:ext cx="1909668" cy="505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ADDF37A2-4303-A035-0F6B-88889CEF9C0A}"/>
              </a:ext>
            </a:extLst>
          </p:cNvPr>
          <p:cNvSpPr txBox="1">
            <a:spLocks/>
          </p:cNvSpPr>
          <p:nvPr/>
        </p:nvSpPr>
        <p:spPr>
          <a:xfrm>
            <a:off x="766614" y="418259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MATERIAIS DE APOIO</a:t>
            </a:r>
            <a:endParaRPr lang="pt-BR" sz="2800">
              <a:latin typeface="Montserrat ExtraBold" pitchFamily="2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072135CC-FC3D-236B-3BDF-6EDA4F3C2D89}"/>
              </a:ext>
            </a:extLst>
          </p:cNvPr>
          <p:cNvSpPr txBox="1">
            <a:spLocks/>
          </p:cNvSpPr>
          <p:nvPr/>
        </p:nvSpPr>
        <p:spPr>
          <a:xfrm>
            <a:off x="1414686" y="994471"/>
            <a:ext cx="7221885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Relatórios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33A356F-C9EE-B872-376B-D2E011715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6934" y="2238487"/>
            <a:ext cx="7506748" cy="2912501"/>
          </a:xfrm>
          <a:prstGeom prst="rect">
            <a:avLst/>
          </a:prstGeom>
        </p:spPr>
      </p:pic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BABAFF5D-E9AD-9928-DC6F-F48481DCC682}"/>
              </a:ext>
            </a:extLst>
          </p:cNvPr>
          <p:cNvSpPr/>
          <p:nvPr/>
        </p:nvSpPr>
        <p:spPr>
          <a:xfrm>
            <a:off x="1108052" y="5394748"/>
            <a:ext cx="302401" cy="21644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6874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137B7-CAEC-FF8F-610D-64D9E0A26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91253F6C-25AA-AFF6-507B-959112AC8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B1D62D5-49C4-3171-95BE-B468F1B52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37272F8-B038-C07E-8BC0-75B610F8117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09"/>
          <a:stretch>
            <a:fillRect/>
          </a:stretch>
        </p:blipFill>
        <p:spPr>
          <a:xfrm>
            <a:off x="1270670" y="1710556"/>
            <a:ext cx="1909668" cy="5053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ADDF37A2-4303-A035-0F6B-88889CEF9C0A}"/>
              </a:ext>
            </a:extLst>
          </p:cNvPr>
          <p:cNvSpPr txBox="1">
            <a:spLocks/>
          </p:cNvSpPr>
          <p:nvPr/>
        </p:nvSpPr>
        <p:spPr>
          <a:xfrm>
            <a:off x="766614" y="418259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MATERIAIS DE APOIO</a:t>
            </a:r>
            <a:endParaRPr lang="pt-BR" sz="2800">
              <a:latin typeface="Montserrat ExtraBold" pitchFamily="2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072135CC-FC3D-236B-3BDF-6EDA4F3C2D89}"/>
              </a:ext>
            </a:extLst>
          </p:cNvPr>
          <p:cNvSpPr txBox="1">
            <a:spLocks/>
          </p:cNvSpPr>
          <p:nvPr/>
        </p:nvSpPr>
        <p:spPr>
          <a:xfrm>
            <a:off x="1414686" y="994471"/>
            <a:ext cx="7221885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Relatórios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24C95FD-8636-1EDF-75F7-793608A95C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953" y="827406"/>
            <a:ext cx="5991745" cy="5943247"/>
          </a:xfrm>
          <a:prstGeom prst="rect">
            <a:avLst/>
          </a:prstGeom>
        </p:spPr>
      </p:pic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AD7AFF75-31CF-2E57-5C41-1C2BE9A592C6}"/>
              </a:ext>
            </a:extLst>
          </p:cNvPr>
          <p:cNvSpPr/>
          <p:nvPr/>
        </p:nvSpPr>
        <p:spPr>
          <a:xfrm>
            <a:off x="1108052" y="5620532"/>
            <a:ext cx="302401" cy="21644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61603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C69EE-16AF-EAB7-8BE3-F49792518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3999CBA0-0FDE-E296-7282-877F822F4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88194DC3-9447-7E48-C190-7D8598AA9B92}"/>
              </a:ext>
            </a:extLst>
          </p:cNvPr>
          <p:cNvSpPr txBox="1">
            <a:spLocks/>
          </p:cNvSpPr>
          <p:nvPr/>
        </p:nvSpPr>
        <p:spPr>
          <a:xfrm>
            <a:off x="1414686" y="994471"/>
            <a:ext cx="1329695" cy="41896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/>
                <a:cs typeface="Segoe UI"/>
              </a:rPr>
              <a:t>Manuais</a:t>
            </a:r>
          </a:p>
          <a:p>
            <a:endParaRPr lang="pt-BR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/>
              <a:cs typeface="Segoe UI"/>
            </a:endParaRPr>
          </a:p>
        </p:txBody>
      </p:sp>
      <p:pic>
        <p:nvPicPr>
          <p:cNvPr id="2" name="Imagem 1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EB7892D2-7B77-B322-10D8-B459F5C90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315" y="1415282"/>
            <a:ext cx="2315825" cy="5019675"/>
          </a:xfrm>
          <a:prstGeom prst="rect">
            <a:avLst/>
          </a:prstGeom>
        </p:spPr>
      </p:pic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6F019100-7A61-0AD7-EC97-664ADF10CD8F}"/>
              </a:ext>
            </a:extLst>
          </p:cNvPr>
          <p:cNvSpPr/>
          <p:nvPr/>
        </p:nvSpPr>
        <p:spPr>
          <a:xfrm>
            <a:off x="1183576" y="6139478"/>
            <a:ext cx="302401" cy="21644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DA23047-CE93-ADB7-D813-6B30CED4A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308" y="632171"/>
            <a:ext cx="4423919" cy="602898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8431E786-01D3-E223-9FB5-7FC6BACA506A}"/>
              </a:ext>
            </a:extLst>
          </p:cNvPr>
          <p:cNvSpPr txBox="1">
            <a:spLocks/>
          </p:cNvSpPr>
          <p:nvPr/>
        </p:nvSpPr>
        <p:spPr>
          <a:xfrm>
            <a:off x="766614" y="418259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MATERIAIS DE APOIO</a:t>
            </a:r>
            <a:endParaRPr lang="pt-BR" sz="2800">
              <a:latin typeface="Montserrat ExtraBold" pitchFamily="2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548B6D7-7349-4ACB-97D9-5633829E9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171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D8937-DD0F-1119-058D-02B01836C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669B0E31-7EE1-4A9F-F71D-81FCD7F0B5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63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DD2BBDC-7782-0EC5-2062-28CA4EB60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CB1135E-F0E1-DBC1-F6F8-7B7B5BD7EDE3}"/>
              </a:ext>
            </a:extLst>
          </p:cNvPr>
          <p:cNvSpPr txBox="1">
            <a:spLocks/>
          </p:cNvSpPr>
          <p:nvPr/>
        </p:nvSpPr>
        <p:spPr>
          <a:xfrm>
            <a:off x="766614" y="418259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FINALIZAÇÃO DO PREENCHIMENTO</a:t>
            </a:r>
            <a:endParaRPr lang="pt-BR" sz="2800">
              <a:latin typeface="Montserrat ExtraBold" pitchFamily="2" charset="0"/>
            </a:endParaRPr>
          </a:p>
        </p:txBody>
      </p:sp>
      <p:pic>
        <p:nvPicPr>
          <p:cNvPr id="2" name="Imagem 1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61730441-617C-ACD0-A87B-C1FAA09AB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708" y="1089716"/>
            <a:ext cx="2353945" cy="5029200"/>
          </a:xfrm>
          <a:prstGeom prst="rect">
            <a:avLst/>
          </a:prstGeom>
        </p:spPr>
      </p:pic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7CE5C8C8-5CF5-64D4-73E4-7CCE93D7BEB2}"/>
              </a:ext>
            </a:extLst>
          </p:cNvPr>
          <p:cNvSpPr/>
          <p:nvPr/>
        </p:nvSpPr>
        <p:spPr>
          <a:xfrm>
            <a:off x="617147" y="4912878"/>
            <a:ext cx="302401" cy="21644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9DA7DBFD-0CB5-5B39-B569-CDA8AE9F1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929" y="2810384"/>
            <a:ext cx="8988008" cy="2576415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0E056F7E-91E5-41D8-7D95-F6764AFFE477}"/>
              </a:ext>
            </a:extLst>
          </p:cNvPr>
          <p:cNvSpPr/>
          <p:nvPr/>
        </p:nvSpPr>
        <p:spPr>
          <a:xfrm>
            <a:off x="9609394" y="3533981"/>
            <a:ext cx="672079" cy="12907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09317FB9-33FC-B996-040F-B6820E7F01F8}"/>
              </a:ext>
            </a:extLst>
          </p:cNvPr>
          <p:cNvSpPr/>
          <p:nvPr/>
        </p:nvSpPr>
        <p:spPr>
          <a:xfrm>
            <a:off x="9609403" y="3760975"/>
            <a:ext cx="632021" cy="129074"/>
          </a:xfrm>
          <a:prstGeom prst="round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D3955337-DB8F-E8D4-287F-AE6AF9A01501}"/>
              </a:ext>
            </a:extLst>
          </p:cNvPr>
          <p:cNvSpPr/>
          <p:nvPr/>
        </p:nvSpPr>
        <p:spPr>
          <a:xfrm>
            <a:off x="9601955" y="4222228"/>
            <a:ext cx="632021" cy="129074"/>
          </a:xfrm>
          <a:prstGeom prst="roundRect">
            <a:avLst/>
          </a:prstGeom>
          <a:solidFill>
            <a:srgbClr val="FDF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45A150A-D4A1-B913-A9C2-A814635F810C}"/>
              </a:ext>
            </a:extLst>
          </p:cNvPr>
          <p:cNvSpPr/>
          <p:nvPr/>
        </p:nvSpPr>
        <p:spPr>
          <a:xfrm>
            <a:off x="9609852" y="3955229"/>
            <a:ext cx="486257" cy="15038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Imagem 13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08412C5A-ECC0-13E1-EACD-6C05436CB9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7812" y="1092153"/>
            <a:ext cx="8823141" cy="109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72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D9361-6761-072D-DF08-39BEA240B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477E77FD-7F47-584C-C8D1-A20C012007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22" y="1006"/>
            <a:ext cx="12343456" cy="702050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4DD392A-D126-88E4-C33D-D910BBB07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6648" y="5727201"/>
            <a:ext cx="4493501" cy="1032291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8A23942-78AF-EC1F-6CC6-82BE8EAD2325}"/>
              </a:ext>
            </a:extLst>
          </p:cNvPr>
          <p:cNvSpPr txBox="1">
            <a:spLocks/>
          </p:cNvSpPr>
          <p:nvPr/>
        </p:nvSpPr>
        <p:spPr>
          <a:xfrm>
            <a:off x="766614" y="418259"/>
            <a:ext cx="7326414" cy="4189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FINALIZAÇÃO DO PREENCHIMENTO</a:t>
            </a:r>
            <a:endParaRPr lang="pt-BR" sz="2800">
              <a:latin typeface="Montserrat ExtraBold" pitchFamily="2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5CCC69C-6426-618D-641D-7C6B2C4DB2A0}"/>
              </a:ext>
            </a:extLst>
          </p:cNvPr>
          <p:cNvSpPr/>
          <p:nvPr/>
        </p:nvSpPr>
        <p:spPr>
          <a:xfrm>
            <a:off x="2278782" y="1854572"/>
            <a:ext cx="7326414" cy="1289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rtlCol="0" anchor="ctr"/>
          <a:lstStyle/>
          <a:p>
            <a:pPr algn="ctr"/>
            <a:r>
              <a:rPr lang="pt-BR">
                <a:solidFill>
                  <a:schemeClr val="tx1"/>
                </a:solidFill>
              </a:rPr>
              <a:t>Qualquer dúvida entre em contato com a nossa equipe.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A03FB6B-F16A-DF57-7F4C-8A4D676F9B72}"/>
              </a:ext>
            </a:extLst>
          </p:cNvPr>
          <p:cNvGrpSpPr/>
          <p:nvPr/>
        </p:nvGrpSpPr>
        <p:grpSpPr>
          <a:xfrm>
            <a:off x="3827886" y="3150716"/>
            <a:ext cx="4240440" cy="937126"/>
            <a:chOff x="7187093" y="4540800"/>
            <a:chExt cx="4240993" cy="890980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477D58E3-2CF2-A014-9CA9-671E4256D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87093" y="4540800"/>
              <a:ext cx="890980" cy="890980"/>
            </a:xfrm>
            <a:prstGeom prst="rect">
              <a:avLst/>
            </a:prstGeom>
          </p:spPr>
        </p:pic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589C9ED6-8186-36BC-7D11-B65F767F7082}"/>
                </a:ext>
              </a:extLst>
            </p:cNvPr>
            <p:cNvSpPr txBox="1"/>
            <p:nvPr/>
          </p:nvSpPr>
          <p:spPr>
            <a:xfrm>
              <a:off x="8065830" y="4695875"/>
              <a:ext cx="3362256" cy="555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>
                  <a:latin typeface="Montserrat ExtraBold" pitchFamily="2" charset="0"/>
                </a:rPr>
                <a:t>SINISA – Resíduos</a:t>
              </a:r>
            </a:p>
            <a:p>
              <a:r>
                <a:rPr lang="pt-BR" sz="1600">
                  <a:latin typeface="Montserrat" pitchFamily="2" charset="0"/>
                  <a:hlinkClick r:id="rId6"/>
                </a:rPr>
                <a:t>sinisa.residuos@cidades.gov.br</a:t>
              </a:r>
              <a:endParaRPr lang="pt-BR" sz="1600">
                <a:latin typeface="Montserrat" pitchFamily="2" charset="0"/>
              </a:endParaRPr>
            </a:p>
          </p:txBody>
        </p:sp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467E410-49EC-7921-C549-3B69CCECE905}"/>
              </a:ext>
            </a:extLst>
          </p:cNvPr>
          <p:cNvSpPr txBox="1"/>
          <p:nvPr/>
        </p:nvSpPr>
        <p:spPr>
          <a:xfrm>
            <a:off x="4962732" y="4068232"/>
            <a:ext cx="626059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500" b="0" i="0">
                <a:effectLst/>
                <a:latin typeface="Verdana" panose="020B0604030504040204" pitchFamily="34" charset="0"/>
                <a:hlinkClick r:id="rId7" tooltip="https://api.whatsapp.com/send?phone=556137746266"/>
              </a:rPr>
              <a:t>WhatsApp: (61) 3774-6266</a:t>
            </a:r>
            <a:endParaRPr lang="pt-BR" sz="1500"/>
          </a:p>
        </p:txBody>
      </p:sp>
    </p:spTree>
    <p:extLst>
      <p:ext uri="{BB962C8B-B14F-4D97-AF65-F5344CB8AC3E}">
        <p14:creationId xmlns:p14="http://schemas.microsoft.com/office/powerpoint/2010/main" val="2076994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em preto e branco&#10;&#10;Descrição gerada automaticamente">
            <a:extLst>
              <a:ext uri="{FF2B5EF4-FFF2-40B4-BE49-F238E27FC236}">
                <a16:creationId xmlns:a16="http://schemas.microsoft.com/office/drawing/2014/main" id="{758D8F13-D4E8-4CE4-A348-8EC3A9F897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6" y="82203"/>
            <a:ext cx="11904701" cy="6857107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0D9DB59E-DA41-5F02-469C-BCBF0C5B62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42" y="484857"/>
            <a:ext cx="864823" cy="418911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34F0B9C5-A435-C663-3671-28977726ACA1}"/>
              </a:ext>
            </a:extLst>
          </p:cNvPr>
          <p:cNvSpPr txBox="1">
            <a:spLocks/>
          </p:cNvSpPr>
          <p:nvPr/>
        </p:nvSpPr>
        <p:spPr>
          <a:xfrm>
            <a:off x="866489" y="1134492"/>
            <a:ext cx="10457434" cy="558389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pt-B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Responsável pela Informação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pt-BR" sz="1800">
                <a:latin typeface="Montserrat" pitchFamily="2" charset="0"/>
                <a:cs typeface="Segoe UI" panose="020B0502040204020203" pitchFamily="34" charset="0"/>
              </a:rPr>
              <a:t>Usuário-chave durante todo o processo de coleta, é com ele que a equipe do SINISA entrará em contato, caso seja verificada alguma inconsistência no preenchimento dos formulários.</a:t>
            </a:r>
          </a:p>
          <a:p>
            <a:pPr marL="0" indent="0"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pt-BR" sz="1400" b="1">
                <a:solidFill>
                  <a:srgbClr val="FF0000"/>
                </a:solidFill>
                <a:latin typeface="Montserrat"/>
                <a:cs typeface="Segoe UI"/>
              </a:rPr>
              <a:t>Atenção</a:t>
            </a:r>
            <a:r>
              <a:rPr lang="pt-BR" sz="1400">
                <a:solidFill>
                  <a:srgbClr val="FF0000"/>
                </a:solidFill>
                <a:latin typeface="Montserrat"/>
                <a:cs typeface="Segoe UI"/>
              </a:rPr>
              <a:t>:</a:t>
            </a:r>
            <a:r>
              <a:rPr lang="pt-BR" sz="1400">
                <a:latin typeface="Montserrat"/>
                <a:cs typeface="Segoe UI"/>
              </a:rPr>
              <a:t> </a:t>
            </a:r>
            <a:r>
              <a:rPr lang="pt-BR" sz="1400" u="sng">
                <a:latin typeface="Montserrat"/>
                <a:cs typeface="Segoe UI"/>
              </a:rPr>
              <a:t>Apenas</a:t>
            </a:r>
            <a:r>
              <a:rPr lang="pt-BR" sz="1400">
                <a:latin typeface="Montserrat"/>
                <a:cs typeface="Segoe UI"/>
              </a:rPr>
              <a:t> o responsável pela informação pode </a:t>
            </a:r>
            <a:r>
              <a:rPr lang="pt-BR" sz="1400" b="1">
                <a:latin typeface="Montserrat"/>
                <a:cs typeface="Segoe UI"/>
              </a:rPr>
              <a:t>finalizar o preenchimento</a:t>
            </a:r>
            <a:r>
              <a:rPr lang="pt-BR" sz="1400">
                <a:latin typeface="Montserrat"/>
                <a:cs typeface="Segoe UI"/>
              </a:rPr>
              <a:t> e </a:t>
            </a:r>
            <a:r>
              <a:rPr lang="pt-BR" sz="1400" b="1">
                <a:latin typeface="Montserrat"/>
                <a:cs typeface="Segoe UI"/>
              </a:rPr>
              <a:t>cadastrar novos usuário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pt-BR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0"/>
              <a:cs typeface="Segoe UI" panose="020B0502040204020203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pt-B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Auxiliar de preenchimento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pt-BR" sz="1800">
                <a:latin typeface="Montserrat" pitchFamily="2" charset="0"/>
                <a:cs typeface="Segoe UI" panose="020B0502040204020203" pitchFamily="34" charset="0"/>
              </a:rPr>
              <a:t>Perfil de usuário que apenas preenche os formulários. É convidado a entrar no sistema sempre pelo usuário com perfil de Responsável pela Informação.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pt-BR" sz="1800">
              <a:latin typeface="Montserrat" pitchFamily="2" charset="0"/>
              <a:cs typeface="Segoe UI" panose="020B0502040204020203" pitchFamily="34" charset="0"/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pt-BR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Regulador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r>
              <a:rPr lang="pt-BR" sz="1800">
                <a:latin typeface="Montserrat" pitchFamily="2" charset="0"/>
                <a:cs typeface="Segoe UI" panose="020B0502040204020203" pitchFamily="34" charset="0"/>
              </a:rPr>
              <a:t>Perfil de usuário destinado aos profissionais das agências reguladoras, com a finalidade de acompanhar o preenchimento dos municípios sob sua responsabilidade.</a:t>
            </a:r>
          </a:p>
          <a:p>
            <a:pPr marL="0" indent="0">
              <a:lnSpc>
                <a:spcPct val="130000"/>
              </a:lnSpc>
              <a:spcBef>
                <a:spcPts val="0"/>
              </a:spcBef>
              <a:buNone/>
            </a:pPr>
            <a:endParaRPr lang="pt-BR" sz="1800">
              <a:latin typeface="Montserrat" pitchFamily="2" charset="0"/>
              <a:cs typeface="Segoe UI" panose="020B0502040204020203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920253B3-3FF3-3E07-771B-34B1DEEAE4D1}"/>
              </a:ext>
            </a:extLst>
          </p:cNvPr>
          <p:cNvSpPr txBox="1">
            <a:spLocks/>
          </p:cNvSpPr>
          <p:nvPr/>
        </p:nvSpPr>
        <p:spPr>
          <a:xfrm>
            <a:off x="5802515" y="533849"/>
            <a:ext cx="5770171" cy="6265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PERFIS DE PREENCHIMENTO</a:t>
            </a:r>
            <a:endParaRPr lang="pt-BR" sz="2800">
              <a:latin typeface="Montserrat ExtraBold" pitchFamily="2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65FB9B9-F324-31F7-4B59-B6A15FCF58CA}"/>
              </a:ext>
            </a:extLst>
          </p:cNvPr>
          <p:cNvSpPr txBox="1"/>
          <p:nvPr/>
        </p:nvSpPr>
        <p:spPr>
          <a:xfrm>
            <a:off x="1362074" y="3028950"/>
            <a:ext cx="9496425" cy="3047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0914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AD0C87C-0436-4B5A-B804-3EC85A3E1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2" y="0"/>
            <a:ext cx="12201526" cy="7021513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9F473251-58FC-155E-2A4B-64E161759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186" y="408978"/>
            <a:ext cx="864823" cy="418911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B8EEDD0-114C-A9FD-6740-060F99C549DD}"/>
              </a:ext>
            </a:extLst>
          </p:cNvPr>
          <p:cNvSpPr txBox="1">
            <a:spLocks/>
          </p:cNvSpPr>
          <p:nvPr/>
        </p:nvSpPr>
        <p:spPr>
          <a:xfrm>
            <a:off x="2391541" y="390471"/>
            <a:ext cx="6384891" cy="8822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Sistema </a:t>
            </a:r>
            <a:r>
              <a:rPr lang="pt-BR" sz="28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SINISA</a:t>
            </a:r>
          </a:p>
          <a:p>
            <a:pPr algn="ctr">
              <a:lnSpc>
                <a:spcPct val="100000"/>
              </a:lnSpc>
            </a:pPr>
            <a:r>
              <a:rPr lang="pt-BR" sz="2400" i="1">
                <a:solidFill>
                  <a:srgbClr val="F39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Resíduos Sólidos</a:t>
            </a:r>
            <a:endParaRPr lang="pt-BR" sz="2400" i="1">
              <a:solidFill>
                <a:srgbClr val="F39C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itchFamily="2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B558DA64-999F-0DF0-F28D-275A426506A2}"/>
              </a:ext>
            </a:extLst>
          </p:cNvPr>
          <p:cNvSpPr txBox="1"/>
          <p:nvPr/>
        </p:nvSpPr>
        <p:spPr>
          <a:xfrm>
            <a:off x="236914" y="1969229"/>
            <a:ext cx="2532735" cy="13848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400" b="1">
                <a:latin typeface="Montserrat ExtraBold" pitchFamily="2" charset="0"/>
              </a:rPr>
              <a:t>Início</a:t>
            </a:r>
            <a:r>
              <a:rPr lang="pt-BR" sz="1400">
                <a:latin typeface="Montserrat" pitchFamily="2" charset="0"/>
              </a:rPr>
              <a:t> –</a:t>
            </a:r>
          </a:p>
          <a:p>
            <a:pPr algn="r"/>
            <a:r>
              <a:rPr lang="pt-BR" sz="1400">
                <a:latin typeface="Montserrat" pitchFamily="2" charset="0"/>
              </a:rPr>
              <a:t>Cadastro –</a:t>
            </a:r>
          </a:p>
          <a:p>
            <a:pPr algn="r"/>
            <a:r>
              <a:rPr lang="pt-BR" sz="1400">
                <a:latin typeface="Montserrat" pitchFamily="2" charset="0"/>
              </a:rPr>
              <a:t>Formulários Financeiros –</a:t>
            </a:r>
          </a:p>
          <a:p>
            <a:pPr algn="r"/>
            <a:r>
              <a:rPr lang="pt-BR" sz="1400">
                <a:latin typeface="Montserrat" pitchFamily="2" charset="0"/>
              </a:rPr>
              <a:t>Formulários Técnicos –</a:t>
            </a:r>
          </a:p>
          <a:p>
            <a:pPr algn="r"/>
            <a:r>
              <a:rPr lang="pt-BR" sz="1400">
                <a:latin typeface="Montserrat" pitchFamily="2" charset="0"/>
              </a:rPr>
              <a:t>Relatórios –</a:t>
            </a:r>
          </a:p>
          <a:p>
            <a:pPr algn="r"/>
            <a:r>
              <a:rPr lang="pt-BR" sz="1400">
                <a:latin typeface="Montserrat" pitchFamily="2" charset="0"/>
              </a:rPr>
              <a:t>Finalizar preenchimento –</a:t>
            </a:r>
          </a:p>
        </p:txBody>
      </p:sp>
      <p:pic>
        <p:nvPicPr>
          <p:cNvPr id="7" name="Imagem 6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CE8C8DF9-F459-9543-48E3-289F7BBEA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05" y="1870804"/>
            <a:ext cx="8981527" cy="4448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F433277-6AB2-370B-6AB0-5B8940FA7F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479"/>
          <a:stretch>
            <a:fillRect/>
          </a:stretch>
        </p:blipFill>
        <p:spPr>
          <a:xfrm>
            <a:off x="11220573" y="380031"/>
            <a:ext cx="495759" cy="43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19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4A0A2-80D9-1B32-0AD1-717F6F155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0730EFE-C363-6B2C-18A4-177D8EF584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2" y="0"/>
            <a:ext cx="12201526" cy="7021513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5935AFEB-BB49-71C7-F71C-6467F47559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186" y="408978"/>
            <a:ext cx="864823" cy="418911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0D3C2586-BF35-1DDE-B5C1-D1BFFAC47300}"/>
              </a:ext>
            </a:extLst>
          </p:cNvPr>
          <p:cNvSpPr txBox="1">
            <a:spLocks/>
          </p:cNvSpPr>
          <p:nvPr/>
        </p:nvSpPr>
        <p:spPr>
          <a:xfrm>
            <a:off x="2767288" y="322537"/>
            <a:ext cx="6384891" cy="8822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Sistema </a:t>
            </a:r>
            <a:r>
              <a:rPr lang="pt-BR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SINISA</a:t>
            </a:r>
          </a:p>
          <a:p>
            <a:pPr algn="ctr">
              <a:lnSpc>
                <a:spcPct val="100000"/>
              </a:lnSpc>
            </a:pPr>
            <a:r>
              <a:rPr lang="pt-BR" sz="2400" i="1" dirty="0">
                <a:solidFill>
                  <a:srgbClr val="F39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Ferramentas e Funcionalidades</a:t>
            </a:r>
            <a:endParaRPr lang="pt-BR" sz="2400" i="1" dirty="0">
              <a:solidFill>
                <a:srgbClr val="F39C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 ExtraBold" pitchFamily="2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9DE5711-CA8B-2136-E6D2-6E8A672DC0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479"/>
          <a:stretch>
            <a:fillRect/>
          </a:stretch>
        </p:blipFill>
        <p:spPr>
          <a:xfrm>
            <a:off x="11220573" y="380031"/>
            <a:ext cx="495759" cy="439990"/>
          </a:xfrm>
          <a:prstGeom prst="rect">
            <a:avLst/>
          </a:prstGeom>
        </p:spPr>
      </p:pic>
      <p:pic>
        <p:nvPicPr>
          <p:cNvPr id="12" name="Imagem 11" descr="Interface gráfica do usuário, Texto, Aplicativo, Email&#10;&#10;O conteúdo gerado por IA pode estar incorreto.">
            <a:extLst>
              <a:ext uri="{FF2B5EF4-FFF2-40B4-BE49-F238E27FC236}">
                <a16:creationId xmlns:a16="http://schemas.microsoft.com/office/drawing/2014/main" id="{0055478E-3176-2852-FE8C-137D84E49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230" y="1618553"/>
            <a:ext cx="5611008" cy="46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56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AD0C87C-0436-4B5A-B804-3EC85A3E1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5" y="82203"/>
            <a:ext cx="12047557" cy="6857107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9F473251-58FC-155E-2A4B-64E161759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186" y="408978"/>
            <a:ext cx="864823" cy="41891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67EFD43-48D7-4657-25C7-8F85B5EC4AF2}"/>
              </a:ext>
            </a:extLst>
          </p:cNvPr>
          <p:cNvSpPr txBox="1">
            <a:spLocks/>
          </p:cNvSpPr>
          <p:nvPr/>
        </p:nvSpPr>
        <p:spPr>
          <a:xfrm>
            <a:off x="640916" y="523443"/>
            <a:ext cx="3894279" cy="6265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CADASTRO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F1D884F-8AEF-7969-1BEF-069F1D563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90" y="1730568"/>
            <a:ext cx="1879725" cy="3868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E5D4A8F4-A191-1877-6B86-CA608D99FDEB}"/>
              </a:ext>
            </a:extLst>
          </p:cNvPr>
          <p:cNvGrpSpPr/>
          <p:nvPr/>
        </p:nvGrpSpPr>
        <p:grpSpPr>
          <a:xfrm>
            <a:off x="550590" y="2171082"/>
            <a:ext cx="3312368" cy="2227248"/>
            <a:chOff x="550590" y="2171082"/>
            <a:chExt cx="3312368" cy="2227248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86308504-6A61-1BE2-F319-551780440160}"/>
                </a:ext>
              </a:extLst>
            </p:cNvPr>
            <p:cNvGrpSpPr/>
            <p:nvPr/>
          </p:nvGrpSpPr>
          <p:grpSpPr>
            <a:xfrm>
              <a:off x="550590" y="2171082"/>
              <a:ext cx="3312368" cy="1205905"/>
              <a:chOff x="708085" y="2362200"/>
              <a:chExt cx="3050701" cy="1025525"/>
            </a:xfrm>
          </p:grpSpPr>
          <p:sp>
            <p:nvSpPr>
              <p:cNvPr id="7" name="Retângulo 6">
                <a:extLst>
                  <a:ext uri="{FF2B5EF4-FFF2-40B4-BE49-F238E27FC236}">
                    <a16:creationId xmlns:a16="http://schemas.microsoft.com/office/drawing/2014/main" id="{53EB3D7B-AF33-6FCA-48F1-7E70C70DAB5A}"/>
                  </a:ext>
                </a:extLst>
              </p:cNvPr>
              <p:cNvSpPr/>
              <p:nvPr/>
            </p:nvSpPr>
            <p:spPr>
              <a:xfrm>
                <a:off x="708085" y="2940050"/>
                <a:ext cx="1736190" cy="447675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9" name="Conector reto 8">
                <a:extLst>
                  <a:ext uri="{FF2B5EF4-FFF2-40B4-BE49-F238E27FC236}">
                    <a16:creationId xmlns:a16="http://schemas.microsoft.com/office/drawing/2014/main" id="{E13A3171-7EA4-07C2-130B-7CE7EA7BE088}"/>
                  </a:ext>
                </a:extLst>
              </p:cNvPr>
              <p:cNvCxnSpPr/>
              <p:nvPr/>
            </p:nvCxnSpPr>
            <p:spPr>
              <a:xfrm flipV="1">
                <a:off x="2444275" y="2362200"/>
                <a:ext cx="1314511" cy="67310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A4778088-53BA-67C2-C25C-2B3B705F3328}"/>
                </a:ext>
              </a:extLst>
            </p:cNvPr>
            <p:cNvCxnSpPr>
              <a:cxnSpLocks/>
            </p:cNvCxnSpPr>
            <p:nvPr/>
          </p:nvCxnSpPr>
          <p:spPr>
            <a:xfrm>
              <a:off x="2443957" y="3271382"/>
              <a:ext cx="1311554" cy="112694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ítulo 1">
            <a:extLst>
              <a:ext uri="{FF2B5EF4-FFF2-40B4-BE49-F238E27FC236}">
                <a16:creationId xmlns:a16="http://schemas.microsoft.com/office/drawing/2014/main" id="{E37B6AA2-3374-EC1C-6DF0-1E8F65A050EF}"/>
              </a:ext>
            </a:extLst>
          </p:cNvPr>
          <p:cNvSpPr txBox="1">
            <a:spLocks/>
          </p:cNvSpPr>
          <p:nvPr/>
        </p:nvSpPr>
        <p:spPr>
          <a:xfrm>
            <a:off x="8631790" y="1639576"/>
            <a:ext cx="3415767" cy="8588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t-BR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  <a:cs typeface="Segoe UI" panose="020B0502040204020203" pitchFamily="34" charset="0"/>
              </a:rPr>
              <a:t>PREFEITURA</a:t>
            </a:r>
          </a:p>
          <a:p>
            <a:pPr marL="285721" indent="-2857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  <a:cs typeface="Segoe UI" panose="020B0502040204020203" pitchFamily="34" charset="0"/>
              </a:rPr>
              <a:t>PREFEITURA</a:t>
            </a:r>
          </a:p>
          <a:p>
            <a:pPr marL="285721" indent="-2857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  <a:cs typeface="Segoe UI" panose="020B0502040204020203" pitchFamily="34" charset="0"/>
              </a:rPr>
              <a:t>MANDATÁRIO</a:t>
            </a:r>
            <a:endParaRPr lang="pt-BR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itchFamily="2" charset="0"/>
              <a:cs typeface="Segoe UI" panose="020B0502040204020203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9E30C21B-BE04-12BE-6428-7E159B68D0A7}"/>
              </a:ext>
            </a:extLst>
          </p:cNvPr>
          <p:cNvSpPr txBox="1">
            <a:spLocks/>
          </p:cNvSpPr>
          <p:nvPr/>
        </p:nvSpPr>
        <p:spPr>
          <a:xfrm>
            <a:off x="8609535" y="3911095"/>
            <a:ext cx="3318153" cy="143925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t-BR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  <a:cs typeface="Segoe UI" panose="020B0502040204020203" pitchFamily="34" charset="0"/>
              </a:rPr>
              <a:t>RESPONSÁVEL PELA INFO.</a:t>
            </a:r>
          </a:p>
          <a:p>
            <a:pPr marL="285721" indent="-2857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  <a:cs typeface="Segoe UI" panose="020B0502040204020203" pitchFamily="34" charset="0"/>
              </a:rPr>
              <a:t>SETOR RESPONSÁVEL</a:t>
            </a:r>
          </a:p>
          <a:p>
            <a:pPr marL="285721" indent="-2857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  <a:cs typeface="Segoe UI" panose="020B0502040204020203" pitchFamily="34" charset="0"/>
              </a:rPr>
              <a:t>IDENT. DO DIRIGENTE</a:t>
            </a:r>
          </a:p>
          <a:p>
            <a:pPr marL="285721" indent="-2857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  <a:cs typeface="Segoe UI" panose="020B0502040204020203" pitchFamily="34" charset="0"/>
              </a:rPr>
              <a:t>RESPONSÁVEL PELO PREENCHIMENTO</a:t>
            </a:r>
          </a:p>
          <a:p>
            <a:pPr marL="285721" indent="-28572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pt-BR" sz="1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  <a:cs typeface="Segoe UI" panose="020B0502040204020203" pitchFamily="34" charset="0"/>
              </a:rPr>
              <a:t>RESPONSÁVEL SUBSTITUTO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293DD6E-F267-CD94-6FE3-47E9C9DC4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691" y="878995"/>
            <a:ext cx="4766400" cy="2667719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4B6A5ECD-DAE5-C96D-A7B5-4484029DB0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52691" y="3929173"/>
            <a:ext cx="4766400" cy="2542834"/>
          </a:xfrm>
          <a:prstGeom prst="rect">
            <a:avLst/>
          </a:prstGeom>
        </p:spPr>
      </p:pic>
      <p:pic>
        <p:nvPicPr>
          <p:cNvPr id="11" name="Imagem 10" descr="Uma imagem contendo comida&#10;&#10;O conteúdo gerado por IA pode estar incorreto.">
            <a:extLst>
              <a:ext uri="{FF2B5EF4-FFF2-40B4-BE49-F238E27FC236}">
                <a16:creationId xmlns:a16="http://schemas.microsoft.com/office/drawing/2014/main" id="{5D1154ED-0080-7545-6988-6766B3B9F18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5479"/>
          <a:stretch>
            <a:fillRect/>
          </a:stretch>
        </p:blipFill>
        <p:spPr>
          <a:xfrm>
            <a:off x="11220573" y="380031"/>
            <a:ext cx="495759" cy="43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93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AD0C87C-0436-4B5A-B804-3EC85A3E1B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5" y="82203"/>
            <a:ext cx="12047557" cy="6857107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9F473251-58FC-155E-2A4B-64E1617594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186" y="408978"/>
            <a:ext cx="864823" cy="418911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67EFD43-48D7-4657-25C7-8F85B5EC4AF2}"/>
              </a:ext>
            </a:extLst>
          </p:cNvPr>
          <p:cNvSpPr txBox="1">
            <a:spLocks/>
          </p:cNvSpPr>
          <p:nvPr/>
        </p:nvSpPr>
        <p:spPr>
          <a:xfrm>
            <a:off x="640916" y="523443"/>
            <a:ext cx="3894279" cy="62657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 ExtraBold" pitchFamily="2" charset="0"/>
                <a:cs typeface="Segoe UI" panose="020B0502040204020203" pitchFamily="34" charset="0"/>
              </a:rPr>
              <a:t>CADASTRO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39C658FE-A9C0-E3D7-FD8C-2B4BC1E233BB}"/>
              </a:ext>
            </a:extLst>
          </p:cNvPr>
          <p:cNvSpPr txBox="1">
            <a:spLocks/>
          </p:cNvSpPr>
          <p:nvPr/>
        </p:nvSpPr>
        <p:spPr>
          <a:xfrm>
            <a:off x="9390950" y="1843583"/>
            <a:ext cx="2274600" cy="368819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>
              <a:lnSpc>
                <a:spcPct val="120000"/>
              </a:lnSpc>
              <a:spcBef>
                <a:spcPct val="0"/>
              </a:spcBef>
              <a:buNone/>
              <a:defRPr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pt-BR"/>
              <a:t>DADOS GERAIS</a:t>
            </a:r>
          </a:p>
          <a:p>
            <a:pPr marL="285721" indent="-285721">
              <a:buFont typeface="Arial" panose="020B0604020202020204" pitchFamily="34" charset="0"/>
              <a:buChar char="•"/>
            </a:pPr>
            <a:r>
              <a:rPr lang="pt-BR" sz="1100" b="0"/>
              <a:t>ÁREA TOTAL</a:t>
            </a:r>
          </a:p>
          <a:p>
            <a:pPr marL="285721" indent="-285721">
              <a:buFont typeface="Arial" panose="020B0604020202020204" pitchFamily="34" charset="0"/>
              <a:buChar char="•"/>
            </a:pPr>
            <a:r>
              <a:rPr lang="pt-BR" sz="1100" b="0"/>
              <a:t>POPULAÇÃO TOTAL</a:t>
            </a:r>
          </a:p>
          <a:p>
            <a:pPr marL="742876" lvl="1" indent="-285721">
              <a:buFont typeface="Arial" panose="020B0604020202020204" pitchFamily="34" charset="0"/>
              <a:buChar char="•"/>
            </a:pPr>
            <a:r>
              <a:rPr lang="pt-BR" sz="900">
                <a:latin typeface="Montserrat" pitchFamily="2" charset="0"/>
              </a:rPr>
              <a:t>CENSO 2022</a:t>
            </a:r>
          </a:p>
          <a:p>
            <a:pPr marL="285721" indent="-285721">
              <a:buFont typeface="Arial" panose="020B0604020202020204" pitchFamily="34" charset="0"/>
              <a:buChar char="•"/>
            </a:pPr>
            <a:r>
              <a:rPr lang="pt-BR" sz="1100" b="0"/>
              <a:t>POPULAÇÃO URBANA</a:t>
            </a:r>
          </a:p>
          <a:p>
            <a:pPr marL="285721" indent="-285721">
              <a:buFont typeface="Arial" panose="020B0604020202020204" pitchFamily="34" charset="0"/>
              <a:buChar char="•"/>
            </a:pPr>
            <a:r>
              <a:rPr lang="pt-BR" sz="1100" b="0"/>
              <a:t>POPULAÇÃO RURAL</a:t>
            </a:r>
          </a:p>
          <a:p>
            <a:pPr marL="285721" indent="-285721">
              <a:buFont typeface="Arial" panose="020B0604020202020204" pitchFamily="34" charset="0"/>
              <a:buChar char="•"/>
            </a:pPr>
            <a:endParaRPr lang="pt-BR" sz="1100" b="0"/>
          </a:p>
          <a:p>
            <a:endParaRPr lang="pt-BR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73679724-8064-428A-E484-9D0357221DD1}"/>
              </a:ext>
            </a:extLst>
          </p:cNvPr>
          <p:cNvSpPr txBox="1">
            <a:spLocks/>
          </p:cNvSpPr>
          <p:nvPr/>
        </p:nvSpPr>
        <p:spPr>
          <a:xfrm>
            <a:off x="9335089" y="4992034"/>
            <a:ext cx="2549017" cy="36881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itchFamily="2" charset="0"/>
                <a:cs typeface="Segoe UI" panose="020B0502040204020203" pitchFamily="34" charset="0"/>
              </a:rPr>
              <a:t>USUÁRIOS EXTERNOS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8C3FB4E-A641-3D3A-3E9F-FFB2EE812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598" y="1926580"/>
            <a:ext cx="1879725" cy="3868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C9B1017E-EA07-D89C-BE00-1EC070715AC6}"/>
              </a:ext>
            </a:extLst>
          </p:cNvPr>
          <p:cNvGrpSpPr/>
          <p:nvPr/>
        </p:nvGrpSpPr>
        <p:grpSpPr>
          <a:xfrm>
            <a:off x="622598" y="2818869"/>
            <a:ext cx="3312368" cy="2227248"/>
            <a:chOff x="550590" y="2171082"/>
            <a:chExt cx="3312368" cy="2227248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10A743AA-7926-A8FF-0E1B-4B8BAE98909F}"/>
                </a:ext>
              </a:extLst>
            </p:cNvPr>
            <p:cNvGrpSpPr/>
            <p:nvPr/>
          </p:nvGrpSpPr>
          <p:grpSpPr>
            <a:xfrm>
              <a:off x="550590" y="2171082"/>
              <a:ext cx="3312368" cy="1205905"/>
              <a:chOff x="708085" y="2362200"/>
              <a:chExt cx="3050701" cy="1025525"/>
            </a:xfrm>
          </p:grpSpPr>
          <p:sp>
            <p:nvSpPr>
              <p:cNvPr id="18" name="Retângulo 17">
                <a:extLst>
                  <a:ext uri="{FF2B5EF4-FFF2-40B4-BE49-F238E27FC236}">
                    <a16:creationId xmlns:a16="http://schemas.microsoft.com/office/drawing/2014/main" id="{131FE0C0-2BA1-EE25-F394-113B37E114D1}"/>
                  </a:ext>
                </a:extLst>
              </p:cNvPr>
              <p:cNvSpPr/>
              <p:nvPr/>
            </p:nvSpPr>
            <p:spPr>
              <a:xfrm>
                <a:off x="708085" y="2940050"/>
                <a:ext cx="1736190" cy="447675"/>
              </a:xfrm>
              <a:prstGeom prst="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cxnSp>
            <p:nvCxnSpPr>
              <p:cNvPr id="19" name="Conector reto 18">
                <a:extLst>
                  <a:ext uri="{FF2B5EF4-FFF2-40B4-BE49-F238E27FC236}">
                    <a16:creationId xmlns:a16="http://schemas.microsoft.com/office/drawing/2014/main" id="{12885181-AA2A-B04B-DA69-81D2ED0C9AE6}"/>
                  </a:ext>
                </a:extLst>
              </p:cNvPr>
              <p:cNvCxnSpPr/>
              <p:nvPr/>
            </p:nvCxnSpPr>
            <p:spPr>
              <a:xfrm flipV="1">
                <a:off x="2444275" y="2362200"/>
                <a:ext cx="1314511" cy="67310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9689A610-A6C1-0960-04A1-C079296246FF}"/>
                </a:ext>
              </a:extLst>
            </p:cNvPr>
            <p:cNvCxnSpPr>
              <a:cxnSpLocks/>
            </p:cNvCxnSpPr>
            <p:nvPr/>
          </p:nvCxnSpPr>
          <p:spPr>
            <a:xfrm>
              <a:off x="2443957" y="3271382"/>
              <a:ext cx="1311554" cy="1126948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magem 6">
            <a:extLst>
              <a:ext uri="{FF2B5EF4-FFF2-40B4-BE49-F238E27FC236}">
                <a16:creationId xmlns:a16="http://schemas.microsoft.com/office/drawing/2014/main" id="{BA3243C9-D65A-48D7-A105-848D73368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4558" y="1653373"/>
            <a:ext cx="5399297" cy="2571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54793CD9-5EEA-85B9-58D1-876AD0FF11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091"/>
          <a:stretch/>
        </p:blipFill>
        <p:spPr>
          <a:xfrm>
            <a:off x="3740416" y="4728581"/>
            <a:ext cx="5467581" cy="1224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 descr="Uma imagem contendo comida&#10;&#10;O conteúdo gerado por IA pode estar incorreto.">
            <a:extLst>
              <a:ext uri="{FF2B5EF4-FFF2-40B4-BE49-F238E27FC236}">
                <a16:creationId xmlns:a16="http://schemas.microsoft.com/office/drawing/2014/main" id="{A57EF56D-967C-D150-1ED8-A6A97780690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5479"/>
          <a:stretch>
            <a:fillRect/>
          </a:stretch>
        </p:blipFill>
        <p:spPr>
          <a:xfrm>
            <a:off x="11220573" y="380031"/>
            <a:ext cx="495759" cy="43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3911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7912</Words>
  <Application>Microsoft Office PowerPoint</Application>
  <PresentationFormat>Personalizar</PresentationFormat>
  <Paragraphs>1096</Paragraphs>
  <Slides>44</Slides>
  <Notes>42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5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DA APRESENTAÇÃO</dc:title>
  <dc:creator>Cristiano</dc:creator>
  <cp:lastModifiedBy>Caio Petrillo Vieira de Mattos</cp:lastModifiedBy>
  <cp:revision>21</cp:revision>
  <dcterms:created xsi:type="dcterms:W3CDTF">2023-03-02T12:49:35Z</dcterms:created>
  <dcterms:modified xsi:type="dcterms:W3CDTF">2026-05-12T12:09:29Z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2026-01-27T14:12:01Z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1f1be804-ebdf-42f4-bda1-7f29abe6d47a</vt:lpwstr>
  </property>
  <property fmtid="{D5CDD505-2E9C-101B-9397-08002B2CF9AE}" pid="7" name="MSIP_Label_defa4170-0d19-0005-0004-bc88714345d2_ActionId">
    <vt:lpwstr>2b43d9da-03fa-4de1-8356-daed677c6aaa</vt:lpwstr>
  </property>
  <property fmtid="{D5CDD505-2E9C-101B-9397-08002B2CF9AE}" pid="8" name="MSIP_Label_defa4170-0d19-0005-0004-bc88714345d2_ContentBits">
    <vt:lpwstr>0</vt:lpwstr>
  </property>
  <property fmtid="{D5CDD505-2E9C-101B-9397-08002B2CF9AE}" pid="9" name="MSIP_Label_defa4170-0d19-0005-0004-bc88714345d2_Tag">
    <vt:lpwstr>10, 3, 0, 1</vt:lpwstr>
  </property>
</Properties>
</file>