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5"/>
  </p:notesMasterIdLst>
  <p:sldIdLst>
    <p:sldId id="256" r:id="rId5"/>
    <p:sldId id="279" r:id="rId6"/>
    <p:sldId id="380" r:id="rId7"/>
    <p:sldId id="358" r:id="rId8"/>
    <p:sldId id="328" r:id="rId9"/>
    <p:sldId id="356" r:id="rId10"/>
    <p:sldId id="323" r:id="rId11"/>
    <p:sldId id="376" r:id="rId12"/>
    <p:sldId id="374" r:id="rId13"/>
    <p:sldId id="371" r:id="rId14"/>
    <p:sldId id="375" r:id="rId15"/>
    <p:sldId id="355" r:id="rId16"/>
    <p:sldId id="281" r:id="rId17"/>
    <p:sldId id="319" r:id="rId18"/>
    <p:sldId id="347" r:id="rId19"/>
    <p:sldId id="346" r:id="rId20"/>
    <p:sldId id="320" r:id="rId21"/>
    <p:sldId id="303" r:id="rId22"/>
    <p:sldId id="322" r:id="rId23"/>
    <p:sldId id="304" r:id="rId24"/>
    <p:sldId id="365" r:id="rId25"/>
    <p:sldId id="305" r:id="rId26"/>
    <p:sldId id="378" r:id="rId27"/>
    <p:sldId id="306" r:id="rId28"/>
    <p:sldId id="362" r:id="rId29"/>
    <p:sldId id="379" r:id="rId30"/>
    <p:sldId id="307" r:id="rId31"/>
    <p:sldId id="361" r:id="rId32"/>
    <p:sldId id="377" r:id="rId33"/>
    <p:sldId id="366" r:id="rId34"/>
    <p:sldId id="367" r:id="rId35"/>
    <p:sldId id="324" r:id="rId36"/>
    <p:sldId id="341" r:id="rId37"/>
    <p:sldId id="381" r:id="rId38"/>
    <p:sldId id="326" r:id="rId39"/>
    <p:sldId id="349" r:id="rId40"/>
    <p:sldId id="348" r:id="rId41"/>
    <p:sldId id="350" r:id="rId42"/>
    <p:sldId id="351" r:id="rId43"/>
    <p:sldId id="311" r:id="rId44"/>
    <p:sldId id="352" r:id="rId45"/>
    <p:sldId id="357" r:id="rId46"/>
    <p:sldId id="363" r:id="rId47"/>
    <p:sldId id="364" r:id="rId48"/>
    <p:sldId id="342" r:id="rId49"/>
    <p:sldId id="359" r:id="rId50"/>
    <p:sldId id="360" r:id="rId51"/>
    <p:sldId id="368" r:id="rId52"/>
    <p:sldId id="369" r:id="rId53"/>
    <p:sldId id="310" r:id="rId54"/>
    <p:sldId id="327" r:id="rId55"/>
    <p:sldId id="334" r:id="rId56"/>
    <p:sldId id="335" r:id="rId57"/>
    <p:sldId id="353" r:id="rId58"/>
    <p:sldId id="336" r:id="rId59"/>
    <p:sldId id="309" r:id="rId60"/>
    <p:sldId id="330" r:id="rId61"/>
    <p:sldId id="331" r:id="rId62"/>
    <p:sldId id="332" r:id="rId63"/>
    <p:sldId id="312" r:id="rId64"/>
    <p:sldId id="337" r:id="rId65"/>
    <p:sldId id="338" r:id="rId66"/>
    <p:sldId id="339" r:id="rId67"/>
    <p:sldId id="317" r:id="rId68"/>
    <p:sldId id="316" r:id="rId69"/>
    <p:sldId id="315" r:id="rId70"/>
    <p:sldId id="314" r:id="rId71"/>
    <p:sldId id="313" r:id="rId72"/>
    <p:sldId id="318" r:id="rId73"/>
    <p:sldId id="301" r:id="rId74"/>
  </p:sldIdLst>
  <p:sldSz cx="12190413" cy="7021513"/>
  <p:notesSz cx="6858000" cy="9144000"/>
  <p:defaultTextStyle>
    <a:defPPr>
      <a:defRPr lang="pt-BR"/>
    </a:defPPr>
    <a:lvl1pPr marL="0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869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737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606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5474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4343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3212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2080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90949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FF"/>
    <a:srgbClr val="FF0000"/>
    <a:srgbClr val="FFD100"/>
    <a:srgbClr val="00D100"/>
    <a:srgbClr val="FCFCFC"/>
    <a:srgbClr val="3C8DBC"/>
    <a:srgbClr val="FF7070"/>
    <a:srgbClr val="EEEEEE"/>
    <a:srgbClr val="304E97"/>
    <a:srgbClr val="033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3234"/>
      </p:cViewPr>
      <p:guideLst>
        <p:guide orient="horz" pos="22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30T17:14:30.29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23072 8784 16383 0 0,'5'0'0'0'0,"6"0"0"0"0,7 0 0 0 0,4 0 0 0 0,4 0 0 0 0,3 0 0 0 0,0 0 0 0 0,1 0 0 0 0,0 0 0 0 0,0 0 0 0 0,0 0 0 0 0,-1 0 0 0 0,0 0 0 0 0,0 0 0 0 0,0 0 0 0 0,0 0 0 0 0,0 0 0 0 0,-1 0 0 0 0,1 0 0 0 0,0 0 0 0 0,0 0 0 0 0,-5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30T19:22:34.22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29819 6773 16383 0 0,'4'0'0'0'0,"8"0"0"0"0,5 0 0 0 0,6 0 0 0 0,3 0 0 0 0,3 0 0 0 0,0 0 0 0 0,1 0 0 0 0,0 0 0 0 0,0 0 0 0 0,0 0 0 0 0,-1 0 0 0 0,0 0 0 0 0,0 0 0 0 0,-5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30T20:42:09.7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35639 6090 16383 0 0,'5'0'0'0'0,"7"0"0"0"0,5 0 0 0 0,6-5 0 0 0,3-1 0 0 0,3 0 0 0 0,0 1 0 0 0,1-4 0 0 0,0 0 0 0 0,0 2 0 0 0,0 2 0 0 0,-1 1 0 0 0,0 2 0 0 0,0 1 0 0 0,0 1 0 0 0,-5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30T20:42:55.0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31783 8440 16383 0 0,'-5'0'0'0'0,"-6"0"0"0"0,-7 0 0 0 0,-5 0 0 0 0,7 0 0 0 0,10 0 0 0 0,12 0 0 0 0,9 0 0 0 0,8 0 0 0 0,3 0 0 0 0,4 0 0 0 0,1 0 0 0 0,0 0 0 0 0,0 0 0 0 0,-11 0 0 0 0,-13 0 0 0 0,-13 0 0 0 0,-10 0 0 0 0,-7 0 0 0 0,-5 0 0 0 0,2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03T13:41:46.5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30306 8946 16383 0 0,'2'0'0'0'0,"3"0"0"0"0,3 0 0 0 0,2 0 0 0 0,1 0 0 0 0,2 0 0 0 0,0 0 0 0 0,0 0 0 0 0,1 0 0 0 0,-1 0 0 0 0,0 0 0 0 0,-5 0 0 0 0,-5 0 0 0 0,-6 0 0 0 0,-2-2 0 0 0,-3-1 0 0 0,-1 0 0 0 0,-3 1 0 0 0,0 0 0 0 0,-1 1 0 0 0,0 1 0 0 0,-1 0 0 0 0,1 0 0 0 0,4 0 0 0 0,6 0 0 0 0,6 0 0 0 0,4 0 0 0 0,4 0 0 0 0,3 0 0 0 0,2 0 0 0 0,1 0 0 0 0,-1 0 0 0 0,-1 0 0 0 0,0 0 0 0 0,-2 0 0 0 0,1 0 0 0 0,-6 0 0 0 0,-5 0 0 0 0,-7 0 0 0 0,-3 0 0 0 0,-4 0 0 0 0,-1 0 0 0 0,-2 0 0 0 0,0 0 0 0 0,0 0 0 0 0,0 0 0 0 0,1 0 0 0 0,0 0 0 0 0,-1 0 0 0 0,2 0 0 0 0,3 0 0 0 0,6 0 0 0 0,6 0 0 0 0,4 0 0 0 0,4 0 0 0 0,1 0 0 0 0,2 0 0 0 0,0 0 0 0 0,-1 0 0 0 0,1 0 0 0 0,-1 0 0 0 0,1 0 0 0 0,-1 0 0 0 0,-1 0 0 0 0,1 0 0 0 0,-5 0 0 0 0,-5 0 0 0 0,-6 0 0 0 0,-4 0 0 0 0,-4 0 0 0 0,-1 0 0 0 0,-2 0 0 0 0,0 0 0 0 0,0 0 0 0 0,0 0 0 0 0,1 0 0 0 0,0 0 0 0 0,-1 0 0 0 0,2 0 0 0 0,-1 0 0 0 0,0 0 0 0 0,0 0 0 0 0,0 0 0 0 0,0 0 0 0 0,3 2 0 0 0,4 1 0 0 0,6 0 0 0 0,5-1 0 0 0,4 0 0 0 0,3-1 0 0 0,0-1 0 0 0,2 0 0 0 0,0 0 0 0 0,0 0 0 0 0,-1 0 0 0 0,0 0 0 0 0,1 0 0 0 0,-2 0 0 0 0,1 0 0 0 0,-2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03T16:30:03.8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23074 9658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03T16:30:05.6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23174 9717 16383 0 0,'-2'0'0'0'0,"-4"0"0"0"0,-1-2 0 0 0,-1-2 0 0 0,-2 1 0 0 0,-2 0 0 0 0,-2 1 0 0 0,0 1 0 0 0,-1 1 0 0 0,3-3 0 0 0,0 0 0 0 0,0-1 0 0 0,-1-1 0 0 0,0 0 0 0 0,2-1 0 0 0,0-1 0 0 0,-1 2 0 0 0,0 1 0 0 0,2 2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03T14:09:31.3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23182 11424 16383 0 0,'-2'0'0'0'0,"-3"0"0"0"0,-4 0 0 0 0,1 3 0 0 0,-2 0 0 0 0,0 0 0 0 0,3-1 0 0 0,5 0 0 0 0,5-1 0 0 0,3-3 0 0 0,2-1 0 0 0,3 0 0 0 0,1 1 0 0 0,-2-2 0 0 0,1-1 0 0 0,0 2 0 0 0,1 0 0 0 0,1 1 0 0 0,0 1 0 0 0,1 1 0 0 0,0 0 0 0 0,0 0 0 0 0,0 0 0 0 0,0 0 0 0 0,0 0 0 0 0,0 0 0 0 0,-3 3 0 0 0,0 0 0 0 0,0 0 0 0 0,1-1 0 0 0,0 0 0 0 0,-4-1 0 0 0,-6 0 0 0 0,-5-1 0 0 0,-5 0 0 0 0,-3 0 0 0 0,-2 0 0 0 0,-2-1 0 0 0,0 1 0 0 0,1 0 0 0 0,-1 0 0 0 0,0 0 0 0 0,1 0 0 0 0,0 0 0 0 0,0 0 0 0 0,0 0 0 0 0,1 0 0 0 0,-1 0 0 0 0,0 0 0 0 0,0 0 0 0 0,1 0 0 0 0,-1 0 0 0 0,2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6E07C-2B2A-4CCD-8F29-0A9C7ED1603E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43000"/>
            <a:ext cx="5359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F7D16-A191-43E6-B014-A6C025E671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11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/>
              <a:t>Bom </a:t>
            </a:r>
            <a:r>
              <a:rPr lang="en-US" err="1"/>
              <a:t>dia</a:t>
            </a:r>
            <a:r>
              <a:rPr lang="en-US"/>
              <a:t>, </a:t>
            </a:r>
            <a:r>
              <a:rPr lang="en-US" err="1"/>
              <a:t>prazer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conhecer</a:t>
            </a:r>
            <a:r>
              <a:rPr lang="en-US"/>
              <a:t> </a:t>
            </a:r>
            <a:r>
              <a:rPr lang="en-US" err="1"/>
              <a:t>vocês</a:t>
            </a:r>
            <a:r>
              <a:rPr lang="en-US"/>
              <a:t>, me </a:t>
            </a:r>
            <a:r>
              <a:rPr lang="en-US" err="1"/>
              <a:t>chamo</a:t>
            </a:r>
            <a:r>
              <a:rPr lang="en-US"/>
              <a:t> Arthur e </a:t>
            </a:r>
            <a:r>
              <a:rPr lang="en-US" err="1"/>
              <a:t>vou</a:t>
            </a:r>
            <a:r>
              <a:rPr lang="en-US"/>
              <a:t> </a:t>
            </a:r>
            <a:r>
              <a:rPr lang="en-US" err="1"/>
              <a:t>abordar</a:t>
            </a:r>
            <a:r>
              <a:rPr lang="en-US"/>
              <a:t> com </a:t>
            </a:r>
            <a:r>
              <a:rPr lang="en-US" err="1"/>
              <a:t>vocês</a:t>
            </a:r>
            <a:r>
              <a:rPr lang="en-US"/>
              <a:t> a </a:t>
            </a:r>
            <a:r>
              <a:rPr lang="en-US" err="1"/>
              <a:t>parte</a:t>
            </a:r>
            <a:r>
              <a:rPr lang="en-US"/>
              <a:t> de </a:t>
            </a:r>
            <a:r>
              <a:rPr lang="en-US" err="1"/>
              <a:t>cadastro</a:t>
            </a:r>
            <a:r>
              <a:rPr lang="en-US"/>
              <a:t> do </a:t>
            </a:r>
            <a:r>
              <a:rPr lang="en-US" err="1"/>
              <a:t>sistema</a:t>
            </a:r>
            <a:r>
              <a:rPr lang="en-US"/>
              <a:t>.</a:t>
            </a:r>
            <a:endParaRPr lang="pt-BR"/>
          </a:p>
          <a:p>
            <a:pPr algn="just"/>
            <a:r>
              <a:rPr lang="en-US"/>
              <a:t> </a:t>
            </a:r>
            <a:endParaRPr lang="pt-BR"/>
          </a:p>
          <a:p>
            <a:pPr algn="just"/>
            <a:r>
              <a:rPr lang="en-US"/>
              <a:t> Bom,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primeiro</a:t>
            </a:r>
            <a:r>
              <a:rPr lang="en-US"/>
              <a:t> </a:t>
            </a:r>
            <a:r>
              <a:rPr lang="en-US" err="1"/>
              <a:t>lugar</a:t>
            </a:r>
            <a:r>
              <a:rPr lang="en-US"/>
              <a:t>, a </a:t>
            </a:r>
            <a:r>
              <a:rPr lang="en-US" err="1"/>
              <a:t>parte</a:t>
            </a:r>
            <a:r>
              <a:rPr lang="en-US"/>
              <a:t> de </a:t>
            </a:r>
            <a:r>
              <a:rPr lang="en-US" err="1"/>
              <a:t>cadastro</a:t>
            </a:r>
            <a:r>
              <a:rPr lang="en-US"/>
              <a:t> subdivide-se nesses </a:t>
            </a:r>
            <a:r>
              <a:rPr lang="en-US" err="1"/>
              <a:t>tópicos</a:t>
            </a:r>
            <a:r>
              <a:rPr lang="en-US"/>
              <a:t> </a:t>
            </a:r>
            <a:r>
              <a:rPr lang="en-US" err="1"/>
              <a:t>abaixo</a:t>
            </a:r>
            <a:r>
              <a:rPr lang="en-US"/>
              <a:t>, tais </a:t>
            </a:r>
            <a:r>
              <a:rPr lang="en-US" err="1"/>
              <a:t>são</a:t>
            </a:r>
            <a:r>
              <a:rPr lang="en-US"/>
              <a:t>, </a:t>
            </a:r>
            <a:r>
              <a:rPr lang="en-US" err="1"/>
              <a:t>prestador</a:t>
            </a:r>
            <a:r>
              <a:rPr lang="en-US"/>
              <a:t>, </a:t>
            </a:r>
            <a:r>
              <a:rPr lang="en-US" err="1"/>
              <a:t>responsável</a:t>
            </a:r>
            <a:r>
              <a:rPr lang="en-US"/>
              <a:t> pela </a:t>
            </a:r>
            <a:r>
              <a:rPr lang="en-US" err="1"/>
              <a:t>informação</a:t>
            </a:r>
            <a:r>
              <a:rPr lang="en-US"/>
              <a:t>, </a:t>
            </a:r>
            <a:r>
              <a:rPr lang="en-US" err="1"/>
              <a:t>atendimento</a:t>
            </a:r>
            <a:r>
              <a:rPr lang="en-US"/>
              <a:t> e </a:t>
            </a:r>
            <a:r>
              <a:rPr lang="en-US" err="1"/>
              <a:t>delegação</a:t>
            </a:r>
            <a:r>
              <a:rPr lang="en-US"/>
              <a:t>, dados </a:t>
            </a:r>
            <a:r>
              <a:rPr lang="en-US" err="1"/>
              <a:t>gerais</a:t>
            </a:r>
            <a:r>
              <a:rPr lang="en-US"/>
              <a:t> e </a:t>
            </a:r>
            <a:r>
              <a:rPr lang="en-US" err="1"/>
              <a:t>usuários</a:t>
            </a:r>
            <a:r>
              <a:rPr lang="en-US"/>
              <a:t> </a:t>
            </a:r>
            <a:r>
              <a:rPr lang="en-US" err="1"/>
              <a:t>externos</a:t>
            </a:r>
            <a:r>
              <a:rPr lang="en-US"/>
              <a:t>.</a:t>
            </a:r>
            <a:endParaRPr lang="pt-BR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03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/>
              <a:t>a </a:t>
            </a:r>
            <a:r>
              <a:rPr lang="en-US" err="1"/>
              <a:t>solicitação</a:t>
            </a:r>
            <a:r>
              <a:rPr lang="en-US"/>
              <a:t> para </a:t>
            </a:r>
            <a:r>
              <a:rPr lang="en-US" err="1"/>
              <a:t>inserir</a:t>
            </a:r>
            <a:r>
              <a:rPr lang="en-US"/>
              <a:t> </a:t>
            </a:r>
            <a:r>
              <a:rPr lang="en-US" err="1"/>
              <a:t>novos</a:t>
            </a:r>
            <a:r>
              <a:rPr lang="en-US"/>
              <a:t> </a:t>
            </a:r>
            <a:r>
              <a:rPr lang="en-US" err="1"/>
              <a:t>prestadores</a:t>
            </a:r>
            <a:r>
              <a:rPr lang="en-US"/>
              <a:t> é </a:t>
            </a:r>
            <a:r>
              <a:rPr lang="en-US" err="1"/>
              <a:t>realizada</a:t>
            </a:r>
            <a:r>
              <a:rPr lang="en-US"/>
              <a:t>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vocês</a:t>
            </a:r>
            <a:r>
              <a:rPr lang="en-US"/>
              <a:t> para </a:t>
            </a:r>
            <a:r>
              <a:rPr lang="en-US" err="1"/>
              <a:t>nós</a:t>
            </a:r>
            <a:r>
              <a:rPr lang="en-US"/>
              <a:t> do Sinisa </a:t>
            </a:r>
            <a:r>
              <a:rPr lang="en-US" err="1"/>
              <a:t>por</a:t>
            </a:r>
            <a:r>
              <a:rPr lang="en-US"/>
              <a:t> e-mail e, </a:t>
            </a:r>
            <a:r>
              <a:rPr lang="en-US" err="1"/>
              <a:t>após</a:t>
            </a:r>
            <a:r>
              <a:rPr lang="en-US"/>
              <a:t> a </a:t>
            </a:r>
            <a:r>
              <a:rPr lang="en-US" err="1"/>
              <a:t>solicitação</a:t>
            </a:r>
            <a:r>
              <a:rPr lang="en-US"/>
              <a:t>, </a:t>
            </a:r>
            <a:r>
              <a:rPr lang="en-US" err="1"/>
              <a:t>nós</a:t>
            </a:r>
            <a:r>
              <a:rPr lang="en-US"/>
              <a:t> </a:t>
            </a:r>
            <a:r>
              <a:rPr lang="en-US" err="1"/>
              <a:t>realizamos</a:t>
            </a:r>
            <a:r>
              <a:rPr lang="en-US"/>
              <a:t> o </a:t>
            </a:r>
            <a:r>
              <a:rPr lang="en-US" err="1"/>
              <a:t>cadastro</a:t>
            </a:r>
            <a:r>
              <a:rPr lang="en-US"/>
              <a:t> do </a:t>
            </a:r>
            <a:r>
              <a:rPr lang="en-US" err="1"/>
              <a:t>prestador</a:t>
            </a:r>
            <a:r>
              <a:rPr lang="en-US"/>
              <a:t>.</a:t>
            </a:r>
            <a:endParaRPr lang="pt-BR"/>
          </a:p>
          <a:p>
            <a:pPr algn="just"/>
            <a:r>
              <a:rPr lang="en-US"/>
              <a:t> </a:t>
            </a:r>
            <a:endParaRPr lang="pt-BR"/>
          </a:p>
          <a:p>
            <a:pPr algn="just"/>
            <a:r>
              <a:rPr lang="en-US"/>
              <a:t>Em </a:t>
            </a:r>
            <a:r>
              <a:rPr lang="en-US" err="1"/>
              <a:t>Prestador</a:t>
            </a:r>
            <a:r>
              <a:rPr lang="en-US"/>
              <a:t>, o </a:t>
            </a:r>
            <a:r>
              <a:rPr lang="en-US" err="1"/>
              <a:t>usuário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acessar</a:t>
            </a:r>
            <a:r>
              <a:rPr lang="en-US"/>
              <a:t> as </a:t>
            </a:r>
            <a:r>
              <a:rPr lang="en-US" err="1"/>
              <a:t>informações</a:t>
            </a:r>
            <a:r>
              <a:rPr lang="en-US"/>
              <a:t> </a:t>
            </a:r>
            <a:r>
              <a:rPr lang="en-US" err="1"/>
              <a:t>relacionadas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CNPJ, </a:t>
            </a:r>
            <a:r>
              <a:rPr lang="en-US" err="1"/>
              <a:t>natureza</a:t>
            </a:r>
            <a:r>
              <a:rPr lang="en-US"/>
              <a:t> </a:t>
            </a:r>
            <a:r>
              <a:rPr lang="en-US" err="1"/>
              <a:t>jurídica</a:t>
            </a:r>
            <a:r>
              <a:rPr lang="en-US"/>
              <a:t>, CEP do </a:t>
            </a:r>
            <a:r>
              <a:rPr lang="en-US" err="1"/>
              <a:t>prestador</a:t>
            </a:r>
            <a:r>
              <a:rPr lang="en-US"/>
              <a:t> e </a:t>
            </a:r>
            <a:r>
              <a:rPr lang="en-US" err="1"/>
              <a:t>informações</a:t>
            </a:r>
            <a:r>
              <a:rPr lang="en-US"/>
              <a:t> </a:t>
            </a:r>
            <a:r>
              <a:rPr lang="en-US" err="1"/>
              <a:t>sobre</a:t>
            </a:r>
            <a:r>
              <a:rPr lang="en-US"/>
              <a:t> o </a:t>
            </a:r>
            <a:r>
              <a:rPr lang="en-US" err="1"/>
              <a:t>mandatário</a:t>
            </a:r>
            <a:r>
              <a:rPr lang="en-US"/>
              <a:t>.</a:t>
            </a:r>
            <a:endParaRPr lang="pt-BR"/>
          </a:p>
          <a:p>
            <a:pPr algn="just"/>
            <a:br>
              <a:rPr lang="en-US">
                <a:cs typeface="+mn-lt"/>
              </a:rPr>
            </a:br>
            <a:r>
              <a:rPr lang="en-US" b="1" err="1"/>
              <a:t>Somente</a:t>
            </a:r>
            <a:r>
              <a:rPr lang="en-US" b="1"/>
              <a:t> </a:t>
            </a:r>
            <a:r>
              <a:rPr lang="en-US" b="1" err="1"/>
              <a:t>os</a:t>
            </a:r>
            <a:r>
              <a:rPr lang="en-US" b="1"/>
              <a:t> dados de </a:t>
            </a:r>
            <a:r>
              <a:rPr lang="en-US" b="1" err="1"/>
              <a:t>endereço</a:t>
            </a:r>
            <a:r>
              <a:rPr lang="en-US" b="1"/>
              <a:t> </a:t>
            </a:r>
            <a:r>
              <a:rPr lang="en-US" b="1" err="1"/>
              <a:t>podem</a:t>
            </a:r>
            <a:r>
              <a:rPr lang="en-US" b="1"/>
              <a:t> ser </a:t>
            </a:r>
            <a:r>
              <a:rPr lang="en-US" b="1" err="1"/>
              <a:t>alterados</a:t>
            </a:r>
            <a:r>
              <a:rPr lang="en-US" b="1"/>
              <a:t> </a:t>
            </a:r>
            <a:r>
              <a:rPr lang="en-US" b="1" err="1"/>
              <a:t>pelo</a:t>
            </a:r>
            <a:r>
              <a:rPr lang="en-US" b="1"/>
              <a:t> </a:t>
            </a:r>
            <a:r>
              <a:rPr lang="en-US" b="1" err="1"/>
              <a:t>usuário</a:t>
            </a:r>
            <a:r>
              <a:rPr lang="en-US"/>
              <a:t> do </a:t>
            </a:r>
            <a:r>
              <a:rPr lang="en-US" err="1"/>
              <a:t>município</a:t>
            </a:r>
            <a:r>
              <a:rPr lang="en-US"/>
              <a:t>. Caso </a:t>
            </a:r>
            <a:r>
              <a:rPr lang="en-US" err="1"/>
              <a:t>haja</a:t>
            </a:r>
            <a:r>
              <a:rPr lang="en-US"/>
              <a:t> </a:t>
            </a:r>
            <a:r>
              <a:rPr lang="en-US" err="1"/>
              <a:t>alterações</a:t>
            </a:r>
            <a:r>
              <a:rPr lang="en-US"/>
              <a:t> no CNPJ </a:t>
            </a:r>
            <a:r>
              <a:rPr lang="en-US" err="1"/>
              <a:t>ou</a:t>
            </a:r>
            <a:r>
              <a:rPr lang="en-US"/>
              <a:t> nesses outros campos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estão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cinza</a:t>
            </a:r>
            <a:r>
              <a:rPr lang="en-US"/>
              <a:t>, o </a:t>
            </a:r>
            <a:r>
              <a:rPr lang="en-US" err="1"/>
              <a:t>responsável</a:t>
            </a:r>
            <a:r>
              <a:rPr lang="en-US"/>
              <a:t> </a:t>
            </a:r>
            <a:r>
              <a:rPr lang="en-US" err="1"/>
              <a:t>pelo</a:t>
            </a:r>
            <a:r>
              <a:rPr lang="en-US"/>
              <a:t> </a:t>
            </a:r>
            <a:r>
              <a:rPr lang="en-US" err="1"/>
              <a:t>preenchimento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entrar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contato</a:t>
            </a:r>
            <a:r>
              <a:rPr lang="en-US"/>
              <a:t> com a equipe do SINISA.</a:t>
            </a:r>
            <a:endParaRPr lang="pt-BR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192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Os</a:t>
            </a:r>
            <a:r>
              <a:rPr lang="en-US"/>
              <a:t> outros campos </a:t>
            </a:r>
            <a:r>
              <a:rPr lang="en-US" err="1"/>
              <a:t>são</a:t>
            </a:r>
            <a:r>
              <a:rPr lang="en-US"/>
              <a:t> </a:t>
            </a:r>
            <a:r>
              <a:rPr lang="en-US" err="1"/>
              <a:t>possíveis</a:t>
            </a:r>
            <a:r>
              <a:rPr lang="en-US"/>
              <a:t> </a:t>
            </a:r>
            <a:r>
              <a:rPr lang="en-US" err="1"/>
              <a:t>alterar</a:t>
            </a:r>
            <a:r>
              <a:rPr lang="en-US"/>
              <a:t>, </a:t>
            </a:r>
            <a:r>
              <a:rPr lang="en-US" err="1"/>
              <a:t>importante</a:t>
            </a:r>
            <a:r>
              <a:rPr lang="en-US"/>
              <a:t> </a:t>
            </a:r>
            <a:r>
              <a:rPr lang="en-US" err="1"/>
              <a:t>ressaltar</a:t>
            </a:r>
            <a:r>
              <a:rPr lang="en-US"/>
              <a:t> </a:t>
            </a:r>
            <a:r>
              <a:rPr lang="en-US" b="1" err="1"/>
              <a:t>que</a:t>
            </a:r>
            <a:r>
              <a:rPr lang="en-US" b="1"/>
              <a:t> o </a:t>
            </a:r>
            <a:r>
              <a:rPr lang="en-US" b="1" err="1"/>
              <a:t>mandatário</a:t>
            </a:r>
            <a:r>
              <a:rPr lang="en-US" b="1"/>
              <a:t> é o </a:t>
            </a:r>
            <a:r>
              <a:rPr lang="en-US" b="1" err="1"/>
              <a:t>dirigente</a:t>
            </a:r>
            <a:r>
              <a:rPr lang="en-US" b="1"/>
              <a:t> </a:t>
            </a:r>
            <a:r>
              <a:rPr lang="en-US" b="1" err="1"/>
              <a:t>responsável</a:t>
            </a:r>
            <a:r>
              <a:rPr lang="en-US"/>
              <a:t>, com o cargo </a:t>
            </a:r>
            <a:r>
              <a:rPr lang="en-US" err="1"/>
              <a:t>maior</a:t>
            </a:r>
            <a:r>
              <a:rPr lang="en-US"/>
              <a:t>,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exemplo</a:t>
            </a:r>
            <a:r>
              <a:rPr lang="en-US"/>
              <a:t>,  </a:t>
            </a:r>
            <a:r>
              <a:rPr lang="en-US" err="1"/>
              <a:t>sendo</a:t>
            </a:r>
            <a:r>
              <a:rPr lang="en-US"/>
              <a:t> o </a:t>
            </a:r>
            <a:r>
              <a:rPr lang="en-US" err="1"/>
              <a:t>prefeito</a:t>
            </a:r>
            <a:r>
              <a:rPr lang="en-US"/>
              <a:t> do </a:t>
            </a:r>
            <a:r>
              <a:rPr lang="en-US" err="1"/>
              <a:t>município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o </a:t>
            </a:r>
            <a:r>
              <a:rPr lang="en-US" err="1"/>
              <a:t>presidente</a:t>
            </a:r>
            <a:r>
              <a:rPr lang="en-US"/>
              <a:t> da </a:t>
            </a:r>
            <a:r>
              <a:rPr lang="en-US" err="1"/>
              <a:t>empresa</a:t>
            </a:r>
            <a:r>
              <a:rPr lang="en-US"/>
              <a:t>, no </a:t>
            </a:r>
            <a:r>
              <a:rPr lang="en-US" err="1"/>
              <a:t>caso</a:t>
            </a:r>
            <a:r>
              <a:rPr lang="en-US"/>
              <a:t> de </a:t>
            </a:r>
            <a:r>
              <a:rPr lang="en-US" err="1"/>
              <a:t>empresas</a:t>
            </a:r>
            <a:r>
              <a:rPr lang="en-US"/>
              <a:t> </a:t>
            </a:r>
            <a:r>
              <a:rPr lang="en-US" err="1"/>
              <a:t>privadas</a:t>
            </a:r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8071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/>
              <a:t>No </a:t>
            </a:r>
            <a:r>
              <a:rPr lang="en-US" err="1"/>
              <a:t>formulário</a:t>
            </a:r>
            <a:r>
              <a:rPr lang="en-US"/>
              <a:t> </a:t>
            </a:r>
            <a:r>
              <a:rPr lang="en-US" b="1" err="1"/>
              <a:t>Responsável</a:t>
            </a:r>
            <a:r>
              <a:rPr lang="en-US" b="1"/>
              <a:t> pela </a:t>
            </a:r>
            <a:r>
              <a:rPr lang="en-US" b="1" err="1"/>
              <a:t>Informação</a:t>
            </a:r>
            <a:r>
              <a:rPr lang="en-US"/>
              <a:t>, o </a:t>
            </a:r>
            <a:r>
              <a:rPr lang="en-US" err="1"/>
              <a:t>usuário</a:t>
            </a:r>
            <a:r>
              <a:rPr lang="en-US"/>
              <a:t> </a:t>
            </a:r>
            <a:r>
              <a:rPr lang="en-US" err="1"/>
              <a:t>deverá</a:t>
            </a:r>
            <a:r>
              <a:rPr lang="en-US"/>
              <a:t> </a:t>
            </a:r>
            <a:r>
              <a:rPr lang="en-US" err="1"/>
              <a:t>preencher</a:t>
            </a:r>
            <a:r>
              <a:rPr lang="en-US"/>
              <a:t> </a:t>
            </a:r>
            <a:r>
              <a:rPr lang="en-US" err="1"/>
              <a:t>informações</a:t>
            </a:r>
            <a:r>
              <a:rPr lang="en-US"/>
              <a:t> </a:t>
            </a:r>
            <a:r>
              <a:rPr lang="en-US" err="1"/>
              <a:t>sobre</a:t>
            </a:r>
            <a:r>
              <a:rPr lang="en-US"/>
              <a:t> o </a:t>
            </a:r>
            <a:r>
              <a:rPr lang="en-US" b="1" err="1"/>
              <a:t>setor</a:t>
            </a:r>
            <a:r>
              <a:rPr lang="en-US" b="1"/>
              <a:t> </a:t>
            </a:r>
            <a:r>
              <a:rPr lang="en-US" b="1" err="1"/>
              <a:t>responsável</a:t>
            </a:r>
            <a:r>
              <a:rPr lang="en-US" b="1"/>
              <a:t> pela </a:t>
            </a:r>
            <a:r>
              <a:rPr lang="en-US" b="1" err="1"/>
              <a:t>informação</a:t>
            </a:r>
            <a:r>
              <a:rPr lang="en-US"/>
              <a:t> do </a:t>
            </a:r>
            <a:r>
              <a:rPr lang="en-US" err="1"/>
              <a:t>módulo</a:t>
            </a:r>
            <a:r>
              <a:rPr lang="en-US"/>
              <a:t> de </a:t>
            </a:r>
            <a:r>
              <a:rPr lang="en-US" err="1"/>
              <a:t>Água</a:t>
            </a:r>
            <a:r>
              <a:rPr lang="en-US"/>
              <a:t>, </a:t>
            </a:r>
            <a:r>
              <a:rPr lang="en-US" err="1"/>
              <a:t>identificação</a:t>
            </a:r>
            <a:r>
              <a:rPr lang="en-US"/>
              <a:t> do </a:t>
            </a:r>
            <a:r>
              <a:rPr lang="en-US" b="1" err="1"/>
              <a:t>dirigente</a:t>
            </a:r>
            <a:r>
              <a:rPr lang="en-US" b="1"/>
              <a:t> do </a:t>
            </a:r>
            <a:r>
              <a:rPr lang="en-US" b="1" err="1"/>
              <a:t>setor</a:t>
            </a:r>
            <a:r>
              <a:rPr lang="en-US" b="1"/>
              <a:t> </a:t>
            </a:r>
            <a:r>
              <a:rPr lang="en-US" b="1" err="1"/>
              <a:t>responsável</a:t>
            </a:r>
            <a:r>
              <a:rPr lang="en-US"/>
              <a:t>, </a:t>
            </a:r>
            <a:r>
              <a:rPr lang="en-US" err="1"/>
              <a:t>contato</a:t>
            </a:r>
            <a:r>
              <a:rPr lang="en-US"/>
              <a:t> do </a:t>
            </a:r>
            <a:r>
              <a:rPr lang="en-US" b="1" err="1"/>
              <a:t>responsável</a:t>
            </a:r>
            <a:r>
              <a:rPr lang="en-US" b="1"/>
              <a:t> pela </a:t>
            </a:r>
            <a:r>
              <a:rPr lang="en-US" b="1" err="1"/>
              <a:t>informação</a:t>
            </a:r>
            <a:r>
              <a:rPr lang="en-US"/>
              <a:t>, </a:t>
            </a:r>
            <a:r>
              <a:rPr lang="en-US" err="1"/>
              <a:t>que</a:t>
            </a:r>
            <a:r>
              <a:rPr lang="en-US"/>
              <a:t> é a </a:t>
            </a:r>
            <a:r>
              <a:rPr lang="en-US" err="1"/>
              <a:t>pessoa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vai</a:t>
            </a:r>
            <a:r>
              <a:rPr lang="en-US"/>
              <a:t> </a:t>
            </a:r>
            <a:r>
              <a:rPr lang="en-US" err="1"/>
              <a:t>preencher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dados no </a:t>
            </a:r>
            <a:r>
              <a:rPr lang="en-US" err="1"/>
              <a:t>sistema</a:t>
            </a:r>
            <a:r>
              <a:rPr lang="en-US"/>
              <a:t> e </a:t>
            </a:r>
            <a:r>
              <a:rPr lang="en-US" err="1"/>
              <a:t>contato</a:t>
            </a:r>
            <a:r>
              <a:rPr lang="en-US"/>
              <a:t> do </a:t>
            </a:r>
            <a:r>
              <a:rPr lang="en-US" err="1"/>
              <a:t>responsável</a:t>
            </a:r>
            <a:r>
              <a:rPr lang="en-US"/>
              <a:t> pela </a:t>
            </a:r>
            <a:r>
              <a:rPr lang="en-US" err="1"/>
              <a:t>informação</a:t>
            </a:r>
            <a:r>
              <a:rPr lang="en-US"/>
              <a:t> </a:t>
            </a:r>
            <a:r>
              <a:rPr lang="en-US" err="1"/>
              <a:t>substituto</a:t>
            </a:r>
            <a:r>
              <a:rPr lang="en-US"/>
              <a:t>,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vocês</a:t>
            </a:r>
            <a:r>
              <a:rPr lang="en-US"/>
              <a:t> </a:t>
            </a:r>
            <a:r>
              <a:rPr lang="en-US" err="1"/>
              <a:t>podem</a:t>
            </a:r>
            <a:r>
              <a:rPr lang="en-US"/>
              <a:t> </a:t>
            </a:r>
            <a:r>
              <a:rPr lang="en-US" err="1"/>
              <a:t>ver</a:t>
            </a:r>
            <a:r>
              <a:rPr lang="en-US"/>
              <a:t> no </a:t>
            </a:r>
            <a:r>
              <a:rPr lang="en-US" err="1"/>
              <a:t>próximo</a:t>
            </a:r>
            <a:r>
              <a:rPr lang="en-US"/>
              <a:t> slide.</a:t>
            </a:r>
            <a:endParaRPr lang="pt-BR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9699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Essas</a:t>
            </a:r>
            <a:r>
              <a:rPr lang="en-US" b="1"/>
              <a:t> </a:t>
            </a:r>
            <a:r>
              <a:rPr lang="en-US" b="1" err="1"/>
              <a:t>informações</a:t>
            </a:r>
            <a:r>
              <a:rPr lang="en-US" b="1"/>
              <a:t> </a:t>
            </a:r>
            <a:r>
              <a:rPr lang="en-US" b="1" err="1"/>
              <a:t>já</a:t>
            </a:r>
            <a:r>
              <a:rPr lang="en-US" b="1"/>
              <a:t> </a:t>
            </a:r>
            <a:r>
              <a:rPr lang="en-US" b="1" err="1"/>
              <a:t>vêm</a:t>
            </a:r>
            <a:r>
              <a:rPr lang="en-US" b="1"/>
              <a:t> pre </a:t>
            </a:r>
            <a:r>
              <a:rPr lang="en-US" b="1" err="1"/>
              <a:t>preenchidas</a:t>
            </a:r>
            <a:r>
              <a:rPr lang="en-US" b="1"/>
              <a:t> e, </a:t>
            </a:r>
            <a:r>
              <a:rPr lang="en-US" b="1" err="1"/>
              <a:t>caso</a:t>
            </a:r>
            <a:r>
              <a:rPr lang="en-US" b="1"/>
              <a:t> </a:t>
            </a:r>
            <a:r>
              <a:rPr lang="en-US" b="1" err="1"/>
              <a:t>necessitem</a:t>
            </a:r>
            <a:r>
              <a:rPr lang="en-US" b="1"/>
              <a:t> de </a:t>
            </a:r>
            <a:r>
              <a:rPr lang="en-US" b="1" err="1"/>
              <a:t>alteração</a:t>
            </a:r>
            <a:r>
              <a:rPr lang="en-US" b="1"/>
              <a:t>, </a:t>
            </a:r>
            <a:r>
              <a:rPr lang="en-US" b="1" err="1"/>
              <a:t>podem</a:t>
            </a:r>
            <a:r>
              <a:rPr lang="en-US" b="1"/>
              <a:t> </a:t>
            </a:r>
            <a:r>
              <a:rPr lang="en-US" b="1" err="1"/>
              <a:t>entrar</a:t>
            </a:r>
            <a:r>
              <a:rPr lang="en-US" b="1"/>
              <a:t> </a:t>
            </a:r>
            <a:r>
              <a:rPr lang="en-US" b="1" err="1"/>
              <a:t>em</a:t>
            </a:r>
            <a:r>
              <a:rPr lang="en-US" b="1"/>
              <a:t> </a:t>
            </a:r>
            <a:r>
              <a:rPr lang="en-US" b="1" err="1"/>
              <a:t>contato</a:t>
            </a:r>
            <a:r>
              <a:rPr lang="en-US" b="1"/>
              <a:t> com a </a:t>
            </a:r>
            <a:r>
              <a:rPr lang="en-US" b="1" err="1"/>
              <a:t>gente</a:t>
            </a:r>
            <a:br>
              <a:rPr lang="en-US" b="1">
                <a:cs typeface="+mn-lt"/>
              </a:rPr>
            </a:br>
            <a:r>
              <a:rPr lang="en-US" b="1"/>
              <a:t> </a:t>
            </a:r>
            <a:br>
              <a:rPr lang="en-US" b="1">
                <a:cs typeface="+mn-lt"/>
              </a:rPr>
            </a:br>
            <a:endParaRPr lang="en-US" b="1"/>
          </a:p>
          <a:p>
            <a:pPr algn="just"/>
            <a:r>
              <a:rPr lang="en-US"/>
              <a:t> - </a:t>
            </a:r>
            <a:r>
              <a:rPr lang="en-US" b="1"/>
              <a:t>CAD2001 area de </a:t>
            </a:r>
            <a:r>
              <a:rPr lang="en-US" b="1" err="1"/>
              <a:t>atuação</a:t>
            </a:r>
            <a:r>
              <a:rPr lang="en-US" b="1"/>
              <a:t> -</a:t>
            </a:r>
            <a:r>
              <a:rPr lang="en-US"/>
              <a:t> </a:t>
            </a:r>
            <a:r>
              <a:rPr lang="en-US" err="1"/>
              <a:t>informando</a:t>
            </a:r>
            <a:r>
              <a:rPr lang="en-US"/>
              <a:t> se é com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delegação</a:t>
            </a:r>
            <a:r>
              <a:rPr lang="en-US"/>
              <a:t> e se </a:t>
            </a:r>
            <a:r>
              <a:rPr lang="en-US" err="1"/>
              <a:t>atende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sede</a:t>
            </a:r>
            <a:r>
              <a:rPr lang="en-US"/>
              <a:t>, </a:t>
            </a:r>
            <a:r>
              <a:rPr lang="en-US" err="1"/>
              <a:t>localidades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dois</a:t>
            </a:r>
            <a:r>
              <a:rPr lang="en-US"/>
              <a:t>.</a:t>
            </a:r>
            <a:endParaRPr lang="pt-BR"/>
          </a:p>
          <a:p>
            <a:pPr algn="just"/>
            <a:r>
              <a:rPr lang="en-US" b="1"/>
              <a:t> </a:t>
            </a:r>
            <a:endParaRPr lang="pt-BR"/>
          </a:p>
          <a:p>
            <a:pPr algn="just"/>
            <a:r>
              <a:rPr lang="en-US" b="1"/>
              <a:t>CAD2002 – forma de </a:t>
            </a:r>
            <a:r>
              <a:rPr lang="en-US" b="1" err="1"/>
              <a:t>prestação</a:t>
            </a:r>
            <a:r>
              <a:rPr lang="en-US"/>
              <a:t> – varia de </a:t>
            </a:r>
            <a:r>
              <a:rPr lang="en-US" err="1"/>
              <a:t>acordo</a:t>
            </a:r>
            <a:r>
              <a:rPr lang="en-US"/>
              <a:t> com a </a:t>
            </a:r>
            <a:r>
              <a:rPr lang="en-US" err="1"/>
              <a:t>natureza</a:t>
            </a:r>
            <a:r>
              <a:rPr lang="en-US"/>
              <a:t> </a:t>
            </a:r>
            <a:r>
              <a:rPr lang="en-US" err="1"/>
              <a:t>jurídica</a:t>
            </a:r>
            <a:r>
              <a:rPr lang="en-US"/>
              <a:t> </a:t>
            </a:r>
            <a:endParaRPr lang="pt-BR"/>
          </a:p>
          <a:p>
            <a:pPr algn="just"/>
            <a:r>
              <a:rPr lang="en-US" err="1"/>
              <a:t>Frisar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recorrer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/>
              <a:t>glossário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no +</a:t>
            </a:r>
            <a:endParaRPr lang="pt-BR"/>
          </a:p>
          <a:p>
            <a:pPr algn="just"/>
            <a:r>
              <a:rPr lang="en-US" b="1"/>
              <a:t> </a:t>
            </a:r>
            <a:endParaRPr lang="pt-BR"/>
          </a:p>
          <a:p>
            <a:pPr algn="just"/>
            <a:r>
              <a:rPr lang="en-US" b="1"/>
              <a:t>CAD2003 – Integral – </a:t>
            </a:r>
            <a:r>
              <a:rPr lang="en-US"/>
              <a:t>Se atua </a:t>
            </a:r>
            <a:r>
              <a:rPr lang="en-US" err="1"/>
              <a:t>em</a:t>
            </a:r>
            <a:r>
              <a:rPr lang="en-US" b="1"/>
              <a:t> </a:t>
            </a:r>
            <a:r>
              <a:rPr lang="en-US" err="1"/>
              <a:t>produção</a:t>
            </a:r>
            <a:r>
              <a:rPr lang="en-US"/>
              <a:t> e </a:t>
            </a:r>
            <a:r>
              <a:rPr lang="en-US" err="1"/>
              <a:t>distribuição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se é </a:t>
            </a:r>
            <a:r>
              <a:rPr lang="en-US" err="1"/>
              <a:t>parcial</a:t>
            </a:r>
            <a:r>
              <a:rPr lang="en-US"/>
              <a:t> –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produção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produção</a:t>
            </a:r>
            <a:r>
              <a:rPr lang="en-US"/>
              <a:t>.</a:t>
            </a:r>
            <a:endParaRPr lang="pt-BR"/>
          </a:p>
          <a:p>
            <a:pPr algn="just"/>
            <a:endParaRPr lang="en-US"/>
          </a:p>
          <a:p>
            <a:pPr algn="just"/>
            <a:r>
              <a:rPr lang="en-US"/>
              <a:t> </a:t>
            </a:r>
            <a:endParaRPr lang="pt-BR"/>
          </a:p>
          <a:p>
            <a:pPr algn="just"/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prestadores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já</a:t>
            </a:r>
            <a:r>
              <a:rPr lang="en-US"/>
              <a:t> </a:t>
            </a:r>
            <a:r>
              <a:rPr lang="en-US" err="1"/>
              <a:t>forem</a:t>
            </a:r>
            <a:r>
              <a:rPr lang="en-US"/>
              <a:t> </a:t>
            </a:r>
            <a:r>
              <a:rPr lang="en-US" err="1"/>
              <a:t>cadastrados</a:t>
            </a:r>
            <a:r>
              <a:rPr lang="en-US"/>
              <a:t>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sistemas</a:t>
            </a:r>
            <a:r>
              <a:rPr lang="en-US"/>
              <a:t>, </a:t>
            </a:r>
            <a:r>
              <a:rPr lang="en-US" err="1"/>
              <a:t>deverão</a:t>
            </a:r>
            <a:r>
              <a:rPr lang="en-US"/>
              <a:t> </a:t>
            </a:r>
            <a:r>
              <a:rPr lang="en-US" err="1"/>
              <a:t>checar</a:t>
            </a:r>
            <a:r>
              <a:rPr lang="en-US"/>
              <a:t> </a:t>
            </a:r>
            <a:r>
              <a:rPr lang="en-US" err="1"/>
              <a:t>apenas</a:t>
            </a:r>
            <a:r>
              <a:rPr lang="en-US"/>
              <a:t> se as </a:t>
            </a:r>
            <a:r>
              <a:rPr lang="en-US" err="1"/>
              <a:t>informações</a:t>
            </a:r>
            <a:r>
              <a:rPr lang="en-US"/>
              <a:t> </a:t>
            </a:r>
            <a:r>
              <a:rPr lang="en-US" err="1"/>
              <a:t>estão</a:t>
            </a:r>
            <a:r>
              <a:rPr lang="en-US"/>
              <a:t> </a:t>
            </a:r>
            <a:r>
              <a:rPr lang="en-US" err="1"/>
              <a:t>atualizadas</a:t>
            </a:r>
            <a:r>
              <a:rPr lang="en-US"/>
              <a:t>, pois as </a:t>
            </a:r>
            <a:r>
              <a:rPr lang="en-US" err="1"/>
              <a:t>informações</a:t>
            </a:r>
            <a:r>
              <a:rPr lang="en-US"/>
              <a:t> </a:t>
            </a:r>
            <a:r>
              <a:rPr lang="en-US" err="1"/>
              <a:t>já</a:t>
            </a:r>
            <a:r>
              <a:rPr lang="en-US"/>
              <a:t> </a:t>
            </a:r>
            <a:r>
              <a:rPr lang="en-US" err="1"/>
              <a:t>estarão</a:t>
            </a:r>
            <a:r>
              <a:rPr lang="en-US"/>
              <a:t> </a:t>
            </a:r>
            <a:r>
              <a:rPr lang="en-US" err="1"/>
              <a:t>preenchidas</a:t>
            </a:r>
            <a:r>
              <a:rPr lang="en-US"/>
              <a:t> e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caso</a:t>
            </a:r>
            <a:r>
              <a:rPr lang="en-US"/>
              <a:t> de </a:t>
            </a:r>
            <a:r>
              <a:rPr lang="en-US" err="1"/>
              <a:t>alteração</a:t>
            </a:r>
            <a:r>
              <a:rPr lang="en-US"/>
              <a:t>, sera </a:t>
            </a:r>
            <a:r>
              <a:rPr lang="en-US" err="1"/>
              <a:t>necessário</a:t>
            </a:r>
            <a:r>
              <a:rPr lang="en-US"/>
              <a:t> </a:t>
            </a:r>
            <a:r>
              <a:rPr lang="en-US" err="1"/>
              <a:t>entrar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contado</a:t>
            </a:r>
            <a:r>
              <a:rPr lang="en-US"/>
              <a:t> com a equipe do </a:t>
            </a:r>
            <a:r>
              <a:rPr lang="en-US" err="1"/>
              <a:t>sinisa</a:t>
            </a:r>
            <a:r>
              <a:rPr lang="en-US"/>
              <a:t> para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alteremos</a:t>
            </a:r>
            <a:r>
              <a:rPr lang="en-US"/>
              <a:t> as </a:t>
            </a:r>
            <a:r>
              <a:rPr lang="en-US" err="1"/>
              <a:t>informações</a:t>
            </a:r>
            <a:r>
              <a:rPr lang="en-US"/>
              <a:t> </a:t>
            </a:r>
            <a:r>
              <a:rPr lang="en-US" err="1"/>
              <a:t>internamente</a:t>
            </a:r>
            <a:r>
              <a:rPr lang="en-US"/>
              <a:t>. </a:t>
            </a:r>
            <a:endParaRPr lang="pt-BR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89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691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9982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81221"/>
            <a:ext cx="10361851" cy="1505074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978857"/>
            <a:ext cx="8533289" cy="1794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5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3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2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90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2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15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8049" y="281187"/>
            <a:ext cx="2742843" cy="599104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521" y="281187"/>
            <a:ext cx="8025355" cy="599104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63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1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511973"/>
            <a:ext cx="10361851" cy="139455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76018"/>
            <a:ext cx="10361851" cy="153595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86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77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6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54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43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93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420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90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10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38354"/>
            <a:ext cx="5384099" cy="463387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38354"/>
            <a:ext cx="5384099" cy="463387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65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71714"/>
            <a:ext cx="5386216" cy="655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869" indent="0">
              <a:buNone/>
              <a:defRPr sz="2400" b="1"/>
            </a:lvl2pPr>
            <a:lvl3pPr marL="1097737" indent="0">
              <a:buNone/>
              <a:defRPr sz="2200" b="1"/>
            </a:lvl3pPr>
            <a:lvl4pPr marL="1646606" indent="0">
              <a:buNone/>
              <a:defRPr sz="1900" b="1"/>
            </a:lvl4pPr>
            <a:lvl5pPr marL="2195474" indent="0">
              <a:buNone/>
              <a:defRPr sz="1900" b="1"/>
            </a:lvl5pPr>
            <a:lvl6pPr marL="2744343" indent="0">
              <a:buNone/>
              <a:defRPr sz="1900" b="1"/>
            </a:lvl6pPr>
            <a:lvl7pPr marL="3293212" indent="0">
              <a:buNone/>
              <a:defRPr sz="1900" b="1"/>
            </a:lvl7pPr>
            <a:lvl8pPr marL="3842080" indent="0">
              <a:buNone/>
              <a:defRPr sz="1900" b="1"/>
            </a:lvl8pPr>
            <a:lvl9pPr marL="4390949" indent="0">
              <a:buNone/>
              <a:defRPr sz="1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226730"/>
            <a:ext cx="5386216" cy="404549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71714"/>
            <a:ext cx="5388332" cy="655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869" indent="0">
              <a:buNone/>
              <a:defRPr sz="2400" b="1"/>
            </a:lvl2pPr>
            <a:lvl3pPr marL="1097737" indent="0">
              <a:buNone/>
              <a:defRPr sz="2200" b="1"/>
            </a:lvl3pPr>
            <a:lvl4pPr marL="1646606" indent="0">
              <a:buNone/>
              <a:defRPr sz="1900" b="1"/>
            </a:lvl4pPr>
            <a:lvl5pPr marL="2195474" indent="0">
              <a:buNone/>
              <a:defRPr sz="1900" b="1"/>
            </a:lvl5pPr>
            <a:lvl6pPr marL="2744343" indent="0">
              <a:buNone/>
              <a:defRPr sz="1900" b="1"/>
            </a:lvl6pPr>
            <a:lvl7pPr marL="3293212" indent="0">
              <a:buNone/>
              <a:defRPr sz="1900" b="1"/>
            </a:lvl7pPr>
            <a:lvl8pPr marL="3842080" indent="0">
              <a:buNone/>
              <a:defRPr sz="1900" b="1"/>
            </a:lvl8pPr>
            <a:lvl9pPr marL="4390949" indent="0">
              <a:buNone/>
              <a:defRPr sz="1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226730"/>
            <a:ext cx="5388332" cy="404549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46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61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65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9560"/>
            <a:ext cx="4010562" cy="118975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113" y="279561"/>
            <a:ext cx="6814779" cy="5992667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21" y="1469317"/>
            <a:ext cx="4010562" cy="4802910"/>
          </a:xfrm>
        </p:spPr>
        <p:txBody>
          <a:bodyPr/>
          <a:lstStyle>
            <a:lvl1pPr marL="0" indent="0">
              <a:buNone/>
              <a:defRPr sz="1700"/>
            </a:lvl1pPr>
            <a:lvl2pPr marL="548869" indent="0">
              <a:buNone/>
              <a:defRPr sz="1400"/>
            </a:lvl2pPr>
            <a:lvl3pPr marL="1097737" indent="0">
              <a:buNone/>
              <a:defRPr sz="1200"/>
            </a:lvl3pPr>
            <a:lvl4pPr marL="1646606" indent="0">
              <a:buNone/>
              <a:defRPr sz="1100"/>
            </a:lvl4pPr>
            <a:lvl5pPr marL="2195474" indent="0">
              <a:buNone/>
              <a:defRPr sz="1100"/>
            </a:lvl5pPr>
            <a:lvl6pPr marL="2744343" indent="0">
              <a:buNone/>
              <a:defRPr sz="1100"/>
            </a:lvl6pPr>
            <a:lvl7pPr marL="3293212" indent="0">
              <a:buNone/>
              <a:defRPr sz="1100"/>
            </a:lvl7pPr>
            <a:lvl8pPr marL="3842080" indent="0">
              <a:buNone/>
              <a:defRPr sz="1100"/>
            </a:lvl8pPr>
            <a:lvl9pPr marL="4390949" indent="0">
              <a:buNone/>
              <a:defRPr sz="1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38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915059"/>
            <a:ext cx="7314248" cy="5802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06" y="627385"/>
            <a:ext cx="7314248" cy="4212908"/>
          </a:xfrm>
        </p:spPr>
        <p:txBody>
          <a:bodyPr/>
          <a:lstStyle>
            <a:lvl1pPr marL="0" indent="0">
              <a:buNone/>
              <a:defRPr sz="3800"/>
            </a:lvl1pPr>
            <a:lvl2pPr marL="548869" indent="0">
              <a:buNone/>
              <a:defRPr sz="3400"/>
            </a:lvl2pPr>
            <a:lvl3pPr marL="1097737" indent="0">
              <a:buNone/>
              <a:defRPr sz="2900"/>
            </a:lvl3pPr>
            <a:lvl4pPr marL="1646606" indent="0">
              <a:buNone/>
              <a:defRPr sz="2400"/>
            </a:lvl4pPr>
            <a:lvl5pPr marL="2195474" indent="0">
              <a:buNone/>
              <a:defRPr sz="2400"/>
            </a:lvl5pPr>
            <a:lvl6pPr marL="2744343" indent="0">
              <a:buNone/>
              <a:defRPr sz="2400"/>
            </a:lvl6pPr>
            <a:lvl7pPr marL="3293212" indent="0">
              <a:buNone/>
              <a:defRPr sz="2400"/>
            </a:lvl7pPr>
            <a:lvl8pPr marL="3842080" indent="0">
              <a:buNone/>
              <a:defRPr sz="2400"/>
            </a:lvl8pPr>
            <a:lvl9pPr marL="4390949" indent="0">
              <a:buNone/>
              <a:defRPr sz="24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06" y="5495310"/>
            <a:ext cx="7314248" cy="824052"/>
          </a:xfrm>
        </p:spPr>
        <p:txBody>
          <a:bodyPr/>
          <a:lstStyle>
            <a:lvl1pPr marL="0" indent="0">
              <a:buNone/>
              <a:defRPr sz="1700"/>
            </a:lvl1pPr>
            <a:lvl2pPr marL="548869" indent="0">
              <a:buNone/>
              <a:defRPr sz="1400"/>
            </a:lvl2pPr>
            <a:lvl3pPr marL="1097737" indent="0">
              <a:buNone/>
              <a:defRPr sz="1200"/>
            </a:lvl3pPr>
            <a:lvl4pPr marL="1646606" indent="0">
              <a:buNone/>
              <a:defRPr sz="1100"/>
            </a:lvl4pPr>
            <a:lvl5pPr marL="2195474" indent="0">
              <a:buNone/>
              <a:defRPr sz="1100"/>
            </a:lvl5pPr>
            <a:lvl6pPr marL="2744343" indent="0">
              <a:buNone/>
              <a:defRPr sz="1100"/>
            </a:lvl6pPr>
            <a:lvl7pPr marL="3293212" indent="0">
              <a:buNone/>
              <a:defRPr sz="1100"/>
            </a:lvl7pPr>
            <a:lvl8pPr marL="3842080" indent="0">
              <a:buNone/>
              <a:defRPr sz="1100"/>
            </a:lvl8pPr>
            <a:lvl9pPr marL="4390949" indent="0">
              <a:buNone/>
              <a:defRPr sz="1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56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521" y="281186"/>
            <a:ext cx="10971372" cy="1170252"/>
          </a:xfrm>
          <a:prstGeom prst="rect">
            <a:avLst/>
          </a:prstGeom>
        </p:spPr>
        <p:txBody>
          <a:bodyPr vert="horz" lIns="109774" tIns="54887" rIns="109774" bIns="54887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638354"/>
            <a:ext cx="10971372" cy="4633874"/>
          </a:xfrm>
          <a:prstGeom prst="rect">
            <a:avLst/>
          </a:prstGeom>
        </p:spPr>
        <p:txBody>
          <a:bodyPr vert="horz" lIns="109774" tIns="54887" rIns="109774" bIns="54887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</p:spPr>
        <p:txBody>
          <a:bodyPr vert="horz" lIns="109774" tIns="54887" rIns="109774" bIns="5488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</p:spPr>
        <p:txBody>
          <a:bodyPr vert="horz" lIns="109774" tIns="54887" rIns="109774" bIns="5488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</p:spPr>
        <p:txBody>
          <a:bodyPr vert="horz" lIns="109774" tIns="54887" rIns="109774" bIns="5488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91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7737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651" indent="-411651" algn="l" defTabSz="1097737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1911" indent="-343043" algn="l" defTabSz="1097737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2172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1040" indent="-274434" algn="l" defTabSz="1097737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9909" indent="-274434" algn="l" defTabSz="1097737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8777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7646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6515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5383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869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737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606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5474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4343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3212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2080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90949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0.png"/><Relationship Id="rId5" Type="http://schemas.openxmlformats.org/officeDocument/2006/relationships/customXml" Target="../ink/ink1.xml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.emf"/><Relationship Id="rId7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94.pn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emf"/><Relationship Id="rId7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92.png"/><Relationship Id="rId4" Type="http://schemas.openxmlformats.org/officeDocument/2006/relationships/image" Target="../media/image11.png"/><Relationship Id="rId9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.emf"/><Relationship Id="rId7" Type="http://schemas.openxmlformats.org/officeDocument/2006/relationships/image" Target="../media/image10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5" Type="http://schemas.openxmlformats.org/officeDocument/2006/relationships/image" Target="../media/image92.pn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5" Type="http://schemas.openxmlformats.org/officeDocument/2006/relationships/image" Target="../media/image92.png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2.emf"/><Relationship Id="rId7" Type="http://schemas.openxmlformats.org/officeDocument/2006/relationships/image" Target="../media/image10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.xml"/><Relationship Id="rId5" Type="http://schemas.openxmlformats.org/officeDocument/2006/relationships/image" Target="../media/image103.png"/><Relationship Id="rId4" Type="http://schemas.openxmlformats.org/officeDocument/2006/relationships/image" Target="../media/image92.png"/><Relationship Id="rId9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customXml" Target="../ink/ink8.xml"/><Relationship Id="rId4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769EC2A-77F1-7B14-1BAF-BAD4FF83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id="{EA83DE3F-B50E-71D9-DEB9-E965BDB91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86" y="2259737"/>
            <a:ext cx="4505669" cy="2183351"/>
          </a:xfrm>
          <a:prstGeom prst="rect">
            <a:avLst/>
          </a:prstGeom>
        </p:spPr>
      </p:pic>
      <p:sp>
        <p:nvSpPr>
          <p:cNvPr id="3" name="Text 4">
            <a:extLst>
              <a:ext uri="{FF2B5EF4-FFF2-40B4-BE49-F238E27FC236}">
                <a16:creationId xmlns:a16="http://schemas.microsoft.com/office/drawing/2014/main" id="{F1E05EA0-F7EA-8409-F805-494B0CD84025}"/>
              </a:ext>
            </a:extLst>
          </p:cNvPr>
          <p:cNvSpPr txBox="1"/>
          <p:nvPr/>
        </p:nvSpPr>
        <p:spPr>
          <a:xfrm>
            <a:off x="212873" y="6364546"/>
            <a:ext cx="3255623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500" b="1">
                <a:latin typeface="Montserrat"/>
              </a:rPr>
              <a:t>MÓDULO DE ÁGUA</a:t>
            </a:r>
            <a:endParaRPr lang="pt-B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268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C9FED-F393-43CD-FE1E-5A3A6822F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71C10C49-3ADF-50F0-8AD7-BE653191CBED}"/>
              </a:ext>
            </a:extLst>
          </p:cNvPr>
          <p:cNvSpPr/>
          <p:nvPr/>
        </p:nvSpPr>
        <p:spPr>
          <a:xfrm>
            <a:off x="267256" y="2877854"/>
            <a:ext cx="524375" cy="637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8C24F54-1B77-0418-C222-DDD3E94A47E5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8AC8B28-1560-A8EF-D029-A46D13852FCA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4CF0596-F6D4-2C6A-1A2A-05425DD84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879E8690-5F7A-B860-2311-BDDF42675C6B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CFA01DC-470A-C624-F3A4-0D150145FA66}"/>
              </a:ext>
            </a:extLst>
          </p:cNvPr>
          <p:cNvSpPr txBox="1"/>
          <p:nvPr/>
        </p:nvSpPr>
        <p:spPr>
          <a:xfrm>
            <a:off x="2689142" y="397079"/>
            <a:ext cx="750106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</a:t>
            </a:r>
          </a:p>
          <a:p>
            <a:pPr algn="ctr"/>
            <a:endParaRPr lang="pt-BR"/>
          </a:p>
        </p:txBody>
      </p:sp>
      <p:pic>
        <p:nvPicPr>
          <p:cNvPr id="5" name="Image 6" descr="preencoded.png">
            <a:extLst>
              <a:ext uri="{FF2B5EF4-FFF2-40B4-BE49-F238E27FC236}">
                <a16:creationId xmlns:a16="http://schemas.microsoft.com/office/drawing/2014/main" id="{6CDAAAF2-F788-7B0B-0B61-460BE5B8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1940521"/>
            <a:ext cx="123444" cy="190195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D86D2B07-0EE3-7804-D6A6-EC988C45300B}"/>
              </a:ext>
            </a:extLst>
          </p:cNvPr>
          <p:cNvSpPr txBox="1"/>
          <p:nvPr/>
        </p:nvSpPr>
        <p:spPr>
          <a:xfrm>
            <a:off x="790492" y="1745627"/>
            <a:ext cx="10604250" cy="637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CAMPOS DE INFORMAÇÕES TOTALIZADORA</a:t>
            </a:r>
            <a:endParaRPr lang="en-US"/>
          </a:p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96E33EC-68ED-4915-FB0E-A43DA124B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3" y="2879119"/>
            <a:ext cx="10986810" cy="1717956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39B45401-34EA-D8E0-92C1-2575F7795D18}"/>
              </a:ext>
            </a:extLst>
          </p:cNvPr>
          <p:cNvSpPr/>
          <p:nvPr/>
        </p:nvSpPr>
        <p:spPr>
          <a:xfrm>
            <a:off x="9094542" y="4010134"/>
            <a:ext cx="1682128" cy="6944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05A6444-C6C6-1B54-A2AD-02904B23B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817" y="6103705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9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A28F0-038B-3C89-4B27-B2CCC0F44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B8DE7084-2E2C-19E0-04F7-3977DF70FBB3}"/>
              </a:ext>
            </a:extLst>
          </p:cNvPr>
          <p:cNvSpPr/>
          <p:nvPr/>
        </p:nvSpPr>
        <p:spPr>
          <a:xfrm>
            <a:off x="267256" y="2877854"/>
            <a:ext cx="524375" cy="637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D2C00AF-D6B7-CC57-FECE-25A53B16EE83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F298253-95BD-AD0F-8508-7A4585F2BE0C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1B5EB09-3821-F665-DF04-941594D09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F8B9BE9A-CB36-995C-504F-4FC29337B68F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436DD76-3395-9CB9-52A6-741E7E615409}"/>
              </a:ext>
            </a:extLst>
          </p:cNvPr>
          <p:cNvSpPr txBox="1"/>
          <p:nvPr/>
        </p:nvSpPr>
        <p:spPr>
          <a:xfrm>
            <a:off x="2689142" y="397079"/>
            <a:ext cx="750106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</a:t>
            </a:r>
          </a:p>
          <a:p>
            <a:pPr algn="ctr"/>
            <a:endParaRPr lang="pt-BR"/>
          </a:p>
        </p:txBody>
      </p:sp>
      <p:pic>
        <p:nvPicPr>
          <p:cNvPr id="5" name="Image 6" descr="preencoded.png">
            <a:extLst>
              <a:ext uri="{FF2B5EF4-FFF2-40B4-BE49-F238E27FC236}">
                <a16:creationId xmlns:a16="http://schemas.microsoft.com/office/drawing/2014/main" id="{CFB32755-10AE-73B7-BB4C-3A0A972231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1940521"/>
            <a:ext cx="123444" cy="190195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ACB43699-2578-7CBD-0445-81A00601FEDA}"/>
              </a:ext>
            </a:extLst>
          </p:cNvPr>
          <p:cNvSpPr txBox="1"/>
          <p:nvPr/>
        </p:nvSpPr>
        <p:spPr>
          <a:xfrm>
            <a:off x="790492" y="1745627"/>
            <a:ext cx="10604250" cy="637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CAMPOS DE INFORMAÇÕES FUTURAS</a:t>
            </a:r>
            <a:r>
              <a:rPr lang="en-US" sz="18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 </a:t>
            </a:r>
            <a:endParaRPr lang="en-US"/>
          </a:p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BE8C409-BDE3-A5FF-20EB-7580FA077D1D}"/>
              </a:ext>
            </a:extLst>
          </p:cNvPr>
          <p:cNvSpPr txBox="1"/>
          <p:nvPr/>
        </p:nvSpPr>
        <p:spPr>
          <a:xfrm>
            <a:off x="529153" y="3393018"/>
            <a:ext cx="12440698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1800" b="0" i="0">
              <a:solidFill>
                <a:srgbClr val="4A5568"/>
              </a:solidFill>
              <a:latin typeface="Roboto"/>
              <a:ea typeface="Segoe UI"/>
              <a:cs typeface="Segoe UI"/>
            </a:endParaRPr>
          </a:p>
          <a:p>
            <a:pPr algn="l" rtl="0"/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endParaRPr lang="en-US" sz="1800" b="0" i="0">
              <a:solidFill>
                <a:srgbClr val="000000"/>
              </a:solidFill>
              <a:latin typeface="Roboto"/>
              <a:ea typeface="Segoe UI"/>
              <a:cs typeface="Segoe UI"/>
            </a:endParaRPr>
          </a:p>
          <a:p>
            <a:pPr algn="l" rtl="0"/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r>
              <a:rPr lang="en-US" sz="1800" b="1" i="0" u="sng" baseline="0">
                <a:solidFill>
                  <a:srgbClr val="4A5568"/>
                </a:solidFill>
                <a:latin typeface="Roboto"/>
                <a:ea typeface="Segoe UI"/>
                <a:cs typeface="Segoe UI"/>
              </a:rPr>
              <a:t>IMPORTANTE!!</a:t>
            </a:r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r>
              <a:rPr lang="en-US" sz="1800" b="1" i="0" u="none" strike="noStrike" baseline="0">
                <a:solidFill>
                  <a:srgbClr val="4A5568"/>
                </a:solidFill>
                <a:latin typeface="Roboto"/>
                <a:ea typeface="Segoe UI"/>
                <a:cs typeface="Segoe UI"/>
              </a:rPr>
              <a:t>INFORMAÇÃO PREENCHIDA COM "0" OU DEIXAR O CAMPO "EM BRANCO"</a:t>
            </a:r>
          </a:p>
          <a:p>
            <a:pPr algn="ctr"/>
            <a:endParaRPr lang="pt-BR"/>
          </a:p>
        </p:txBody>
      </p:sp>
      <p:pic>
        <p:nvPicPr>
          <p:cNvPr id="6" name="Imagem 5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B0141ADB-EC73-F676-31D6-8C992EE88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40" y="2667000"/>
            <a:ext cx="11650198" cy="20539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E88A6CA-5298-2A00-CAD6-488DA1A5F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8250" y="614867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92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3BE80-CB27-4547-406F-E3D96ED7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66CF9B8-71B4-B6AC-B907-429862963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34DBBAD-6BB1-297E-4EA1-AAF9602FA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891" y="5919948"/>
            <a:ext cx="3653258" cy="83954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5EC2E61-899B-FA4E-E603-EFB9A5BEB7D0}"/>
              </a:ext>
            </a:extLst>
          </p:cNvPr>
          <p:cNvSpPr txBox="1"/>
          <p:nvPr/>
        </p:nvSpPr>
        <p:spPr>
          <a:xfrm>
            <a:off x="832648" y="313990"/>
            <a:ext cx="609520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 i="0" u="none" strike="noStrike" baseline="0">
                <a:solidFill>
                  <a:srgbClr val="1A365D"/>
                </a:solidFill>
                <a:latin typeface="Montserrat"/>
              </a:rPr>
              <a:t>CADASTRO</a:t>
            </a:r>
            <a:endParaRPr lang="pt-BR"/>
          </a:p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2BADB1B-1C94-414C-73A9-8CCABD0F68C6}"/>
              </a:ext>
            </a:extLst>
          </p:cNvPr>
          <p:cNvSpPr txBox="1"/>
          <p:nvPr/>
        </p:nvSpPr>
        <p:spPr>
          <a:xfrm>
            <a:off x="1100428" y="1481101"/>
            <a:ext cx="981129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Ao acessar o sistema, à esquerda da página, o usuário poderá visualizar os itens do Menu. </a:t>
            </a:r>
          </a:p>
          <a:p>
            <a:r>
              <a:rPr lang="pt-BR" sz="1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Os itens que compõem o Menu são:</a:t>
            </a:r>
          </a:p>
          <a:p>
            <a:pPr algn="ctr"/>
            <a:endParaRPr lang="pt-BR" dirty="0"/>
          </a:p>
        </p:txBody>
      </p:sp>
      <p:pic>
        <p:nvPicPr>
          <p:cNvPr id="3" name="Imagem 2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BE643C58-AEB4-792E-4AEE-7284E37B0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507" y="2250294"/>
            <a:ext cx="2270182" cy="37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45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E9B98-9D57-9A63-1DFD-CA21140D2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58465E2-3271-435A-745D-6BAD107D9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D705E93-9806-097B-39F8-05FB20DB8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767" y="5912248"/>
            <a:ext cx="3701382" cy="847244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592904C9-BE20-5EF3-3D42-591A932A3FD9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FAC28EA-998F-5818-CAA3-AE715DC375E2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4EB90FA8-2A07-48DF-72F4-64100D0E8C6F}"/>
              </a:ext>
            </a:extLst>
          </p:cNvPr>
          <p:cNvSpPr txBox="1"/>
          <p:nvPr/>
        </p:nvSpPr>
        <p:spPr>
          <a:xfrm>
            <a:off x="1765899" y="1359123"/>
            <a:ext cx="374941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PRESTADOR</a:t>
            </a:r>
            <a:endParaRPr lang="pt-BR" sz="3000"/>
          </a:p>
        </p:txBody>
      </p:sp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41F05CE-B94E-D209-EAA3-7EB7C9193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39" y="2304894"/>
            <a:ext cx="10567784" cy="342710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F54005B-8AC3-AFAB-2F3E-6568762281D9}"/>
              </a:ext>
            </a:extLst>
          </p:cNvPr>
          <p:cNvSpPr txBox="1"/>
          <p:nvPr/>
        </p:nvSpPr>
        <p:spPr>
          <a:xfrm>
            <a:off x="1306116" y="1947373"/>
            <a:ext cx="7836693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solidFill>
                  <a:srgbClr val="1F497D"/>
                </a:solidFill>
                <a:ea typeface="Calibri"/>
                <a:cs typeface="Calibri"/>
              </a:rPr>
              <a:t>Informações relacionadas ao cadastro do prestador de serviço e do mandatário;</a:t>
            </a:r>
          </a:p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3713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5F733-14AD-0FD0-F9AB-E3C81DF2B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F8724F0-EA60-8D6A-4AF1-E843981DF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C89DA8BA-41ED-3B57-264E-DB590BCEDDC7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" name="Imagem 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4DA01CDB-1ACA-E256-004D-E2A8F0B8F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5" y="719789"/>
            <a:ext cx="10157964" cy="52542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52BCD14-FA5A-396C-EE91-7A4D46FC0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348" y="6111032"/>
            <a:ext cx="3547073" cy="7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04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F0894-83F3-53F5-4D89-3F980733F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2AFE96E-2C47-7601-C1DD-F99795A76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163B0D75-177A-111E-6719-BD9F7BF5D47C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CC360131-A77D-D2FD-8DD5-49B5715C7E38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AF94A1-E8CB-E798-1A9D-67877CDD82A8}"/>
              </a:ext>
            </a:extLst>
          </p:cNvPr>
          <p:cNvSpPr txBox="1"/>
          <p:nvPr/>
        </p:nvSpPr>
        <p:spPr>
          <a:xfrm>
            <a:off x="1361696" y="1134246"/>
            <a:ext cx="8472768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RESPONSÁVEL PELA INFORMAÇÃO</a:t>
            </a:r>
            <a:endParaRPr lang="pt-BR"/>
          </a:p>
          <a:p>
            <a:pPr algn="ctr"/>
            <a:endParaRPr lang="pt-BR"/>
          </a:p>
        </p:txBody>
      </p:sp>
      <p:sp>
        <p:nvSpPr>
          <p:cNvPr id="10" name="Shape 2">
            <a:extLst>
              <a:ext uri="{FF2B5EF4-FFF2-40B4-BE49-F238E27FC236}">
                <a16:creationId xmlns:a16="http://schemas.microsoft.com/office/drawing/2014/main" id="{717A33A0-A076-DE97-692B-ACB12BB79C26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Imagem 12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B5D83E2A-E705-CEE2-FDA0-326C11086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8842"/>
            <a:ext cx="12187862" cy="29334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86AD28B-C2D2-9E26-301D-2CDCA7AED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361" y="6093595"/>
            <a:ext cx="3444200" cy="7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40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CC85A-C63F-600A-69D4-B63E78438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701511A-F6D2-4126-0E3C-CDE49A0F9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2CDFFBB0-1A31-F001-76A7-DC1C0DB4FD41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" name="Imagem 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C731F21-9561-69BD-87B0-EBD9BDB9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673"/>
            <a:ext cx="11863649" cy="2759017"/>
          </a:xfrm>
          <a:prstGeom prst="rect">
            <a:avLst/>
          </a:prstGeom>
        </p:spPr>
      </p:pic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4EB682F-0A29-B115-F665-0D8F24AAE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3159658"/>
            <a:ext cx="11863649" cy="286048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553A82E-96F6-AEE7-69DC-1F47ACAC8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30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03D92-CF44-1ABB-0D32-87406C843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BF09D1D-7C5B-C872-CBE5-4AC89AFFB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2D9B95D9-18C3-CCFE-DE37-B85B26E6F99E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" name="Imagem 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DF9BC3A2-D433-CD40-9EEB-49318E074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784"/>
            <a:ext cx="11744771" cy="332596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9CFD71-C8AF-6751-C4D5-3A6C6C2C6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76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00797-C8C8-F585-5664-D8D72CD83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319285F-02C0-5CFA-0D2B-3AB2826A0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56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20E646A-4102-CC66-2191-FC9A14646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207" y="5863393"/>
            <a:ext cx="3985569" cy="1007524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F8A0E16-8650-0416-84AD-2026CAF98EC0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9D6B15A2-5A1D-9C6F-0C92-97D6DD247CBF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EBAD9EF4-783D-0029-86ED-2F9EAA08A527}"/>
              </a:ext>
            </a:extLst>
          </p:cNvPr>
          <p:cNvSpPr txBox="1"/>
          <p:nvPr/>
        </p:nvSpPr>
        <p:spPr>
          <a:xfrm>
            <a:off x="1765899" y="1359123"/>
            <a:ext cx="8117956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ATENDIMENTO E DELEGAÇÃO</a:t>
            </a:r>
            <a:endParaRPr lang="pt-BR" sz="3000"/>
          </a:p>
        </p:txBody>
      </p:sp>
      <p:pic>
        <p:nvPicPr>
          <p:cNvPr id="4" name="Imagem 3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5C32CB8A-E940-44D8-F44D-CEBDABB079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68" t="205" r="-2041" b="10569"/>
          <a:stretch>
            <a:fillRect/>
          </a:stretch>
        </p:blipFill>
        <p:spPr>
          <a:xfrm>
            <a:off x="1054737" y="2391692"/>
            <a:ext cx="3882277" cy="3239653"/>
          </a:xfrm>
          <a:prstGeom prst="rect">
            <a:avLst/>
          </a:prstGeom>
        </p:spPr>
      </p:pic>
      <p:pic>
        <p:nvPicPr>
          <p:cNvPr id="14" name="Imagem 13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44377BB8-7455-CF6F-6575-CEC6BC2E5D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578"/>
          <a:stretch>
            <a:fillRect/>
          </a:stretch>
        </p:blipFill>
        <p:spPr>
          <a:xfrm>
            <a:off x="4848681" y="2646848"/>
            <a:ext cx="5633014" cy="30781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91FC939-C4A1-14D1-75E7-3948D1D95151}"/>
              </a:ext>
            </a:extLst>
          </p:cNvPr>
          <p:cNvSpPr txBox="1"/>
          <p:nvPr/>
        </p:nvSpPr>
        <p:spPr>
          <a:xfrm>
            <a:off x="1182704" y="1947373"/>
            <a:ext cx="796010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solidFill>
                  <a:srgbClr val="1F497D"/>
                </a:solidFill>
                <a:latin typeface="Roboto"/>
                <a:ea typeface="Roboto"/>
                <a:cs typeface="Roboto"/>
              </a:rPr>
              <a:t>Em atendimento e Delegação, o prestador deve informar dados sobre:</a:t>
            </a:r>
          </a:p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47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C9616-CCA0-CC18-CAFE-DD5D4E511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37438DE-277B-6406-5C9E-E5468A26A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8697361-3579-5EA8-B181-568E44773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170" y="6155586"/>
            <a:ext cx="3374465" cy="775215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59C4276E-9469-58AF-224E-B94F255730A4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76820E9-D16F-28C6-28E5-E70EF993F675}"/>
              </a:ext>
            </a:extLst>
          </p:cNvPr>
          <p:cNvSpPr txBox="1"/>
          <p:nvPr/>
        </p:nvSpPr>
        <p:spPr>
          <a:xfrm>
            <a:off x="1008981" y="812293"/>
            <a:ext cx="8133828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 i="0" u="none" strike="noStrike" baseline="0">
                <a:solidFill>
                  <a:srgbClr val="00B050"/>
                </a:solidFill>
                <a:latin typeface="Montserrat"/>
              </a:rPr>
              <a:t>1.4. </a:t>
            </a:r>
            <a:r>
              <a:rPr lang="en-US" sz="3000" b="1" i="0" u="none" strike="noStrike" baseline="0">
                <a:solidFill>
                  <a:srgbClr val="00B050"/>
                </a:solidFill>
                <a:latin typeface="Montserrat"/>
              </a:rPr>
              <a:t>DADOS GERAIS</a:t>
            </a:r>
            <a:endParaRPr lang="pt-BR"/>
          </a:p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7DC7CE8-4D73-2DA1-0750-A57D453AB5A9}"/>
              </a:ext>
            </a:extLst>
          </p:cNvPr>
          <p:cNvSpPr txBox="1"/>
          <p:nvPr/>
        </p:nvSpPr>
        <p:spPr>
          <a:xfrm>
            <a:off x="1008981" y="206515"/>
            <a:ext cx="8133828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indent="-742950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6351C85-1FB4-D8D4-73CF-6C09C9BBFB0D}"/>
              </a:ext>
            </a:extLst>
          </p:cNvPr>
          <p:cNvSpPr txBox="1"/>
          <p:nvPr/>
        </p:nvSpPr>
        <p:spPr>
          <a:xfrm>
            <a:off x="1005061" y="1490721"/>
            <a:ext cx="946009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solidFill>
                  <a:srgbClr val="1F497D"/>
                </a:solidFill>
                <a:latin typeface="Roboto"/>
                <a:ea typeface="Roboto"/>
                <a:cs typeface="Roboto"/>
              </a:rPr>
              <a:t>O usuário pode consultar os dados de Fonte Externa que caracterizam o município, como população total, a população urbana, a população rural, a área do município, a região geográfica e a região metropolitana.</a:t>
            </a:r>
          </a:p>
          <a:p>
            <a:pPr algn="ctr"/>
            <a:endParaRPr lang="pt-BR"/>
          </a:p>
        </p:txBody>
      </p:sp>
      <p:sp>
        <p:nvSpPr>
          <p:cNvPr id="10" name="Shape 2">
            <a:extLst>
              <a:ext uri="{FF2B5EF4-FFF2-40B4-BE49-F238E27FC236}">
                <a16:creationId xmlns:a16="http://schemas.microsoft.com/office/drawing/2014/main" id="{EEABC467-AA17-B605-DE20-17A782F6E503}"/>
              </a:ext>
            </a:extLst>
          </p:cNvPr>
          <p:cNvSpPr/>
          <p:nvPr/>
        </p:nvSpPr>
        <p:spPr>
          <a:xfrm>
            <a:off x="820678" y="56764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2" name="Imagem 1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CBC14B9-E861-36E2-BC3A-625142C7D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387" y="2364752"/>
            <a:ext cx="9692214" cy="465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3D825-012B-3D12-DD98-66BF2D9FC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8F6E8B-15ED-43C7-94BA-91549A651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1" cy="702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799285DC-AC04-82A9-FDB4-CD281B753CB5}"/>
              </a:ext>
            </a:extLst>
          </p:cNvPr>
          <p:cNvSpPr txBox="1"/>
          <p:nvPr/>
        </p:nvSpPr>
        <p:spPr>
          <a:xfrm>
            <a:off x="1113664" y="3095848"/>
            <a:ext cx="4899506" cy="28022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500" b="1">
                <a:latin typeface="+mj-lt"/>
                <a:ea typeface="+mj-ea"/>
                <a:cs typeface="+mj-cs"/>
              </a:rPr>
              <a:t>PERÍODO DA COLETA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" y="3120703"/>
            <a:ext cx="731423" cy="689517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rgbClr val="00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6277" y="0"/>
            <a:ext cx="1494135" cy="7021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107" y="263915"/>
            <a:ext cx="4836546" cy="305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A0058BD-B715-79A1-4D77-EFAEFCE70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35" y="546189"/>
            <a:ext cx="4324286" cy="24864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107" y="3544801"/>
            <a:ext cx="4836546" cy="305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E32C8A5-33EC-DFE9-331F-774CF7B1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235" y="4572166"/>
            <a:ext cx="4324286" cy="99628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F2678F4-1A42-F448-3CAC-92E01E0335A9}"/>
              </a:ext>
            </a:extLst>
          </p:cNvPr>
          <p:cNvSpPr txBox="1"/>
          <p:nvPr/>
        </p:nvSpPr>
        <p:spPr>
          <a:xfrm>
            <a:off x="7339274" y="1129135"/>
            <a:ext cx="386863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latin typeface="Roboto"/>
                <a:ea typeface="Roboto"/>
                <a:cs typeface="Roboto"/>
              </a:rPr>
              <a:t>Previsão:</a:t>
            </a:r>
          </a:p>
          <a:p>
            <a:br>
              <a:rPr lang="pt-BR" b="1">
                <a:latin typeface="Roboto"/>
                <a:ea typeface="Roboto"/>
                <a:cs typeface="Roboto"/>
              </a:rPr>
            </a:br>
            <a:r>
              <a:rPr lang="pt-BR" b="1">
                <a:latin typeface="Roboto"/>
                <a:ea typeface="Roboto"/>
                <a:cs typeface="Roboto"/>
              </a:rPr>
              <a:t>13 de maio a 03 de setembro</a:t>
            </a:r>
          </a:p>
        </p:txBody>
      </p:sp>
    </p:spTree>
    <p:extLst>
      <p:ext uri="{BB962C8B-B14F-4D97-AF65-F5344CB8AC3E}">
        <p14:creationId xmlns:p14="http://schemas.microsoft.com/office/powerpoint/2010/main" val="1520016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CCF37-21F2-D8B8-7297-CA5E42E41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1969732-FD86-9293-DF94-96754D200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DB19401C-9613-8DEA-FC5C-B1CC8E74DFBA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46C5B85-6F7E-4AC2-2101-BCE02EE82E55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004C29DE-92F3-0D50-558C-256F4AE81284}"/>
              </a:ext>
            </a:extLst>
          </p:cNvPr>
          <p:cNvSpPr txBox="1"/>
          <p:nvPr/>
        </p:nvSpPr>
        <p:spPr>
          <a:xfrm>
            <a:off x="1765899" y="1359123"/>
            <a:ext cx="5158766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1.4. 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DADOS GERAIS</a:t>
            </a:r>
            <a:endParaRPr lang="pt-BR" sz="3000"/>
          </a:p>
        </p:txBody>
      </p:sp>
      <p:pic>
        <p:nvPicPr>
          <p:cNvPr id="14" name="Image 6" descr="preencoded.png">
            <a:extLst>
              <a:ext uri="{FF2B5EF4-FFF2-40B4-BE49-F238E27FC236}">
                <a16:creationId xmlns:a16="http://schemas.microsoft.com/office/drawing/2014/main" id="{6929A104-0422-EB65-21F5-215921D971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1182510" y="2325671"/>
            <a:ext cx="123444" cy="190195"/>
          </a:xfrm>
          <a:prstGeom prst="rect">
            <a:avLst/>
          </a:prstGeom>
        </p:spPr>
      </p:pic>
      <p:sp>
        <p:nvSpPr>
          <p:cNvPr id="15" name="Text 4">
            <a:extLst>
              <a:ext uri="{FF2B5EF4-FFF2-40B4-BE49-F238E27FC236}">
                <a16:creationId xmlns:a16="http://schemas.microsoft.com/office/drawing/2014/main" id="{B7F6A284-B851-B6AF-4343-001CCD9296EF}"/>
              </a:ext>
            </a:extLst>
          </p:cNvPr>
          <p:cNvSpPr txBox="1"/>
          <p:nvPr/>
        </p:nvSpPr>
        <p:spPr>
          <a:xfrm>
            <a:off x="1464944" y="1954913"/>
            <a:ext cx="9742258" cy="1208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Nesse campo,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não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é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necessário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preencher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nenhum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campo,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servindo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apenas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como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formulário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de consulta.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dados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gerais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são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estimados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acordo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com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indicativos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do IBGE,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nos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termos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da Nota Técnica nº 8/2025/CGGI-SNSA-MCID/DCOT-MCID/SNSA-MCID-MCID .</a:t>
            </a:r>
            <a:endParaRPr lang="en-US" sz="1400" b="1" dirty="0">
              <a:solidFill>
                <a:schemeClr val="tx2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6" name="Image 6" descr="preencoded.png">
            <a:extLst>
              <a:ext uri="{FF2B5EF4-FFF2-40B4-BE49-F238E27FC236}">
                <a16:creationId xmlns:a16="http://schemas.microsoft.com/office/drawing/2014/main" id="{30B2E3F6-7709-F951-B444-EBB8AA8DB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1181924" y="3168062"/>
            <a:ext cx="123444" cy="19019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BC53ECE-7288-8081-8F0D-E34FAD6049B7}"/>
              </a:ext>
            </a:extLst>
          </p:cNvPr>
          <p:cNvSpPr txBox="1"/>
          <p:nvPr/>
        </p:nvSpPr>
        <p:spPr>
          <a:xfrm>
            <a:off x="1664294" y="3510756"/>
            <a:ext cx="863487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en-US"/>
          </a:p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8FC38CB-413C-1A13-60E7-11CAE981E85E}"/>
              </a:ext>
            </a:extLst>
          </p:cNvPr>
          <p:cNvSpPr txBox="1"/>
          <p:nvPr/>
        </p:nvSpPr>
        <p:spPr>
          <a:xfrm>
            <a:off x="1458960" y="2812308"/>
            <a:ext cx="974800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en-US"/>
          </a:p>
          <a:p>
            <a:pPr algn="just"/>
            <a:r>
              <a:rPr lang="pt-BR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No caso das prestadoras regionais só é possível consultar no sistema, os dados do município que está sendo acessado no momento da consulta, porém, estamos desenvolvendo o sistema para que, no futuro, seja possível consultar todos os municípios que estejam sob sua jurisdição.</a:t>
            </a:r>
          </a:p>
        </p:txBody>
      </p:sp>
      <p:pic>
        <p:nvPicPr>
          <p:cNvPr id="19" name="Imagem 18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2AE45121-E8FF-B1F5-C9BC-FF8A1CE99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556" y="3663841"/>
            <a:ext cx="6560759" cy="3352631"/>
          </a:xfrm>
          <a:prstGeom prst="rect">
            <a:avLst/>
          </a:prstGeom>
        </p:spPr>
      </p:pic>
      <p:pic>
        <p:nvPicPr>
          <p:cNvPr id="2" name="Imagem 1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EE2E9F9E-2E21-98D1-BC12-067CD15F7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49" y="5020896"/>
            <a:ext cx="5728489" cy="200227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7B31C0-6C8F-85B6-3539-C233EE2647BF}"/>
              </a:ext>
            </a:extLst>
          </p:cNvPr>
          <p:cNvSpPr txBox="1"/>
          <p:nvPr/>
        </p:nvSpPr>
        <p:spPr>
          <a:xfrm>
            <a:off x="278934" y="4185371"/>
            <a:ext cx="4511141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400" b="1">
                <a:solidFill>
                  <a:srgbClr val="1F497D"/>
                </a:solidFill>
                <a:latin typeface="Roboto"/>
                <a:ea typeface="Roboto"/>
                <a:cs typeface="Roboto"/>
              </a:rPr>
              <a:t>OBS:</a:t>
            </a:r>
            <a:r>
              <a:rPr lang="pt-BR" sz="1400">
                <a:solidFill>
                  <a:srgbClr val="1F497D"/>
                </a:solidFill>
                <a:latin typeface="Roboto"/>
                <a:ea typeface="Roboto"/>
                <a:cs typeface="Roboto"/>
              </a:rPr>
              <a:t> Para acessar a nota técnica, entrar na página do </a:t>
            </a:r>
            <a:r>
              <a:rPr lang="pt-BR" sz="1400" err="1">
                <a:solidFill>
                  <a:srgbClr val="1F497D"/>
                </a:solidFill>
                <a:latin typeface="Roboto"/>
                <a:ea typeface="Roboto"/>
                <a:cs typeface="Roboto"/>
              </a:rPr>
              <a:t>Sinisa</a:t>
            </a:r>
            <a:r>
              <a:rPr lang="pt-BR" sz="1400">
                <a:solidFill>
                  <a:srgbClr val="1F497D"/>
                </a:solidFill>
                <a:latin typeface="Roboto"/>
                <a:ea typeface="Roboto"/>
                <a:cs typeface="Roboto"/>
              </a:rPr>
              <a:t> e clicar em</a:t>
            </a:r>
            <a:r>
              <a:rPr lang="pt-BR" sz="1400" b="1">
                <a:solidFill>
                  <a:srgbClr val="1F497D"/>
                </a:solidFill>
                <a:latin typeface="Roboto"/>
                <a:ea typeface="Roboto"/>
                <a:cs typeface="Roboto"/>
              </a:rPr>
              <a:t> "Área do Prestador"</a:t>
            </a:r>
            <a:r>
              <a:rPr lang="pt-BR" sz="1400">
                <a:solidFill>
                  <a:srgbClr val="1F497D"/>
                </a:solidFill>
                <a:latin typeface="Roboto"/>
                <a:ea typeface="Roboto"/>
                <a:cs typeface="Roboto"/>
              </a:rPr>
              <a:t>:</a:t>
            </a:r>
          </a:p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719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0A3A0-D18B-9B88-88E3-4A42A6710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6708E14-29F1-7B6A-3F89-E7550EA87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64A4F0F-B500-C2FE-C220-5F641B6AC3E8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CCB22AAC-279C-D388-C674-FA033FD1885A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B9CF0DE4-778D-9183-98EC-08DCD68783AB}"/>
              </a:ext>
            </a:extLst>
          </p:cNvPr>
          <p:cNvSpPr txBox="1"/>
          <p:nvPr/>
        </p:nvSpPr>
        <p:spPr>
          <a:xfrm>
            <a:off x="1765899" y="1359123"/>
            <a:ext cx="5714279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1.5. 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USUÁRIOS EXTERNOS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5B4B4BE1-5D66-83C6-5C4B-97C8AB4F86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264113" y="2328220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4D52BF9F-7E42-AE93-1CCD-072191460856}"/>
              </a:ext>
            </a:extLst>
          </p:cNvPr>
          <p:cNvSpPr txBox="1"/>
          <p:nvPr/>
        </p:nvSpPr>
        <p:spPr>
          <a:xfrm>
            <a:off x="1104149" y="2208511"/>
            <a:ext cx="10932416" cy="20052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Em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Externos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será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aberta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uma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lista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com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todos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vinculados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prestador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seus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respectivos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perfis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(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responsável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pelo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auxiliar de </a:t>
            </a:r>
            <a:r>
              <a:rPr lang="en-US" sz="16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6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 consulta externa).</a:t>
            </a:r>
            <a:r>
              <a:rPr lang="en-US" sz="18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</a:p>
          <a:p>
            <a:endParaRPr lang="en-US" sz="1800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endParaRPr lang="en-US" sz="1800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endParaRPr lang="en-US" sz="1800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endParaRPr lang="en-US" sz="1800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2" name="Image 7" descr="preencoded.png">
            <a:extLst>
              <a:ext uri="{FF2B5EF4-FFF2-40B4-BE49-F238E27FC236}">
                <a16:creationId xmlns:a16="http://schemas.microsoft.com/office/drawing/2014/main" id="{D53B16EE-9D9D-9843-9075-BF117EBC69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264113" y="4318568"/>
            <a:ext cx="123444" cy="190195"/>
          </a:xfrm>
          <a:prstGeom prst="rect">
            <a:avLst/>
          </a:prstGeom>
        </p:spPr>
      </p:pic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517A116-370E-85C1-5284-64477FFB1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147" y="2955825"/>
            <a:ext cx="7776917" cy="11219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2AC57F9-4376-E443-2E54-633C9BB82BF2}"/>
              </a:ext>
            </a:extLst>
          </p:cNvPr>
          <p:cNvSpPr txBox="1"/>
          <p:nvPr/>
        </p:nvSpPr>
        <p:spPr>
          <a:xfrm>
            <a:off x="925855" y="4212709"/>
            <a:ext cx="10486536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vinculado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pode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ter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três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perfis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diferentes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: </a:t>
            </a:r>
            <a:endParaRPr lang="pt-BR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endParaRPr lang="en-US" sz="1400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1) O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responsável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pela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informação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faz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o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das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e é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responsável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finalizar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o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dos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formulários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. </a:t>
            </a:r>
            <a:endParaRPr lang="pt-BR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2) O 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auxiliar de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auxilia no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das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porém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não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pode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finalizar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o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dos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formulários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. </a:t>
            </a:r>
          </a:p>
          <a:p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3) O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consulta externa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 (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Regulador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)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tem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permissão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para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acessar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e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observar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as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do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prestador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porém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não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pode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alterá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-las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ou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finalizar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o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dos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formulários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.</a:t>
            </a:r>
            <a:br>
              <a:rPr lang="en-US" sz="1400">
                <a:latin typeface="Roboto"/>
                <a:ea typeface="Roboto"/>
                <a:cs typeface="Roboto"/>
              </a:rPr>
            </a:br>
            <a:br>
              <a:rPr lang="en-US" sz="1400">
                <a:latin typeface="Roboto"/>
                <a:ea typeface="Roboto"/>
                <a:cs typeface="Roboto"/>
              </a:rPr>
            </a:b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OBS: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Recomendamos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seja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sempre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utilizado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e-mail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institucional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e,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além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disso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não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seja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cadastrado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mesmo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e-mail para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vários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poris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dados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podem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se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perder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5316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B7B81-D153-79CD-38D2-E44678386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941C30B-191E-4B70-F38C-9BCB62192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4C2E39C1-FE08-6A0B-82A3-BA415733AE3B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2C9C518D-6FBE-8270-4E74-43118BFCF8E4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931B19F1-A4F6-F316-C095-A7C8EEA70C6F}"/>
              </a:ext>
            </a:extLst>
          </p:cNvPr>
          <p:cNvSpPr txBox="1"/>
          <p:nvPr/>
        </p:nvSpPr>
        <p:spPr>
          <a:xfrm>
            <a:off x="1765899" y="1359123"/>
            <a:ext cx="5714279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1.5. 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USUÁRIOS EXTERNOS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E55F16F4-80FE-1856-6F77-E5933D98A2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199285" y="2217229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F0E1A7ED-5A9F-BFC7-6E5A-2D0624183AA8}"/>
              </a:ext>
            </a:extLst>
          </p:cNvPr>
          <p:cNvSpPr txBox="1"/>
          <p:nvPr/>
        </p:nvSpPr>
        <p:spPr>
          <a:xfrm>
            <a:off x="540262" y="1961332"/>
            <a:ext cx="10124479" cy="1067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Ao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ingressar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usuários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Externos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é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necessário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clicar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                                   no canto superior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lado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direito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da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página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.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2" name="Image 7" descr="preencoded.png">
            <a:extLst>
              <a:ext uri="{FF2B5EF4-FFF2-40B4-BE49-F238E27FC236}">
                <a16:creationId xmlns:a16="http://schemas.microsoft.com/office/drawing/2014/main" id="{0FAD6F40-5A8A-73E6-A5E9-ADDC0CEF8D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210090" y="2752156"/>
            <a:ext cx="123444" cy="190195"/>
          </a:xfrm>
          <a:prstGeom prst="rect">
            <a:avLst/>
          </a:prstGeom>
        </p:spPr>
      </p:pic>
      <p:sp>
        <p:nvSpPr>
          <p:cNvPr id="13" name="Text 6">
            <a:extLst>
              <a:ext uri="{FF2B5EF4-FFF2-40B4-BE49-F238E27FC236}">
                <a16:creationId xmlns:a16="http://schemas.microsoft.com/office/drawing/2014/main" id="{52C26B40-F3FA-6466-E64B-ACA5C6F1D8E4}"/>
              </a:ext>
            </a:extLst>
          </p:cNvPr>
          <p:cNvSpPr txBox="1"/>
          <p:nvPr/>
        </p:nvSpPr>
        <p:spPr>
          <a:xfrm>
            <a:off x="520336" y="1965857"/>
            <a:ext cx="10691185" cy="19492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Após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dos dados,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clicar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adicionar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perfil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incluir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será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enviado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um e-mail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automático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com login e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senha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temporária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para o novo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: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CC620A8-1345-464C-6C08-55F7DF02B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691" y="2171105"/>
            <a:ext cx="1531413" cy="488978"/>
          </a:xfrm>
          <a:prstGeom prst="rect">
            <a:avLst/>
          </a:prstGeom>
        </p:spPr>
      </p:pic>
      <p:pic>
        <p:nvPicPr>
          <p:cNvPr id="15" name="Imagem 14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F75743EA-8F43-797F-AE41-491E41F2D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069" y="3103343"/>
            <a:ext cx="7184254" cy="3913306"/>
          </a:xfrm>
          <a:prstGeom prst="rect">
            <a:avLst/>
          </a:prstGeom>
        </p:spPr>
      </p:pic>
      <p:sp>
        <p:nvSpPr>
          <p:cNvPr id="16" name="Text 6">
            <a:extLst>
              <a:ext uri="{FF2B5EF4-FFF2-40B4-BE49-F238E27FC236}">
                <a16:creationId xmlns:a16="http://schemas.microsoft.com/office/drawing/2014/main" id="{476FD5B1-3D2C-FA54-6F7D-CE0463A92EA0}"/>
              </a:ext>
            </a:extLst>
          </p:cNvPr>
          <p:cNvSpPr txBox="1"/>
          <p:nvPr/>
        </p:nvSpPr>
        <p:spPr>
          <a:xfrm>
            <a:off x="539941" y="3509979"/>
            <a:ext cx="2963704" cy="28566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Após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finalizar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, o novo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usuário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receberá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um e-mail com as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informações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necessárias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para o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acesso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ao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sistema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.</a:t>
            </a:r>
            <a:endParaRPr lang="pt-BR" dirty="0">
              <a:solidFill>
                <a:schemeClr val="tx2"/>
              </a:solidFill>
            </a:endParaRPr>
          </a:p>
          <a:p>
            <a:endParaRPr lang="en-US" sz="1400" dirty="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O login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pode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ser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efetuado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utilizando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o CPF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ou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o login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definido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. Caso o e-mail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não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seja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encontrado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solicitamos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que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envie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um e-mail para a equipe de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suporte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do SINISA-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Água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.</a:t>
            </a:r>
            <a:endParaRPr lang="en-US" dirty="0">
              <a:solidFill>
                <a:schemeClr val="tx2"/>
              </a:solidFill>
              <a:ea typeface="Calibri"/>
              <a:cs typeface="Calibri"/>
            </a:endParaRPr>
          </a:p>
          <a:p>
            <a:endParaRPr lang="en-US" sz="1400" dirty="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Também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é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possível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visualizar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e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modificar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os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dados de um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usuário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bem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como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desativá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-lo,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utilizando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os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botões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na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lista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de consulta de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usuários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cadastrados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:</a:t>
            </a:r>
            <a:endParaRPr lang="en-US" sz="14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17" name="Image 7" descr="preencoded.png">
            <a:extLst>
              <a:ext uri="{FF2B5EF4-FFF2-40B4-BE49-F238E27FC236}">
                <a16:creationId xmlns:a16="http://schemas.microsoft.com/office/drawing/2014/main" id="{8C8C6B71-E6ED-231F-13BA-FF3150D2E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 flipH="1" flipV="1">
            <a:off x="332253" y="3509695"/>
            <a:ext cx="525" cy="401814"/>
          </a:xfrm>
          <a:prstGeom prst="rect">
            <a:avLst/>
          </a:prstGeom>
        </p:spPr>
      </p:pic>
      <p:pic>
        <p:nvPicPr>
          <p:cNvPr id="18" name="Image 7" descr="preencoded.png">
            <a:extLst>
              <a:ext uri="{FF2B5EF4-FFF2-40B4-BE49-F238E27FC236}">
                <a16:creationId xmlns:a16="http://schemas.microsoft.com/office/drawing/2014/main" id="{ED7903D0-3CF8-F8BF-9B3E-597C613BA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208737" y="3512205"/>
            <a:ext cx="123444" cy="19019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615FA76-2FB4-01D0-9A5E-0343467F2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730" y="6550503"/>
            <a:ext cx="649374" cy="323266"/>
          </a:xfrm>
          <a:prstGeom prst="rect">
            <a:avLst/>
          </a:prstGeom>
        </p:spPr>
      </p:pic>
      <p:pic>
        <p:nvPicPr>
          <p:cNvPr id="20" name="Image 7" descr="preencoded.png">
            <a:extLst>
              <a:ext uri="{FF2B5EF4-FFF2-40B4-BE49-F238E27FC236}">
                <a16:creationId xmlns:a16="http://schemas.microsoft.com/office/drawing/2014/main" id="{87895125-3132-839C-40DF-67296440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208582" y="4343796"/>
            <a:ext cx="123444" cy="190195"/>
          </a:xfrm>
          <a:prstGeom prst="rect">
            <a:avLst/>
          </a:prstGeom>
        </p:spPr>
      </p:pic>
      <p:pic>
        <p:nvPicPr>
          <p:cNvPr id="21" name="Image 7" descr="preencoded.png">
            <a:extLst>
              <a:ext uri="{FF2B5EF4-FFF2-40B4-BE49-F238E27FC236}">
                <a16:creationId xmlns:a16="http://schemas.microsoft.com/office/drawing/2014/main" id="{03983B42-14CC-EE68-D4BF-820F4EEBC1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208427" y="5618182"/>
            <a:ext cx="123444" cy="1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7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3E34-977B-6998-E054-D90CC1B90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2EF0419-A746-C926-5588-8C5B7A3E8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C12259F-590A-53E8-8CD7-C76EE4CD9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767" y="5912248"/>
            <a:ext cx="3711669" cy="847244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3D1BA3E6-E808-D6F4-CAD7-DBC3D29A577E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8D6CFF6D-8A48-1065-4C01-2E049266FD19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670E09A-0934-6555-D3C2-6D4994F22490}"/>
              </a:ext>
            </a:extLst>
          </p:cNvPr>
          <p:cNvSpPr txBox="1"/>
          <p:nvPr/>
        </p:nvSpPr>
        <p:spPr>
          <a:xfrm>
            <a:off x="1765899" y="1359123"/>
            <a:ext cx="609490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RECEITAS E COBRANÇAS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174FAA51-1B5C-6FB1-340B-8FACC0798D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64113" y="2941265"/>
            <a:ext cx="123444" cy="190195"/>
          </a:xfrm>
          <a:prstGeom prst="rect">
            <a:avLst/>
          </a:prstGeom>
        </p:spPr>
      </p:pic>
      <p:pic>
        <p:nvPicPr>
          <p:cNvPr id="2" name="Image 7" descr="preencoded.png">
            <a:extLst>
              <a:ext uri="{FF2B5EF4-FFF2-40B4-BE49-F238E27FC236}">
                <a16:creationId xmlns:a16="http://schemas.microsoft.com/office/drawing/2014/main" id="{F61803B7-B106-3EEA-4C43-85B576F664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64207" y="3592350"/>
            <a:ext cx="123444" cy="190195"/>
          </a:xfrm>
          <a:prstGeom prst="rect">
            <a:avLst/>
          </a:prstGeom>
        </p:spPr>
      </p:pic>
      <p:sp>
        <p:nvSpPr>
          <p:cNvPr id="3" name="Text 6">
            <a:extLst>
              <a:ext uri="{FF2B5EF4-FFF2-40B4-BE49-F238E27FC236}">
                <a16:creationId xmlns:a16="http://schemas.microsoft.com/office/drawing/2014/main" id="{2CEE698A-D820-A8FA-DE5A-CA264258086F}"/>
              </a:ext>
            </a:extLst>
          </p:cNvPr>
          <p:cNvSpPr txBox="1"/>
          <p:nvPr/>
        </p:nvSpPr>
        <p:spPr>
          <a:xfrm>
            <a:off x="540421" y="2869077"/>
            <a:ext cx="9842864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RATEIO DAS INFORMAÇÕES (Art. 18 – Lei 11.445/2007)</a:t>
            </a:r>
          </a:p>
        </p:txBody>
      </p:sp>
      <p:pic>
        <p:nvPicPr>
          <p:cNvPr id="4" name="Imagem 3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E0487470-9590-B62A-FBD7-802C9FAC8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56" y="1968661"/>
            <a:ext cx="5147841" cy="3435915"/>
          </a:xfrm>
          <a:prstGeom prst="rect">
            <a:avLst/>
          </a:prstGeom>
        </p:spPr>
      </p:pic>
      <p:sp>
        <p:nvSpPr>
          <p:cNvPr id="14" name="Text 6">
            <a:extLst>
              <a:ext uri="{FF2B5EF4-FFF2-40B4-BE49-F238E27FC236}">
                <a16:creationId xmlns:a16="http://schemas.microsoft.com/office/drawing/2014/main" id="{D00FD361-E681-EC76-B364-47C327E218A9}"/>
              </a:ext>
            </a:extLst>
          </p:cNvPr>
          <p:cNvSpPr txBox="1"/>
          <p:nvPr/>
        </p:nvSpPr>
        <p:spPr>
          <a:xfrm>
            <a:off x="540337" y="3501779"/>
            <a:ext cx="5573276" cy="858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ESSES CAMPOS PODEM SER IGUAIS A "0", PORÉM FIQUEM ATENTOS COM A COERÊNCIA DESSAS INFORMAÇÕES COM AS DE OUTROS FORMULÁRIOS</a:t>
            </a:r>
          </a:p>
        </p:txBody>
      </p:sp>
    </p:spTree>
    <p:extLst>
      <p:ext uri="{BB962C8B-B14F-4D97-AF65-F5344CB8AC3E}">
        <p14:creationId xmlns:p14="http://schemas.microsoft.com/office/powerpoint/2010/main" val="213068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D6345-9BC7-BF6F-C130-E8111E9A4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EB9CA87-0D16-1513-7A0E-D6463FCEA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DDB69F-4309-D2ED-1F41-E0DBC094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76" y="5901967"/>
            <a:ext cx="3495637" cy="857525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53730D61-CD63-F2B5-82CB-F371265AF5E8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3388CB2-8DC1-8CCD-1497-B84A05679709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25A13C5-2DB6-8188-CBA8-818F374F57CE}"/>
              </a:ext>
            </a:extLst>
          </p:cNvPr>
          <p:cNvSpPr txBox="1"/>
          <p:nvPr/>
        </p:nvSpPr>
        <p:spPr>
          <a:xfrm>
            <a:off x="1765899" y="1359123"/>
            <a:ext cx="609490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RECEITAS E COBRANÇAS</a:t>
            </a:r>
            <a:endParaRPr lang="pt-BR" sz="3000"/>
          </a:p>
        </p:txBody>
      </p:sp>
      <p:sp>
        <p:nvSpPr>
          <p:cNvPr id="15" name="CaixaDeTexto 1">
            <a:extLst>
              <a:ext uri="{FF2B5EF4-FFF2-40B4-BE49-F238E27FC236}">
                <a16:creationId xmlns:a16="http://schemas.microsoft.com/office/drawing/2014/main" id="{D56186E8-CF13-0AD6-B0D6-C117E2EDD6CA}"/>
              </a:ext>
            </a:extLst>
          </p:cNvPr>
          <p:cNvSpPr txBox="1"/>
          <p:nvPr/>
        </p:nvSpPr>
        <p:spPr>
          <a:xfrm>
            <a:off x="442897" y="5099774"/>
            <a:ext cx="11307048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86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737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6606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5474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4343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3212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208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9094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ARRECADAÇÃO -&gt; VALOR EFETIVAMENTE RECEBIDO REFERENTE AO FATURADO (GERALMENTE É MENOR QUE O VALOR DAS RECEITAS) </a:t>
            </a:r>
            <a:endParaRPr lang="en-US" sz="2000">
              <a:solidFill>
                <a:srgbClr val="000000"/>
              </a:solidFill>
              <a:latin typeface="Abadi"/>
              <a:ea typeface="Roboto"/>
              <a:cs typeface="Roboto"/>
            </a:endParaRPr>
          </a:p>
        </p:txBody>
      </p:sp>
      <p:pic>
        <p:nvPicPr>
          <p:cNvPr id="16" name="Image 7" descr="preencoded.png">
            <a:extLst>
              <a:ext uri="{FF2B5EF4-FFF2-40B4-BE49-F238E27FC236}">
                <a16:creationId xmlns:a16="http://schemas.microsoft.com/office/drawing/2014/main" id="{537206E5-8AA4-F161-67E1-F7ACFB091E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64172" y="5225545"/>
            <a:ext cx="123444" cy="19019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E1FDD89-FF2A-F23B-0C78-3567B4C46A2D}"/>
              </a:ext>
            </a:extLst>
          </p:cNvPr>
          <p:cNvSpPr txBox="1"/>
          <p:nvPr/>
        </p:nvSpPr>
        <p:spPr>
          <a:xfrm>
            <a:off x="384061" y="5776579"/>
            <a:ext cx="6095206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0" i="0" u="none" strike="noStrike" baseline="0">
                <a:solidFill>
                  <a:srgbClr val="4A5568"/>
                </a:solidFill>
                <a:latin typeface="Roboto"/>
                <a:ea typeface="Segoe UI"/>
                <a:cs typeface="Segoe UI"/>
              </a:rPr>
              <a:t>CONTAS A RECEBER: VALOR ACUMULADO DE CONTAS NÃO PAGAS</a:t>
            </a:r>
            <a:endParaRPr lang="pt-BR"/>
          </a:p>
          <a:p>
            <a:pPr algn="ctr"/>
            <a:endParaRPr lang="pt-BR"/>
          </a:p>
        </p:txBody>
      </p:sp>
      <p:pic>
        <p:nvPicPr>
          <p:cNvPr id="18" name="Image 7" descr="preencoded.png">
            <a:extLst>
              <a:ext uri="{FF2B5EF4-FFF2-40B4-BE49-F238E27FC236}">
                <a16:creationId xmlns:a16="http://schemas.microsoft.com/office/drawing/2014/main" id="{F35821CA-91EC-CCC8-DF9D-9C9F96774D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64137" y="5902386"/>
            <a:ext cx="123444" cy="190195"/>
          </a:xfrm>
          <a:prstGeom prst="rect">
            <a:avLst/>
          </a:prstGeom>
        </p:spPr>
      </p:pic>
      <p:pic>
        <p:nvPicPr>
          <p:cNvPr id="19" name="Imagem 18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151BC1C3-DB58-75B0-D148-6D1A9FC34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748" y="2426423"/>
            <a:ext cx="8515049" cy="238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50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0177C-CDBB-88CD-29DD-D9876F596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DFE6BC2-B4DA-61E1-42F7-36D06B488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694081D-5531-97CA-621E-F5FB6F5FD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512" y="5901967"/>
            <a:ext cx="3495637" cy="857525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BE62B062-4099-09B9-7591-4014DC78A937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F9E505B1-F234-EF67-DF48-AD1B3E61968E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BDD4B324-6F4D-B776-E20C-03A2165D030B}"/>
              </a:ext>
            </a:extLst>
          </p:cNvPr>
          <p:cNvSpPr txBox="1"/>
          <p:nvPr/>
        </p:nvSpPr>
        <p:spPr>
          <a:xfrm>
            <a:off x="1765899" y="1359123"/>
            <a:ext cx="609490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RECEITAS E COBRANÇAS</a:t>
            </a:r>
            <a:endParaRPr lang="pt-BR" sz="3000"/>
          </a:p>
        </p:txBody>
      </p:sp>
      <p:sp>
        <p:nvSpPr>
          <p:cNvPr id="16" name="CaixaDeTexto 1">
            <a:extLst>
              <a:ext uri="{FF2B5EF4-FFF2-40B4-BE49-F238E27FC236}">
                <a16:creationId xmlns:a16="http://schemas.microsoft.com/office/drawing/2014/main" id="{874D036E-5EF0-62EA-16D7-22A275C89CE0}"/>
              </a:ext>
            </a:extLst>
          </p:cNvPr>
          <p:cNvSpPr txBox="1"/>
          <p:nvPr/>
        </p:nvSpPr>
        <p:spPr>
          <a:xfrm>
            <a:off x="281024" y="2878091"/>
            <a:ext cx="11307048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86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737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6606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5474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4343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3212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208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9094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QUANDO O PRESTADOR INFORMA UM VALOR PARA RECEITA OPERACIONAL DIRETA DE ÁGUA EXPORTADA E NO FORMULÁRIO OPERACIONAL DE ÁGUA TRATADA EXPORTADA O VOLUME É ZERO– GFI1002, GTA1203</a:t>
            </a:r>
          </a:p>
        </p:txBody>
      </p:sp>
      <p:pic>
        <p:nvPicPr>
          <p:cNvPr id="17" name="Imagem 16" descr="Texto&#10;&#10;O conteúdo gerado por IA pode estar incorreto.">
            <a:extLst>
              <a:ext uri="{FF2B5EF4-FFF2-40B4-BE49-F238E27FC236}">
                <a16:creationId xmlns:a16="http://schemas.microsoft.com/office/drawing/2014/main" id="{A7BF17EA-D808-B801-EE19-4C23EA062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258" y="3747259"/>
            <a:ext cx="5696944" cy="1114425"/>
          </a:xfrm>
          <a:prstGeom prst="rect">
            <a:avLst/>
          </a:prstGeom>
        </p:spPr>
      </p:pic>
      <p:pic>
        <p:nvPicPr>
          <p:cNvPr id="18" name="Imagem 17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5F69D042-9DDF-588A-8A96-76154B022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34" y="5002477"/>
            <a:ext cx="5735050" cy="17526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3C6C9D4-296A-51A3-EA58-2C455527321C}"/>
              </a:ext>
            </a:extLst>
          </p:cNvPr>
          <p:cNvSpPr txBox="1"/>
          <p:nvPr/>
        </p:nvSpPr>
        <p:spPr>
          <a:xfrm>
            <a:off x="281051" y="2348419"/>
            <a:ext cx="6095206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86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737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6606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5474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4343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3212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208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9094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0" u="none" strike="noStrike" baseline="0">
                <a:solidFill>
                  <a:srgbClr val="4A5568"/>
                </a:solidFill>
                <a:latin typeface="Roboto"/>
              </a:rPr>
              <a:t>ERROS  RECORRENTES</a:t>
            </a:r>
            <a:endParaRPr lang="pt-BR"/>
          </a:p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582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02A58-1D2E-F2FB-8E6F-73B1946C7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78E1A01-B081-95D6-856F-B2BF90E9E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974C220-05C6-F120-4472-3DED8FE1F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589" y="6076734"/>
            <a:ext cx="2991560" cy="682758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85657E0F-7A75-A2EA-5AEF-6D7CE1CC3A8F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C51DF0FA-4797-8CAE-1A72-47F04F79B16B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0BAA52D-3DB3-B4C3-4152-87A03B10746E}"/>
              </a:ext>
            </a:extLst>
          </p:cNvPr>
          <p:cNvSpPr txBox="1"/>
          <p:nvPr/>
        </p:nvSpPr>
        <p:spPr>
          <a:xfrm>
            <a:off x="1765899" y="1359123"/>
            <a:ext cx="609490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RECEITAS E COBRANÇAS</a:t>
            </a:r>
            <a:endParaRPr lang="pt-BR" sz="300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9CD7057-D201-E77C-C07D-CA389F3C9984}"/>
              </a:ext>
            </a:extLst>
          </p:cNvPr>
          <p:cNvSpPr txBox="1"/>
          <p:nvPr/>
        </p:nvSpPr>
        <p:spPr>
          <a:xfrm>
            <a:off x="722522" y="2598542"/>
            <a:ext cx="10732862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NA RECEITA OPERACIONAL DIRETA TOTAL DE ÁGUA É INFORMADA COM O VALOR "O" E NO CAMPO DE VOLUME FATURADO DE ÁGUA EXISTE UM VALOR – GTA1221, GFI1003</a:t>
            </a:r>
          </a:p>
          <a:p>
            <a:pPr algn="ctr"/>
            <a:endParaRPr lang="pt-BR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DFF34F7-0BFF-2BD8-A058-E489F841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10" y="3217770"/>
            <a:ext cx="9621929" cy="2114550"/>
          </a:xfrm>
          <a:prstGeom prst="rect">
            <a:avLst/>
          </a:prstGeom>
        </p:spPr>
      </p:pic>
      <p:pic>
        <p:nvPicPr>
          <p:cNvPr id="10" name="Imagem 9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40C87147-D497-856F-0A3E-858E00194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95" y="5714899"/>
            <a:ext cx="6713674" cy="104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C44E7-9830-CDC9-040F-9BD74EAF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8DEA6F2-764C-5692-DAD0-E42BD390E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C69D95C-4DD9-74EF-D3BB-275B48B43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188" y="5977436"/>
            <a:ext cx="3462911" cy="796769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2D621058-6C0B-57A5-6E77-10012FA41CAD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2318F5F0-8C75-DD2B-B842-6252CEB551EC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DFAF4376-A927-A711-2D1A-A71E7A8EE155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60A26CAF-FCF5-EF67-B7BF-BB4D3F6A98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05250" y="3515078"/>
            <a:ext cx="123444" cy="190195"/>
          </a:xfrm>
          <a:prstGeom prst="rect">
            <a:avLst/>
          </a:prstGeom>
        </p:spPr>
      </p:pic>
      <p:pic>
        <p:nvPicPr>
          <p:cNvPr id="12" name="Image 7" descr="preencoded.png">
            <a:extLst>
              <a:ext uri="{FF2B5EF4-FFF2-40B4-BE49-F238E27FC236}">
                <a16:creationId xmlns:a16="http://schemas.microsoft.com/office/drawing/2014/main" id="{148DBBB2-CCE5-A0DF-0174-C78FAC6D5A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05250" y="2464888"/>
            <a:ext cx="123444" cy="190195"/>
          </a:xfrm>
          <a:prstGeom prst="rect">
            <a:avLst/>
          </a:prstGeom>
        </p:spPr>
      </p:pic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4329F8D7-A96B-D13F-7227-F05E03A37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188629"/>
              </p:ext>
            </p:extLst>
          </p:nvPr>
        </p:nvGraphicFramePr>
        <p:xfrm>
          <a:off x="453832" y="2369749"/>
          <a:ext cx="11106150" cy="944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106150">
                  <a:extLst>
                    <a:ext uri="{9D8B030D-6E8A-4147-A177-3AD203B41FA5}">
                      <a16:colId xmlns:a16="http://schemas.microsoft.com/office/drawing/2014/main" val="1960658087"/>
                    </a:ext>
                  </a:extLst>
                </a:gridCol>
              </a:tblGrid>
              <a:tr h="781581">
                <a:tc>
                  <a:txBody>
                    <a:bodyPr/>
                    <a:lstStyle/>
                    <a:p>
                      <a:pPr lvl="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4A5568"/>
                          </a:solidFill>
                          <a:effectLst/>
                          <a:latin typeface="Roboto"/>
                        </a:rPr>
                        <a:t>PRINCÍPIO DA COMPETÊNCIA (CONTABILIDADE SOCIETÁRIA): EMPRESA PRIVADA, SOCIEDADE DE ECONOMIA MISTA, EMPRESA PÚBLICA, ASSOCIAÇÃO PRIVADA 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  <a:p>
                      <a:pPr lvl="0">
                        <a:lnSpc>
                          <a:spcPts val="2625"/>
                        </a:lnSpc>
                        <a:buNone/>
                      </a:pPr>
                      <a:endParaRPr lang="en-US" sz="1800" dirty="0">
                        <a:solidFill>
                          <a:srgbClr val="4A5568"/>
                        </a:solidFill>
                        <a:effectLst/>
                        <a:latin typeface="Roboto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38614"/>
                  </a:ext>
                </a:extLst>
              </a:tr>
            </a:tbl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E61761FF-D2E1-0CDD-D5E6-2A9F44A2D00A}"/>
              </a:ext>
            </a:extLst>
          </p:cNvPr>
          <p:cNvSpPr txBox="1"/>
          <p:nvPr/>
        </p:nvSpPr>
        <p:spPr>
          <a:xfrm>
            <a:off x="456580" y="3407771"/>
            <a:ext cx="104972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4A5568"/>
                </a:solidFill>
                <a:latin typeface="Roboto"/>
              </a:rPr>
              <a:t>VALOR LIQUIDADO</a:t>
            </a:r>
            <a:r>
              <a:rPr lang="en-US" sz="1800" b="0" i="0" baseline="0">
                <a:solidFill>
                  <a:srgbClr val="4A5568"/>
                </a:solidFill>
                <a:latin typeface="Roboto"/>
              </a:rPr>
              <a:t> (CONTABILIDADE </a:t>
            </a:r>
            <a:r>
              <a:rPr lang="en-US" sz="1800">
                <a:solidFill>
                  <a:srgbClr val="4A5568"/>
                </a:solidFill>
                <a:latin typeface="Roboto"/>
              </a:rPr>
              <a:t>PÚBLICA</a:t>
            </a:r>
            <a:r>
              <a:rPr lang="en-US" sz="1800" b="0" i="0" baseline="0">
                <a:solidFill>
                  <a:srgbClr val="4A5568"/>
                </a:solidFill>
                <a:latin typeface="Roboto"/>
              </a:rPr>
              <a:t>): </a:t>
            </a:r>
            <a:r>
              <a:rPr lang="en-US" sz="1800">
                <a:solidFill>
                  <a:srgbClr val="4A5568"/>
                </a:solidFill>
                <a:latin typeface="Roboto"/>
              </a:rPr>
              <a:t>MUNICÍPIO (PREFEITURA), AUTARQUIA</a:t>
            </a:r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pPr algn="ctr"/>
            <a:endParaRPr lang="pt-BR"/>
          </a:p>
        </p:txBody>
      </p:sp>
      <p:pic>
        <p:nvPicPr>
          <p:cNvPr id="2" name="Imagem 1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7ED17EE0-46F7-E2EE-F1C7-F527D7A8C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20" y="3833165"/>
            <a:ext cx="7885567" cy="317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38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50A70-F720-F561-70AA-0E5FB9A00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1B91FD-5461-FDEF-9C69-0603C67A3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"/>
            <a:ext cx="12322567" cy="71382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AA3FE23-C67B-1BA3-5EA2-99B0A2F2A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571" y="6360024"/>
            <a:ext cx="2874002" cy="664288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54DD77DF-CA02-7837-99B0-865C52F417F6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60F67C78-056E-C489-58A5-7AD1F74FBEAB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6161F912-395B-0DD5-E64F-0142AE0A8D12}"/>
              </a:ext>
            </a:extLst>
          </p:cNvPr>
          <p:cNvSpPr txBox="1"/>
          <p:nvPr/>
        </p:nvSpPr>
        <p:spPr>
          <a:xfrm>
            <a:off x="1765899" y="1359123"/>
            <a:ext cx="9863923" cy="5771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4308C8CE-DADD-5E01-D547-59F47579AB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923" r="-1923"/>
          <a:stretch/>
        </p:blipFill>
        <p:spPr>
          <a:xfrm>
            <a:off x="264113" y="3220884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B823CA4C-398F-A825-4090-01DC193FAE37}"/>
              </a:ext>
            </a:extLst>
          </p:cNvPr>
          <p:cNvSpPr txBox="1"/>
          <p:nvPr/>
        </p:nvSpPr>
        <p:spPr>
          <a:xfrm>
            <a:off x="525543" y="3217674"/>
            <a:ext cx="11104821" cy="4165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PREENCHER DESPESA COM PESSOAL PRÓPRIO OU TERCEIRIZADO MAS NÃO INFORMAR QUANTIDADE DE PESSOAL - </a:t>
            </a:r>
            <a:r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GFI2002, GFI2046</a:t>
            </a:r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2" name="Image 7" descr="preencoded.png">
            <a:extLst>
              <a:ext uri="{FF2B5EF4-FFF2-40B4-BE49-F238E27FC236}">
                <a16:creationId xmlns:a16="http://schemas.microsoft.com/office/drawing/2014/main" id="{79D36DA6-237C-5167-9013-95771E3D05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923" r="-1923"/>
          <a:stretch/>
        </p:blipFill>
        <p:spPr>
          <a:xfrm>
            <a:off x="264113" y="5201974"/>
            <a:ext cx="123444" cy="190195"/>
          </a:xfrm>
          <a:prstGeom prst="rect">
            <a:avLst/>
          </a:prstGeom>
        </p:spPr>
      </p:pic>
      <p:pic>
        <p:nvPicPr>
          <p:cNvPr id="2" name="Image 7" descr="preencoded.png">
            <a:extLst>
              <a:ext uri="{FF2B5EF4-FFF2-40B4-BE49-F238E27FC236}">
                <a16:creationId xmlns:a16="http://schemas.microsoft.com/office/drawing/2014/main" id="{99EE6CE4-DED4-F845-6E0E-3D0CD1C871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923" r="-1923"/>
          <a:stretch/>
        </p:blipFill>
        <p:spPr>
          <a:xfrm>
            <a:off x="264207" y="4180935"/>
            <a:ext cx="123444" cy="190195"/>
          </a:xfrm>
          <a:prstGeom prst="rect">
            <a:avLst/>
          </a:prstGeom>
        </p:spPr>
      </p:pic>
      <p:sp>
        <p:nvSpPr>
          <p:cNvPr id="3" name="Text 6">
            <a:extLst>
              <a:ext uri="{FF2B5EF4-FFF2-40B4-BE49-F238E27FC236}">
                <a16:creationId xmlns:a16="http://schemas.microsoft.com/office/drawing/2014/main" id="{6B499380-5D31-9F31-8503-A50C01BDF709}"/>
              </a:ext>
            </a:extLst>
          </p:cNvPr>
          <p:cNvSpPr txBox="1"/>
          <p:nvPr/>
        </p:nvSpPr>
        <p:spPr>
          <a:xfrm>
            <a:off x="142998" y="2530213"/>
            <a:ext cx="9842864" cy="4753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ERROS  RECORRENTES</a:t>
            </a: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81853905-AE60-3E1B-881C-E9AC057B8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154309"/>
              </p:ext>
            </p:extLst>
          </p:nvPr>
        </p:nvGraphicFramePr>
        <p:xfrm>
          <a:off x="524392" y="3911249"/>
          <a:ext cx="11104821" cy="10858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104821">
                  <a:extLst>
                    <a:ext uri="{9D8B030D-6E8A-4147-A177-3AD203B41FA5}">
                      <a16:colId xmlns:a16="http://schemas.microsoft.com/office/drawing/2014/main" val="388040945"/>
                    </a:ext>
                  </a:extLst>
                </a:gridCol>
              </a:tblGrid>
              <a:tr h="10858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4A5568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PREENCHER A QUANTIDADE DE PESSOAL PRÓPRIO OU TERCEIRIZADO E NÃO INFORMAR DESPESA – </a:t>
                      </a:r>
                      <a:r>
                        <a:rPr lang="pt-BR" sz="2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GFI2001, GFI2045</a:t>
                      </a:r>
                      <a:endParaRPr lang="en-US" sz="1800" b="0" i="0" u="none" strike="noStrike" noProof="0" dirty="0">
                        <a:solidFill>
                          <a:srgbClr val="4A5568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285248"/>
                  </a:ext>
                </a:extLst>
              </a:tr>
            </a:tbl>
          </a:graphicData>
        </a:graphic>
      </p:graphicFrame>
      <p:sp>
        <p:nvSpPr>
          <p:cNvPr id="19" name="Text 5">
            <a:extLst>
              <a:ext uri="{FF2B5EF4-FFF2-40B4-BE49-F238E27FC236}">
                <a16:creationId xmlns:a16="http://schemas.microsoft.com/office/drawing/2014/main" id="{00655D91-FCE0-03BE-735B-93897E5C89F2}"/>
              </a:ext>
            </a:extLst>
          </p:cNvPr>
          <p:cNvSpPr txBox="1"/>
          <p:nvPr/>
        </p:nvSpPr>
        <p:spPr>
          <a:xfrm>
            <a:off x="524392" y="4764793"/>
            <a:ext cx="10938602" cy="16529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pt-BR"/>
            </a:defPPr>
            <a:lvl1pPr marL="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86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737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6606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5474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4343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3212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208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9094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AS DESPESAS COM PESSOAL PRÓRIO E TERCEIRIZADO, REPRESENTAM MENOS DE 10% DAS DESPESAS TOTAIS COM O SERVIÇO (DTS) NO ANO DE REFERÊNCIA - </a:t>
            </a:r>
            <a:r>
              <a:rPr lang="pt-BR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GFI2001 + GFI2002, GFI2020)</a:t>
            </a:r>
          </a:p>
        </p:txBody>
      </p:sp>
    </p:spTree>
    <p:extLst>
      <p:ext uri="{BB962C8B-B14F-4D97-AF65-F5344CB8AC3E}">
        <p14:creationId xmlns:p14="http://schemas.microsoft.com/office/powerpoint/2010/main" val="3319435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995DC-D7AB-5D4E-D6BB-4AA5844CD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5A1ED23-0957-4FE4-0D32-DF969F9E2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FE39EE0-2B25-1B46-AC2A-880D7C93C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33D90A2D-35F2-A6FA-CB20-B13AF1259CCC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8710E386-381A-5BFE-F62C-7FE8973140E2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92094659-4AC5-F6A2-9333-F8FC2FDA0849}"/>
              </a:ext>
            </a:extLst>
          </p:cNvPr>
          <p:cNvSpPr txBox="1"/>
          <p:nvPr/>
        </p:nvSpPr>
        <p:spPr>
          <a:xfrm>
            <a:off x="1765899" y="1359123"/>
            <a:ext cx="9525300" cy="5771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  <a:endParaRPr lang="pt-BR" sz="300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378A94-84A7-36D0-1C62-63C1EC589348}"/>
              </a:ext>
            </a:extLst>
          </p:cNvPr>
          <p:cNvSpPr txBox="1"/>
          <p:nvPr/>
        </p:nvSpPr>
        <p:spPr>
          <a:xfrm>
            <a:off x="501787" y="2598542"/>
            <a:ext cx="11298362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 DESPESA COM ENERGIA ELÉTRICA DO SERVIÇO, QUANDO DIVIDIDA PELO CONSUMO DE ENERGIA, PROPORCIONA UMA DESPESA POR CONSUMO NO SISTEMA INFERIOR A R$ 0,05 KW/H - </a:t>
            </a:r>
            <a:r>
              <a:rPr lang="en-US" sz="1800" dirty="0">
                <a:latin typeface="Roboto"/>
                <a:ea typeface="Roboto"/>
                <a:cs typeface="Roboto"/>
              </a:rPr>
              <a:t>GFI2004, GTA1301</a:t>
            </a:r>
          </a:p>
          <a:p>
            <a:pPr algn="ctr"/>
            <a:endParaRPr lang="pt-BR" dirty="0"/>
          </a:p>
        </p:txBody>
      </p:sp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4B9EF2F3-2271-136E-E1CD-4BAF16D25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17" y="3679308"/>
            <a:ext cx="5601677" cy="1162050"/>
          </a:xfrm>
          <a:prstGeom prst="rect">
            <a:avLst/>
          </a:prstGeom>
        </p:spPr>
      </p:pic>
      <p:pic>
        <p:nvPicPr>
          <p:cNvPr id="10" name="Imagem 9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808AB8AA-82CD-8F03-ED66-10E59E9B5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855" y="3506419"/>
            <a:ext cx="5658837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2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1019-358F-DF99-A0D4-C9EC3854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C0868AA-C0B9-6004-85DA-15E42E8A2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2FAE9DB-1DC5-6DDD-83D4-EAD34ADF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95" y="1483073"/>
            <a:ext cx="5993909" cy="4055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hape 3">
            <a:extLst>
              <a:ext uri="{FF2B5EF4-FFF2-40B4-BE49-F238E27FC236}">
                <a16:creationId xmlns:a16="http://schemas.microsoft.com/office/drawing/2014/main" id="{4F94C904-1165-AB2B-6DA7-EA3F2F34F077}"/>
              </a:ext>
            </a:extLst>
          </p:cNvPr>
          <p:cNvSpPr/>
          <p:nvPr/>
        </p:nvSpPr>
        <p:spPr>
          <a:xfrm>
            <a:off x="571500" y="771754"/>
            <a:ext cx="57607" cy="437998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4F426C25-EF0E-4203-D63A-E1BE3AACE2C0}"/>
              </a:ext>
            </a:extLst>
          </p:cNvPr>
          <p:cNvSpPr txBox="1"/>
          <p:nvPr/>
        </p:nvSpPr>
        <p:spPr>
          <a:xfrm>
            <a:off x="819302" y="771754"/>
            <a:ext cx="10992002" cy="438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r>
              <a:rPr lang="en-US" sz="2800" b="1">
                <a:solidFill>
                  <a:srgbClr val="1A365D"/>
                </a:solidFill>
                <a:latin typeface="Montserrat"/>
              </a:rPr>
              <a:t>ACESSO AO SISTEMA</a:t>
            </a: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4ADF016E-F384-0CF1-7D6F-9BC023A2E00B}"/>
              </a:ext>
            </a:extLst>
          </p:cNvPr>
          <p:cNvSpPr txBox="1"/>
          <p:nvPr/>
        </p:nvSpPr>
        <p:spPr>
          <a:xfrm>
            <a:off x="7212932" y="2276376"/>
            <a:ext cx="4317648" cy="3281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SISTEMA TEMPORARIAMENTE FECHADO</a:t>
            </a: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33B2146D-9F3D-CFC3-9628-4E478FE76A89}"/>
              </a:ext>
            </a:extLst>
          </p:cNvPr>
          <p:cNvSpPr txBox="1"/>
          <p:nvPr/>
        </p:nvSpPr>
        <p:spPr>
          <a:xfrm>
            <a:off x="7213207" y="2879465"/>
            <a:ext cx="3640403" cy="3576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PROCESSO DE MELHORIAS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F5D1CF6-E4B1-B772-DE99-B74D395E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714" y="6179515"/>
            <a:ext cx="2970986" cy="68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0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3319-5D4E-4DE1-C0E7-205F00B8F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28DB251-FBE3-57C4-F5B0-E0C8628FD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"/>
            <a:ext cx="12484517" cy="71382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C1A4F11-79F7-AD75-22B5-427F19FD7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497B7E4F-08ED-561A-4ED7-04D63FD0DC1D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C9D22EB7-36BF-F5D7-6B6F-8FA708D85261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FDDF2DD5-94E2-951E-FACF-6B9A26F7D656}"/>
              </a:ext>
            </a:extLst>
          </p:cNvPr>
          <p:cNvSpPr txBox="1"/>
          <p:nvPr/>
        </p:nvSpPr>
        <p:spPr>
          <a:xfrm>
            <a:off x="1765899" y="1359123"/>
            <a:ext cx="9687250" cy="7096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C7BA125B-CC47-319A-E8C2-1D1C92B5D1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64113" y="3220884"/>
            <a:ext cx="123444" cy="190195"/>
          </a:xfrm>
          <a:prstGeom prst="rect">
            <a:avLst/>
          </a:prstGeom>
        </p:spPr>
      </p:pic>
      <p:pic>
        <p:nvPicPr>
          <p:cNvPr id="12" name="Image 7" descr="preencoded.png">
            <a:extLst>
              <a:ext uri="{FF2B5EF4-FFF2-40B4-BE49-F238E27FC236}">
                <a16:creationId xmlns:a16="http://schemas.microsoft.com/office/drawing/2014/main" id="{C8366CAE-DE4B-8E5C-A275-DF4A5E5ED6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64113" y="4760580"/>
            <a:ext cx="123444" cy="190195"/>
          </a:xfrm>
          <a:prstGeom prst="rect">
            <a:avLst/>
          </a:prstGeom>
        </p:spPr>
      </p:pic>
      <p:sp>
        <p:nvSpPr>
          <p:cNvPr id="3" name="Text 6">
            <a:extLst>
              <a:ext uri="{FF2B5EF4-FFF2-40B4-BE49-F238E27FC236}">
                <a16:creationId xmlns:a16="http://schemas.microsoft.com/office/drawing/2014/main" id="{23FC4761-9897-7849-0779-E91044671D37}"/>
              </a:ext>
            </a:extLst>
          </p:cNvPr>
          <p:cNvSpPr txBox="1"/>
          <p:nvPr/>
        </p:nvSpPr>
        <p:spPr>
          <a:xfrm>
            <a:off x="142998" y="2530213"/>
            <a:ext cx="9842864" cy="4753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ERROS  RECORRENTES</a:t>
            </a: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68B6C37C-318F-7770-36DB-083C4A0EF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069489"/>
              </p:ext>
            </p:extLst>
          </p:nvPr>
        </p:nvGraphicFramePr>
        <p:xfrm>
          <a:off x="530164" y="4636472"/>
          <a:ext cx="10678589" cy="10858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678589">
                  <a:extLst>
                    <a:ext uri="{9D8B030D-6E8A-4147-A177-3AD203B41FA5}">
                      <a16:colId xmlns:a16="http://schemas.microsoft.com/office/drawing/2014/main" val="388040945"/>
                    </a:ext>
                  </a:extLst>
                </a:gridCol>
              </a:tblGrid>
              <a:tr h="10858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A5568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O SOMATÓRIO DAS DESPESAS COM PESSOAL PRÓPRIO DO SERVIÇO E AS DESPESAS COM PESSOAL TERCEIRIZADO EQUIVALEM A MAIS DE 90% DAS DESPESAS DE EXPLORAÇÃO "DEX" - </a:t>
                      </a:r>
                      <a:r>
                        <a:rPr lang="pt-BR" sz="22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GFI2001, GFI2002, GFI2008</a:t>
                      </a:r>
                      <a:endParaRPr lang="pt-BR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285248"/>
                  </a:ext>
                </a:extLst>
              </a:tr>
            </a:tbl>
          </a:graphicData>
        </a:graphic>
      </p:graphicFrame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84705F68-1661-5513-2038-2A2D34749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274603"/>
              </p:ext>
            </p:extLst>
          </p:nvPr>
        </p:nvGraphicFramePr>
        <p:xfrm>
          <a:off x="527412" y="3120119"/>
          <a:ext cx="11106150" cy="751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106150">
                  <a:extLst>
                    <a:ext uri="{9D8B030D-6E8A-4147-A177-3AD203B41FA5}">
                      <a16:colId xmlns:a16="http://schemas.microsoft.com/office/drawing/2014/main" val="1960658087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fontAlgn="base">
                        <a:lnSpc>
                          <a:spcPts val="2625"/>
                        </a:lnSpc>
                        <a:buNone/>
                      </a:pPr>
                      <a:r>
                        <a:rPr lang="en-US" sz="1800">
                          <a:solidFill>
                            <a:srgbClr val="4A5568"/>
                          </a:solidFill>
                          <a:effectLst/>
                          <a:latin typeface="Roboto"/>
                        </a:rPr>
                        <a:t>NÃO INFORMAR DESPESA COM PRODUTO QUÍMICO, SENDO QUE EXISTE VOLUME DE ÁGUA TRATADA -</a:t>
                      </a:r>
                      <a:r>
                        <a:rPr lang="pt-BR" sz="2200">
                          <a:effectLst/>
                          <a:latin typeface="Calibri"/>
                        </a:rPr>
                        <a:t>GFI2003, GTA1002 + GTA1003 (VOLUME TOTAL) </a:t>
                      </a:r>
                      <a:endParaRPr lang="en-US"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38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612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D917A-70F8-52AC-A996-2A64E0516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6AAA194-E3CE-688B-540F-786F6484B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"/>
            <a:ext cx="12484517" cy="71382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6E4D01F-CD5F-6E09-A29F-A0062A5C1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941" y="6301160"/>
            <a:ext cx="3565969" cy="723168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B97D2119-6AF0-BEA2-96AB-5DDFABF9CFE1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4259E16B-6C32-F8F1-190F-440EF75D803C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929A0DCF-48EE-9B82-E536-E382C1353BA4}"/>
              </a:ext>
            </a:extLst>
          </p:cNvPr>
          <p:cNvSpPr txBox="1"/>
          <p:nvPr/>
        </p:nvSpPr>
        <p:spPr>
          <a:xfrm>
            <a:off x="1765899" y="1123713"/>
            <a:ext cx="10040596" cy="9893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</a:p>
        </p:txBody>
      </p:sp>
      <p:sp>
        <p:nvSpPr>
          <p:cNvPr id="3" name="Text 6">
            <a:extLst>
              <a:ext uri="{FF2B5EF4-FFF2-40B4-BE49-F238E27FC236}">
                <a16:creationId xmlns:a16="http://schemas.microsoft.com/office/drawing/2014/main" id="{09351F88-8F84-3A00-B772-28E0E634F841}"/>
              </a:ext>
            </a:extLst>
          </p:cNvPr>
          <p:cNvSpPr txBox="1"/>
          <p:nvPr/>
        </p:nvSpPr>
        <p:spPr>
          <a:xfrm>
            <a:off x="142998" y="2530213"/>
            <a:ext cx="9842864" cy="4753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ERROS  RECORRENTES</a:t>
            </a:r>
          </a:p>
        </p:txBody>
      </p:sp>
      <p:pic>
        <p:nvPicPr>
          <p:cNvPr id="13" name="Imagem 12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938B3B4B-C504-123E-8B80-C82AE7BCC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992" y="3003113"/>
            <a:ext cx="5725524" cy="219075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347EFFA-F138-CD9D-239E-A4A802CD1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92" y="3815051"/>
            <a:ext cx="5515937" cy="17145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BCCE34B-3E5E-94B6-AE48-0E69435A9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278" y="3233312"/>
            <a:ext cx="5500345" cy="56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9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0E747-627B-C829-6455-B41247801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313FCB2-9CE1-362C-177A-B72B5121C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47074D75-0398-ABF5-6DDC-AFE9EDB86FBD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C8BAAAC6-ADEB-E4F9-761C-76B7BCA71C1B}"/>
              </a:ext>
            </a:extLst>
          </p:cNvPr>
          <p:cNvSpPr txBox="1"/>
          <p:nvPr/>
        </p:nvSpPr>
        <p:spPr>
          <a:xfrm>
            <a:off x="338121" y="726300"/>
            <a:ext cx="9186939" cy="5771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2.3. 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FORMULÁRIO DE BALANÇO</a:t>
            </a: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E881F5D1-272C-4FF6-5387-2E55067EF3C2}"/>
              </a:ext>
            </a:extLst>
          </p:cNvPr>
          <p:cNvSpPr txBox="1"/>
          <p:nvPr/>
        </p:nvSpPr>
        <p:spPr>
          <a:xfrm>
            <a:off x="6369141" y="3055774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SOMENTE MÓDULO DE ABASTECIMENTO DE ÁGUA</a:t>
            </a: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3966DA07-D243-6E2C-2D26-27490784F0CF}"/>
              </a:ext>
            </a:extLst>
          </p:cNvPr>
          <p:cNvSpPr txBox="1"/>
          <p:nvPr/>
        </p:nvSpPr>
        <p:spPr>
          <a:xfrm>
            <a:off x="6369300" y="3635129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MUNICÍPIOS E AUTARQUIAS NÃO PREENCHEM</a:t>
            </a:r>
          </a:p>
        </p:txBody>
      </p:sp>
      <p:pic>
        <p:nvPicPr>
          <p:cNvPr id="11" name="Imagem 10" descr="preencoded.png">
            <a:extLst>
              <a:ext uri="{FF2B5EF4-FFF2-40B4-BE49-F238E27FC236}">
                <a16:creationId xmlns:a16="http://schemas.microsoft.com/office/drawing/2014/main" id="{E80720FC-95EC-DE19-E022-30DA58D74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065" y="3707549"/>
            <a:ext cx="123796" cy="190500"/>
          </a:xfrm>
          <a:prstGeom prst="rect">
            <a:avLst/>
          </a:prstGeom>
        </p:spPr>
      </p:pic>
      <p:pic>
        <p:nvPicPr>
          <p:cNvPr id="12" name="Imagem 11" descr="preencoded.png">
            <a:extLst>
              <a:ext uri="{FF2B5EF4-FFF2-40B4-BE49-F238E27FC236}">
                <a16:creationId xmlns:a16="http://schemas.microsoft.com/office/drawing/2014/main" id="{4446FB20-C477-DBBD-5F42-F45048748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409" y="3123724"/>
            <a:ext cx="123796" cy="190500"/>
          </a:xfrm>
          <a:prstGeom prst="rect">
            <a:avLst/>
          </a:prstGeom>
        </p:spPr>
      </p:pic>
      <p:pic>
        <p:nvPicPr>
          <p:cNvPr id="2" name="Imagem 1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6F0F35FD-BA4F-FA7F-CCF5-370465670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94" y="2021749"/>
            <a:ext cx="4748556" cy="3403849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0E1D4F43-FB3F-DED2-9C06-D5FFFEBC13A0}"/>
              </a:ext>
            </a:extLst>
          </p:cNvPr>
          <p:cNvCxnSpPr/>
          <p:nvPr/>
        </p:nvCxnSpPr>
        <p:spPr>
          <a:xfrm>
            <a:off x="1107059" y="5154605"/>
            <a:ext cx="2546341" cy="15432"/>
          </a:xfrm>
          <a:prstGeom prst="straightConnector1">
            <a:avLst/>
          </a:prstGeom>
          <a:ln w="57150">
            <a:solidFill>
              <a:srgbClr val="FF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8276D5BE-9A34-D60F-E1D5-38F725780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0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33A0C-9916-3E9D-F9B2-BC4889096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BEAEC47-F5F1-98DA-DB70-5092F57A4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AB24C9-D420-5A48-4316-DBC695A3B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470" y="6124168"/>
            <a:ext cx="3197902" cy="737888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68DA5FF8-6E13-FB81-453F-BF0014641423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4B5A82C4-5EFD-33D7-29AC-2ACD1A82FD15}"/>
              </a:ext>
            </a:extLst>
          </p:cNvPr>
          <p:cNvSpPr txBox="1"/>
          <p:nvPr/>
        </p:nvSpPr>
        <p:spPr>
          <a:xfrm>
            <a:off x="1454605" y="481764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 FORMULÁRIOS TÉCNICOS</a:t>
            </a:r>
            <a:endParaRPr lang="pt-BR">
              <a:ea typeface="Calibri"/>
              <a:cs typeface="Calibri"/>
            </a:endParaRPr>
          </a:p>
        </p:txBody>
      </p:sp>
      <p:pic>
        <p:nvPicPr>
          <p:cNvPr id="2" name="Imagem 1" descr="Diagrama&#10;&#10;O conteúdo gerado por IA pode estar incorreto.">
            <a:extLst>
              <a:ext uri="{FF2B5EF4-FFF2-40B4-BE49-F238E27FC236}">
                <a16:creationId xmlns:a16="http://schemas.microsoft.com/office/drawing/2014/main" id="{0BE7D3F8-B484-6959-412F-A8E59465A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47" y="1544138"/>
            <a:ext cx="7904380" cy="4586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1002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FA8B5-5786-20C4-3552-164A0B686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1F0BD0B-6A23-338D-2F93-2A80435BF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0398F9A-1745-F105-17D6-0128F92CA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470" y="6124168"/>
            <a:ext cx="3197902" cy="737888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43914ACB-E1C0-9F03-A738-439EE2560245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FC0E3103-CACF-8292-5BF3-80F8AAE8FDDA}"/>
              </a:ext>
            </a:extLst>
          </p:cNvPr>
          <p:cNvSpPr txBox="1"/>
          <p:nvPr/>
        </p:nvSpPr>
        <p:spPr>
          <a:xfrm>
            <a:off x="1454605" y="481764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 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2C69B2B4-BE5D-1359-7AA5-C3CC447FC53C}"/>
              </a:ext>
            </a:extLst>
          </p:cNvPr>
          <p:cNvSpPr txBox="1"/>
          <p:nvPr/>
        </p:nvSpPr>
        <p:spPr>
          <a:xfrm>
            <a:off x="1765899" y="1344406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COBERTURA E ATENDIMENTO</a:t>
            </a:r>
            <a:endParaRPr lang="pt-BR" sz="3000"/>
          </a:p>
        </p:txBody>
      </p:sp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6A8C989-F373-6B66-A1D5-123CB4DAC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752" y="1949792"/>
            <a:ext cx="8935753" cy="399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918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46DB4-B04D-FA9A-DC4D-3FC89B74D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3E6E490-5AC7-88D5-A536-97030F9C4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E4AEA129-8B92-F199-57FA-C967FDF94C0E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8A3849C9-F16C-C4C1-BA1B-C32463FBE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23" y="1060375"/>
            <a:ext cx="9549799" cy="4259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9445361-4CEA-9466-469D-17A0A871F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60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C3948-9290-A9B4-3CEB-9E5A010E0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9531EB-84E3-C3B5-AEB8-D38D3F532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40889303-71E6-7018-D10D-457B0F7A23E2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m 5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E6011AB1-75A7-1AC6-AD23-476F30E373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319023" y="941289"/>
            <a:ext cx="9609380" cy="4998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B1ADC5FD-B964-86FE-B8B7-AA5D64EFB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168" y="1298254"/>
            <a:ext cx="9799238" cy="2019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6CC6E4D7-6AD3-C514-FC7A-A3357AF95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398" y="3505711"/>
            <a:ext cx="9797362" cy="2059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265D5D4-6B5E-34A7-BCD3-21CE0696D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37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191E5-88F5-27E9-02E1-953440506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4C9F7B2-80C1-730F-FFF0-AE165940A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E71608F5-852B-92AE-0DB7-DAC4FC95B17F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m 5" descr="Uma imagem contendo lego, brinquedo, mesa, voando&#10;&#10;O conteúdo gerado por IA pode estar incorreto.">
            <a:extLst>
              <a:ext uri="{FF2B5EF4-FFF2-40B4-BE49-F238E27FC236}">
                <a16:creationId xmlns:a16="http://schemas.microsoft.com/office/drawing/2014/main" id="{5CA1FC2F-B9D2-DF4F-63B4-5027F00AD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87" y="4258313"/>
            <a:ext cx="4928610" cy="2767471"/>
          </a:xfrm>
          <a:prstGeom prst="rect">
            <a:avLst/>
          </a:prstGeom>
        </p:spPr>
      </p:pic>
      <p:pic>
        <p:nvPicPr>
          <p:cNvPr id="5" name="Imagem 4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ABD1FEC9-69CF-3617-4AB5-6A5E5B0CB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028" y="414024"/>
            <a:ext cx="9618089" cy="360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40665B1-6617-77B7-4F52-68FAC1A37D3D}"/>
              </a:ext>
            </a:extLst>
          </p:cNvPr>
          <p:cNvSpPr/>
          <p:nvPr/>
        </p:nvSpPr>
        <p:spPr>
          <a:xfrm>
            <a:off x="7089667" y="4844539"/>
            <a:ext cx="3263944" cy="7859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8DD4F1-CD1F-7C23-B82A-C26B9307C6C9}"/>
              </a:ext>
            </a:extLst>
          </p:cNvPr>
          <p:cNvSpPr txBox="1"/>
          <p:nvPr/>
        </p:nvSpPr>
        <p:spPr>
          <a:xfrm>
            <a:off x="7108110" y="5022333"/>
            <a:ext cx="32431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Ligações </a:t>
            </a:r>
            <a:r>
              <a:rPr lang="pt-BR" sz="2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≤ Economias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FE3812C-2E34-1CAC-8EFE-C5411FEA8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66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41AE1-FAD0-973F-817A-29A34B12C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AE4FDF1-CB5D-B530-A267-7E6965FB2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F542C1FC-861C-303B-F192-EC924182B814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3" name="Imagem 2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A2A0BFE2-9D09-FC01-2708-F9FF3AA7E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007" y="300070"/>
            <a:ext cx="8906172" cy="257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 descr="Uma imagem contendo lego, brinquedo, mesa, voando&#10;&#10;O conteúdo gerado por IA pode estar incorreto.">
            <a:extLst>
              <a:ext uri="{FF2B5EF4-FFF2-40B4-BE49-F238E27FC236}">
                <a16:creationId xmlns:a16="http://schemas.microsoft.com/office/drawing/2014/main" id="{878CD118-8534-80ED-AD2C-B4875E243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87" y="4258313"/>
            <a:ext cx="4928610" cy="2767471"/>
          </a:xfrm>
          <a:prstGeom prst="rect">
            <a:avLst/>
          </a:prstGeom>
        </p:spPr>
      </p:pic>
      <p:pic>
        <p:nvPicPr>
          <p:cNvPr id="9" name="Imagem 8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9AA591B-362E-31E3-A54E-D1FEB3DED1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44" r="-243"/>
          <a:stretch>
            <a:fillRect/>
          </a:stretch>
        </p:blipFill>
        <p:spPr>
          <a:xfrm>
            <a:off x="1558029" y="3088405"/>
            <a:ext cx="8913895" cy="1073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4C1534E-1BFD-11E1-3020-8E6BA1C728FA}"/>
              </a:ext>
            </a:extLst>
          </p:cNvPr>
          <p:cNvSpPr/>
          <p:nvPr/>
        </p:nvSpPr>
        <p:spPr>
          <a:xfrm>
            <a:off x="6004897" y="4589269"/>
            <a:ext cx="4465965" cy="12221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A2E1D0-4A7A-E992-485C-0078DA477A94}"/>
              </a:ext>
            </a:extLst>
          </p:cNvPr>
          <p:cNvSpPr txBox="1"/>
          <p:nvPr/>
        </p:nvSpPr>
        <p:spPr>
          <a:xfrm>
            <a:off x="6012710" y="4756427"/>
            <a:ext cx="438134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pt-BR" sz="18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Relação entre economias e domicílios;</a:t>
            </a:r>
            <a:endParaRPr lang="pt-BR">
              <a:ea typeface="Calibri"/>
              <a:cs typeface="Calibri"/>
            </a:endParaRPr>
          </a:p>
          <a:p>
            <a:endParaRPr lang="pt-BR" sz="18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Wingdings"/>
              <a:buChar char="Ø"/>
            </a:pPr>
            <a:r>
              <a:rPr lang="pt-BR" sz="18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Melhoria para prestadores regionais.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4076A0E-61D7-1C40-4278-6318FCC7A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95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F530-8AA6-257A-6885-E7ABA81C1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B6F7577-98A1-59D1-425C-8B6DD71F9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0ADE132-D931-4FB0-34BA-30412F6B2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61" y="777138"/>
            <a:ext cx="8095389" cy="599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75E2704-FD37-CCF1-9312-F56249908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468" y="1603432"/>
            <a:ext cx="8101169" cy="508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49C3B11-9D95-B26C-0131-4820EDFF8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361" y="2393497"/>
            <a:ext cx="8095389" cy="569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m 23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007B577A-BC3B-8DE9-F329-82B03F4E8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778" y="3618248"/>
            <a:ext cx="8622797" cy="2130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5EA8194-30F2-F018-BF75-A52AF8A1B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6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2EDA6-9B86-8CC0-EB22-23EF26D8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>
            <a:extLst>
              <a:ext uri="{FF2B5EF4-FFF2-40B4-BE49-F238E27FC236}">
                <a16:creationId xmlns:a16="http://schemas.microsoft.com/office/drawing/2014/main" id="{033125DD-CCCB-11ED-EAAD-8AB2AA0D6EB6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98C5B09-43A5-A1B2-2BB8-2DDC7A0AD51C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8C02F22-75BE-F93F-2A0F-7E94B5480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3D4499F1-5D24-48AC-DF1D-0F1F26B12987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75B388-6693-1DFC-FEF8-D57276252608}"/>
              </a:ext>
            </a:extLst>
          </p:cNvPr>
          <p:cNvSpPr txBox="1"/>
          <p:nvPr/>
        </p:nvSpPr>
        <p:spPr>
          <a:xfrm>
            <a:off x="3691048" y="404187"/>
            <a:ext cx="4801162" cy="8156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ACESSO AO MÓDULO</a:t>
            </a:r>
          </a:p>
          <a:p>
            <a:pPr algn="ctr"/>
            <a:endParaRPr lang="pt-BR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B381E2CC-7417-D569-AC4A-2CE47348F3D5}"/>
              </a:ext>
            </a:extLst>
          </p:cNvPr>
          <p:cNvSpPr txBox="1"/>
          <p:nvPr/>
        </p:nvSpPr>
        <p:spPr>
          <a:xfrm>
            <a:off x="9464710" y="4219012"/>
            <a:ext cx="2035625" cy="11230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CADASTRAMENTO FEITO POR MÓDULO - 1º VIA EMAIL</a:t>
            </a:r>
            <a:endParaRPr lang="pt-BR" dirty="0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7090D27F-07F1-916A-C621-2996054B9477}"/>
              </a:ext>
            </a:extLst>
          </p:cNvPr>
          <p:cNvSpPr/>
          <p:nvPr/>
        </p:nvSpPr>
        <p:spPr>
          <a:xfrm>
            <a:off x="8494906" y="1934143"/>
            <a:ext cx="805499" cy="4217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D1ECF36-9A9F-840C-7FC4-9571153C5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8" y="1395022"/>
            <a:ext cx="7743540" cy="4494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AB9E2E3F-61E2-EA29-0D53-8B706770A2F9}"/>
              </a:ext>
            </a:extLst>
          </p:cNvPr>
          <p:cNvSpPr/>
          <p:nvPr/>
        </p:nvSpPr>
        <p:spPr>
          <a:xfrm>
            <a:off x="8493398" y="4347702"/>
            <a:ext cx="805499" cy="4217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25B97BC7-1626-5962-655E-69812F7AF837}"/>
              </a:ext>
            </a:extLst>
          </p:cNvPr>
          <p:cNvSpPr txBox="1"/>
          <p:nvPr/>
        </p:nvSpPr>
        <p:spPr>
          <a:xfrm>
            <a:off x="9301116" y="1584700"/>
            <a:ext cx="2035625" cy="11230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EQUIPES DISTINTAS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E55697-D713-0CA9-BC14-D8B9A9F03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423" y="6117837"/>
            <a:ext cx="3176731" cy="7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86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DAE14-F08E-FEFF-2EA6-48225DF29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3B89704-7065-A5B8-6BEB-C4E52D1E0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577A724-D40D-9F64-E87A-159DA8BB3DAD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89F0B76-AE12-F7A7-62BE-3D357600CC18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35290A37-479D-6F3B-8103-CDF0026457E6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OPERACIONAL</a:t>
            </a:r>
            <a:endParaRPr lang="pt-BR" sz="30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227AB7-E3F1-CB08-CC58-679E8946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470" y="6158363"/>
            <a:ext cx="3197902" cy="703693"/>
          </a:xfrm>
          <a:prstGeom prst="rect">
            <a:avLst/>
          </a:prstGeom>
        </p:spPr>
      </p:pic>
      <p:pic>
        <p:nvPicPr>
          <p:cNvPr id="21" name="Imagem 20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E1A9E22-63F3-2428-DA29-44ACE6A10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32" y="2271722"/>
            <a:ext cx="8152590" cy="3358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A8208C7F-29E9-24A1-8BE0-FA8021A9A388}"/>
              </a:ext>
            </a:extLst>
          </p:cNvPr>
          <p:cNvSpPr/>
          <p:nvPr/>
        </p:nvSpPr>
        <p:spPr>
          <a:xfrm>
            <a:off x="7782503" y="2843463"/>
            <a:ext cx="1033335" cy="472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: Curva para Baixo 16">
            <a:extLst>
              <a:ext uri="{FF2B5EF4-FFF2-40B4-BE49-F238E27FC236}">
                <a16:creationId xmlns:a16="http://schemas.microsoft.com/office/drawing/2014/main" id="{63FE7D4C-934D-124E-E1D0-19B4A4EF7CB4}"/>
              </a:ext>
            </a:extLst>
          </p:cNvPr>
          <p:cNvSpPr/>
          <p:nvPr/>
        </p:nvSpPr>
        <p:spPr>
          <a:xfrm>
            <a:off x="8292329" y="2281752"/>
            <a:ext cx="1709737" cy="572284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CC2E62F-56EA-C0A1-66D6-419A4EDD0E4A}"/>
              </a:ext>
            </a:extLst>
          </p:cNvPr>
          <p:cNvSpPr txBox="1"/>
          <p:nvPr/>
        </p:nvSpPr>
        <p:spPr>
          <a:xfrm>
            <a:off x="9406450" y="2955477"/>
            <a:ext cx="11934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latin typeface="Calibri"/>
              </a:rPr>
              <a:t>ATENÇÃO!</a:t>
            </a:r>
            <a:endParaRPr lang="en-US" sz="1800" b="1" i="1">
              <a:ea typeface="Calibri"/>
              <a:cs typeface="Calibri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4547180-0D90-EC63-17E5-B01BC5B535F8}"/>
              </a:ext>
            </a:extLst>
          </p:cNvPr>
          <p:cNvSpPr txBox="1"/>
          <p:nvPr/>
        </p:nvSpPr>
        <p:spPr>
          <a:xfrm>
            <a:off x="9402343" y="3509110"/>
            <a:ext cx="258414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1" err="1">
                <a:ea typeface="Calibri"/>
                <a:cs typeface="Calibri"/>
              </a:rPr>
              <a:t>Necessidade</a:t>
            </a:r>
            <a:r>
              <a:rPr lang="en-US" sz="1800" b="1" i="1">
                <a:ea typeface="Calibri"/>
                <a:cs typeface="Calibri"/>
              </a:rPr>
              <a:t> de </a:t>
            </a:r>
            <a:r>
              <a:rPr lang="en-US" sz="1800" b="1" i="1" err="1">
                <a:ea typeface="Calibri"/>
                <a:cs typeface="Calibri"/>
              </a:rPr>
              <a:t>conversão</a:t>
            </a:r>
            <a:r>
              <a:rPr lang="en-US" sz="1800" b="1" i="1">
                <a:ea typeface="Calibri"/>
                <a:cs typeface="Calibri"/>
              </a:rPr>
              <a:t> da </a:t>
            </a:r>
            <a:r>
              <a:rPr lang="en-US" sz="1800" b="1" i="1" err="1">
                <a:ea typeface="Calibri"/>
                <a:cs typeface="Calibri"/>
              </a:rPr>
              <a:t>unidade</a:t>
            </a:r>
            <a:r>
              <a:rPr lang="en-US" sz="1800" b="1" i="1">
                <a:ea typeface="Calibri"/>
                <a:cs typeface="Calibri"/>
              </a:rPr>
              <a:t>.</a:t>
            </a:r>
            <a:br>
              <a:rPr lang="en-US" sz="1800" b="1" i="1">
                <a:ea typeface="Calibri"/>
                <a:cs typeface="Calibri"/>
              </a:rPr>
            </a:br>
            <a:br>
              <a:rPr lang="en-US" sz="1800" b="1" i="1">
                <a:ea typeface="Calibri"/>
                <a:cs typeface="Calibri"/>
              </a:rPr>
            </a:br>
            <a:r>
              <a:rPr lang="en-US" sz="1800" b="1" i="1">
                <a:ea typeface="Calibri"/>
                <a:cs typeface="Calibri"/>
              </a:rPr>
              <a:t>m³ = 1000 </a:t>
            </a:r>
            <a:r>
              <a:rPr lang="en-US" sz="1800" b="1" i="1" err="1">
                <a:ea typeface="Calibri"/>
                <a:cs typeface="Calibri"/>
              </a:rPr>
              <a:t>litros</a:t>
            </a:r>
            <a:endParaRPr lang="en-US" sz="1800" b="1" i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894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F8C5D-2F5F-7806-7101-77DD9E946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7019291-B0CD-3610-E240-04BCB90E6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56FBECB4-8A86-8438-F416-DACC2CF22AAE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088B4C9-16EA-B50E-5C14-93DA289CD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23" y="602485"/>
            <a:ext cx="9142667" cy="508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AB2123C-3408-716F-4952-17F20F2415D5}"/>
              </a:ext>
            </a:extLst>
          </p:cNvPr>
          <p:cNvSpPr/>
          <p:nvPr/>
        </p:nvSpPr>
        <p:spPr>
          <a:xfrm>
            <a:off x="1652031" y="3651728"/>
            <a:ext cx="2307146" cy="35932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C774E02-8617-5686-F1AD-F1EA13F96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18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F74F7-6447-3925-EAB2-DC0C0BF2D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4CE97D0-6E9B-3CD6-40A5-FF722CF24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85DEA046-855E-FAE1-3F4B-5C2325869A42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" name="Imagem 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A1307C9-3E87-9CB7-331C-159470F93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1587477" y="679336"/>
            <a:ext cx="9001172" cy="4909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A79CB6E-3350-7BEF-DB38-7CA33C11075A}"/>
              </a:ext>
            </a:extLst>
          </p:cNvPr>
          <p:cNvSpPr/>
          <p:nvPr/>
        </p:nvSpPr>
        <p:spPr>
          <a:xfrm>
            <a:off x="1652031" y="3651728"/>
            <a:ext cx="2307146" cy="39289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32F64E55-2BD7-730D-B915-11BC08BB3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541" y="1250084"/>
            <a:ext cx="8464360" cy="3781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645ABDE-E049-CF9C-28D3-E5A650407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34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BD1EC-C537-1919-77C9-0313ECA9C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F06857B-0719-65E2-8EA8-507866474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4054DCE9-F982-8E70-D9A0-2FBC8BDD7A1D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m 4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121204E3-9C1A-B245-3CAF-842F7F2E0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52" y="1218318"/>
            <a:ext cx="8969034" cy="3860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E83EBC9-6260-3038-E101-075DFBFBB4AD}"/>
              </a:ext>
            </a:extLst>
          </p:cNvPr>
          <p:cNvSpPr/>
          <p:nvPr/>
        </p:nvSpPr>
        <p:spPr>
          <a:xfrm>
            <a:off x="1652031" y="3651728"/>
            <a:ext cx="2307146" cy="39289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92B5FE2-640A-B594-EF96-85E69B323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9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5702A-F162-2AEE-6076-4E606CB61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B42F909-6791-4CA5-8565-5000A667B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89AAA0F6-DEE8-6F61-6670-0F590B8589AD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m 4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79CC58F3-3A6A-4AD2-1D09-700A4295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1575752" y="1218318"/>
            <a:ext cx="8969034" cy="3860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C78CED5-EAD8-1979-9A61-3A3A7C149798}"/>
              </a:ext>
            </a:extLst>
          </p:cNvPr>
          <p:cNvSpPr/>
          <p:nvPr/>
        </p:nvSpPr>
        <p:spPr>
          <a:xfrm>
            <a:off x="1652031" y="3651728"/>
            <a:ext cx="2307146" cy="39289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CB53C197-38CA-30CE-5B71-7E1D8A5D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426" y="1430495"/>
            <a:ext cx="8412696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3C87151-04D1-5095-E5A2-0995AC6E6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01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D8AD3-2314-B992-42E3-3ED371CBE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D685B57-1C77-FA4F-FB09-371F5E6F9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5F162FEE-9591-CD2F-932E-B17648D01346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3" name="Imagem 2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1C5E8C4A-A158-091C-A20A-F40326108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150" y="508002"/>
            <a:ext cx="7946905" cy="250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991AE4E-8A06-A56A-62E9-1196DFB6C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093" y="3200573"/>
            <a:ext cx="7957291" cy="2647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CAE04D75-F547-FBAC-747D-10B7F0EDD9BC}"/>
              </a:ext>
            </a:extLst>
          </p:cNvPr>
          <p:cNvSpPr/>
          <p:nvPr/>
        </p:nvSpPr>
        <p:spPr>
          <a:xfrm>
            <a:off x="9036886" y="2179635"/>
            <a:ext cx="750410" cy="398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3E42617-532E-8ED3-9B46-D0F43FF2CCDB}"/>
              </a:ext>
            </a:extLst>
          </p:cNvPr>
          <p:cNvSpPr/>
          <p:nvPr/>
        </p:nvSpPr>
        <p:spPr>
          <a:xfrm>
            <a:off x="9038153" y="1643030"/>
            <a:ext cx="750410" cy="398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2BB856C-07B6-F383-4F61-6A4CAABFCD82}"/>
              </a:ext>
            </a:extLst>
          </p:cNvPr>
          <p:cNvSpPr/>
          <p:nvPr/>
        </p:nvSpPr>
        <p:spPr>
          <a:xfrm>
            <a:off x="9039346" y="1104351"/>
            <a:ext cx="750410" cy="398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90FE300-47DB-F482-F946-2A505FDB67D7}"/>
              </a:ext>
            </a:extLst>
          </p:cNvPr>
          <p:cNvSpPr/>
          <p:nvPr/>
        </p:nvSpPr>
        <p:spPr>
          <a:xfrm>
            <a:off x="8962225" y="3765461"/>
            <a:ext cx="1111355" cy="398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CF152F-5398-CD36-67C1-772F141A3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09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A9571-AB9D-CE40-32B5-3FA0B7571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D5A9F45-44C2-2B22-6C64-3F9B3658B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0B27894A-868A-D2A8-86CA-39C3DD8A14AC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" name="Imagem 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9CAB0E6-F304-1C99-7C6F-CA4D735F7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454" y="771587"/>
            <a:ext cx="7870487" cy="247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955CD0CB-8B24-E34C-455C-5B0A022CD472}"/>
              </a:ext>
            </a:extLst>
          </p:cNvPr>
          <p:cNvSpPr/>
          <p:nvPr/>
        </p:nvSpPr>
        <p:spPr>
          <a:xfrm>
            <a:off x="8915972" y="1458851"/>
            <a:ext cx="1014356" cy="4378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39B2428-5550-04D3-7985-617EC1ECA36D}"/>
              </a:ext>
            </a:extLst>
          </p:cNvPr>
          <p:cNvSpPr/>
          <p:nvPr/>
        </p:nvSpPr>
        <p:spPr>
          <a:xfrm>
            <a:off x="9005058" y="861556"/>
            <a:ext cx="717493" cy="34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3E92392-63B7-AB05-E28B-EF2A39B3C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58" y="3601870"/>
            <a:ext cx="7868505" cy="1814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7888080-0EC5-1022-610D-58AADFCF5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04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3B9D8-2667-1B07-C76A-F2DA5838F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9EC4F4B-7019-BE88-C18A-A77EEDA55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72DBC4E0-98E3-D592-F89B-70A93F05B65A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" name="Imagem 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67EC753-E997-D26A-7E2D-7DDFD60AEB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2159454" y="771587"/>
            <a:ext cx="7870487" cy="247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8E1F94A5-E55C-8B2E-5638-D95C12705D85}"/>
              </a:ext>
            </a:extLst>
          </p:cNvPr>
          <p:cNvSpPr/>
          <p:nvPr/>
        </p:nvSpPr>
        <p:spPr>
          <a:xfrm>
            <a:off x="8915972" y="1458851"/>
            <a:ext cx="1014356" cy="4378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E9AAA38-7EB3-5BDA-0607-A7DC10112807}"/>
              </a:ext>
            </a:extLst>
          </p:cNvPr>
          <p:cNvSpPr/>
          <p:nvPr/>
        </p:nvSpPr>
        <p:spPr>
          <a:xfrm>
            <a:off x="9005058" y="861556"/>
            <a:ext cx="717493" cy="34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FBDC3AF-280D-B753-C1FF-37E75A8BB8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2160058" y="3601870"/>
            <a:ext cx="7868505" cy="1814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FE05C93-B828-E87D-CE35-DB77C7CFF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555" y="1036977"/>
            <a:ext cx="8926966" cy="357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91D8FBF-1933-7689-DCDC-2C8DC3875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46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9EDDA-9432-6479-4F07-6ACE4D875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0D2538A-936B-7A11-5FFE-8C4476C1C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C7824933-EA82-37C5-4D7E-AC0B97F6C06B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m 5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26161E4-F329-ACE2-E178-252E03C50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42" y="998023"/>
            <a:ext cx="8253029" cy="2249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ângulo: Cantos Arredondados 1">
            <a:extLst>
              <a:ext uri="{FF2B5EF4-FFF2-40B4-BE49-F238E27FC236}">
                <a16:creationId xmlns:a16="http://schemas.microsoft.com/office/drawing/2014/main" id="{AD3BC18D-0679-90E2-8FC0-13DE5DFC37A5}"/>
              </a:ext>
            </a:extLst>
          </p:cNvPr>
          <p:cNvSpPr/>
          <p:nvPr/>
        </p:nvSpPr>
        <p:spPr>
          <a:xfrm>
            <a:off x="1912680" y="3621900"/>
            <a:ext cx="8240217" cy="12015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D0D016D-46EC-661C-EAD3-AF1FBD5A430B}"/>
              </a:ext>
            </a:extLst>
          </p:cNvPr>
          <p:cNvSpPr txBox="1"/>
          <p:nvPr/>
        </p:nvSpPr>
        <p:spPr>
          <a:xfrm>
            <a:off x="1920468" y="3767797"/>
            <a:ext cx="721244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pt-BR" sz="18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Média de perdas no Brasil próxima a 40% do volume produzido;</a:t>
            </a:r>
            <a:endParaRPr lang="pt-BR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endParaRPr lang="pt-BR" sz="18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Wingdings"/>
              <a:buChar char="Ø"/>
            </a:pPr>
            <a:r>
              <a:rPr lang="pt-BR" sz="18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Consultar painel de indicadores.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60D4E54-04BA-B3D6-450F-8E4C8A53D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654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371F3-7A9F-D2C7-D4BF-AC0B9227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F9E6A64-E037-2B3D-F93E-8D04ACC65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BDA98BE5-1847-087B-DF0D-EB2E87778C07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E9DD338-18A5-4784-BEC7-4C3A2B184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589" y="612517"/>
            <a:ext cx="8640927" cy="1874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193F0EC3-2109-2FD3-44ED-4FAF17762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395" y="2817104"/>
            <a:ext cx="8652981" cy="1546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F406A4D2-36D3-149A-0172-87CF512AC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682" y="4548753"/>
            <a:ext cx="8650960" cy="139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6BDCD14A-7C44-1CE4-DA60-3D39B562D0F8}"/>
              </a:ext>
            </a:extLst>
          </p:cNvPr>
          <p:cNvSpPr/>
          <p:nvPr/>
        </p:nvSpPr>
        <p:spPr>
          <a:xfrm>
            <a:off x="9144073" y="3508612"/>
            <a:ext cx="1339555" cy="329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1677C16-7F83-F74C-F565-3F64A5F99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10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08771-B93B-AC4D-737B-4876BE514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>
            <a:extLst>
              <a:ext uri="{FF2B5EF4-FFF2-40B4-BE49-F238E27FC236}">
                <a16:creationId xmlns:a16="http://schemas.microsoft.com/office/drawing/2014/main" id="{71C866AC-E935-D2A4-0739-D04E1FE93C67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C8EBE2F-F14E-145C-061C-AA3722B0389B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F299B76-2F87-63B4-DA92-95D789401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87F860D0-5CCC-0797-7E45-3E0D9E23446F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208C21B-B00C-F2BA-3798-E3934BCB8B9C}"/>
              </a:ext>
            </a:extLst>
          </p:cNvPr>
          <p:cNvSpPr txBox="1"/>
          <p:nvPr/>
        </p:nvSpPr>
        <p:spPr>
          <a:xfrm>
            <a:off x="3691048" y="404187"/>
            <a:ext cx="4801162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 i="0" u="none" strike="noStrike" baseline="0">
                <a:solidFill>
                  <a:srgbClr val="00B050"/>
                </a:solidFill>
                <a:latin typeface="Montserrat"/>
              </a:rPr>
              <a:t> </a:t>
            </a:r>
            <a:r>
              <a:rPr lang="en-US" sz="3600" b="1">
                <a:solidFill>
                  <a:srgbClr val="00B050"/>
                </a:solidFill>
                <a:latin typeface="Montserrat"/>
              </a:rPr>
              <a:t>SISTEMAS SINISA</a:t>
            </a:r>
            <a:endParaRPr lang="pt-BR" sz="3600"/>
          </a:p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AAA7BF5-4BFC-939F-4429-E44EAA548B63}"/>
              </a:ext>
            </a:extLst>
          </p:cNvPr>
          <p:cNvSpPr/>
          <p:nvPr/>
        </p:nvSpPr>
        <p:spPr>
          <a:xfrm>
            <a:off x="260063" y="1179399"/>
            <a:ext cx="1359346" cy="77200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latin typeface="Montserrat"/>
                <a:ea typeface="Calibri"/>
                <a:cs typeface="Calibri"/>
              </a:rPr>
              <a:t>LOCAIS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3E9F293-6A09-ECB4-87FF-FCB5BA818794}"/>
              </a:ext>
            </a:extLst>
          </p:cNvPr>
          <p:cNvSpPr/>
          <p:nvPr/>
        </p:nvSpPr>
        <p:spPr>
          <a:xfrm>
            <a:off x="261269" y="3033718"/>
            <a:ext cx="1815750" cy="7131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latin typeface="Montserrat"/>
                <a:ea typeface="Calibri"/>
                <a:cs typeface="Calibri"/>
              </a:rPr>
              <a:t>REGIONAIS</a:t>
            </a:r>
            <a:endParaRPr lang="pt-BR">
              <a:latin typeface="Montserrat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EA785531-86EB-576D-CD21-0DA89B7344AC}"/>
              </a:ext>
            </a:extLst>
          </p:cNvPr>
          <p:cNvSpPr txBox="1"/>
          <p:nvPr/>
        </p:nvSpPr>
        <p:spPr>
          <a:xfrm>
            <a:off x="425309" y="4704575"/>
            <a:ext cx="9220313" cy="16824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Tela com a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relação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todos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os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municípios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atendidos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;</a:t>
            </a:r>
            <a:endParaRPr lang="pt-BR" dirty="0"/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Exportação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/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Importação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planilhas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-&gt;   </a:t>
            </a:r>
            <a:r>
              <a:rPr lang="en-US" sz="1800" b="1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Cuidado com o </a:t>
            </a:r>
            <a:r>
              <a:rPr lang="en-US" sz="1800" b="1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formato</a:t>
            </a:r>
            <a:r>
              <a:rPr lang="en-US" sz="1800" b="1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!!</a:t>
            </a:r>
            <a:endParaRPr lang="en-US" b="1" dirty="0">
              <a:ea typeface="Calibri"/>
              <a:cs typeface="Calibri"/>
            </a:endParaRPr>
          </a:p>
        </p:txBody>
      </p:sp>
      <p:pic>
        <p:nvPicPr>
          <p:cNvPr id="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7EAA929-D02D-B7E6-D67F-B1E6ADDCC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59" y="3753464"/>
            <a:ext cx="10919305" cy="1264218"/>
          </a:xfrm>
          <a:prstGeom prst="rect">
            <a:avLst/>
          </a:prstGeom>
        </p:spPr>
      </p:pic>
      <p:pic>
        <p:nvPicPr>
          <p:cNvPr id="12" name="Imagem 1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2EF0218-8F04-4627-5EAB-29C23F3B9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55" y="1981932"/>
            <a:ext cx="10927103" cy="83387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7F918FD-F173-71BE-7549-3D709EF7A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735" y="6200061"/>
            <a:ext cx="3166444" cy="7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321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ED46D-19C0-5F4C-35C7-170180D06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08BF172-DEA5-108F-968A-C5CA9EDD5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EFFD11B-2F45-AD63-2E88-E24B10319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5944E489-EE10-D3EC-CA48-964C2A0B2B65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4B80B3C-D039-E075-5062-E9A960F8011A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10288D3-1C2C-76F0-4C41-1EB870A4CAD8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INFRAESTRUTURA</a:t>
            </a:r>
            <a:endParaRPr lang="pt-BR" sz="3000"/>
          </a:p>
        </p:txBody>
      </p:sp>
      <p:pic>
        <p:nvPicPr>
          <p:cNvPr id="13" name="Imagem 12" descr="Interface gráfica do usuário, Aplicativo, Site&#10;&#10;O conteúdo gerado por IA pode estar incorreto.">
            <a:extLst>
              <a:ext uri="{FF2B5EF4-FFF2-40B4-BE49-F238E27FC236}">
                <a16:creationId xmlns:a16="http://schemas.microsoft.com/office/drawing/2014/main" id="{02239703-9237-5C52-51F0-5802898CD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964" y="2181013"/>
            <a:ext cx="6610820" cy="3542710"/>
          </a:xfrm>
          <a:prstGeom prst="rect">
            <a:avLst/>
          </a:prstGeom>
        </p:spPr>
      </p:pic>
      <p:pic>
        <p:nvPicPr>
          <p:cNvPr id="14" name="Imagem 13" descr="Ícone&#10;&#10;O conteúdo gerado por IA pode estar incorreto.">
            <a:extLst>
              <a:ext uri="{FF2B5EF4-FFF2-40B4-BE49-F238E27FC236}">
                <a16:creationId xmlns:a16="http://schemas.microsoft.com/office/drawing/2014/main" id="{57A61831-6933-6C6D-A98C-35D5A6C280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5" b="2747"/>
          <a:stretch>
            <a:fillRect/>
          </a:stretch>
        </p:blipFill>
        <p:spPr>
          <a:xfrm>
            <a:off x="9287730" y="2179995"/>
            <a:ext cx="1945985" cy="174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4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82949-4137-402E-1B79-EF439AE8A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3AF3942-EB80-A386-B326-BA1E22E73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E41EE5EB-8022-3406-6B30-F9CEE6A307E8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 lIns="91440" tIns="45720" rIns="91440" bIns="45720" anchor="t"/>
          <a:lstStyle/>
          <a:p>
            <a:endParaRPr lang="pt-BR">
              <a:ea typeface="Calibri"/>
              <a:cs typeface="Calibri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39D9FD0-0A52-3879-C37D-79E54C6A6F3C}"/>
              </a:ext>
            </a:extLst>
          </p:cNvPr>
          <p:cNvSpPr/>
          <p:nvPr/>
        </p:nvSpPr>
        <p:spPr>
          <a:xfrm>
            <a:off x="245324" y="813851"/>
            <a:ext cx="3487175" cy="1158852"/>
          </a:xfrm>
          <a:prstGeom prst="roundRect">
            <a:avLst/>
          </a:prstGeom>
          <a:solidFill>
            <a:srgbClr val="304E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52DD41E-EC43-1BCF-43C0-1497DBEE661D}"/>
              </a:ext>
            </a:extLst>
          </p:cNvPr>
          <p:cNvSpPr txBox="1"/>
          <p:nvPr/>
        </p:nvSpPr>
        <p:spPr>
          <a:xfrm>
            <a:off x="250778" y="1067763"/>
            <a:ext cx="34892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Montserrat Bold"/>
              </a:rPr>
              <a:t>FORMA DE COLETA E HISTÓRICO DOS DADOS</a:t>
            </a:r>
            <a:endParaRPr lang="pt-BR" sz="2000">
              <a:solidFill>
                <a:schemeClr val="bg1"/>
              </a:solidFill>
              <a:latin typeface="Montserrat Bold"/>
              <a:ea typeface="Calibri"/>
              <a:cs typeface="Calibri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E3E8A15-6B23-34F9-36F9-AE5A51E8177C}"/>
              </a:ext>
            </a:extLst>
          </p:cNvPr>
          <p:cNvSpPr/>
          <p:nvPr/>
        </p:nvSpPr>
        <p:spPr>
          <a:xfrm>
            <a:off x="245180" y="2712321"/>
            <a:ext cx="3487175" cy="1158852"/>
          </a:xfrm>
          <a:prstGeom prst="roundRect">
            <a:avLst/>
          </a:prstGeom>
          <a:solidFill>
            <a:srgbClr val="304E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29F91D9-F0AF-0137-D381-60216917BC25}"/>
              </a:ext>
            </a:extLst>
          </p:cNvPr>
          <p:cNvSpPr txBox="1"/>
          <p:nvPr/>
        </p:nvSpPr>
        <p:spPr>
          <a:xfrm>
            <a:off x="280072" y="2936799"/>
            <a:ext cx="34892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Montserrat Bold"/>
              </a:rPr>
              <a:t>INFRAESTRUTURAS CONSIDERADAS</a:t>
            </a:r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29A05E1-A5D5-BFB4-A426-FFAD3D04B51F}"/>
              </a:ext>
            </a:extLst>
          </p:cNvPr>
          <p:cNvSpPr txBox="1"/>
          <p:nvPr/>
        </p:nvSpPr>
        <p:spPr>
          <a:xfrm>
            <a:off x="250559" y="5070738"/>
            <a:ext cx="34892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Montserrat Bold"/>
              </a:rPr>
              <a:t>REGIONAL X LOCAL</a:t>
            </a:r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36E1108-7C5D-0AEA-2B0B-7CCB19BC30CC}"/>
              </a:ext>
            </a:extLst>
          </p:cNvPr>
          <p:cNvSpPr txBox="1"/>
          <p:nvPr/>
        </p:nvSpPr>
        <p:spPr>
          <a:xfrm>
            <a:off x="251837" y="5075277"/>
            <a:ext cx="8332839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i="1">
                <a:ea typeface="+mn-lt"/>
                <a:cs typeface="+mn-lt"/>
              </a:rPr>
              <a:t>Se </a:t>
            </a:r>
            <a:r>
              <a:rPr lang="en-US" sz="1800" b="1" i="1" err="1">
                <a:ea typeface="+mn-lt"/>
                <a:cs typeface="+mn-lt"/>
              </a:rPr>
              <a:t>houver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qualquer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alteração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nas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informações</a:t>
            </a:r>
            <a:r>
              <a:rPr lang="en-US" sz="1800" b="1" i="1">
                <a:ea typeface="+mn-lt"/>
                <a:cs typeface="+mn-lt"/>
              </a:rPr>
              <a:t>, </a:t>
            </a:r>
            <a:r>
              <a:rPr lang="en-US" sz="1800" b="1" i="1" err="1">
                <a:ea typeface="+mn-lt"/>
                <a:cs typeface="+mn-lt"/>
              </a:rPr>
              <a:t>como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inclusão</a:t>
            </a:r>
            <a:r>
              <a:rPr lang="en-US" sz="1800" b="1" i="1">
                <a:ea typeface="+mn-lt"/>
                <a:cs typeface="+mn-lt"/>
              </a:rPr>
              <a:t> de </a:t>
            </a:r>
            <a:r>
              <a:rPr lang="en-US" sz="1800" b="1" i="1" err="1">
                <a:ea typeface="+mn-lt"/>
                <a:cs typeface="+mn-lt"/>
              </a:rPr>
              <a:t>novas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estruturas</a:t>
            </a:r>
            <a:r>
              <a:rPr lang="en-US" sz="1800" b="1" i="1">
                <a:ea typeface="+mn-lt"/>
                <a:cs typeface="+mn-lt"/>
              </a:rPr>
              <a:t> de </a:t>
            </a:r>
            <a:r>
              <a:rPr lang="en-US" sz="1800" b="1" i="1" err="1">
                <a:ea typeface="+mn-lt"/>
                <a:cs typeface="+mn-lt"/>
              </a:rPr>
              <a:t>tratamento</a:t>
            </a:r>
            <a:r>
              <a:rPr lang="en-US" sz="1800" b="1" i="1">
                <a:ea typeface="+mn-lt"/>
                <a:cs typeface="+mn-lt"/>
              </a:rPr>
              <a:t> de </a:t>
            </a:r>
            <a:r>
              <a:rPr lang="en-US" sz="1800" b="1" i="1" err="1">
                <a:ea typeface="+mn-lt"/>
                <a:cs typeface="+mn-lt"/>
              </a:rPr>
              <a:t>água</a:t>
            </a:r>
            <a:r>
              <a:rPr lang="en-US" sz="1800" b="1" i="1">
                <a:ea typeface="+mn-lt"/>
                <a:cs typeface="+mn-lt"/>
              </a:rPr>
              <a:t>, </a:t>
            </a:r>
            <a:r>
              <a:rPr lang="en-US" sz="1800" b="1" i="1" err="1">
                <a:ea typeface="+mn-lt"/>
                <a:cs typeface="+mn-lt"/>
              </a:rPr>
              <a:t>entrar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em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contato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conosco</a:t>
            </a:r>
            <a:r>
              <a:rPr lang="en-US" sz="1800" b="1" i="1">
                <a:ea typeface="+mn-lt"/>
                <a:cs typeface="+mn-lt"/>
              </a:rPr>
              <a:t>.</a:t>
            </a:r>
            <a:endParaRPr lang="pt-BR" b="1" i="1">
              <a:ea typeface="+mn-lt"/>
              <a:cs typeface="+mn-lt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42EF535-0D9A-6F0F-872D-FFA3B2B1256D}"/>
              </a:ext>
            </a:extLst>
          </p:cNvPr>
          <p:cNvSpPr txBox="1"/>
          <p:nvPr/>
        </p:nvSpPr>
        <p:spPr>
          <a:xfrm>
            <a:off x="4155761" y="1271881"/>
            <a:ext cx="68221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err="1"/>
              <a:t>Os</a:t>
            </a:r>
            <a:r>
              <a:rPr lang="en-US" sz="1600" i="1"/>
              <a:t> </a:t>
            </a:r>
            <a:r>
              <a:rPr lang="en-US" sz="1600" i="1" err="1"/>
              <a:t>prestadores</a:t>
            </a:r>
            <a:r>
              <a:rPr lang="en-US" sz="1600" i="1"/>
              <a:t> agora </a:t>
            </a:r>
            <a:r>
              <a:rPr lang="en-US" sz="1600" i="1" err="1"/>
              <a:t>devem</a:t>
            </a:r>
            <a:r>
              <a:rPr lang="en-US" sz="1600" i="1"/>
              <a:t> </a:t>
            </a:r>
            <a:r>
              <a:rPr lang="en-US" sz="1600" b="1" i="1" err="1"/>
              <a:t>revisar</a:t>
            </a:r>
            <a:r>
              <a:rPr lang="en-US" sz="1600" b="1" i="1"/>
              <a:t> e </a:t>
            </a:r>
            <a:r>
              <a:rPr lang="en-US" sz="1600" b="1" i="1" err="1"/>
              <a:t>atualizar</a:t>
            </a:r>
            <a:r>
              <a:rPr lang="en-US" sz="1600" b="1" i="1"/>
              <a:t> </a:t>
            </a:r>
            <a:r>
              <a:rPr lang="en-US" sz="1600" b="1" i="1" err="1"/>
              <a:t>os</a:t>
            </a:r>
            <a:r>
              <a:rPr lang="en-US" sz="1600" b="1" i="1"/>
              <a:t> dados </a:t>
            </a:r>
            <a:r>
              <a:rPr lang="en-US" sz="1600" b="1" i="1" err="1"/>
              <a:t>já</a:t>
            </a:r>
            <a:r>
              <a:rPr lang="en-US" sz="1600" b="1" i="1"/>
              <a:t> </a:t>
            </a:r>
            <a:r>
              <a:rPr lang="en-US" sz="1600" b="1" i="1" err="1"/>
              <a:t>existentes</a:t>
            </a:r>
            <a:r>
              <a:rPr lang="en-US" sz="1600" b="1" i="1"/>
              <a:t> no </a:t>
            </a:r>
            <a:r>
              <a:rPr lang="en-US" sz="1600" b="1" i="1" err="1"/>
              <a:t>formulário</a:t>
            </a:r>
            <a:r>
              <a:rPr lang="en-US" sz="1600" b="1" i="1"/>
              <a:t> de </a:t>
            </a:r>
            <a:r>
              <a:rPr lang="en-US" sz="1600" b="1" i="1" err="1"/>
              <a:t>infraestrutura</a:t>
            </a:r>
            <a:r>
              <a:rPr lang="en-US" sz="1600" b="1" i="1"/>
              <a:t>.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956E422-0704-5FFE-4453-36ED76C60507}"/>
              </a:ext>
            </a:extLst>
          </p:cNvPr>
          <p:cNvSpPr txBox="1"/>
          <p:nvPr/>
        </p:nvSpPr>
        <p:spPr>
          <a:xfrm>
            <a:off x="4142756" y="819417"/>
            <a:ext cx="7120010" cy="338554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/>
              <a:t>As </a:t>
            </a:r>
            <a:r>
              <a:rPr lang="en-US" sz="1600" b="1" i="1" err="1"/>
              <a:t>informações</a:t>
            </a:r>
            <a:r>
              <a:rPr lang="en-US" sz="1600" b="1" i="1"/>
              <a:t> </a:t>
            </a:r>
            <a:r>
              <a:rPr lang="en-US" sz="1600" b="1" i="1" err="1"/>
              <a:t>já</a:t>
            </a:r>
            <a:r>
              <a:rPr lang="en-US" sz="1600" b="1" i="1"/>
              <a:t> </a:t>
            </a:r>
            <a:r>
              <a:rPr lang="en-US" sz="1600" b="1" i="1" err="1"/>
              <a:t>cadastradas</a:t>
            </a:r>
            <a:r>
              <a:rPr lang="en-US" sz="1600" b="1" i="1"/>
              <a:t> </a:t>
            </a:r>
            <a:r>
              <a:rPr lang="en-US" sz="1600" b="1" i="1" err="1"/>
              <a:t>na</a:t>
            </a:r>
            <a:r>
              <a:rPr lang="en-US" sz="1600" b="1" i="1"/>
              <a:t> coleta anterior </a:t>
            </a:r>
            <a:r>
              <a:rPr lang="en-US" sz="1600" b="1" i="1" err="1"/>
              <a:t>foram</a:t>
            </a:r>
            <a:r>
              <a:rPr lang="en-US" sz="1600" b="1" i="1"/>
              <a:t> </a:t>
            </a:r>
            <a:r>
              <a:rPr lang="en-US" sz="1600" b="1" i="1" err="1"/>
              <a:t>carregadas</a:t>
            </a:r>
            <a:r>
              <a:rPr lang="en-US" sz="1600" b="1" i="1"/>
              <a:t> no </a:t>
            </a:r>
            <a:r>
              <a:rPr lang="en-US" sz="1600" b="1" i="1" err="1"/>
              <a:t>sistema</a:t>
            </a:r>
            <a:r>
              <a:rPr lang="en-US" sz="1600" b="1" i="1"/>
              <a:t>.</a:t>
            </a:r>
            <a:endParaRPr lang="en-US" sz="1600" i="1">
              <a:ea typeface="Calibri"/>
              <a:cs typeface="Calibri"/>
            </a:endParaRP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21771346-E752-A84B-1194-CF8E1D6937E2}"/>
              </a:ext>
            </a:extLst>
          </p:cNvPr>
          <p:cNvCxnSpPr/>
          <p:nvPr/>
        </p:nvCxnSpPr>
        <p:spPr>
          <a:xfrm flipV="1">
            <a:off x="3737877" y="3273603"/>
            <a:ext cx="535805" cy="15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: Angulado 26">
            <a:extLst>
              <a:ext uri="{FF2B5EF4-FFF2-40B4-BE49-F238E27FC236}">
                <a16:creationId xmlns:a16="http://schemas.microsoft.com/office/drawing/2014/main" id="{25D424D0-6664-907F-BC72-246902682A37}"/>
              </a:ext>
            </a:extLst>
          </p:cNvPr>
          <p:cNvCxnSpPr/>
          <p:nvPr/>
        </p:nvCxnSpPr>
        <p:spPr>
          <a:xfrm flipV="1">
            <a:off x="6331226" y="2973867"/>
            <a:ext cx="928529" cy="310356"/>
          </a:xfrm>
          <a:prstGeom prst="bentConnector3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7FC7AB49-30F5-2B4A-E21B-A9C6F9B329BF}"/>
              </a:ext>
            </a:extLst>
          </p:cNvPr>
          <p:cNvCxnSpPr>
            <a:cxnSpLocks/>
          </p:cNvCxnSpPr>
          <p:nvPr/>
        </p:nvCxnSpPr>
        <p:spPr>
          <a:xfrm>
            <a:off x="6318150" y="3295385"/>
            <a:ext cx="928529" cy="357223"/>
          </a:xfrm>
          <a:prstGeom prst="bentConnector3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186EEDD-E4CF-5771-C1C9-E0377B91D0F8}"/>
              </a:ext>
            </a:extLst>
          </p:cNvPr>
          <p:cNvSpPr/>
          <p:nvPr/>
        </p:nvSpPr>
        <p:spPr>
          <a:xfrm>
            <a:off x="7258602" y="3340375"/>
            <a:ext cx="1327520" cy="53381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>
                <a:ea typeface="Calibri"/>
                <a:cs typeface="Calibri"/>
              </a:rPr>
              <a:t>UTS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1567B75A-5909-0A54-E41B-E68406CEBD61}"/>
              </a:ext>
            </a:extLst>
          </p:cNvPr>
          <p:cNvSpPr/>
          <p:nvPr/>
        </p:nvSpPr>
        <p:spPr>
          <a:xfrm>
            <a:off x="7255544" y="2710829"/>
            <a:ext cx="1341156" cy="57472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>
                <a:ea typeface="Calibri"/>
                <a:cs typeface="Calibri"/>
              </a:rPr>
              <a:t>ETAS</a:t>
            </a:r>
          </a:p>
        </p:txBody>
      </p:sp>
      <p:pic>
        <p:nvPicPr>
          <p:cNvPr id="20" name="Imagem 19" descr="Ícone&#10;&#10;O conteúdo gerado por IA pode estar incorreto.">
            <a:extLst>
              <a:ext uri="{FF2B5EF4-FFF2-40B4-BE49-F238E27FC236}">
                <a16:creationId xmlns:a16="http://schemas.microsoft.com/office/drawing/2014/main" id="{94840635-DADA-8F1D-5038-0A7C672F6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874" y="2713784"/>
            <a:ext cx="2533985" cy="3009345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E4462ABE-A9B1-929C-0CC7-D8058A5F7B1C}"/>
              </a:ext>
            </a:extLst>
          </p:cNvPr>
          <p:cNvSpPr/>
          <p:nvPr/>
        </p:nvSpPr>
        <p:spPr>
          <a:xfrm>
            <a:off x="4145396" y="2710282"/>
            <a:ext cx="2200211" cy="114693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ea typeface="Calibri"/>
                <a:cs typeface="Calibri"/>
              </a:rPr>
              <a:t>TRATAMENTO</a:t>
            </a:r>
          </a:p>
          <a:p>
            <a:pPr algn="ctr"/>
            <a:r>
              <a:rPr lang="pt-BR" sz="2000" b="1">
                <a:ea typeface="Calibri"/>
                <a:cs typeface="Calibri"/>
              </a:rPr>
              <a:t> DE ÁGUA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0A1749-F5B2-E10C-8AAB-BB73A0592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1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8" grpId="0" animBg="1"/>
      <p:bldP spid="19" grpId="0"/>
      <p:bldP spid="21" grpId="0" animBg="1"/>
      <p:bldP spid="17" grpId="0" animBg="1"/>
      <p:bldP spid="15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2621-B446-4FC2-FA50-95D28575C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CE2D2F2-5362-A409-FFE8-05C84B131C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F208A79F-6A81-67E9-E790-75BCF0557B7E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48CC5107-7297-A4E4-6563-903A9F501F7B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F0807D49-67EA-46FA-A9C9-016EA2960AFA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INFRAESTRUTURA</a:t>
            </a:r>
            <a:endParaRPr lang="pt-BR" sz="3000"/>
          </a:p>
        </p:txBody>
      </p:sp>
      <p:pic>
        <p:nvPicPr>
          <p:cNvPr id="2" name="Imagem 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4F97D494-0AD6-150F-181A-AA785C59E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189" y="2114302"/>
            <a:ext cx="7533593" cy="451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3C13C84-339E-760C-4785-F0CB7C30E7A0}"/>
              </a:ext>
            </a:extLst>
          </p:cNvPr>
          <p:cNvSpPr/>
          <p:nvPr/>
        </p:nvSpPr>
        <p:spPr>
          <a:xfrm>
            <a:off x="6978532" y="2687960"/>
            <a:ext cx="1430376" cy="142186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3702E2D-E538-05A3-92CE-E742872C7BF8}"/>
              </a:ext>
            </a:extLst>
          </p:cNvPr>
          <p:cNvSpPr/>
          <p:nvPr/>
        </p:nvSpPr>
        <p:spPr>
          <a:xfrm>
            <a:off x="2577544" y="5410572"/>
            <a:ext cx="944526" cy="201066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1C78997E-C6E9-67D3-1C63-19248DCDF73F}"/>
              </a:ext>
            </a:extLst>
          </p:cNvPr>
          <p:cNvSpPr/>
          <p:nvPr/>
        </p:nvSpPr>
        <p:spPr>
          <a:xfrm>
            <a:off x="2577428" y="5807932"/>
            <a:ext cx="1474543" cy="171626"/>
          </a:xfrm>
          <a:prstGeom prst="round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17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85EE1-A6D4-6962-7FFD-BFE8EF7EE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1066A23-7CD2-D382-AB5B-C52394259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33B9C176-3DE8-8B85-DD59-563E9DBA5120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06B14C5B-D014-F7D3-520E-36D482E50043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5F7B075-0E6A-0B59-6071-A6F717A0094C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INFRAESTRUTURA</a:t>
            </a:r>
            <a:endParaRPr lang="pt-BR" sz="30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8B69B2-A54D-3D84-27BE-1F4E69ACA10E}"/>
              </a:ext>
            </a:extLst>
          </p:cNvPr>
          <p:cNvSpPr txBox="1"/>
          <p:nvPr/>
        </p:nvSpPr>
        <p:spPr>
          <a:xfrm>
            <a:off x="8302426" y="2583612"/>
            <a:ext cx="22084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latin typeface="Calibri"/>
              </a:rPr>
              <a:t>7 CASAS DECIMAIS</a:t>
            </a:r>
            <a:endParaRPr lang="en-US" sz="1800" b="1" i="1">
              <a:ea typeface="Calibri"/>
              <a:cs typeface="Calibri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26C7C3D-A641-D0CC-AB82-2BF7D51CEA1F}"/>
              </a:ext>
            </a:extLst>
          </p:cNvPr>
          <p:cNvSpPr txBox="1"/>
          <p:nvPr/>
        </p:nvSpPr>
        <p:spPr>
          <a:xfrm>
            <a:off x="7949161" y="3510756"/>
            <a:ext cx="4034026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err="1"/>
              <a:t>Situação</a:t>
            </a:r>
            <a:r>
              <a:rPr lang="en-US" sz="1800" b="1"/>
              <a:t> </a:t>
            </a:r>
            <a:r>
              <a:rPr lang="en-US" sz="1800" b="1" err="1"/>
              <a:t>atual</a:t>
            </a:r>
            <a:r>
              <a:rPr lang="en-US" sz="1800" b="1"/>
              <a:t>: </a:t>
            </a:r>
            <a:endParaRPr lang="en-US" sz="1800" b="1">
              <a:ea typeface="Calibri"/>
              <a:cs typeface="Calibri"/>
            </a:endParaRPr>
          </a:p>
          <a:p>
            <a:endParaRPr lang="en-US" sz="1800"/>
          </a:p>
          <a:p>
            <a:pPr>
              <a:buFont typeface=""/>
              <a:buChar char="•"/>
            </a:pPr>
            <a:r>
              <a:rPr lang="en-US" sz="1800"/>
              <a:t> </a:t>
            </a:r>
            <a:r>
              <a:rPr lang="en-US" sz="1800" err="1"/>
              <a:t>Prestadores</a:t>
            </a:r>
            <a:r>
              <a:rPr lang="en-US" sz="1800"/>
              <a:t> </a:t>
            </a:r>
            <a:r>
              <a:rPr lang="en-US" sz="1800" err="1"/>
              <a:t>locais</a:t>
            </a:r>
            <a:r>
              <a:rPr lang="en-US" sz="1800"/>
              <a:t>: </a:t>
            </a:r>
            <a:r>
              <a:rPr lang="en-US" sz="1800" err="1"/>
              <a:t>realizam</a:t>
            </a:r>
            <a:r>
              <a:rPr lang="en-US" sz="1800"/>
              <a:t> a </a:t>
            </a:r>
            <a:r>
              <a:rPr lang="en-US" sz="1800" err="1"/>
              <a:t>marcação</a:t>
            </a:r>
            <a:r>
              <a:rPr lang="en-US" sz="1800"/>
              <a:t> </a:t>
            </a:r>
            <a:r>
              <a:rPr lang="en-US" sz="1800" err="1"/>
              <a:t>diretamente</a:t>
            </a:r>
            <a:r>
              <a:rPr lang="en-US" sz="1800"/>
              <a:t> no </a:t>
            </a:r>
            <a:r>
              <a:rPr lang="en-US" sz="1800" err="1"/>
              <a:t>mapa</a:t>
            </a:r>
            <a:r>
              <a:rPr lang="en-US" sz="1800"/>
              <a:t> </a:t>
            </a:r>
            <a:r>
              <a:rPr lang="en-US" sz="1800" err="1"/>
              <a:t>dentro</a:t>
            </a:r>
            <a:r>
              <a:rPr lang="en-US" sz="1800"/>
              <a:t> do </a:t>
            </a:r>
            <a:r>
              <a:rPr lang="en-US" sz="1800" err="1"/>
              <a:t>sistema</a:t>
            </a:r>
            <a:r>
              <a:rPr lang="en-US" sz="1800"/>
              <a:t>.</a:t>
            </a:r>
            <a:endParaRPr lang="en-US" sz="1800">
              <a:ea typeface="Calibri"/>
              <a:cs typeface="Calibri"/>
            </a:endParaRPr>
          </a:p>
          <a:p>
            <a:pPr>
              <a:buFont typeface=""/>
              <a:buChar char="•"/>
            </a:pPr>
            <a:endParaRPr lang="en-US" sz="1800"/>
          </a:p>
          <a:p>
            <a:pPr>
              <a:buFont typeface=""/>
              <a:buChar char="•"/>
            </a:pPr>
            <a:r>
              <a:rPr lang="en-US" sz="1800"/>
              <a:t> </a:t>
            </a:r>
            <a:r>
              <a:rPr lang="en-US" sz="1800" err="1"/>
              <a:t>Prestadores</a:t>
            </a:r>
            <a:r>
              <a:rPr lang="en-US" sz="1800"/>
              <a:t> </a:t>
            </a:r>
            <a:r>
              <a:rPr lang="en-US" sz="1800" err="1"/>
              <a:t>regionais</a:t>
            </a:r>
            <a:r>
              <a:rPr lang="en-US" sz="1800"/>
              <a:t>: </a:t>
            </a:r>
            <a:r>
              <a:rPr lang="en-US" sz="1800" err="1"/>
              <a:t>conseguem</a:t>
            </a:r>
            <a:r>
              <a:rPr lang="en-US" sz="1800"/>
              <a:t> </a:t>
            </a:r>
            <a:r>
              <a:rPr lang="en-US" sz="1800" err="1"/>
              <a:t>inserir</a:t>
            </a:r>
            <a:r>
              <a:rPr lang="en-US" sz="1800"/>
              <a:t> </a:t>
            </a:r>
            <a:r>
              <a:rPr lang="en-US" sz="1800" err="1"/>
              <a:t>os</a:t>
            </a:r>
            <a:r>
              <a:rPr lang="en-US" sz="1800"/>
              <a:t> </a:t>
            </a:r>
            <a:r>
              <a:rPr lang="en-US" sz="1800" err="1"/>
              <a:t>valores</a:t>
            </a:r>
            <a:r>
              <a:rPr lang="en-US" sz="1800"/>
              <a:t> </a:t>
            </a:r>
            <a:r>
              <a:rPr lang="en-US" sz="1800" err="1"/>
              <a:t>manualmente</a:t>
            </a:r>
            <a:r>
              <a:rPr lang="en-US" sz="1800"/>
              <a:t>.</a:t>
            </a:r>
            <a:endParaRPr lang="en-US" sz="1800">
              <a:ea typeface="Calibri"/>
              <a:cs typeface="Calibri"/>
            </a:endParaRPr>
          </a:p>
          <a:p>
            <a:pPr algn="ctr"/>
            <a:endParaRPr lang="pt-BR"/>
          </a:p>
        </p:txBody>
      </p:sp>
      <p:pic>
        <p:nvPicPr>
          <p:cNvPr id="22" name="Imagem 21" descr="Ícone&#10;&#10;O conteúdo gerado por IA pode estar incorreto.">
            <a:extLst>
              <a:ext uri="{FF2B5EF4-FFF2-40B4-BE49-F238E27FC236}">
                <a16:creationId xmlns:a16="http://schemas.microsoft.com/office/drawing/2014/main" id="{39508D25-51A9-A735-D7C5-711276B4C7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92" t="-3534" r="10759"/>
          <a:stretch>
            <a:fillRect/>
          </a:stretch>
        </p:blipFill>
        <p:spPr>
          <a:xfrm>
            <a:off x="8122012" y="5878489"/>
            <a:ext cx="845716" cy="79641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949C818D-8D0E-4EE1-A2E8-E59C075EE123}"/>
              </a:ext>
            </a:extLst>
          </p:cNvPr>
          <p:cNvSpPr txBox="1"/>
          <p:nvPr/>
        </p:nvSpPr>
        <p:spPr>
          <a:xfrm>
            <a:off x="8963815" y="6094918"/>
            <a:ext cx="23296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ea typeface="Calibri"/>
                <a:cs typeface="Calibri"/>
              </a:rPr>
              <a:t>EM ANÁLISE INTERNA</a:t>
            </a:r>
          </a:p>
        </p:txBody>
      </p:sp>
      <p:pic>
        <p:nvPicPr>
          <p:cNvPr id="2" name="Imagem 1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D173A512-A710-CBA0-5785-08EE0ED59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03" y="2259749"/>
            <a:ext cx="7754376" cy="47625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C9079E1-9FF7-7DD8-8D32-1A12EFEC1FD5}"/>
              </a:ext>
            </a:extLst>
          </p:cNvPr>
          <p:cNvSpPr/>
          <p:nvPr/>
        </p:nvSpPr>
        <p:spPr>
          <a:xfrm>
            <a:off x="7262763" y="2500044"/>
            <a:ext cx="867051" cy="8376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Curva para Baixo 11">
            <a:extLst>
              <a:ext uri="{FF2B5EF4-FFF2-40B4-BE49-F238E27FC236}">
                <a16:creationId xmlns:a16="http://schemas.microsoft.com/office/drawing/2014/main" id="{AC0CE138-B289-AE48-E817-8C058FFB59ED}"/>
              </a:ext>
            </a:extLst>
          </p:cNvPr>
          <p:cNvSpPr/>
          <p:nvPr/>
        </p:nvSpPr>
        <p:spPr>
          <a:xfrm>
            <a:off x="7677852" y="2025677"/>
            <a:ext cx="1728425" cy="478403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EC91C88-AF93-12D5-E781-F1CBB42996A1}"/>
              </a:ext>
            </a:extLst>
          </p:cNvPr>
          <p:cNvSpPr/>
          <p:nvPr/>
        </p:nvSpPr>
        <p:spPr>
          <a:xfrm>
            <a:off x="830708" y="2504429"/>
            <a:ext cx="1250791" cy="27629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6B5E28C-95A5-25A8-71EF-FA255BA20757}"/>
              </a:ext>
            </a:extLst>
          </p:cNvPr>
          <p:cNvSpPr/>
          <p:nvPr/>
        </p:nvSpPr>
        <p:spPr>
          <a:xfrm>
            <a:off x="830879" y="2958498"/>
            <a:ext cx="1346241" cy="2741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58526E6-4734-7AEA-7481-BA352C35BE2D}"/>
              </a:ext>
            </a:extLst>
          </p:cNvPr>
          <p:cNvSpPr/>
          <p:nvPr/>
        </p:nvSpPr>
        <p:spPr>
          <a:xfrm>
            <a:off x="7030202" y="3535657"/>
            <a:ext cx="246673" cy="154171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D6735A-CF42-57C1-742B-CFD625C729FA}"/>
              </a:ext>
            </a:extLst>
          </p:cNvPr>
          <p:cNvSpPr/>
          <p:nvPr/>
        </p:nvSpPr>
        <p:spPr>
          <a:xfrm>
            <a:off x="7013017" y="3979119"/>
            <a:ext cx="246673" cy="154171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2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 animBg="1"/>
      <p:bldP spid="12" grpId="0" animBg="1"/>
      <p:bldP spid="18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524D4-DB38-E0D1-AD9D-B31EC8408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D383F68-047E-784C-52B3-FA5E2777A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5EE23CFA-4122-C751-B29A-1AC3549214EA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92CA58DC-383D-1721-37B4-56B7EE581422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0FAF6C4-C75C-384F-E21A-C7185C9E5608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INFRAESTRUTURA</a:t>
            </a:r>
            <a:endParaRPr lang="pt-BR" sz="300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8E6626-B3FC-7629-E16E-816A3BDBA783}"/>
              </a:ext>
            </a:extLst>
          </p:cNvPr>
          <p:cNvSpPr txBox="1"/>
          <p:nvPr/>
        </p:nvSpPr>
        <p:spPr>
          <a:xfrm>
            <a:off x="8117986" y="2677156"/>
            <a:ext cx="3829489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err="1"/>
              <a:t>Situação</a:t>
            </a:r>
            <a:r>
              <a:rPr lang="en-US" sz="1800" b="1"/>
              <a:t> </a:t>
            </a:r>
            <a:r>
              <a:rPr lang="en-US" sz="1800" b="1" err="1"/>
              <a:t>atual</a:t>
            </a:r>
            <a:r>
              <a:rPr lang="en-US" sz="1800" b="1"/>
              <a:t>: </a:t>
            </a:r>
            <a:endParaRPr lang="en-US" sz="1800" b="1">
              <a:ea typeface="Calibri"/>
              <a:cs typeface="Calibri"/>
            </a:endParaRPr>
          </a:p>
          <a:p>
            <a:pPr algn="ctr"/>
            <a:endParaRPr lang="en-US" sz="1800" b="1">
              <a:ea typeface="+mn-lt"/>
              <a:cs typeface="+mn-lt"/>
            </a:endParaRPr>
          </a:p>
          <a:p>
            <a:pPr algn="just"/>
            <a:r>
              <a:rPr lang="en-US" sz="1800">
                <a:ea typeface="+mn-lt"/>
                <a:cs typeface="+mn-lt"/>
              </a:rPr>
              <a:t>O campo </a:t>
            </a:r>
            <a:r>
              <a:rPr lang="en-US" sz="1800" b="1" err="1">
                <a:ea typeface="+mn-lt"/>
                <a:cs typeface="+mn-lt"/>
              </a:rPr>
              <a:t>obrigatório</a:t>
            </a:r>
            <a:r>
              <a:rPr lang="en-US" sz="1800">
                <a:ea typeface="+mn-lt"/>
                <a:cs typeface="+mn-lt"/>
              </a:rPr>
              <a:t> é o de </a:t>
            </a:r>
            <a:r>
              <a:rPr lang="en-US" sz="1800" b="1" err="1">
                <a:ea typeface="+mn-lt"/>
                <a:cs typeface="+mn-lt"/>
              </a:rPr>
              <a:t>capacidade</a:t>
            </a:r>
            <a:r>
              <a:rPr lang="en-US" sz="1800" b="1">
                <a:ea typeface="+mn-lt"/>
                <a:cs typeface="+mn-lt"/>
              </a:rPr>
              <a:t> </a:t>
            </a:r>
            <a:r>
              <a:rPr lang="en-US" sz="1800" b="1" err="1">
                <a:ea typeface="+mn-lt"/>
                <a:cs typeface="+mn-lt"/>
              </a:rPr>
              <a:t>potencial</a:t>
            </a:r>
            <a:r>
              <a:rPr lang="en-US" sz="1800"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  <a:p>
            <a:pPr algn="just"/>
            <a:endParaRPr lang="en-US" sz="1800">
              <a:ea typeface="+mn-lt"/>
              <a:cs typeface="+mn-lt"/>
            </a:endParaRPr>
          </a:p>
          <a:p>
            <a:pPr algn="just"/>
            <a:r>
              <a:rPr lang="en-US" sz="1800" err="1">
                <a:ea typeface="+mn-lt"/>
                <a:cs typeface="+mn-lt"/>
              </a:rPr>
              <a:t>Está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em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avaliação</a:t>
            </a:r>
            <a:r>
              <a:rPr lang="en-US" sz="1800">
                <a:ea typeface="+mn-lt"/>
                <a:cs typeface="+mn-lt"/>
              </a:rPr>
              <a:t> a </a:t>
            </a:r>
            <a:r>
              <a:rPr lang="en-US" sz="1800" err="1">
                <a:ea typeface="+mn-lt"/>
                <a:cs typeface="+mn-lt"/>
              </a:rPr>
              <a:t>inclusão</a:t>
            </a:r>
            <a:r>
              <a:rPr lang="en-US" sz="1800">
                <a:ea typeface="+mn-lt"/>
                <a:cs typeface="+mn-lt"/>
              </a:rPr>
              <a:t> de outros </a:t>
            </a:r>
            <a:r>
              <a:rPr lang="en-US" sz="1800" err="1">
                <a:ea typeface="+mn-lt"/>
                <a:cs typeface="+mn-lt"/>
              </a:rPr>
              <a:t>parâmetros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como</a:t>
            </a:r>
            <a:r>
              <a:rPr lang="en-US" sz="1800">
                <a:ea typeface="+mn-lt"/>
                <a:cs typeface="+mn-lt"/>
              </a:rPr>
              <a:t> a </a:t>
            </a:r>
            <a:r>
              <a:rPr lang="en-US" sz="1800" b="1" err="1">
                <a:ea typeface="+mn-lt"/>
                <a:cs typeface="+mn-lt"/>
              </a:rPr>
              <a:t>capacidade</a:t>
            </a:r>
            <a:r>
              <a:rPr lang="en-US" sz="1800" b="1">
                <a:ea typeface="+mn-lt"/>
                <a:cs typeface="+mn-lt"/>
              </a:rPr>
              <a:t> </a:t>
            </a:r>
            <a:r>
              <a:rPr lang="en-US" sz="1800" b="1" err="1">
                <a:ea typeface="+mn-lt"/>
                <a:cs typeface="+mn-lt"/>
              </a:rPr>
              <a:t>efetiva</a:t>
            </a:r>
            <a:r>
              <a:rPr lang="en-US" sz="1800">
                <a:ea typeface="+mn-lt"/>
                <a:cs typeface="+mn-lt"/>
              </a:rPr>
              <a:t> (</a:t>
            </a:r>
            <a:r>
              <a:rPr lang="en-US" sz="1800" err="1">
                <a:ea typeface="+mn-lt"/>
                <a:cs typeface="+mn-lt"/>
              </a:rPr>
              <a:t>mais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próxima</a:t>
            </a:r>
            <a:r>
              <a:rPr lang="en-US" sz="1800">
                <a:ea typeface="+mn-lt"/>
                <a:cs typeface="+mn-lt"/>
              </a:rPr>
              <a:t> da </a:t>
            </a:r>
            <a:r>
              <a:rPr lang="en-US" sz="1800" err="1">
                <a:ea typeface="+mn-lt"/>
                <a:cs typeface="+mn-lt"/>
              </a:rPr>
              <a:t>operação</a:t>
            </a:r>
            <a:r>
              <a:rPr lang="en-US" sz="1800">
                <a:ea typeface="+mn-lt"/>
                <a:cs typeface="+mn-lt"/>
              </a:rPr>
              <a:t> real).</a:t>
            </a:r>
            <a:endParaRPr lang="en-US">
              <a:ea typeface="Calibri"/>
              <a:cs typeface="Calibri"/>
            </a:endParaRPr>
          </a:p>
          <a:p>
            <a:pPr>
              <a:buFont typeface=""/>
              <a:buChar char="•"/>
            </a:pPr>
            <a:endParaRPr lang="en-US" sz="1800">
              <a:ea typeface="Calibri"/>
              <a:cs typeface="Calibri"/>
            </a:endParaRPr>
          </a:p>
          <a:p>
            <a:pPr algn="ctr"/>
            <a:endParaRPr lang="pt-BR"/>
          </a:p>
        </p:txBody>
      </p:sp>
      <p:pic>
        <p:nvPicPr>
          <p:cNvPr id="22" name="Imagem 21" descr="Ícone&#10;&#10;O conteúdo gerado por IA pode estar incorreto.">
            <a:extLst>
              <a:ext uri="{FF2B5EF4-FFF2-40B4-BE49-F238E27FC236}">
                <a16:creationId xmlns:a16="http://schemas.microsoft.com/office/drawing/2014/main" id="{A2AD44A1-00DF-5301-4130-5814B2F0E3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92" t="-3534" r="10759"/>
          <a:stretch>
            <a:fillRect/>
          </a:stretch>
        </p:blipFill>
        <p:spPr>
          <a:xfrm>
            <a:off x="8435473" y="5878489"/>
            <a:ext cx="845716" cy="79641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1D9429F-1D05-ACD8-086E-387E0D00C62E}"/>
              </a:ext>
            </a:extLst>
          </p:cNvPr>
          <p:cNvSpPr txBox="1"/>
          <p:nvPr/>
        </p:nvSpPr>
        <p:spPr>
          <a:xfrm>
            <a:off x="9277276" y="6094918"/>
            <a:ext cx="23296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ea typeface="Calibri"/>
                <a:cs typeface="Calibri"/>
              </a:rPr>
              <a:t>EM ANÁLISE INTERNA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E8DD60F-F956-B25A-0467-9719DBA078D3}"/>
              </a:ext>
            </a:extLst>
          </p:cNvPr>
          <p:cNvSpPr/>
          <p:nvPr/>
        </p:nvSpPr>
        <p:spPr>
          <a:xfrm>
            <a:off x="5648670" y="3509577"/>
            <a:ext cx="1319631" cy="171626"/>
          </a:xfrm>
          <a:prstGeom prst="round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E39771D-75A5-510B-4637-8B71E3222A7A}"/>
              </a:ext>
            </a:extLst>
          </p:cNvPr>
          <p:cNvSpPr/>
          <p:nvPr/>
        </p:nvSpPr>
        <p:spPr>
          <a:xfrm>
            <a:off x="5496271" y="3914586"/>
            <a:ext cx="1474543" cy="171626"/>
          </a:xfrm>
          <a:prstGeom prst="round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0E0DBA6E-E503-EC10-9F9B-67B58CE96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17" y="2254985"/>
            <a:ext cx="7754376" cy="477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15CAFCFD-955A-053B-E4FF-9572CEADB31F}"/>
              </a:ext>
            </a:extLst>
          </p:cNvPr>
          <p:cNvSpPr/>
          <p:nvPr/>
        </p:nvSpPr>
        <p:spPr>
          <a:xfrm>
            <a:off x="776364" y="3803361"/>
            <a:ext cx="1223519" cy="28775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96180-32B9-680B-B293-FD7F8C5D8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4B582D8-169C-DBEF-B5C9-61FF7F73A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2D6CAEB-B3D0-51B8-E926-0B9CF1C54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D62E6463-7F46-7F55-526A-5F37CAA59770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74F78A1-D937-1D53-892B-9F44BE9CDD19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D269EB33-E276-C7BB-83A5-A3367228AC3B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INFRAESTRUTURA</a:t>
            </a:r>
            <a:endParaRPr lang="pt-BR" sz="3000"/>
          </a:p>
        </p:txBody>
      </p:sp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1FE4875-4A7C-1E49-74D8-A1D0D3DA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416" y="2513506"/>
            <a:ext cx="7834781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72E7373-C2CB-7F2A-F276-F877A91F3D80}"/>
              </a:ext>
            </a:extLst>
          </p:cNvPr>
          <p:cNvSpPr/>
          <p:nvPr/>
        </p:nvSpPr>
        <p:spPr>
          <a:xfrm>
            <a:off x="7410439" y="2628342"/>
            <a:ext cx="1319631" cy="171626"/>
          </a:xfrm>
          <a:prstGeom prst="round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6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2E93A-3161-B709-017E-4CB45FF42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663E658-1136-83F7-3641-F9EE8C6F6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31BF72C6-D3B4-FE02-3842-F7731B752961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08ED11E-B891-CC70-BA65-6287BB800DB6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FD211A7-D766-B63A-F65B-1A17C29E0338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3.4. 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QUALIDADE DOS SERVIÇOS</a:t>
            </a:r>
            <a:endParaRPr lang="pt-BR" sz="3000"/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AE8670AB-5BC8-7C57-8B08-232DA2FF9A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92" t="-3534" r="10759"/>
          <a:stretch>
            <a:fillRect/>
          </a:stretch>
        </p:blipFill>
        <p:spPr>
          <a:xfrm>
            <a:off x="9526666" y="2555421"/>
            <a:ext cx="1441532" cy="134478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2159513-2A5D-AFF8-ED3A-CDD1F3F24EA7}"/>
              </a:ext>
            </a:extLst>
          </p:cNvPr>
          <p:cNvSpPr txBox="1"/>
          <p:nvPr/>
        </p:nvSpPr>
        <p:spPr>
          <a:xfrm>
            <a:off x="8862199" y="4113506"/>
            <a:ext cx="2885654" cy="1801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err="1">
                <a:latin typeface="Calibri"/>
                <a:ea typeface="Segoe UI"/>
                <a:cs typeface="Segoe UI"/>
              </a:rPr>
              <a:t>Registros</a:t>
            </a:r>
            <a:r>
              <a:rPr lang="en-US" sz="1800">
                <a:latin typeface="Calibri"/>
                <a:ea typeface="Segoe UI"/>
                <a:cs typeface="Segoe UI"/>
              </a:rPr>
              <a:t> de</a:t>
            </a:r>
            <a:r>
              <a:rPr lang="en-US" sz="1800" baseline="0">
                <a:latin typeface="Calibri"/>
                <a:ea typeface="Segoe UI"/>
                <a:cs typeface="Segoe UI"/>
              </a:rPr>
              <a:t> </a:t>
            </a:r>
            <a:r>
              <a:rPr lang="en-US" sz="1800" b="1" baseline="0" err="1">
                <a:latin typeface="Calibri"/>
                <a:ea typeface="Segoe UI"/>
                <a:cs typeface="Segoe UI"/>
              </a:rPr>
              <a:t>paralisação</a:t>
            </a:r>
            <a:r>
              <a:rPr lang="en-US" sz="1800" b="1">
                <a:latin typeface="Calibri"/>
                <a:ea typeface="Segoe UI"/>
                <a:cs typeface="Segoe UI"/>
              </a:rPr>
              <a:t> </a:t>
            </a:r>
            <a:r>
              <a:rPr lang="en-US" sz="1800" b="1" err="1">
                <a:latin typeface="Calibri"/>
                <a:ea typeface="Segoe UI"/>
                <a:cs typeface="Segoe UI"/>
              </a:rPr>
              <a:t>ou</a:t>
            </a:r>
            <a:r>
              <a:rPr lang="en-US" sz="1800" b="1">
                <a:latin typeface="Calibri"/>
                <a:ea typeface="Segoe UI"/>
                <a:cs typeface="Segoe UI"/>
              </a:rPr>
              <a:t> </a:t>
            </a:r>
            <a:r>
              <a:rPr lang="en-US" sz="1800" b="1" err="1">
                <a:latin typeface="Calibri"/>
                <a:ea typeface="Segoe UI"/>
                <a:cs typeface="Segoe UI"/>
              </a:rPr>
              <a:t>interrupção</a:t>
            </a:r>
            <a:r>
              <a:rPr lang="en-US" sz="1800" b="1">
                <a:latin typeface="Calibri"/>
                <a:ea typeface="Segoe UI"/>
                <a:cs typeface="Segoe UI"/>
              </a:rPr>
              <a:t> do</a:t>
            </a:r>
            <a:r>
              <a:rPr lang="en-US" sz="1800" b="1" baseline="0">
                <a:latin typeface="Calibri"/>
                <a:ea typeface="Segoe UI"/>
                <a:cs typeface="Segoe UI"/>
              </a:rPr>
              <a:t> </a:t>
            </a:r>
            <a:r>
              <a:rPr lang="en-US" sz="1800" b="1" baseline="0" err="1">
                <a:latin typeface="Calibri"/>
                <a:ea typeface="Segoe UI"/>
                <a:cs typeface="Segoe UI"/>
              </a:rPr>
              <a:t>serviço</a:t>
            </a:r>
            <a:r>
              <a:rPr lang="en-US" sz="1800" baseline="0">
                <a:latin typeface="Calibri"/>
                <a:ea typeface="Segoe UI"/>
                <a:cs typeface="Segoe UI"/>
              </a:rPr>
              <a:t> </a:t>
            </a:r>
            <a:r>
              <a:rPr lang="en-US" sz="1800" err="1">
                <a:latin typeface="Calibri"/>
                <a:ea typeface="Segoe UI"/>
                <a:cs typeface="Segoe UI"/>
              </a:rPr>
              <a:t>considerando</a:t>
            </a:r>
            <a:r>
              <a:rPr lang="en-US" sz="1800">
                <a:latin typeface="Calibri"/>
                <a:ea typeface="Segoe UI"/>
                <a:cs typeface="Segoe UI"/>
              </a:rPr>
              <a:t> </a:t>
            </a:r>
            <a:r>
              <a:rPr lang="en-US" sz="1800" err="1">
                <a:latin typeface="Calibri"/>
                <a:ea typeface="Segoe UI"/>
                <a:cs typeface="Segoe UI"/>
              </a:rPr>
              <a:t>uma</a:t>
            </a:r>
            <a:r>
              <a:rPr lang="en-US" sz="1800">
                <a:latin typeface="Calibri"/>
                <a:ea typeface="Segoe UI"/>
                <a:cs typeface="Segoe UI"/>
              </a:rPr>
              <a:t> </a:t>
            </a:r>
            <a:r>
              <a:rPr lang="en-US" sz="1800" b="1" i="1" err="1">
                <a:latin typeface="Calibri"/>
                <a:ea typeface="Segoe UI"/>
                <a:cs typeface="Segoe UI"/>
              </a:rPr>
              <a:t>d</a:t>
            </a:r>
            <a:r>
              <a:rPr lang="en-US" sz="1800" b="1" i="1" err="1">
                <a:latin typeface="Calibri"/>
                <a:ea typeface="Segoe UI"/>
                <a:cs typeface="Arial"/>
              </a:rPr>
              <a:t>uração</a:t>
            </a:r>
            <a:r>
              <a:rPr lang="en-US" sz="1800" b="1" i="1">
                <a:latin typeface="Calibri"/>
                <a:ea typeface="Segoe UI"/>
                <a:cs typeface="Arial"/>
              </a:rPr>
              <a:t> </a:t>
            </a:r>
            <a:r>
              <a:rPr lang="en-US" sz="1800" b="1" i="1" err="1">
                <a:latin typeface="Calibri"/>
                <a:ea typeface="Segoe UI"/>
                <a:cs typeface="Arial"/>
              </a:rPr>
              <a:t>mínima</a:t>
            </a:r>
            <a:r>
              <a:rPr lang="en-US" sz="1800" b="1" i="1">
                <a:latin typeface="Calibri"/>
                <a:ea typeface="Segoe UI"/>
                <a:cs typeface="Arial"/>
              </a:rPr>
              <a:t> de</a:t>
            </a:r>
            <a:r>
              <a:rPr lang="en-US" sz="1800" b="1" i="1" baseline="0">
                <a:latin typeface="Calibri"/>
                <a:ea typeface="Arial"/>
                <a:cs typeface="Arial"/>
              </a:rPr>
              <a:t> </a:t>
            </a:r>
            <a:r>
              <a:rPr lang="en-US" sz="1800" b="1" i="1">
                <a:latin typeface="Calibri"/>
                <a:ea typeface="Arial"/>
                <a:cs typeface="Arial"/>
              </a:rPr>
              <a:t>6h</a:t>
            </a:r>
            <a:r>
              <a:rPr lang="en-US" sz="1800" b="1">
                <a:latin typeface="Calibri"/>
                <a:ea typeface="Arial"/>
                <a:cs typeface="Arial"/>
              </a:rPr>
              <a:t> </a:t>
            </a:r>
            <a:r>
              <a:rPr lang="en-US" sz="1800" err="1">
                <a:latin typeface="Calibri"/>
                <a:ea typeface="Arial"/>
                <a:cs typeface="Arial"/>
              </a:rPr>
              <a:t>por</a:t>
            </a:r>
            <a:r>
              <a:rPr lang="en-US" sz="1800" baseline="0">
                <a:latin typeface="Calibri"/>
                <a:ea typeface="Arial"/>
                <a:cs typeface="Arial"/>
              </a:rPr>
              <a:t> </a:t>
            </a:r>
            <a:r>
              <a:rPr lang="en-US" sz="1800" baseline="0" err="1">
                <a:latin typeface="Calibri"/>
                <a:ea typeface="Arial"/>
                <a:cs typeface="Arial"/>
              </a:rPr>
              <a:t>ocorrência</a:t>
            </a:r>
            <a:r>
              <a:rPr lang="en-US" sz="1800" baseline="0">
                <a:latin typeface="Calibri"/>
                <a:ea typeface="Arial"/>
                <a:cs typeface="Arial"/>
              </a:rPr>
              <a:t>.</a:t>
            </a:r>
            <a:endParaRPr lang="pt-BR" sz="1800" baseline="0">
              <a:latin typeface="Calibri"/>
              <a:ea typeface="Calibri"/>
              <a:cs typeface="Calibri"/>
            </a:endParaRPr>
          </a:p>
          <a:p>
            <a:pPr algn="ctr"/>
            <a:endParaRPr lang="pt-BR"/>
          </a:p>
        </p:txBody>
      </p:sp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B2605B6-E207-5014-CE40-B3CAD05D9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27" y="2257628"/>
            <a:ext cx="8449792" cy="465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BF6EEB64-0F89-F67D-3E9B-375D0577512F}"/>
              </a:ext>
            </a:extLst>
          </p:cNvPr>
          <p:cNvSpPr/>
          <p:nvPr/>
        </p:nvSpPr>
        <p:spPr>
          <a:xfrm>
            <a:off x="312987" y="2699586"/>
            <a:ext cx="3200710" cy="2741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8C48757-2397-827D-723E-87D83890C13D}"/>
              </a:ext>
            </a:extLst>
          </p:cNvPr>
          <p:cNvSpPr/>
          <p:nvPr/>
        </p:nvSpPr>
        <p:spPr>
          <a:xfrm>
            <a:off x="315471" y="3506079"/>
            <a:ext cx="2723457" cy="2741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0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F5921-DD61-9B11-968E-2CC39247D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B0FA953-7BC9-6679-9A4C-CDDA47D0C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680CA29-2EF1-0F87-9C4E-0F59E0435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170" y="6155586"/>
            <a:ext cx="3374465" cy="775215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D8282869-9756-C683-05C3-FF0600EE6F36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B0E022C-94D6-3842-DC90-C541C6039BBF}"/>
              </a:ext>
            </a:extLst>
          </p:cNvPr>
          <p:cNvSpPr txBox="1"/>
          <p:nvPr/>
        </p:nvSpPr>
        <p:spPr>
          <a:xfrm>
            <a:off x="1324886" y="994179"/>
            <a:ext cx="9451985" cy="483209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 PARALISAÇÕES E INTERRUPÇÕES</a:t>
            </a:r>
            <a:endParaRPr lang="pt-BR"/>
          </a:p>
          <a:p>
            <a:pPr algn="ctr"/>
            <a:endParaRPr lang="en-US" b="1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 err="1">
                <a:latin typeface="Roboto"/>
                <a:ea typeface="Roboto"/>
                <a:cs typeface="Roboto"/>
              </a:rPr>
              <a:t>Regra</a:t>
            </a:r>
            <a:r>
              <a:rPr lang="en-US">
                <a:latin typeface="Roboto"/>
                <a:ea typeface="Roboto"/>
                <a:cs typeface="Roboto"/>
              </a:rPr>
              <a:t> de </a:t>
            </a:r>
            <a:r>
              <a:rPr lang="en-US" err="1">
                <a:latin typeface="Roboto"/>
                <a:ea typeface="Roboto"/>
                <a:cs typeface="Roboto"/>
              </a:rPr>
              <a:t>consistência</a:t>
            </a:r>
            <a:r>
              <a:rPr lang="en-US">
                <a:latin typeface="Roboto"/>
                <a:ea typeface="Roboto"/>
                <a:cs typeface="Roboto"/>
              </a:rPr>
              <a:t> do </a:t>
            </a:r>
            <a:r>
              <a:rPr lang="en-US" err="1">
                <a:latin typeface="Roboto"/>
                <a:ea typeface="Roboto"/>
                <a:cs typeface="Roboto"/>
              </a:rPr>
              <a:t>sistema</a:t>
            </a:r>
            <a:r>
              <a:rPr lang="en-US">
                <a:latin typeface="Roboto"/>
                <a:ea typeface="Roboto"/>
                <a:cs typeface="Roboto"/>
              </a:rPr>
              <a:t>: </a:t>
            </a:r>
          </a:p>
          <a:p>
            <a:pPr marL="228600" lvl="1" indent="-228600">
              <a:buFont typeface="Arial"/>
              <a:buChar char="•"/>
            </a:pPr>
            <a:r>
              <a:rPr lang="en-US">
                <a:latin typeface="Roboto"/>
                <a:ea typeface="Roboto"/>
                <a:cs typeface="Roboto"/>
              </a:rPr>
              <a:t>O </a:t>
            </a:r>
            <a:r>
              <a:rPr lang="en-US" b="1">
                <a:latin typeface="Roboto"/>
                <a:ea typeface="Roboto"/>
                <a:cs typeface="Roboto"/>
              </a:rPr>
              <a:t>tempo total de </a:t>
            </a:r>
            <a:r>
              <a:rPr lang="en-US" b="1" err="1">
                <a:latin typeface="Roboto"/>
                <a:ea typeface="Roboto"/>
                <a:cs typeface="Roboto"/>
              </a:rPr>
              <a:t>interrupções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deve</a:t>
            </a:r>
            <a:r>
              <a:rPr lang="en-US">
                <a:latin typeface="Roboto"/>
                <a:ea typeface="Roboto"/>
                <a:cs typeface="Roboto"/>
              </a:rPr>
              <a:t> ser </a:t>
            </a:r>
            <a:r>
              <a:rPr lang="en-US" b="1" err="1">
                <a:latin typeface="Roboto"/>
                <a:ea typeface="Roboto"/>
                <a:cs typeface="Roboto"/>
              </a:rPr>
              <a:t>coerente</a:t>
            </a:r>
            <a:r>
              <a:rPr lang="en-US" b="1">
                <a:latin typeface="Roboto"/>
                <a:ea typeface="Roboto"/>
                <a:cs typeface="Roboto"/>
              </a:rPr>
              <a:t> com a </a:t>
            </a:r>
            <a:r>
              <a:rPr lang="en-US" b="1" err="1">
                <a:latin typeface="Roboto"/>
                <a:ea typeface="Roboto"/>
                <a:cs typeface="Roboto"/>
              </a:rPr>
              <a:t>quantidade</a:t>
            </a:r>
            <a:r>
              <a:rPr lang="en-US" b="1">
                <a:latin typeface="Roboto"/>
                <a:ea typeface="Roboto"/>
                <a:cs typeface="Roboto"/>
              </a:rPr>
              <a:t> de </a:t>
            </a:r>
            <a:r>
              <a:rPr lang="en-US" b="1" err="1">
                <a:latin typeface="Roboto"/>
                <a:ea typeface="Roboto"/>
                <a:cs typeface="Roboto"/>
              </a:rPr>
              <a:t>ocorrências</a:t>
            </a:r>
            <a:r>
              <a:rPr lang="en-US" b="1">
                <a:latin typeface="Roboto"/>
                <a:ea typeface="Roboto"/>
                <a:cs typeface="Roboto"/>
              </a:rPr>
              <a:t> </a:t>
            </a:r>
            <a:r>
              <a:rPr lang="en-US" b="1" err="1">
                <a:latin typeface="Roboto"/>
                <a:ea typeface="Roboto"/>
                <a:cs typeface="Roboto"/>
              </a:rPr>
              <a:t>registradas</a:t>
            </a:r>
            <a:r>
              <a:rPr lang="en-US">
                <a:latin typeface="Roboto"/>
                <a:ea typeface="Roboto"/>
                <a:cs typeface="Roboto"/>
              </a:rPr>
              <a:t>.</a:t>
            </a:r>
          </a:p>
          <a:p>
            <a:pPr marL="548640" lvl="1"/>
            <a:endParaRPr lang="en-US">
              <a:latin typeface="Roboto"/>
              <a:ea typeface="Roboto"/>
              <a:cs typeface="Roboto"/>
            </a:endParaRPr>
          </a:p>
          <a:p>
            <a:pPr marL="0" lvl="1"/>
            <a:r>
              <a:rPr lang="en-US">
                <a:latin typeface="Roboto"/>
                <a:ea typeface="Roboto"/>
                <a:cs typeface="Roboto"/>
              </a:rPr>
              <a:t>Em </a:t>
            </a:r>
            <a:r>
              <a:rPr lang="en-US" err="1">
                <a:latin typeface="Roboto"/>
                <a:ea typeface="Roboto"/>
                <a:cs typeface="Roboto"/>
              </a:rPr>
              <a:t>termos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práticos</a:t>
            </a:r>
            <a:r>
              <a:rPr lang="en-US">
                <a:latin typeface="Roboto"/>
                <a:ea typeface="Roboto"/>
                <a:cs typeface="Roboto"/>
              </a:rPr>
              <a:t>: </a:t>
            </a:r>
          </a:p>
          <a:p>
            <a:pPr marL="228600" lvl="2" indent="-228600">
              <a:buFont typeface=""/>
              <a:buChar char="•"/>
            </a:pPr>
            <a:r>
              <a:rPr lang="en-US">
                <a:latin typeface="Roboto"/>
                <a:ea typeface="Roboto"/>
                <a:cs typeface="Roboto"/>
              </a:rPr>
              <a:t>O total de horas </a:t>
            </a:r>
            <a:r>
              <a:rPr lang="en-US" err="1">
                <a:latin typeface="Roboto"/>
                <a:ea typeface="Roboto"/>
                <a:cs typeface="Roboto"/>
              </a:rPr>
              <a:t>deve</a:t>
            </a:r>
            <a:r>
              <a:rPr lang="en-US">
                <a:latin typeface="Roboto"/>
                <a:ea typeface="Roboto"/>
                <a:cs typeface="Roboto"/>
              </a:rPr>
              <a:t> ser </a:t>
            </a:r>
            <a:r>
              <a:rPr lang="en-US" b="1">
                <a:latin typeface="Roboto"/>
                <a:ea typeface="Roboto"/>
                <a:cs typeface="Roboto"/>
              </a:rPr>
              <a:t>no </a:t>
            </a:r>
            <a:r>
              <a:rPr lang="en-US" b="1" err="1">
                <a:latin typeface="Roboto"/>
                <a:ea typeface="Roboto"/>
                <a:cs typeface="Roboto"/>
              </a:rPr>
              <a:t>mínimo</a:t>
            </a:r>
            <a:r>
              <a:rPr lang="en-US" b="1">
                <a:latin typeface="Roboto"/>
                <a:ea typeface="Roboto"/>
                <a:cs typeface="Roboto"/>
              </a:rPr>
              <a:t> 6 </a:t>
            </a:r>
            <a:r>
              <a:rPr lang="en-US" b="1" err="1">
                <a:latin typeface="Roboto"/>
                <a:ea typeface="Roboto"/>
                <a:cs typeface="Roboto"/>
              </a:rPr>
              <a:t>vezes</a:t>
            </a:r>
            <a:r>
              <a:rPr lang="en-US" b="1">
                <a:latin typeface="Roboto"/>
                <a:ea typeface="Roboto"/>
                <a:cs typeface="Roboto"/>
              </a:rPr>
              <a:t> o </a:t>
            </a:r>
            <a:r>
              <a:rPr lang="en-US" b="1" err="1">
                <a:latin typeface="Roboto"/>
                <a:ea typeface="Roboto"/>
                <a:cs typeface="Roboto"/>
              </a:rPr>
              <a:t>número</a:t>
            </a:r>
            <a:r>
              <a:rPr lang="en-US" b="1">
                <a:latin typeface="Roboto"/>
                <a:ea typeface="Roboto"/>
                <a:cs typeface="Roboto"/>
              </a:rPr>
              <a:t> de </a:t>
            </a:r>
            <a:r>
              <a:rPr lang="en-US" b="1" err="1">
                <a:latin typeface="Roboto"/>
                <a:ea typeface="Roboto"/>
                <a:cs typeface="Roboto"/>
              </a:rPr>
              <a:t>paralisações</a:t>
            </a:r>
            <a:r>
              <a:rPr lang="en-US">
                <a:latin typeface="Roboto"/>
                <a:ea typeface="Roboto"/>
                <a:cs typeface="Roboto"/>
              </a:rPr>
              <a:t>.</a:t>
            </a:r>
          </a:p>
          <a:p>
            <a:endParaRPr lang="en-US">
              <a:latin typeface="Roboto"/>
              <a:ea typeface="Roboto"/>
              <a:cs typeface="Roboto"/>
            </a:endParaRPr>
          </a:p>
          <a:p>
            <a:r>
              <a:rPr lang="en-US">
                <a:latin typeface="Roboto"/>
                <a:ea typeface="Roboto"/>
                <a:cs typeface="Roboto"/>
              </a:rPr>
              <a:t>Caso </a:t>
            </a:r>
            <a:r>
              <a:rPr lang="en-US" err="1">
                <a:latin typeface="Roboto"/>
                <a:ea typeface="Roboto"/>
                <a:cs typeface="Roboto"/>
              </a:rPr>
              <a:t>essa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condição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não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seja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atendida</a:t>
            </a:r>
            <a:r>
              <a:rPr lang="en-US">
                <a:latin typeface="Roboto"/>
                <a:ea typeface="Roboto"/>
                <a:cs typeface="Roboto"/>
              </a:rPr>
              <a:t>: </a:t>
            </a:r>
          </a:p>
          <a:p>
            <a:pPr marL="228600" lvl="1" indent="-228600">
              <a:buFont typeface=""/>
              <a:buChar char="•"/>
            </a:pPr>
            <a:r>
              <a:rPr lang="en-US">
                <a:latin typeface="Roboto"/>
                <a:ea typeface="Roboto"/>
                <a:cs typeface="Roboto"/>
              </a:rPr>
              <a:t>O </a:t>
            </a:r>
            <a:r>
              <a:rPr lang="en-US" err="1">
                <a:latin typeface="Roboto"/>
                <a:ea typeface="Roboto"/>
                <a:cs typeface="Roboto"/>
              </a:rPr>
              <a:t>sistema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gera</a:t>
            </a:r>
            <a:r>
              <a:rPr lang="en-US">
                <a:latin typeface="Roboto"/>
                <a:ea typeface="Roboto"/>
                <a:cs typeface="Roboto"/>
              </a:rPr>
              <a:t> um </a:t>
            </a:r>
            <a:r>
              <a:rPr lang="en-US" b="1" err="1">
                <a:latin typeface="Roboto"/>
                <a:ea typeface="Roboto"/>
                <a:cs typeface="Roboto"/>
              </a:rPr>
              <a:t>erro</a:t>
            </a:r>
            <a:r>
              <a:rPr lang="en-US" b="1">
                <a:latin typeface="Roboto"/>
                <a:ea typeface="Roboto"/>
                <a:cs typeface="Roboto"/>
              </a:rPr>
              <a:t> </a:t>
            </a:r>
            <a:r>
              <a:rPr lang="en-US" b="1" err="1">
                <a:latin typeface="Roboto"/>
                <a:ea typeface="Roboto"/>
                <a:cs typeface="Roboto"/>
              </a:rPr>
              <a:t>automático</a:t>
            </a:r>
            <a:r>
              <a:rPr lang="en-US" b="1">
                <a:latin typeface="Roboto"/>
                <a:ea typeface="Roboto"/>
                <a:cs typeface="Roboto"/>
              </a:rPr>
              <a:t> de </a:t>
            </a:r>
            <a:r>
              <a:rPr lang="en-US" b="1" err="1">
                <a:latin typeface="Roboto"/>
                <a:ea typeface="Roboto"/>
                <a:cs typeface="Roboto"/>
              </a:rPr>
              <a:t>validação</a:t>
            </a:r>
            <a:r>
              <a:rPr lang="en-US" b="1">
                <a:latin typeface="Roboto"/>
                <a:ea typeface="Roboto"/>
                <a:cs typeface="Roboto"/>
              </a:rPr>
              <a:t>.</a:t>
            </a:r>
            <a:endParaRPr lang="en-US">
              <a:latin typeface="Roboto"/>
              <a:ea typeface="Roboto"/>
              <a:cs typeface="Roboto"/>
            </a:endParaRPr>
          </a:p>
        </p:txBody>
      </p:sp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1B87C761-48E3-6024-5DAE-0F8E9C03D4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92" t="-3534" r="10759"/>
          <a:stretch>
            <a:fillRect/>
          </a:stretch>
        </p:blipFill>
        <p:spPr>
          <a:xfrm>
            <a:off x="5493625" y="1525247"/>
            <a:ext cx="1117633" cy="103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215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C85E0-04C8-591A-A7B2-60A753032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87D4318-CC51-DD29-FB31-6E6355F1E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0816C2FC-C4E8-0432-9D45-6023876101C0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BD682CC2-62FA-8C3B-5C5E-258BABDA7CB7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AA21ADF9-EE11-FDAE-231A-39B6A96120E4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3.4. 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QUALIDADE DOS SERVIÇOS</a:t>
            </a:r>
            <a:endParaRPr lang="pt-BR" sz="3000"/>
          </a:p>
        </p:txBody>
      </p:sp>
      <p:pic>
        <p:nvPicPr>
          <p:cNvPr id="2" name="Imagem 1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343D06AA-2585-C922-2970-4C9D606AE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171" y="2268518"/>
            <a:ext cx="8595785" cy="411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1362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31D6-1FD5-69F9-6A37-9E2311B56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97F9250-B9CE-AA26-4511-FA4CB8064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2C9861C3-E533-FEEC-C1A2-0303B38F6B63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B4D27399-48B0-F08A-038E-B7A42078FA47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CF435C7A-9D20-3868-67DE-BC24F3ED1571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3.4. 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QUALIDADE DOS SERVIÇOS</a:t>
            </a:r>
            <a:endParaRPr lang="pt-BR" sz="3000"/>
          </a:p>
        </p:txBody>
      </p:sp>
      <p:pic>
        <p:nvPicPr>
          <p:cNvPr id="3" name="Imagem 2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4A97C533-BB9F-0633-379F-1183A4F86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859" y="2759514"/>
            <a:ext cx="8354883" cy="261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DADE5F2-E7C9-3FFD-84EB-F3881627DA7D}"/>
              </a:ext>
            </a:extLst>
          </p:cNvPr>
          <p:cNvSpPr txBox="1"/>
          <p:nvPr/>
        </p:nvSpPr>
        <p:spPr>
          <a:xfrm>
            <a:off x="1913960" y="5703562"/>
            <a:ext cx="8362504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i="1"/>
              <a:t>Em </a:t>
            </a:r>
            <a:r>
              <a:rPr lang="en-US" sz="1800" b="1" i="1" err="1"/>
              <a:t>caso</a:t>
            </a:r>
            <a:r>
              <a:rPr lang="en-US" sz="1800" b="1" i="1"/>
              <a:t> de </a:t>
            </a:r>
            <a:r>
              <a:rPr lang="en-US" sz="1800" b="1" i="1" err="1"/>
              <a:t>dúvidas</a:t>
            </a:r>
            <a:r>
              <a:rPr lang="en-US" sz="1800" b="1" i="1"/>
              <a:t>, </a:t>
            </a:r>
            <a:r>
              <a:rPr lang="en-US" sz="1800" b="1" i="1" err="1"/>
              <a:t>recomendamos</a:t>
            </a:r>
            <a:r>
              <a:rPr lang="en-US" sz="1800" b="1" i="1"/>
              <a:t> </a:t>
            </a:r>
            <a:r>
              <a:rPr lang="en-US" sz="1800" b="1" i="1" err="1"/>
              <a:t>consultar</a:t>
            </a:r>
            <a:r>
              <a:rPr lang="en-US" sz="1800" b="1" i="1"/>
              <a:t> a </a:t>
            </a:r>
            <a:r>
              <a:rPr lang="en-US" sz="1800" b="1" i="1" err="1"/>
              <a:t>descrição</a:t>
            </a:r>
            <a:r>
              <a:rPr lang="en-US" sz="1800" b="1" i="1"/>
              <a:t> dos campos </a:t>
            </a:r>
            <a:r>
              <a:rPr lang="en-US" sz="1800" b="1" i="1" err="1"/>
              <a:t>ou</a:t>
            </a:r>
            <a:r>
              <a:rPr lang="en-US" sz="1800" b="1" i="1"/>
              <a:t> </a:t>
            </a:r>
            <a:r>
              <a:rPr lang="en-US" sz="1800" b="1" i="1" err="1"/>
              <a:t>entrar</a:t>
            </a:r>
            <a:r>
              <a:rPr lang="en-US" sz="1800" b="1" i="1"/>
              <a:t> </a:t>
            </a:r>
            <a:r>
              <a:rPr lang="en-US" sz="1800" b="1" i="1" err="1"/>
              <a:t>em</a:t>
            </a:r>
            <a:r>
              <a:rPr lang="en-US" sz="1800" b="1" i="1"/>
              <a:t> </a:t>
            </a:r>
            <a:r>
              <a:rPr lang="en-US" sz="1800" b="1" i="1" err="1"/>
              <a:t>contato</a:t>
            </a:r>
            <a:r>
              <a:rPr lang="en-US" sz="1800" b="1" i="1"/>
              <a:t> </a:t>
            </a:r>
            <a:r>
              <a:rPr lang="en-US" sz="1800" b="1" i="1" err="1"/>
              <a:t>conosco</a:t>
            </a:r>
            <a:r>
              <a:rPr lang="en-US" sz="1800" b="1" i="1"/>
              <a:t> para </a:t>
            </a:r>
            <a:r>
              <a:rPr lang="en-US" sz="1800" b="1" i="1" err="1"/>
              <a:t>esclarecimentos</a:t>
            </a:r>
            <a:r>
              <a:rPr lang="en-US" sz="1800" b="1" i="1"/>
              <a:t>.</a:t>
            </a:r>
            <a:endParaRPr lang="pt-BR"/>
          </a:p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148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65F4C-381A-45D3-A480-A9A5DD1DA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1">
            <a:extLst>
              <a:ext uri="{FF2B5EF4-FFF2-40B4-BE49-F238E27FC236}">
                <a16:creationId xmlns:a16="http://schemas.microsoft.com/office/drawing/2014/main" id="{CD654570-C5B4-6C2E-3690-01F37F2EB5A0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92E581E-1CEC-CC32-BCD7-68A53BEC7F4D}"/>
              </a:ext>
            </a:extLst>
          </p:cNvPr>
          <p:cNvSpPr txBox="1"/>
          <p:nvPr/>
        </p:nvSpPr>
        <p:spPr>
          <a:xfrm>
            <a:off x="259894" y="117459"/>
            <a:ext cx="1178537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 (TODOS OS FORMULÁRIOS</a:t>
            </a:r>
            <a:endParaRPr lang="pt-BR"/>
          </a:p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5310F86-BDBF-C5D1-72E7-EDED7914D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3201" b="3175"/>
          <a:stretch>
            <a:fillRect/>
          </a:stretch>
        </p:blipFill>
        <p:spPr>
          <a:xfrm>
            <a:off x="3439460" y="2087543"/>
            <a:ext cx="2648854" cy="893268"/>
          </a:xfrm>
          <a:prstGeom prst="rect">
            <a:avLst/>
          </a:prstGeom>
        </p:spPr>
      </p:pic>
      <p:sp>
        <p:nvSpPr>
          <p:cNvPr id="8" name="Text 5">
            <a:extLst>
              <a:ext uri="{FF2B5EF4-FFF2-40B4-BE49-F238E27FC236}">
                <a16:creationId xmlns:a16="http://schemas.microsoft.com/office/drawing/2014/main" id="{A61F763A-DFDE-887A-52AD-980CC3CD4BD6}"/>
              </a:ext>
            </a:extLst>
          </p:cNvPr>
          <p:cNvSpPr txBox="1"/>
          <p:nvPr/>
        </p:nvSpPr>
        <p:spPr>
          <a:xfrm>
            <a:off x="378349" y="1672392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GLOSSÁRIO NO MENU LATERAL ESQUERDO - &gt; RELATÓRIOS</a:t>
            </a:r>
          </a:p>
        </p:txBody>
      </p:sp>
      <p:pic>
        <p:nvPicPr>
          <p:cNvPr id="12" name="Image 6" descr="preencoded.png">
            <a:extLst>
              <a:ext uri="{FF2B5EF4-FFF2-40B4-BE49-F238E27FC236}">
                <a16:creationId xmlns:a16="http://schemas.microsoft.com/office/drawing/2014/main" id="{A83DD5E4-1475-4671-4C2D-B0D6887FB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146358" y="1734485"/>
            <a:ext cx="123444" cy="19019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509B803-90CD-2159-B1BF-AF273F433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2" y="4055734"/>
            <a:ext cx="2908201" cy="792298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109C0B7-AA52-3844-4405-13FF7B56F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449" y="3567692"/>
            <a:ext cx="2146096" cy="2533643"/>
          </a:xfrm>
          <a:prstGeom prst="rect">
            <a:avLst/>
          </a:prstGeom>
        </p:spPr>
      </p:pic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94FC8B77-4C59-AE06-C746-CEB1E3F01804}"/>
              </a:ext>
            </a:extLst>
          </p:cNvPr>
          <p:cNvSpPr/>
          <p:nvPr/>
        </p:nvSpPr>
        <p:spPr>
          <a:xfrm>
            <a:off x="3062224" y="4182483"/>
            <a:ext cx="636984" cy="5828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5FA2E0E-B254-E86D-2042-F2229338F527}"/>
              </a:ext>
            </a:extLst>
          </p:cNvPr>
          <p:cNvSpPr/>
          <p:nvPr/>
        </p:nvSpPr>
        <p:spPr>
          <a:xfrm>
            <a:off x="3550872" y="5789288"/>
            <a:ext cx="1111130" cy="37037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555E4375-FF66-CBA8-66F0-F7340E836421}"/>
              </a:ext>
            </a:extLst>
          </p:cNvPr>
          <p:cNvSpPr txBox="1"/>
          <p:nvPr/>
        </p:nvSpPr>
        <p:spPr>
          <a:xfrm>
            <a:off x="8238383" y="3570862"/>
            <a:ext cx="3478452" cy="27422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8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CANCELADO</a:t>
            </a:r>
            <a:endParaRPr lang="pt-BR" b="1"/>
          </a:p>
          <a:p>
            <a:pPr algn="ctr"/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DIZ RESPEITO À AUSÊNCIA DE PREENCHIMENTO MÍNIMO PARA PUBLICAÇÃO DE DADOS E INDICADORES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66CDEDCE-4908-1E7F-2DE1-37E10A2ADFAE}"/>
              </a:ext>
            </a:extLst>
          </p:cNvPr>
          <p:cNvSpPr/>
          <p:nvPr/>
        </p:nvSpPr>
        <p:spPr>
          <a:xfrm>
            <a:off x="6270490" y="2239862"/>
            <a:ext cx="636984" cy="5828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D249E18D-8814-FF85-390D-22EBF56E7D15}"/>
              </a:ext>
            </a:extLst>
          </p:cNvPr>
          <p:cNvSpPr txBox="1"/>
          <p:nvPr/>
        </p:nvSpPr>
        <p:spPr>
          <a:xfrm>
            <a:off x="7007160" y="1706914"/>
            <a:ext cx="4715160" cy="16677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ANÁLISE MANUAL</a:t>
            </a:r>
            <a:endParaRPr lang="pt-BR" sz="18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endParaRPr lang="en-US" sz="1800" dirty="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SOLICITAÇÃO DE FINALIZAÇÃO INTERNA</a:t>
            </a:r>
            <a:endParaRPr lang="en-US" sz="18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endParaRPr lang="en-US" sz="1800" dirty="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EXPERIÊNCIA/ESTUDO DE CASO</a:t>
            </a:r>
            <a:endParaRPr lang="en-US" dirty="0"/>
          </a:p>
        </p:txBody>
      </p:sp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1543165-FDD5-4C40-9E2B-921D3DDA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63" r="66073" b="3175"/>
          <a:stretch>
            <a:fillRect/>
          </a:stretch>
        </p:blipFill>
        <p:spPr>
          <a:xfrm>
            <a:off x="355764" y="2087543"/>
            <a:ext cx="2706361" cy="8932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5964B54-4E1C-409F-47C6-C42689D3B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678" y="6158935"/>
            <a:ext cx="3341327" cy="7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74923-BADB-5B6D-28B9-6AF525D49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9CAD4FA-445F-B8F7-436B-F0AEB3612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CB8ED39-64A4-70A7-DA1A-87967C25B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2353CA9C-3848-4BC5-CC0A-9FFFAB2F1C8A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9F144332-7BB7-D5DD-EDB3-09ECD6F290D7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pic>
        <p:nvPicPr>
          <p:cNvPr id="2" name="Imagem 1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DC0ACE37-304D-DFE4-E1F9-AC4AD9FC4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272" y="1362023"/>
            <a:ext cx="2980462" cy="47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497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604E6-C58C-2761-17A9-51AFA52C1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555CD14-D60E-8E3D-5185-867959171C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412068-FEE7-19F1-68CD-7D877810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6B682F5-4481-B0F4-8182-CAE6FBE6F79C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C92BA7F-91C7-AD31-C4AB-A00DE7E42CB1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DB9959B-A2C7-9488-E78F-2FBAE07353E8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GLOSSÁRIOS DE INFORMAÇÕES</a:t>
            </a:r>
            <a:endParaRPr lang="pt-BR" sz="3000"/>
          </a:p>
        </p:txBody>
      </p:sp>
      <p:pic>
        <p:nvPicPr>
          <p:cNvPr id="2" name="Imagem 1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66085614-BA06-AD55-AD97-791B048FE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046" y="2286150"/>
            <a:ext cx="2418561" cy="38767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79B12189-0DAE-C972-B61E-61E203FF8ADD}"/>
                  </a:ext>
                </a:extLst>
              </p14:cNvPr>
              <p14:cNvContentPartPr/>
              <p14:nvPr/>
            </p14:nvContentPartPr>
            <p14:xfrm>
              <a:off x="6677743" y="2882627"/>
              <a:ext cx="206228" cy="10369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79B12189-0DAE-C972-B61E-61E203FF8A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41815" y="1845727"/>
                <a:ext cx="277725" cy="207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91861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1DE40-81FC-919E-D741-BFF39F33B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EE5BC4C-F00E-0631-F7EA-675834748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8E0AF0-9697-29B3-0605-8E87974B7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170" y="6155586"/>
            <a:ext cx="3374465" cy="775215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9E19C961-4065-0B57-7C90-CE321AFC8058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E15792-A5FB-E378-83E0-A60D16440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434" y="94146"/>
            <a:ext cx="4525606" cy="595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206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03728-170E-633D-63C5-B883B9369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CED8D6B-82AF-37CC-8893-42354B246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12B768D-C7ED-A7BB-AF74-F64A11A8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E35C874B-EF25-0DEA-4598-C784C9EEBA61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8E6C7DC8-46DC-71F1-B05C-D6DEDD70E6E3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C1868E0D-2288-8FD2-7D79-7D0EC98A0F95}"/>
              </a:ext>
            </a:extLst>
          </p:cNvPr>
          <p:cNvSpPr txBox="1"/>
          <p:nvPr/>
        </p:nvSpPr>
        <p:spPr>
          <a:xfrm>
            <a:off x="540262" y="2864455"/>
            <a:ext cx="10420491" cy="2666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Quando devo </a:t>
            </a:r>
            <a:r>
              <a:rPr lang="en-US" sz="24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utilizar</a:t>
            </a:r>
            <a:r>
              <a:rPr lang="en-US" sz="24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"</a:t>
            </a:r>
            <a:r>
              <a:rPr lang="en-US" sz="24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Glossário</a:t>
            </a:r>
            <a:r>
              <a:rPr lang="en-US" sz="24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24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24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"?</a:t>
            </a:r>
          </a:p>
        </p:txBody>
      </p:sp>
      <p:pic>
        <p:nvPicPr>
          <p:cNvPr id="12" name="Image 7" descr="preencoded.png">
            <a:extLst>
              <a:ext uri="{FF2B5EF4-FFF2-40B4-BE49-F238E27FC236}">
                <a16:creationId xmlns:a16="http://schemas.microsoft.com/office/drawing/2014/main" id="{1B1FBD56-4F30-7F75-6028-E0444BE696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721150" y="3512155"/>
            <a:ext cx="123444" cy="190195"/>
          </a:xfrm>
          <a:prstGeom prst="rect">
            <a:avLst/>
          </a:prstGeom>
        </p:spPr>
      </p:pic>
      <p:sp>
        <p:nvSpPr>
          <p:cNvPr id="13" name="Text 6">
            <a:extLst>
              <a:ext uri="{FF2B5EF4-FFF2-40B4-BE49-F238E27FC236}">
                <a16:creationId xmlns:a16="http://schemas.microsoft.com/office/drawing/2014/main" id="{42C5AE80-B4FA-CE67-65EE-322FFAD0882E}"/>
              </a:ext>
            </a:extLst>
          </p:cNvPr>
          <p:cNvSpPr txBox="1"/>
          <p:nvPr/>
        </p:nvSpPr>
        <p:spPr>
          <a:xfrm>
            <a:off x="844953" y="3436260"/>
            <a:ext cx="6191402" cy="581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Quando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houver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dúvidas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relação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do campo do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formulário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636783-B287-8CFE-A509-1BDCEA231567}"/>
              </a:ext>
            </a:extLst>
          </p:cNvPr>
          <p:cNvSpPr txBox="1"/>
          <p:nvPr/>
        </p:nvSpPr>
        <p:spPr>
          <a:xfrm>
            <a:off x="2323125" y="1669746"/>
            <a:ext cx="471884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>
              <a:ea typeface="Calibri"/>
              <a:cs typeface="Calibri"/>
            </a:endParaRPr>
          </a:p>
        </p:txBody>
      </p:sp>
      <p:pic>
        <p:nvPicPr>
          <p:cNvPr id="3" name="Imagem 2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C0ADA1EE-6A39-EED2-ADBA-300533143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805" y="1257300"/>
            <a:ext cx="2170926" cy="18764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70B26367-A9B8-CE56-98EF-D9783E0603CD}"/>
                  </a:ext>
                </a:extLst>
              </p14:cNvPr>
              <p14:cNvContentPartPr/>
              <p14:nvPr/>
            </p14:nvContentPartPr>
            <p14:xfrm>
              <a:off x="9321879" y="2094571"/>
              <a:ext cx="133736" cy="10369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70B26367-A9B8-CE56-98EF-D9783E0603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85928" y="1057671"/>
                <a:ext cx="205278" cy="20738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3647A7-0116-933A-F5EF-9E0866DCFA52}"/>
              </a:ext>
            </a:extLst>
          </p:cNvPr>
          <p:cNvSpPr txBox="1"/>
          <p:nvPr/>
        </p:nvSpPr>
        <p:spPr>
          <a:xfrm>
            <a:off x="1628884" y="1129506"/>
            <a:ext cx="609520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0" u="none" strike="noStrike" baseline="0">
                <a:solidFill>
                  <a:srgbClr val="00B050"/>
                </a:solidFill>
                <a:latin typeface="Montserrat"/>
              </a:rPr>
              <a:t>4.1. GLOSSÁRIOS DE INFORMAÇÕES</a:t>
            </a:r>
            <a:r>
              <a:rPr b="0" i="0">
                <a:solidFill>
                  <a:srgbClr val="000000"/>
                </a:solidFill>
                <a:latin typeface="Montserrat"/>
                <a:ea typeface="Montserrat"/>
                <a:cs typeface="Montserrat"/>
              </a:rPr>
              <a:t>​</a:t>
            </a:r>
            <a:endParaRPr lang="pt-BR"/>
          </a:p>
          <a:p>
            <a:pPr algn="ctr"/>
            <a:endParaRPr lang="pt-BR"/>
          </a:p>
        </p:txBody>
      </p:sp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2D4A9807-DFFC-1647-737C-D30128AEA6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467" y="4552223"/>
            <a:ext cx="8752367" cy="21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47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6E3D4-3D7C-0631-71D7-03B4966B0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3794FB6-3C8F-E847-B886-5D8A02FC9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2265AD5-4360-D825-08D2-A089CFFD4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CD47839B-E4C2-F4AB-C598-40678A985455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A69468E7-D72F-5E64-17FE-2CC62A587F73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864CBA6-FEFC-FEF0-9758-3B4EA87B7B21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RELATÓRIO DE INDICADORES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C04DA655-F369-09C2-9D6B-9153DAACD9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1461274" y="2474460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5D4BC5AD-382A-6FCF-294B-BE3CCEBC7853}"/>
              </a:ext>
            </a:extLst>
          </p:cNvPr>
          <p:cNvSpPr txBox="1"/>
          <p:nvPr/>
        </p:nvSpPr>
        <p:spPr>
          <a:xfrm>
            <a:off x="1774867" y="2569557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en-US" sz="20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O </a:t>
            </a:r>
            <a:r>
              <a:rPr lang="en-US" sz="20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Relatório</a:t>
            </a:r>
            <a:r>
              <a:rPr lang="en-US" sz="20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20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Indicadores</a:t>
            </a:r>
            <a:r>
              <a:rPr lang="en-US" sz="20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serve para </a:t>
            </a:r>
            <a:r>
              <a:rPr lang="en-US" sz="20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ver</a:t>
            </a:r>
            <a:r>
              <a:rPr lang="en-US" sz="20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20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cálculo</a:t>
            </a:r>
            <a:r>
              <a:rPr lang="en-US" sz="20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do  </a:t>
            </a:r>
            <a:r>
              <a:rPr lang="en-US" sz="20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indicador</a:t>
            </a:r>
            <a:r>
              <a:rPr lang="en-US" sz="20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20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presente</a:t>
            </a:r>
            <a:r>
              <a:rPr lang="en-US" sz="20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20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sua</a:t>
            </a:r>
            <a:r>
              <a:rPr lang="en-US" sz="20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ficha</a:t>
            </a:r>
            <a:r>
              <a:rPr lang="en-US" sz="20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técnica</a:t>
            </a:r>
            <a:r>
              <a:rPr lang="en-US" sz="20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.</a:t>
            </a:r>
          </a:p>
        </p:txBody>
      </p:sp>
      <p:pic>
        <p:nvPicPr>
          <p:cNvPr id="12" name="Imagem 11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833D5DC4-C949-5D07-8FB1-C3862138E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846" y="1028985"/>
            <a:ext cx="2009040" cy="32765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142338CB-AD93-1E45-D968-39C5D7E6FD81}"/>
                  </a:ext>
                </a:extLst>
              </p14:cNvPr>
              <p14:cNvContentPartPr/>
              <p14:nvPr/>
            </p14:nvContentPartPr>
            <p14:xfrm>
              <a:off x="11603096" y="1803609"/>
              <a:ext cx="144094" cy="21363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142338CB-AD93-1E45-D968-39C5D7E6FD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67252" y="1768004"/>
                <a:ext cx="215424" cy="92217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63AE093E-411B-E1AB-C129-6970D88DB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7" y="4777739"/>
            <a:ext cx="12178696" cy="37748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A149141-4049-4163-9370-44ED8D2BB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1735" y="5416644"/>
            <a:ext cx="2104970" cy="10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51AE1-30DD-26B3-072D-7542D4709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58A53F0-2061-762F-8414-F1629E65F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773E85E-BC9D-71BC-C2D3-61589AAC0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0C50F3E6-2295-D7C4-704D-A402C3FE5737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3953D28-AD65-88A0-87BE-A0B7820E587B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2112625F-F2D3-0472-A84F-DE73A65E1C71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GLOSSÁRIOS DE TERMOS TÉCNICOS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F12CA6CA-AAA5-2217-FDA9-50446D41B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1762719" y="3015732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676987CB-8B54-216F-5D29-5A6E21992884}"/>
              </a:ext>
            </a:extLst>
          </p:cNvPr>
          <p:cNvSpPr txBox="1"/>
          <p:nvPr/>
        </p:nvSpPr>
        <p:spPr>
          <a:xfrm>
            <a:off x="2036056" y="3064853"/>
            <a:ext cx="5963372" cy="6477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No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Glossário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Termos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Técnicos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, é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possível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consultar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alguns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conceitos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aparecem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longo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dos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formulários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. </a:t>
            </a:r>
          </a:p>
          <a:p>
            <a:pPr algn="just"/>
            <a:endParaRPr lang="en-US" sz="1800" dirty="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4" name="Imagem 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2EEBDF17-4CEA-B21F-FDD9-60A1D0A01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887" y="1648091"/>
            <a:ext cx="2113800" cy="33623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7FC4736F-E9A9-075A-F28D-2B4B6F8635CB}"/>
                  </a:ext>
                </a:extLst>
              </p14:cNvPr>
              <p14:cNvContentPartPr/>
              <p14:nvPr/>
            </p14:nvContentPartPr>
            <p14:xfrm>
              <a:off x="10060925" y="2747828"/>
              <a:ext cx="79156" cy="10369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7FC4736F-E9A9-075A-F28D-2B4B6F8635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25108" y="1710928"/>
                <a:ext cx="150432" cy="2073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m 2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C7F0D145-AB13-2384-8C9D-BE37F70166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2" t="-179808" r="-415" b="178846"/>
          <a:stretch>
            <a:fillRect/>
          </a:stretch>
        </p:blipFill>
        <p:spPr>
          <a:xfrm>
            <a:off x="0" y="4037279"/>
            <a:ext cx="12188817" cy="1068859"/>
          </a:xfrm>
          <a:prstGeom prst="rect">
            <a:avLst/>
          </a:prstGeom>
        </p:spPr>
      </p:pic>
      <p:pic>
        <p:nvPicPr>
          <p:cNvPr id="12" name="Imagem 1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858479E5-633A-87E3-5C54-32435D803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5303625"/>
            <a:ext cx="12138297" cy="17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058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3274E-707A-BADF-8CB0-971F6539D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DB2C096-6CE2-B321-A94A-F8231126E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259197E-1FC5-76CA-6266-59834CF8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B1BC8CBD-32C8-3832-A1FC-ABD2CEBEECD1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0D2F6B15-1B59-8AAE-05B6-57949B8161B0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ED55C82-A6FD-E54A-955A-303382DF673D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4.4. 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GLOSSÁRIOS DE AVISOS E ERROS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72A891E4-1AAE-7153-AF80-CE0401BE74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1561777" y="3045110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5A71B176-5603-B11C-169D-62DCA7D5B667}"/>
              </a:ext>
            </a:extLst>
          </p:cNvPr>
          <p:cNvSpPr txBox="1"/>
          <p:nvPr/>
        </p:nvSpPr>
        <p:spPr>
          <a:xfrm>
            <a:off x="1765256" y="3243458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Glossário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Avisos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Erros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serve para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prestador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verifique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se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refere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aviso e/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ou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erro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aparece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durante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.</a:t>
            </a:r>
            <a:endParaRPr lang="pt-BR"/>
          </a:p>
        </p:txBody>
      </p:sp>
      <p:pic>
        <p:nvPicPr>
          <p:cNvPr id="4" name="Imagem 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F21F9921-D8C9-70DC-582D-2604F360E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237" y="1575399"/>
            <a:ext cx="2632981" cy="39232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367C3E13-0FF5-0897-5E55-B61A90A9305B}"/>
                  </a:ext>
                </a:extLst>
              </p14:cNvPr>
              <p14:cNvContentPartPr/>
              <p14:nvPr/>
            </p14:nvContentPartPr>
            <p14:xfrm>
              <a:off x="9629811" y="3229515"/>
              <a:ext cx="79805" cy="11267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367C3E13-0FF5-0897-5E55-B61A90A9305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11918" y="3189276"/>
                <a:ext cx="115234" cy="909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53454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CD94E-A95F-13FF-5358-8F2364285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FAFD797-016A-60F3-9CCC-9B4CF3CA7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8BD2F2-71A6-1411-D178-AD6C4C52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D786E07-9DCC-CD0C-DA01-74668407DF38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0C820ACA-C3F0-A45A-D79C-B6FE931928CC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E661A901-8E14-23AB-027A-B09D492E47BE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4.5. 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HISTÓRICO DE PREENCHIMENTO</a:t>
            </a:r>
            <a:endParaRPr lang="pt-BR" sz="3000"/>
          </a:p>
        </p:txBody>
      </p:sp>
      <p:pic>
        <p:nvPicPr>
          <p:cNvPr id="3" name="Imagem 2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A25243A5-281D-6BAA-7F3A-F3E41E2AA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822" y="1560724"/>
            <a:ext cx="2632981" cy="392320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18AD77D-51BC-19BA-3F9A-E4361D63A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929" y="1952488"/>
            <a:ext cx="7819392" cy="3848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69C8827B-B1AC-8374-9552-0C094C557BA9}"/>
                  </a:ext>
                </a:extLst>
              </p14:cNvPr>
              <p14:cNvContentPartPr/>
              <p14:nvPr/>
            </p14:nvContentPartPr>
            <p14:xfrm>
              <a:off x="9802882" y="4199089"/>
              <a:ext cx="13121" cy="13121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69C8827B-B1AC-8374-9552-0C094C557B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46832" y="3543039"/>
                <a:ext cx="1312100" cy="1312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922BF3CE-524F-33BE-5B2D-724B7D348863}"/>
                  </a:ext>
                </a:extLst>
              </p14:cNvPr>
              <p14:cNvContentPartPr/>
              <p14:nvPr/>
            </p14:nvContentPartPr>
            <p14:xfrm>
              <a:off x="9750061" y="4199042"/>
              <a:ext cx="74347" cy="21369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922BF3CE-524F-33BE-5B2D-724B7D34886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32103" y="4181234"/>
                <a:ext cx="109904" cy="566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65441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87206-0580-F16F-DB84-9A9B21974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F692BBA-33C0-2D59-A654-157002025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35CF40-179C-9E38-526A-ABEE0452D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728CA651-52F3-5CB7-B9DB-7F213AC0D4B2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98C86A4-8D0C-7F81-D58B-C0386AFC1D07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4E20849-D8F2-D75B-7D98-673849218ED3}"/>
              </a:ext>
            </a:extLst>
          </p:cNvPr>
          <p:cNvSpPr txBox="1"/>
          <p:nvPr/>
        </p:nvSpPr>
        <p:spPr>
          <a:xfrm>
            <a:off x="1765899" y="1359123"/>
            <a:ext cx="9541140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4.6. 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ATESTADO DE REGULARIDADE ANTERIOR</a:t>
            </a:r>
            <a:endParaRPr lang="pt-BR" sz="300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9A0C88D0-D347-BA80-5367-307AF1AC0DA2}"/>
              </a:ext>
            </a:extLst>
          </p:cNvPr>
          <p:cNvSpPr txBox="1"/>
          <p:nvPr/>
        </p:nvSpPr>
        <p:spPr>
          <a:xfrm>
            <a:off x="1765256" y="3159980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Na aba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Certificado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Regularidade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(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Atestado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) anterior, o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prestador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poderá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emitir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certidão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adimplência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referente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ano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anterior. O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Certificado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Regularidade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(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Atestado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) é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referente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somente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MÓDULO.</a:t>
            </a:r>
            <a:endParaRPr lang="pt-BR" dirty="0"/>
          </a:p>
        </p:txBody>
      </p:sp>
      <p:pic>
        <p:nvPicPr>
          <p:cNvPr id="14" name="Imagem 1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DE86E35B-8B9D-BA4F-148A-50366070F2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1" r="-1976" b="264"/>
          <a:stretch>
            <a:fillRect/>
          </a:stretch>
        </p:blipFill>
        <p:spPr>
          <a:xfrm>
            <a:off x="9535242" y="1751936"/>
            <a:ext cx="2643390" cy="39128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D9D9B83C-17F5-A1C9-A70F-13A4AEEE832E}"/>
                  </a:ext>
                </a:extLst>
              </p14:cNvPr>
              <p14:cNvContentPartPr/>
              <p14:nvPr/>
            </p14:nvContentPartPr>
            <p14:xfrm>
              <a:off x="9573482" y="4715295"/>
              <a:ext cx="99139" cy="12208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D9D9B83C-17F5-A1C9-A70F-13A4AEEE832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55522" y="4694247"/>
                <a:ext cx="134700" cy="53884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87E7AAA1-10FD-7A50-89AB-0155F8009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88" y="4732548"/>
            <a:ext cx="5503742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165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D26-29A5-12CB-9332-1BF5BF121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2E0F2B8-6184-B09A-1A33-90E853310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D54D405-8836-81A0-E227-576482609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DE700A5D-1AD7-F3FD-76FC-03CEB630E509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2841AF50-750A-F5F4-14AF-71BB108C0CE3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5. FINALIZAR PREENCHIMENTO</a:t>
            </a:r>
            <a:endParaRPr lang="pt-BR">
              <a:ea typeface="Calibri"/>
              <a:cs typeface="Calibri"/>
            </a:endParaRPr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28148BB6-CD3B-20D0-55C3-1939EB44CE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073980" y="2941265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0D7F83EF-E9C5-57A6-96B7-D3855F9CE966}"/>
              </a:ext>
            </a:extLst>
          </p:cNvPr>
          <p:cNvSpPr txBox="1"/>
          <p:nvPr/>
        </p:nvSpPr>
        <p:spPr>
          <a:xfrm>
            <a:off x="2337941" y="3421819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Na aba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Finalizar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, o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prestador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poderá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conferir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como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está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situação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bem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como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avaliação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pela equipe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técnica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do SINISA.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Além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disso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poderá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realizar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o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downlaod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dos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arquivos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da coleta 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comprovante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.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A87019F-C730-3E4D-4A8F-30527B9CF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31" y="5412967"/>
            <a:ext cx="3795741" cy="63622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AB50B5D-69F1-14D3-32E4-1A71F506C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37" y="6280399"/>
            <a:ext cx="4822588" cy="47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98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310D1-FA3E-45AF-D102-22B2BD930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1">
            <a:extLst>
              <a:ext uri="{FF2B5EF4-FFF2-40B4-BE49-F238E27FC236}">
                <a16:creationId xmlns:a16="http://schemas.microsoft.com/office/drawing/2014/main" id="{1F45A6D1-7C41-7FE3-9F80-CC2AFB4CF32C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734B88C-B251-BE67-7550-FAB93CE9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76" t="380" r="62" b="-380"/>
          <a:stretch>
            <a:fillRect/>
          </a:stretch>
        </p:blipFill>
        <p:spPr>
          <a:xfrm>
            <a:off x="379129" y="4589814"/>
            <a:ext cx="11656141" cy="81914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51C4E8D-3528-E1F3-9709-2CBCAF26329D}"/>
              </a:ext>
            </a:extLst>
          </p:cNvPr>
          <p:cNvSpPr txBox="1"/>
          <p:nvPr/>
        </p:nvSpPr>
        <p:spPr>
          <a:xfrm>
            <a:off x="2718573" y="500071"/>
            <a:ext cx="750106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</a:t>
            </a:r>
          </a:p>
          <a:p>
            <a:pPr algn="ctr"/>
            <a:endParaRPr lang="pt-BR"/>
          </a:p>
        </p:txBody>
      </p:sp>
      <p:pic>
        <p:nvPicPr>
          <p:cNvPr id="5" name="Image 6" descr="preencoded.png">
            <a:extLst>
              <a:ext uri="{FF2B5EF4-FFF2-40B4-BE49-F238E27FC236}">
                <a16:creationId xmlns:a16="http://schemas.microsoft.com/office/drawing/2014/main" id="{0C666EA8-8FA0-FCB7-33D4-A986DBEE07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2426423"/>
            <a:ext cx="123444" cy="190195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33EA2BEC-E793-DA27-6AE8-AF84094695F4}"/>
              </a:ext>
            </a:extLst>
          </p:cNvPr>
          <p:cNvSpPr txBox="1"/>
          <p:nvPr/>
        </p:nvSpPr>
        <p:spPr>
          <a:xfrm>
            <a:off x="790492" y="2114132"/>
            <a:ext cx="10604250" cy="813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 MÍNIMO: TODAS AS INFORMAÇÕES OBRIGATÓRIAS </a:t>
            </a:r>
            <a:endParaRPr lang="en-US" sz="1800">
              <a:solidFill>
                <a:srgbClr val="FF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361D02DB-2875-8B5F-6B85-E5965AAD50AC}"/>
              </a:ext>
            </a:extLst>
          </p:cNvPr>
          <p:cNvSpPr txBox="1"/>
          <p:nvPr/>
        </p:nvSpPr>
        <p:spPr>
          <a:xfrm>
            <a:off x="790328" y="2923635"/>
            <a:ext cx="10162567" cy="3576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IMPRESSÃO E ARQUIVO EM EXCEL COM OS DADOS DO FORMULÁRIO</a:t>
            </a:r>
          </a:p>
        </p:txBody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77A9A675-4160-D1AA-3E44-734A88D2BBFF}"/>
              </a:ext>
            </a:extLst>
          </p:cNvPr>
          <p:cNvSpPr txBox="1"/>
          <p:nvPr/>
        </p:nvSpPr>
        <p:spPr>
          <a:xfrm>
            <a:off x="790302" y="3424032"/>
            <a:ext cx="10000617" cy="5784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SALVAMENTO DAS INFORMAÇÕES: SALVAR SEMPRE QUE INCLUIR INFORMAÇÕES</a:t>
            </a:r>
          </a:p>
        </p:txBody>
      </p:sp>
      <p:pic>
        <p:nvPicPr>
          <p:cNvPr id="21" name="Image 6" descr="preencoded.png">
            <a:extLst>
              <a:ext uri="{FF2B5EF4-FFF2-40B4-BE49-F238E27FC236}">
                <a16:creationId xmlns:a16="http://schemas.microsoft.com/office/drawing/2014/main" id="{2A2E5265-0B72-4AFC-710C-FC1C40F4E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3000428"/>
            <a:ext cx="123444" cy="190195"/>
          </a:xfrm>
          <a:prstGeom prst="rect">
            <a:avLst/>
          </a:prstGeom>
        </p:spPr>
      </p:pic>
      <p:pic>
        <p:nvPicPr>
          <p:cNvPr id="22" name="Image 6" descr="preencoded.png">
            <a:extLst>
              <a:ext uri="{FF2B5EF4-FFF2-40B4-BE49-F238E27FC236}">
                <a16:creationId xmlns:a16="http://schemas.microsoft.com/office/drawing/2014/main" id="{6D3EC004-1F0F-E017-116E-20248E7313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3618561"/>
            <a:ext cx="123444" cy="19019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67B56C7-3FEE-75F5-8880-4A177842C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90" y="6045870"/>
            <a:ext cx="3639658" cy="81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98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137B7-CAEC-FF8F-610D-64D9E0A2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1253F6C-25AA-AFF6-507B-959112AC8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1D62D5-49C4-3171-95BE-B468F1B52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044D7272-3C33-15C9-B64E-46F361181672}"/>
              </a:ext>
            </a:extLst>
          </p:cNvPr>
          <p:cNvSpPr/>
          <p:nvPr/>
        </p:nvSpPr>
        <p:spPr>
          <a:xfrm>
            <a:off x="1695889" y="1673292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F1EDEDA1-93B8-F310-4CC4-920EAB4C823E}"/>
              </a:ext>
            </a:extLst>
          </p:cNvPr>
          <p:cNvSpPr txBox="1"/>
          <p:nvPr/>
        </p:nvSpPr>
        <p:spPr>
          <a:xfrm>
            <a:off x="1699660" y="1128822"/>
            <a:ext cx="8409367" cy="27405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6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 equipe de </a:t>
            </a:r>
            <a:r>
              <a:rPr lang="en-US" sz="36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Abastecimento</a:t>
            </a:r>
            <a:r>
              <a:rPr lang="en-US" sz="36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36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Água</a:t>
            </a:r>
            <a:r>
              <a:rPr lang="en-US" sz="36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(</a:t>
            </a:r>
            <a:r>
              <a:rPr lang="en-US" sz="36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Módulo</a:t>
            </a:r>
            <a:r>
              <a:rPr lang="en-US" sz="36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ÁGUA) do SINISA </a:t>
            </a:r>
            <a:r>
              <a:rPr lang="en-US" sz="36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está</a:t>
            </a:r>
            <a:r>
              <a:rPr lang="en-US" sz="36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à </a:t>
            </a:r>
            <a:r>
              <a:rPr lang="en-US" sz="36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disposição</a:t>
            </a:r>
            <a:r>
              <a:rPr lang="en-US" sz="36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!</a:t>
            </a:r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5F5642B-1A65-6B02-C558-14CBD5C41AA7}"/>
              </a:ext>
            </a:extLst>
          </p:cNvPr>
          <p:cNvSpPr txBox="1"/>
          <p:nvPr/>
        </p:nvSpPr>
        <p:spPr>
          <a:xfrm>
            <a:off x="1693419" y="3863960"/>
            <a:ext cx="609520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Roboto"/>
                <a:ea typeface="Roboto"/>
                <a:cs typeface="Roboto"/>
              </a:rPr>
              <a:t>E-mail: sinisa.agua@cidades.gov.br</a:t>
            </a:r>
            <a:endParaRPr lang="pt-BR">
              <a:latin typeface="Roboto"/>
              <a:ea typeface="Roboto"/>
              <a:cs typeface="Roboto"/>
            </a:endParaRPr>
          </a:p>
          <a:p>
            <a:endParaRPr lang="en-US">
              <a:solidFill>
                <a:srgbClr val="555555"/>
              </a:solidFill>
              <a:latin typeface="Roboto"/>
              <a:ea typeface="Roboto"/>
              <a:cs typeface="Roboto"/>
            </a:endParaRPr>
          </a:p>
          <a:p>
            <a:pPr algn="l"/>
            <a:r>
              <a:rPr lang="en-US">
                <a:latin typeface="Roboto"/>
                <a:ea typeface="Roboto"/>
                <a:cs typeface="Roboto"/>
              </a:rPr>
              <a:t>Telefones </a:t>
            </a:r>
            <a:r>
              <a:rPr lang="en-US" err="1">
                <a:latin typeface="Roboto"/>
                <a:ea typeface="Roboto"/>
                <a:cs typeface="Roboto"/>
              </a:rPr>
              <a:t>fixos</a:t>
            </a:r>
            <a:r>
              <a:rPr lang="en-US">
                <a:latin typeface="Roboto"/>
                <a:ea typeface="Roboto"/>
                <a:cs typeface="Roboto"/>
              </a:rPr>
              <a:t>: (61) 3774-6262 / 6270 / 6271</a:t>
            </a:r>
          </a:p>
          <a:p>
            <a:endParaRPr lang="en-US">
              <a:solidFill>
                <a:srgbClr val="555555"/>
              </a:solidFill>
              <a:latin typeface="Roboto"/>
              <a:ea typeface="Roboto"/>
              <a:cs typeface="Roboto"/>
            </a:endParaRPr>
          </a:p>
          <a:p>
            <a:pPr algn="l"/>
            <a:r>
              <a:rPr lang="en-US">
                <a:latin typeface="Roboto"/>
                <a:ea typeface="Roboto"/>
                <a:cs typeface="Roboto"/>
              </a:rPr>
              <a:t>WhatsApp (</a:t>
            </a:r>
            <a:r>
              <a:rPr lang="en-US" err="1">
                <a:latin typeface="Roboto"/>
                <a:ea typeface="Roboto"/>
                <a:cs typeface="Roboto"/>
              </a:rPr>
              <a:t>Água</a:t>
            </a:r>
            <a:r>
              <a:rPr lang="en-US">
                <a:latin typeface="Roboto"/>
                <a:ea typeface="Roboto"/>
                <a:cs typeface="Roboto"/>
              </a:rPr>
              <a:t>): (61) 3774-6284</a:t>
            </a:r>
          </a:p>
          <a:p>
            <a:pPr algn="ctr"/>
            <a:endParaRPr lang="pt-BR" b="0" i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993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09DAD-15E6-AAD5-06D8-F40AC86BA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602BF1DF-A9C5-12F7-A04E-BEFB082913B8}"/>
              </a:ext>
            </a:extLst>
          </p:cNvPr>
          <p:cNvSpPr/>
          <p:nvPr/>
        </p:nvSpPr>
        <p:spPr>
          <a:xfrm>
            <a:off x="267256" y="2877854"/>
            <a:ext cx="524375" cy="637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492AC22-0F39-8E39-138D-C882659901F5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D2080428-3B48-FD66-0F8F-4D98B48B3CD9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A5768F0-5CD8-EA38-3CE6-4CCA55FD6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0E09B108-66A5-A559-3B1A-9F3868BFB46E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12590EA-5217-A373-59EC-97737C0E7ABD}"/>
              </a:ext>
            </a:extLst>
          </p:cNvPr>
          <p:cNvSpPr txBox="1"/>
          <p:nvPr/>
        </p:nvSpPr>
        <p:spPr>
          <a:xfrm>
            <a:off x="2689142" y="397079"/>
            <a:ext cx="750106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</a:t>
            </a:r>
          </a:p>
          <a:p>
            <a:pPr algn="ctr"/>
            <a:endParaRPr lang="pt-BR"/>
          </a:p>
        </p:txBody>
      </p:sp>
      <p:pic>
        <p:nvPicPr>
          <p:cNvPr id="5" name="Image 6" descr="preencoded.png">
            <a:extLst>
              <a:ext uri="{FF2B5EF4-FFF2-40B4-BE49-F238E27FC236}">
                <a16:creationId xmlns:a16="http://schemas.microsoft.com/office/drawing/2014/main" id="{53EFA7CA-91CC-ECD7-DBF3-4615C4DE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1470069"/>
            <a:ext cx="123444" cy="190195"/>
          </a:xfrm>
          <a:prstGeom prst="rect">
            <a:avLst/>
          </a:prstGeom>
        </p:spPr>
      </p:pic>
      <p:pic>
        <p:nvPicPr>
          <p:cNvPr id="2" name="Image 6" descr="preencoded.png">
            <a:extLst>
              <a:ext uri="{FF2B5EF4-FFF2-40B4-BE49-F238E27FC236}">
                <a16:creationId xmlns:a16="http://schemas.microsoft.com/office/drawing/2014/main" id="{84FDBDEA-F1D9-09C4-5536-135D2F7C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848" y="4736796"/>
            <a:ext cx="123444" cy="190195"/>
          </a:xfrm>
          <a:prstGeom prst="rect">
            <a:avLst/>
          </a:prstGeom>
        </p:spPr>
      </p:pic>
      <p:sp>
        <p:nvSpPr>
          <p:cNvPr id="8" name="Text 5">
            <a:extLst>
              <a:ext uri="{FF2B5EF4-FFF2-40B4-BE49-F238E27FC236}">
                <a16:creationId xmlns:a16="http://schemas.microsoft.com/office/drawing/2014/main" id="{E938DBC9-C5C3-4053-E100-C691DE849A34}"/>
              </a:ext>
            </a:extLst>
          </p:cNvPr>
          <p:cNvSpPr txBox="1"/>
          <p:nvPr/>
        </p:nvSpPr>
        <p:spPr>
          <a:xfrm>
            <a:off x="790175" y="1423083"/>
            <a:ext cx="10000617" cy="5784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TUTORIAL (GERAL), DESCRIÇÃO DE CADA CAMPO A SER PREENCHIDO E IDICAÇÃO DE INFORMAÇÃO OBRIGATÓRIA</a:t>
            </a:r>
          </a:p>
        </p:txBody>
      </p:sp>
      <p:pic>
        <p:nvPicPr>
          <p:cNvPr id="10" name="Imagem 9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09291CB-DC43-A6AE-A14E-A1D11B4B8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0" y="2336237"/>
            <a:ext cx="10269742" cy="552450"/>
          </a:xfrm>
          <a:prstGeom prst="rect">
            <a:avLst/>
          </a:prstGeom>
        </p:spPr>
      </p:pic>
      <p:pic>
        <p:nvPicPr>
          <p:cNvPr id="11" name="Imagem 10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1E49F20F-C751-9687-1577-B9D54E7BE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902" y="3082190"/>
            <a:ext cx="5041349" cy="9144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D53D229-8D8A-C51C-ACE9-0295F0B66ADB}"/>
              </a:ext>
            </a:extLst>
          </p:cNvPr>
          <p:cNvSpPr/>
          <p:nvPr/>
        </p:nvSpPr>
        <p:spPr>
          <a:xfrm>
            <a:off x="2939425" y="2340126"/>
            <a:ext cx="5318151" cy="18180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D55D981-4F1A-4746-6C66-0CAB113D9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665" y="5019906"/>
            <a:ext cx="9050329" cy="127635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5FEB76F-9868-524D-CC43-FE3E4FD5153E}"/>
              </a:ext>
            </a:extLst>
          </p:cNvPr>
          <p:cNvSpPr txBox="1"/>
          <p:nvPr/>
        </p:nvSpPr>
        <p:spPr>
          <a:xfrm>
            <a:off x="796101" y="4658415"/>
            <a:ext cx="1105337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TODOS OS FORMULÁRIOS POSSUEM UM CAMPO DE OBSERVAÇÕES, ESCLARECIMENTOS E SUGESTÕES</a:t>
            </a:r>
          </a:p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38118EB-B209-28DD-6311-693E713EA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5373" y="6282302"/>
            <a:ext cx="2868113" cy="65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9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4B5FC-F4DB-72A4-AA4C-02B503C0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16442E9E-AD83-F2C9-AD3C-937513908E0D}"/>
              </a:ext>
            </a:extLst>
          </p:cNvPr>
          <p:cNvSpPr/>
          <p:nvPr/>
        </p:nvSpPr>
        <p:spPr>
          <a:xfrm>
            <a:off x="267256" y="2877854"/>
            <a:ext cx="524375" cy="637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7A2B823-FEDB-69CB-E366-B8ECA9F9E23B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5829E3C-D1EE-E841-12FC-27C4BCD01BDD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17A8503-0BAA-9927-69CF-50BAA2F34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B74DE011-7DFF-6517-1CB0-6FE81F049056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3079ACF-EA87-791C-1354-140133559734}"/>
              </a:ext>
            </a:extLst>
          </p:cNvPr>
          <p:cNvSpPr txBox="1"/>
          <p:nvPr/>
        </p:nvSpPr>
        <p:spPr>
          <a:xfrm>
            <a:off x="2689142" y="397079"/>
            <a:ext cx="750106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</a:t>
            </a:r>
          </a:p>
          <a:p>
            <a:pPr algn="ctr"/>
            <a:endParaRPr lang="pt-BR"/>
          </a:p>
        </p:txBody>
      </p:sp>
      <p:pic>
        <p:nvPicPr>
          <p:cNvPr id="5" name="Image 6" descr="preencoded.png">
            <a:extLst>
              <a:ext uri="{FF2B5EF4-FFF2-40B4-BE49-F238E27FC236}">
                <a16:creationId xmlns:a16="http://schemas.microsoft.com/office/drawing/2014/main" id="{452BAB7C-C1D0-0C2C-43B8-4493E190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1940521"/>
            <a:ext cx="123444" cy="190195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357C621F-1BF3-74B8-F11E-84AF747E059D}"/>
              </a:ext>
            </a:extLst>
          </p:cNvPr>
          <p:cNvSpPr txBox="1"/>
          <p:nvPr/>
        </p:nvSpPr>
        <p:spPr>
          <a:xfrm>
            <a:off x="790492" y="1745627"/>
            <a:ext cx="10604250" cy="637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CAMPOS DE DEPENDÊNCIA</a:t>
            </a:r>
            <a:r>
              <a:rPr lang="en-US" sz="18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 </a:t>
            </a:r>
            <a:endParaRPr lang="en-US"/>
          </a:p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A97DAAF-CB64-AE45-F4BF-A0AF97330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89" y="2371376"/>
            <a:ext cx="9393289" cy="1600200"/>
          </a:xfrm>
          <a:prstGeom prst="rect">
            <a:avLst/>
          </a:prstGeom>
        </p:spPr>
      </p:pic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E30AC39-3D72-BF3C-4DA7-F235519D5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13" y="4318330"/>
            <a:ext cx="9660035" cy="15621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EEB091E-1EAB-40C2-30C0-965ECBA0CCFA}"/>
              </a:ext>
            </a:extLst>
          </p:cNvPr>
          <p:cNvSpPr/>
          <p:nvPr/>
        </p:nvSpPr>
        <p:spPr>
          <a:xfrm>
            <a:off x="6342706" y="2700665"/>
            <a:ext cx="1682128" cy="6944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4A0D6C9-3434-B61B-BBFA-B3B53E70C3DC}"/>
              </a:ext>
            </a:extLst>
          </p:cNvPr>
          <p:cNvSpPr/>
          <p:nvPr/>
        </p:nvSpPr>
        <p:spPr>
          <a:xfrm>
            <a:off x="6303754" y="4589650"/>
            <a:ext cx="1682128" cy="6944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4D0D873A-E737-82F8-7B8A-FB5734FE7DD4}"/>
              </a:ext>
            </a:extLst>
          </p:cNvPr>
          <p:cNvSpPr/>
          <p:nvPr/>
        </p:nvSpPr>
        <p:spPr>
          <a:xfrm>
            <a:off x="5771707" y="3509589"/>
            <a:ext cx="648159" cy="41667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5E2B020C-2BDA-6ADC-1BA1-544297E27CCA}"/>
              </a:ext>
            </a:extLst>
          </p:cNvPr>
          <p:cNvSpPr/>
          <p:nvPr/>
        </p:nvSpPr>
        <p:spPr>
          <a:xfrm>
            <a:off x="5652919" y="5452210"/>
            <a:ext cx="648159" cy="41667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A0836D7-AF59-17C3-D89B-96E89FA685BC}"/>
              </a:ext>
            </a:extLst>
          </p:cNvPr>
          <p:cNvSpPr/>
          <p:nvPr/>
        </p:nvSpPr>
        <p:spPr>
          <a:xfrm>
            <a:off x="1622987" y="2190808"/>
            <a:ext cx="1682128" cy="6944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FEEDA13-1C26-7996-3149-D79073641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6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21" grpId="0" animBg="1"/>
      <p:bldP spid="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cb524c-3014-4bb4-b309-0859508c7b43" xsi:nil="true"/>
    <lcf76f155ced4ddcb4097134ff3c332f xmlns="a1fea904-5267-4ba9-be01-1021c46682b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57FB466B4D73469BE80D4F69CB6350" ma:contentTypeVersion="14" ma:contentTypeDescription="Crie um novo documento." ma:contentTypeScope="" ma:versionID="f74a1f52e7d556fd81f345f2a2dd94d8">
  <xsd:schema xmlns:xsd="http://www.w3.org/2001/XMLSchema" xmlns:xs="http://www.w3.org/2001/XMLSchema" xmlns:p="http://schemas.microsoft.com/office/2006/metadata/properties" xmlns:ns2="a1fea904-5267-4ba9-be01-1021c46682bc" xmlns:ns3="85cb524c-3014-4bb4-b309-0859508c7b43" targetNamespace="http://schemas.microsoft.com/office/2006/metadata/properties" ma:root="true" ma:fieldsID="56b81df5134046344aa8d4f7856378e7" ns2:_="" ns3:_="">
    <xsd:import namespace="a1fea904-5267-4ba9-be01-1021c46682bc"/>
    <xsd:import namespace="85cb524c-3014-4bb4-b309-0859508c7b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fea904-5267-4ba9-be01-1021c46682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16dca66e-065c-44fb-a27b-5a0d1ff07f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cb524c-3014-4bb4-b309-0859508c7b4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5ad65df-e5e1-43b0-84a9-56c6bdcdda15}" ma:internalName="TaxCatchAll" ma:showField="CatchAllData" ma:web="85cb524c-3014-4bb4-b309-0859508c7b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19CB14-D223-4F1B-A752-F43C4C6AEE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A6BCF2-94EB-4843-AD8B-46D76A39118B}">
  <ds:schemaRefs>
    <ds:schemaRef ds:uri="http://purl.org/dc/terms/"/>
    <ds:schemaRef ds:uri="85cb524c-3014-4bb4-b309-0859508c7b43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a1fea904-5267-4ba9-be01-1021c46682b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A6BD48E-E0D6-4ED9-A657-9DD31B4454A2}">
  <ds:schemaRefs>
    <ds:schemaRef ds:uri="85cb524c-3014-4bb4-b309-0859508c7b43"/>
    <ds:schemaRef ds:uri="a1fea904-5267-4ba9-be01-1021c46682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2195</Words>
  <Application>Microsoft Office PowerPoint</Application>
  <PresentationFormat>Personalizar</PresentationFormat>
  <Paragraphs>256</Paragraphs>
  <Slides>70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70</vt:i4>
      </vt:variant>
    </vt:vector>
  </HeadingPairs>
  <TitlesOfParts>
    <vt:vector size="7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>Cristiano</dc:creator>
  <cp:lastModifiedBy>Daniela Pinho Rocke</cp:lastModifiedBy>
  <cp:revision>6</cp:revision>
  <dcterms:created xsi:type="dcterms:W3CDTF">2023-03-02T12:49:35Z</dcterms:created>
  <dcterms:modified xsi:type="dcterms:W3CDTF">2026-05-12T12:15:30Z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2026-01-27T14:12:01Z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1f1be804-ebdf-42f4-bda1-7f29abe6d47a</vt:lpwstr>
  </property>
  <property fmtid="{D5CDD505-2E9C-101B-9397-08002B2CF9AE}" pid="7" name="MSIP_Label_defa4170-0d19-0005-0004-bc88714345d2_ActionId">
    <vt:lpwstr>2b43d9da-03fa-4de1-8356-daed677c6aaa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  <property fmtid="{D5CDD505-2E9C-101B-9397-08002B2CF9AE}" pid="10" name="ContentTypeId">
    <vt:lpwstr>0x0101002D57FB466B4D73469BE80D4F69CB6350</vt:lpwstr>
  </property>
  <property fmtid="{D5CDD505-2E9C-101B-9397-08002B2CF9AE}" pid="11" name="MediaServiceImageTags">
    <vt:lpwstr/>
  </property>
</Properties>
</file>