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2"/>
  </p:notesMasterIdLst>
  <p:sldIdLst>
    <p:sldId id="256" r:id="rId5"/>
    <p:sldId id="393" r:id="rId6"/>
    <p:sldId id="382" r:id="rId7"/>
    <p:sldId id="279" r:id="rId8"/>
    <p:sldId id="380" r:id="rId9"/>
    <p:sldId id="358" r:id="rId10"/>
    <p:sldId id="328" r:id="rId11"/>
    <p:sldId id="356" r:id="rId12"/>
    <p:sldId id="323" r:id="rId13"/>
    <p:sldId id="376" r:id="rId14"/>
    <p:sldId id="374" r:id="rId15"/>
    <p:sldId id="371" r:id="rId16"/>
    <p:sldId id="375" r:id="rId17"/>
    <p:sldId id="355" r:id="rId18"/>
    <p:sldId id="281" r:id="rId19"/>
    <p:sldId id="319" r:id="rId20"/>
    <p:sldId id="347" r:id="rId21"/>
    <p:sldId id="346" r:id="rId22"/>
    <p:sldId id="303" r:id="rId23"/>
    <p:sldId id="322" r:id="rId24"/>
    <p:sldId id="304" r:id="rId25"/>
    <p:sldId id="365" r:id="rId26"/>
    <p:sldId id="305" r:id="rId27"/>
    <p:sldId id="378" r:id="rId28"/>
    <p:sldId id="306" r:id="rId29"/>
    <p:sldId id="362" r:id="rId30"/>
    <p:sldId id="307" r:id="rId31"/>
    <p:sldId id="361" r:id="rId32"/>
    <p:sldId id="390" r:id="rId33"/>
    <p:sldId id="389" r:id="rId34"/>
    <p:sldId id="391" r:id="rId35"/>
    <p:sldId id="392" r:id="rId36"/>
    <p:sldId id="377" r:id="rId37"/>
    <p:sldId id="341" r:id="rId38"/>
    <p:sldId id="381" r:id="rId39"/>
    <p:sldId id="326" r:id="rId40"/>
    <p:sldId id="349" r:id="rId41"/>
    <p:sldId id="348" r:id="rId42"/>
    <p:sldId id="350" r:id="rId43"/>
    <p:sldId id="351" r:id="rId44"/>
    <p:sldId id="311" r:id="rId45"/>
    <p:sldId id="352" r:id="rId46"/>
    <p:sldId id="357" r:id="rId47"/>
    <p:sldId id="369" r:id="rId48"/>
    <p:sldId id="310" r:id="rId49"/>
    <p:sldId id="327" r:id="rId50"/>
    <p:sldId id="334" r:id="rId51"/>
    <p:sldId id="335" r:id="rId52"/>
    <p:sldId id="353" r:id="rId53"/>
    <p:sldId id="388" r:id="rId54"/>
    <p:sldId id="384" r:id="rId55"/>
    <p:sldId id="386" r:id="rId56"/>
    <p:sldId id="309" r:id="rId57"/>
    <p:sldId id="385" r:id="rId58"/>
    <p:sldId id="387" r:id="rId59"/>
    <p:sldId id="332" r:id="rId60"/>
    <p:sldId id="312" r:id="rId61"/>
    <p:sldId id="337" r:id="rId62"/>
    <p:sldId id="338" r:id="rId63"/>
    <p:sldId id="339" r:id="rId64"/>
    <p:sldId id="317" r:id="rId65"/>
    <p:sldId id="316" r:id="rId66"/>
    <p:sldId id="315" r:id="rId67"/>
    <p:sldId id="314" r:id="rId68"/>
    <p:sldId id="313" r:id="rId69"/>
    <p:sldId id="318" r:id="rId70"/>
    <p:sldId id="301" r:id="rId71"/>
  </p:sldIdLst>
  <p:sldSz cx="12190413" cy="7021513"/>
  <p:notesSz cx="6858000" cy="9144000"/>
  <p:defaultTextStyle>
    <a:defPPr>
      <a:defRPr lang="pt-BR"/>
    </a:defPPr>
    <a:lvl1pPr marL="0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869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737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606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5474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4343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3212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2080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90949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FF"/>
    <a:srgbClr val="1DDEC1"/>
    <a:srgbClr val="EEEEEE"/>
    <a:srgbClr val="FF0000"/>
    <a:srgbClr val="FFD100"/>
    <a:srgbClr val="00D100"/>
    <a:srgbClr val="FCFCFC"/>
    <a:srgbClr val="3C8DBC"/>
    <a:srgbClr val="FF7070"/>
    <a:srgbClr val="304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3234"/>
      </p:cViewPr>
      <p:guideLst>
        <p:guide orient="horz" pos="2212"/>
        <p:guide pos="3840"/>
      </p:guideLst>
    </p:cSldViewPr>
  </p:slideViewPr>
  <p:notesTextViewPr>
    <p:cViewPr>
      <p:scale>
        <a:sx n="153" d="100"/>
        <a:sy n="15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17:14:30.2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23072 8784 16383 0 0,'5'0'0'0'0,"6"0"0"0"0,7 0 0 0 0,4 0 0 0 0,4 0 0 0 0,3 0 0 0 0,0 0 0 0 0,1 0 0 0 0,0 0 0 0 0,0 0 0 0 0,0 0 0 0 0,-1 0 0 0 0,0 0 0 0 0,0 0 0 0 0,0 0 0 0 0,0 0 0 0 0,0 0 0 0 0,-1 0 0 0 0,1 0 0 0 0,0 0 0 0 0,0 0 0 0 0,-5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19:22:34.2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29819 6773 16383 0 0,'4'0'0'0'0,"8"0"0"0"0,5 0 0 0 0,6 0 0 0 0,3 0 0 0 0,3 0 0 0 0,0 0 0 0 0,1 0 0 0 0,0 0 0 0 0,0 0 0 0 0,0 0 0 0 0,-1 0 0 0 0,0 0 0 0 0,0 0 0 0 0,-5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20:42:09.7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35639 6090 16383 0 0,'5'0'0'0'0,"7"0"0"0"0,5 0 0 0 0,6-5 0 0 0,3-1 0 0 0,3 0 0 0 0,0 1 0 0 0,1-4 0 0 0,0 0 0 0 0,0 2 0 0 0,0 2 0 0 0,-1 1 0 0 0,0 2 0 0 0,0 1 0 0 0,0 1 0 0 0,-5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30T20:42:55.0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31783 8440 16383 0 0,'-5'0'0'0'0,"-6"0"0"0"0,-7 0 0 0 0,-5 0 0 0 0,7 0 0 0 0,10 0 0 0 0,12 0 0 0 0,9 0 0 0 0,8 0 0 0 0,3 0 0 0 0,4 0 0 0 0,1 0 0 0 0,0 0 0 0 0,0 0 0 0 0,-11 0 0 0 0,-13 0 0 0 0,-13 0 0 0 0,-10 0 0 0 0,-7 0 0 0 0,-5 0 0 0 0,2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3T13:41:46.5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30306 8946 16383 0 0,'2'0'0'0'0,"3"0"0"0"0,3 0 0 0 0,2 0 0 0 0,1 0 0 0 0,2 0 0 0 0,0 0 0 0 0,0 0 0 0 0,1 0 0 0 0,-1 0 0 0 0,0 0 0 0 0,-5 0 0 0 0,-5 0 0 0 0,-6 0 0 0 0,-2-2 0 0 0,-3-1 0 0 0,-1 0 0 0 0,-3 1 0 0 0,0 0 0 0 0,-1 1 0 0 0,0 1 0 0 0,-1 0 0 0 0,1 0 0 0 0,4 0 0 0 0,6 0 0 0 0,6 0 0 0 0,4 0 0 0 0,4 0 0 0 0,3 0 0 0 0,2 0 0 0 0,1 0 0 0 0,-1 0 0 0 0,-1 0 0 0 0,0 0 0 0 0,-2 0 0 0 0,1 0 0 0 0,-6 0 0 0 0,-5 0 0 0 0,-7 0 0 0 0,-3 0 0 0 0,-4 0 0 0 0,-1 0 0 0 0,-2 0 0 0 0,0 0 0 0 0,0 0 0 0 0,0 0 0 0 0,1 0 0 0 0,0 0 0 0 0,-1 0 0 0 0,2 0 0 0 0,3 0 0 0 0,6 0 0 0 0,6 0 0 0 0,4 0 0 0 0,4 0 0 0 0,1 0 0 0 0,2 0 0 0 0,0 0 0 0 0,-1 0 0 0 0,1 0 0 0 0,-1 0 0 0 0,1 0 0 0 0,-1 0 0 0 0,-1 0 0 0 0,1 0 0 0 0,-5 0 0 0 0,-5 0 0 0 0,-6 0 0 0 0,-4 0 0 0 0,-4 0 0 0 0,-1 0 0 0 0,-2 0 0 0 0,0 0 0 0 0,0 0 0 0 0,0 0 0 0 0,1 0 0 0 0,0 0 0 0 0,-1 0 0 0 0,2 0 0 0 0,-1 0 0 0 0,0 0 0 0 0,0 0 0 0 0,0 0 0 0 0,0 0 0 0 0,3 2 0 0 0,4 1 0 0 0,6 0 0 0 0,5-1 0 0 0,4 0 0 0 0,3-1 0 0 0,0-1 0 0 0,2 0 0 0 0,0 0 0 0 0,0 0 0 0 0,-1 0 0 0 0,0 0 0 0 0,1 0 0 0 0,-2 0 0 0 0,1 0 0 0 0,-2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4T18:01:48.3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26553 12409 16383 0 0,'-5'0'0'0'0,"-6"0"0"0"0,-6 0 0 0 0,-5 0 0 0 0,-3 0 0 0 0,-3 0 0 0 0,-1 0 0 0 0,0 0 0 0 0,0 0 0 0 0,9 0 0 0 0,14 0 0 0 0,11 0 0 0 0,11 0 0 0 0,7 0 0 0 0,4 0 0 0 0,3 0 0 0 0,0 0 0 0 0,-9 0 0 0 0,-13 0 0 0 0,-13 0 0 0 0,-10 0 0 0 0,-7 0 0 0 0,-5 0 0 0 0,-3 0 0 0 0,0 0 0 0 0,-1 0 0 0 0,1 0 0 0 0,5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3T14:09:31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23182 11424 16383 0 0,'-2'0'0'0'0,"-3"0"0"0"0,-4 0 0 0 0,1 3 0 0 0,-2 0 0 0 0,0 0 0 0 0,3-1 0 0 0,5 0 0 0 0,5-1 0 0 0,3-3 0 0 0,2-1 0 0 0,3 0 0 0 0,1 1 0 0 0,-2-2 0 0 0,1-1 0 0 0,0 2 0 0 0,1 0 0 0 0,1 1 0 0 0,0 1 0 0 0,1 1 0 0 0,0 0 0 0 0,0 0 0 0 0,0 0 0 0 0,0 0 0 0 0,0 0 0 0 0,0 0 0 0 0,-3 3 0 0 0,0 0 0 0 0,0 0 0 0 0,1-1 0 0 0,0 0 0 0 0,-4-1 0 0 0,-6 0 0 0 0,-5-1 0 0 0,-5 0 0 0 0,-3 0 0 0 0,-2 0 0 0 0,-2-1 0 0 0,0 1 0 0 0,1 0 0 0 0,-1 0 0 0 0,0 0 0 0 0,1 0 0 0 0,0 0 0 0 0,0 0 0 0 0,0 0 0 0 0,1 0 0 0 0,-1 0 0 0 0,0 0 0 0 0,0 0 0 0 0,1 0 0 0 0,-1 0 0 0 0,2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6E07C-2B2A-4CCD-8F29-0A9C7ED1603E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7D16-A191-43E6-B014-A6C025E671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11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Bom </a:t>
            </a:r>
            <a:r>
              <a:rPr lang="en-US" err="1"/>
              <a:t>dia</a:t>
            </a:r>
            <a:r>
              <a:rPr lang="en-US"/>
              <a:t>, </a:t>
            </a:r>
            <a:r>
              <a:rPr lang="en-US" err="1"/>
              <a:t>prazer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conhecer</a:t>
            </a:r>
            <a:r>
              <a:rPr lang="en-US"/>
              <a:t> </a:t>
            </a:r>
            <a:r>
              <a:rPr lang="en-US" err="1"/>
              <a:t>vocês</a:t>
            </a:r>
            <a:r>
              <a:rPr lang="en-US"/>
              <a:t>, me </a:t>
            </a:r>
            <a:r>
              <a:rPr lang="en-US" err="1"/>
              <a:t>chamo</a:t>
            </a:r>
            <a:r>
              <a:rPr lang="en-US"/>
              <a:t> Arthur e </a:t>
            </a:r>
            <a:r>
              <a:rPr lang="en-US" err="1"/>
              <a:t>vou</a:t>
            </a:r>
            <a:r>
              <a:rPr lang="en-US"/>
              <a:t> </a:t>
            </a:r>
            <a:r>
              <a:rPr lang="en-US" err="1"/>
              <a:t>abordar</a:t>
            </a:r>
            <a:r>
              <a:rPr lang="en-US"/>
              <a:t> com </a:t>
            </a:r>
            <a:r>
              <a:rPr lang="en-US" err="1"/>
              <a:t>vocês</a:t>
            </a:r>
            <a:r>
              <a:rPr lang="en-US"/>
              <a:t> a </a:t>
            </a:r>
            <a:r>
              <a:rPr lang="en-US" err="1"/>
              <a:t>parte</a:t>
            </a:r>
            <a:r>
              <a:rPr lang="en-US"/>
              <a:t> de </a:t>
            </a:r>
            <a:r>
              <a:rPr lang="en-US" err="1"/>
              <a:t>cadastro</a:t>
            </a:r>
            <a:r>
              <a:rPr lang="en-US"/>
              <a:t> do </a:t>
            </a:r>
            <a:r>
              <a:rPr lang="en-US" err="1"/>
              <a:t>sistema</a:t>
            </a:r>
            <a:r>
              <a:rPr lang="en-US"/>
              <a:t>.</a:t>
            </a:r>
            <a:endParaRPr lang="pt-BR"/>
          </a:p>
          <a:p>
            <a:pPr algn="just"/>
            <a:r>
              <a:rPr lang="en-US"/>
              <a:t> </a:t>
            </a:r>
            <a:endParaRPr lang="pt-BR"/>
          </a:p>
          <a:p>
            <a:pPr algn="just"/>
            <a:r>
              <a:rPr lang="en-US"/>
              <a:t> Bom,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primeiro</a:t>
            </a:r>
            <a:r>
              <a:rPr lang="en-US"/>
              <a:t> </a:t>
            </a:r>
            <a:r>
              <a:rPr lang="en-US" err="1"/>
              <a:t>lugar</a:t>
            </a:r>
            <a:r>
              <a:rPr lang="en-US"/>
              <a:t>, a </a:t>
            </a:r>
            <a:r>
              <a:rPr lang="en-US" err="1"/>
              <a:t>parte</a:t>
            </a:r>
            <a:r>
              <a:rPr lang="en-US"/>
              <a:t> de </a:t>
            </a:r>
            <a:r>
              <a:rPr lang="en-US" err="1"/>
              <a:t>cadastro</a:t>
            </a:r>
            <a:r>
              <a:rPr lang="en-US"/>
              <a:t> subdivide-se nesses </a:t>
            </a:r>
            <a:r>
              <a:rPr lang="en-US" err="1"/>
              <a:t>tópicos</a:t>
            </a:r>
            <a:r>
              <a:rPr lang="en-US"/>
              <a:t> </a:t>
            </a:r>
            <a:r>
              <a:rPr lang="en-US" err="1"/>
              <a:t>abaixo</a:t>
            </a:r>
            <a:r>
              <a:rPr lang="en-US"/>
              <a:t>, tais </a:t>
            </a:r>
            <a:r>
              <a:rPr lang="en-US" err="1"/>
              <a:t>são</a:t>
            </a:r>
            <a:r>
              <a:rPr lang="en-US"/>
              <a:t>, </a:t>
            </a:r>
            <a:r>
              <a:rPr lang="en-US" err="1"/>
              <a:t>prestador</a:t>
            </a:r>
            <a:r>
              <a:rPr lang="en-US"/>
              <a:t>, </a:t>
            </a:r>
            <a:r>
              <a:rPr lang="en-US" err="1"/>
              <a:t>responsável</a:t>
            </a:r>
            <a:r>
              <a:rPr lang="en-US"/>
              <a:t> pela </a:t>
            </a:r>
            <a:r>
              <a:rPr lang="en-US" err="1"/>
              <a:t>informação</a:t>
            </a:r>
            <a:r>
              <a:rPr lang="en-US"/>
              <a:t>, </a:t>
            </a:r>
            <a:r>
              <a:rPr lang="en-US" err="1"/>
              <a:t>atendimento</a:t>
            </a:r>
            <a:r>
              <a:rPr lang="en-US"/>
              <a:t> e </a:t>
            </a:r>
            <a:r>
              <a:rPr lang="en-US" err="1"/>
              <a:t>delegação</a:t>
            </a:r>
            <a:r>
              <a:rPr lang="en-US"/>
              <a:t>, dados </a:t>
            </a:r>
            <a:r>
              <a:rPr lang="en-US" err="1"/>
              <a:t>gerais</a:t>
            </a:r>
            <a:r>
              <a:rPr lang="en-US"/>
              <a:t> e </a:t>
            </a:r>
            <a:r>
              <a:rPr lang="en-US" err="1"/>
              <a:t>usuários</a:t>
            </a:r>
            <a:r>
              <a:rPr lang="en-US"/>
              <a:t> </a:t>
            </a:r>
            <a:r>
              <a:rPr lang="en-US" err="1"/>
              <a:t>externos</a:t>
            </a:r>
            <a:r>
              <a:rPr lang="en-US"/>
              <a:t>.</a:t>
            </a:r>
            <a:endParaRPr lang="pt-BR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032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Estimativas IBGE.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19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O dados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enviados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e-mail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vocês</a:t>
            </a:r>
            <a:r>
              <a:rPr lang="en-US"/>
              <a:t> e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cadastrados</a:t>
            </a:r>
            <a:r>
              <a:rPr lang="en-US"/>
              <a:t> </a:t>
            </a:r>
            <a:r>
              <a:rPr lang="en-US" err="1"/>
              <a:t>internamento</a:t>
            </a:r>
            <a:r>
              <a:rPr lang="en-US"/>
              <a:t> pela equipe do SINISA.</a:t>
            </a:r>
          </a:p>
          <a:p>
            <a:pPr algn="just"/>
            <a:endParaRPr lang="en-US"/>
          </a:p>
          <a:p>
            <a:pPr algn="just"/>
            <a:r>
              <a:rPr lang="en-US"/>
              <a:t>OBS: Dados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cinza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podem</a:t>
            </a:r>
            <a:r>
              <a:rPr lang="en-US"/>
              <a:t> ser </a:t>
            </a:r>
            <a:r>
              <a:rPr lang="en-US" err="1"/>
              <a:t>alterados</a:t>
            </a:r>
            <a:r>
              <a:rPr lang="en-US"/>
              <a:t>.</a:t>
            </a:r>
          </a:p>
          <a:p>
            <a:pPr algn="just"/>
            <a:r>
              <a:rPr lang="en-US"/>
              <a:t> </a:t>
            </a:r>
            <a:endParaRPr lang="pt-BR"/>
          </a:p>
          <a:p>
            <a:pPr algn="just"/>
            <a:endParaRPr lang="en-US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19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 O </a:t>
            </a:r>
            <a:r>
              <a:rPr lang="en-US" b="1" err="1"/>
              <a:t>mandatário</a:t>
            </a:r>
            <a:r>
              <a:rPr lang="en-US" b="1"/>
              <a:t> é o </a:t>
            </a:r>
            <a:r>
              <a:rPr lang="en-US" b="1" err="1"/>
              <a:t>dirigente</a:t>
            </a:r>
            <a:r>
              <a:rPr lang="en-US" b="1"/>
              <a:t> </a:t>
            </a:r>
            <a:r>
              <a:rPr lang="en-US" b="1" err="1"/>
              <a:t>responsável</a:t>
            </a:r>
            <a:r>
              <a:rPr lang="en-US"/>
              <a:t>, com o cargo </a:t>
            </a:r>
            <a:r>
              <a:rPr lang="en-US" err="1"/>
              <a:t>maior</a:t>
            </a:r>
            <a:r>
              <a:rPr lang="en-US"/>
              <a:t>,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exemplo</a:t>
            </a:r>
            <a:r>
              <a:rPr lang="en-US"/>
              <a:t>,  </a:t>
            </a:r>
            <a:r>
              <a:rPr lang="en-US" err="1"/>
              <a:t>sendo</a:t>
            </a:r>
            <a:r>
              <a:rPr lang="en-US"/>
              <a:t> o </a:t>
            </a:r>
            <a:r>
              <a:rPr lang="en-US" err="1"/>
              <a:t>prefeito</a:t>
            </a:r>
            <a:r>
              <a:rPr lang="en-US"/>
              <a:t> do </a:t>
            </a:r>
            <a:r>
              <a:rPr lang="en-US" err="1"/>
              <a:t>município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o </a:t>
            </a:r>
            <a:r>
              <a:rPr lang="en-US" err="1"/>
              <a:t>presidente</a:t>
            </a:r>
            <a:r>
              <a:rPr lang="en-US"/>
              <a:t> da </a:t>
            </a:r>
            <a:r>
              <a:rPr lang="en-US" err="1"/>
              <a:t>empresa</a:t>
            </a:r>
            <a:r>
              <a:rPr lang="en-US"/>
              <a:t>, no </a:t>
            </a:r>
            <a:r>
              <a:rPr lang="en-US" err="1"/>
              <a:t>caso</a:t>
            </a:r>
            <a:r>
              <a:rPr lang="en-US"/>
              <a:t> de </a:t>
            </a:r>
            <a:r>
              <a:rPr lang="en-US" err="1"/>
              <a:t>empresas</a:t>
            </a:r>
            <a:r>
              <a:rPr lang="en-US"/>
              <a:t> </a:t>
            </a:r>
            <a:r>
              <a:rPr lang="en-US" err="1"/>
              <a:t>privadas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07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/>
              <a:t> </a:t>
            </a:r>
            <a:r>
              <a:rPr lang="en-US" b="1" dirty="0" err="1"/>
              <a:t>Responsável</a:t>
            </a:r>
            <a:r>
              <a:rPr lang="en-US" b="1" dirty="0"/>
              <a:t> pela </a:t>
            </a:r>
            <a:r>
              <a:rPr lang="en-US" b="1" dirty="0" err="1"/>
              <a:t>Informação</a:t>
            </a:r>
            <a:r>
              <a:rPr lang="en-US" dirty="0"/>
              <a:t> -  </a:t>
            </a:r>
            <a:r>
              <a:rPr lang="en-US" b="1" dirty="0" err="1"/>
              <a:t>setor</a:t>
            </a:r>
            <a:r>
              <a:rPr lang="en-US" b="1" dirty="0"/>
              <a:t> </a:t>
            </a:r>
            <a:r>
              <a:rPr lang="en-US" b="1" dirty="0" err="1"/>
              <a:t>responsável</a:t>
            </a:r>
            <a:r>
              <a:rPr lang="en-US" b="1" dirty="0"/>
              <a:t> pela </a:t>
            </a:r>
            <a:r>
              <a:rPr lang="en-US" b="1" dirty="0" err="1"/>
              <a:t>informação</a:t>
            </a:r>
            <a:r>
              <a:rPr lang="en-US" b="1" dirty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en-US" dirty="0"/>
              <a:t> </a:t>
            </a:r>
            <a:r>
              <a:rPr lang="en-US" dirty="0" err="1"/>
              <a:t>identificação</a:t>
            </a:r>
            <a:r>
              <a:rPr lang="en-US" dirty="0"/>
              <a:t> do </a:t>
            </a:r>
            <a:r>
              <a:rPr lang="en-US" b="1" dirty="0" err="1"/>
              <a:t>dirigente</a:t>
            </a:r>
            <a:r>
              <a:rPr lang="en-US" b="1" dirty="0"/>
              <a:t> do </a:t>
            </a:r>
            <a:r>
              <a:rPr lang="en-US" b="1" dirty="0" err="1"/>
              <a:t>setor</a:t>
            </a:r>
            <a:r>
              <a:rPr lang="en-US" b="1" dirty="0"/>
              <a:t> </a:t>
            </a:r>
            <a:r>
              <a:rPr lang="en-US" b="1" dirty="0" err="1"/>
              <a:t>responsável</a:t>
            </a:r>
            <a:r>
              <a:rPr lang="en-US" dirty="0"/>
              <a:t>.</a:t>
            </a:r>
            <a:endParaRPr lang="pt-BR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69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/>
              <a:t>o </a:t>
            </a:r>
            <a:r>
              <a:rPr lang="en-US" b="1" dirty="0" err="1"/>
              <a:t>responsável</a:t>
            </a:r>
            <a:r>
              <a:rPr lang="en-US" b="1" dirty="0"/>
              <a:t> pela </a:t>
            </a:r>
            <a:r>
              <a:rPr lang="en-US" b="1" dirty="0" err="1"/>
              <a:t>informação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é a </a:t>
            </a:r>
            <a:r>
              <a:rPr lang="en-US" dirty="0" err="1"/>
              <a:t>pessoa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preencher</a:t>
            </a:r>
            <a:r>
              <a:rPr lang="en-US" dirty="0"/>
              <a:t> e </a:t>
            </a:r>
            <a:r>
              <a:rPr lang="en-US" b="1" dirty="0" err="1"/>
              <a:t>finalizar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b="1" dirty="0" err="1"/>
              <a:t>formulários</a:t>
            </a:r>
            <a:endParaRPr lang="en-US" b="1" dirty="0"/>
          </a:p>
          <a:p>
            <a:pPr algn="just"/>
            <a:endParaRPr lang="en-US" b="1" dirty="0"/>
          </a:p>
          <a:p>
            <a:pPr algn="just"/>
            <a:r>
              <a:rPr lang="en-US" b="1" dirty="0" err="1"/>
              <a:t>contato</a:t>
            </a:r>
            <a:r>
              <a:rPr lang="en-US" b="1" dirty="0"/>
              <a:t> </a:t>
            </a:r>
            <a:r>
              <a:rPr lang="en-US" dirty="0"/>
              <a:t>do </a:t>
            </a:r>
            <a:r>
              <a:rPr lang="en-US" dirty="0" err="1"/>
              <a:t>responsável</a:t>
            </a:r>
            <a:r>
              <a:rPr lang="en-US" dirty="0"/>
              <a:t> pela </a:t>
            </a:r>
            <a:r>
              <a:rPr lang="en-US" dirty="0" err="1"/>
              <a:t>informação</a:t>
            </a:r>
            <a:r>
              <a:rPr lang="en-US" dirty="0"/>
              <a:t> </a:t>
            </a:r>
            <a:r>
              <a:rPr lang="en-US" b="1" dirty="0" err="1"/>
              <a:t>substituto</a:t>
            </a:r>
            <a:r>
              <a:rPr lang="en-US" b="1" dirty="0"/>
              <a:t>.</a:t>
            </a: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36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Essas</a:t>
            </a:r>
            <a:r>
              <a:rPr lang="en-US" b="1" dirty="0"/>
              <a:t> </a:t>
            </a:r>
            <a:r>
              <a:rPr lang="en-US" b="1" dirty="0" err="1"/>
              <a:t>informações</a:t>
            </a:r>
            <a:r>
              <a:rPr lang="en-US" b="1" dirty="0"/>
              <a:t> </a:t>
            </a:r>
            <a:r>
              <a:rPr lang="en-US" b="1" dirty="0" err="1"/>
              <a:t>já</a:t>
            </a:r>
            <a:r>
              <a:rPr lang="en-US" b="1" dirty="0"/>
              <a:t> </a:t>
            </a:r>
            <a:r>
              <a:rPr lang="en-US" b="1" dirty="0" err="1"/>
              <a:t>vêm</a:t>
            </a:r>
            <a:r>
              <a:rPr lang="en-US" b="1" dirty="0"/>
              <a:t> pre </a:t>
            </a:r>
            <a:r>
              <a:rPr lang="en-US" b="1" dirty="0" err="1"/>
              <a:t>preenchidas</a:t>
            </a:r>
            <a:r>
              <a:rPr lang="en-US" b="1" dirty="0"/>
              <a:t> e,  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prestadores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forem</a:t>
            </a:r>
            <a:r>
              <a:rPr lang="en-US" dirty="0"/>
              <a:t> </a:t>
            </a:r>
            <a:r>
              <a:rPr lang="en-US" dirty="0" err="1"/>
              <a:t>cadastrados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sistemas</a:t>
            </a:r>
            <a:r>
              <a:rPr lang="en-US" dirty="0"/>
              <a:t>, </a:t>
            </a:r>
            <a:r>
              <a:rPr lang="en-US" dirty="0" err="1"/>
              <a:t>deverão</a:t>
            </a:r>
            <a:r>
              <a:rPr lang="en-US" dirty="0"/>
              <a:t> </a:t>
            </a:r>
            <a:r>
              <a:rPr lang="en-US" dirty="0" err="1"/>
              <a:t>checar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se as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atualizadas</a:t>
            </a:r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r>
              <a:rPr lang="en-US" dirty="0"/>
              <a:t>area de </a:t>
            </a:r>
            <a:r>
              <a:rPr lang="en-US" dirty="0" err="1"/>
              <a:t>atuação</a:t>
            </a:r>
            <a:r>
              <a:rPr lang="en-US" dirty="0"/>
              <a:t> - com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delegação</a:t>
            </a:r>
            <a:r>
              <a:rPr lang="en-US" dirty="0"/>
              <a:t> e se </a:t>
            </a:r>
            <a:r>
              <a:rPr lang="en-US" dirty="0" err="1"/>
              <a:t>atende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sede</a:t>
            </a:r>
            <a:r>
              <a:rPr lang="en-US" dirty="0"/>
              <a:t>, </a:t>
            </a:r>
            <a:r>
              <a:rPr lang="en-US" dirty="0" err="1"/>
              <a:t>localidades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dirty="0">
                <a:highlight>
                  <a:srgbClr val="E5F18F"/>
                </a:highlight>
              </a:rPr>
              <a:t>para </a:t>
            </a:r>
            <a:r>
              <a:rPr lang="en-US" b="1" dirty="0" err="1">
                <a:highlight>
                  <a:srgbClr val="E5F18F"/>
                </a:highlight>
              </a:rPr>
              <a:t>prestadores</a:t>
            </a:r>
            <a:r>
              <a:rPr lang="en-US" b="1" dirty="0">
                <a:highlight>
                  <a:srgbClr val="E5F18F"/>
                </a:highlight>
              </a:rPr>
              <a:t> REGIONAIS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dirty="0" err="1">
                <a:highlight>
                  <a:srgbClr val="E5F18F"/>
                </a:highlight>
              </a:rPr>
              <a:t>aso</a:t>
            </a:r>
            <a:r>
              <a:rPr lang="en-US" dirty="0">
                <a:highlight>
                  <a:srgbClr val="E5F18F"/>
                </a:highlight>
              </a:rPr>
              <a:t> </a:t>
            </a:r>
            <a:r>
              <a:rPr lang="en-US" dirty="0" err="1">
                <a:highlight>
                  <a:srgbClr val="E5F18F"/>
                </a:highlight>
              </a:rPr>
              <a:t>haja</a:t>
            </a:r>
            <a:r>
              <a:rPr lang="en-US" dirty="0">
                <a:highlight>
                  <a:srgbClr val="E5F18F"/>
                </a:highlight>
              </a:rPr>
              <a:t> </a:t>
            </a:r>
            <a:r>
              <a:rPr lang="en-US" dirty="0" err="1">
                <a:highlight>
                  <a:srgbClr val="E5F18F"/>
                </a:highlight>
              </a:rPr>
              <a:t>delegação</a:t>
            </a:r>
            <a:r>
              <a:rPr lang="en-US" dirty="0">
                <a:highlight>
                  <a:srgbClr val="E5F18F"/>
                </a:highlight>
              </a:rPr>
              <a:t> mas o </a:t>
            </a:r>
            <a:r>
              <a:rPr lang="en-US" dirty="0" err="1">
                <a:highlight>
                  <a:srgbClr val="E5F18F"/>
                </a:highlight>
              </a:rPr>
              <a:t>prestador</a:t>
            </a:r>
            <a:r>
              <a:rPr lang="en-US" dirty="0">
                <a:highlight>
                  <a:srgbClr val="E5F18F"/>
                </a:highlight>
              </a:rPr>
              <a:t> </a:t>
            </a:r>
            <a:r>
              <a:rPr lang="en-US" dirty="0" err="1">
                <a:highlight>
                  <a:srgbClr val="E5F18F"/>
                </a:highlight>
              </a:rPr>
              <a:t>ainda</a:t>
            </a:r>
            <a:r>
              <a:rPr lang="en-US" dirty="0">
                <a:highlight>
                  <a:srgbClr val="E5F18F"/>
                </a:highlight>
              </a:rPr>
              <a:t> </a:t>
            </a:r>
            <a:r>
              <a:rPr lang="en-US" dirty="0" err="1">
                <a:highlight>
                  <a:srgbClr val="E5F18F"/>
                </a:highlight>
              </a:rPr>
              <a:t>não</a:t>
            </a:r>
            <a:r>
              <a:rPr lang="en-US" dirty="0">
                <a:highlight>
                  <a:srgbClr val="E5F18F"/>
                </a:highlight>
              </a:rPr>
              <a:t> </a:t>
            </a:r>
            <a:r>
              <a:rPr lang="en-US" dirty="0" err="1">
                <a:highlight>
                  <a:srgbClr val="E5F18F"/>
                </a:highlight>
              </a:rPr>
              <a:t>esteja</a:t>
            </a:r>
            <a:r>
              <a:rPr lang="en-US" dirty="0">
                <a:highlight>
                  <a:srgbClr val="E5F18F"/>
                </a:highlight>
              </a:rPr>
              <a:t> </a:t>
            </a:r>
            <a:r>
              <a:rPr lang="en-US" dirty="0" err="1">
                <a:highlight>
                  <a:srgbClr val="E5F18F"/>
                </a:highlight>
              </a:rPr>
              <a:t>atendendo</a:t>
            </a:r>
            <a:r>
              <a:rPr lang="en-US" dirty="0">
                <a:highlight>
                  <a:srgbClr val="E5F18F"/>
                </a:highlight>
              </a:rPr>
              <a:t> com rede </a:t>
            </a:r>
            <a:r>
              <a:rPr lang="en-US" b="1" dirty="0">
                <a:highlight>
                  <a:srgbClr val="E5F18F"/>
                </a:highlight>
              </a:rPr>
              <a:t>(</a:t>
            </a:r>
            <a:r>
              <a:rPr lang="en-US" b="1" dirty="0" err="1">
                <a:highlight>
                  <a:srgbClr val="E5F18F"/>
                </a:highlight>
              </a:rPr>
              <a:t>fase</a:t>
            </a:r>
            <a:r>
              <a:rPr lang="en-US" b="1" dirty="0">
                <a:highlight>
                  <a:srgbClr val="E5F18F"/>
                </a:highlight>
              </a:rPr>
              <a:t> de </a:t>
            </a:r>
            <a:r>
              <a:rPr lang="en-US" b="1" dirty="0" err="1">
                <a:highlight>
                  <a:srgbClr val="E5F18F"/>
                </a:highlight>
              </a:rPr>
              <a:t>implantação</a:t>
            </a:r>
            <a:r>
              <a:rPr lang="en-US" b="1" dirty="0">
                <a:highlight>
                  <a:srgbClr val="E5F18F"/>
                </a:highlight>
              </a:rPr>
              <a:t> de rede)</a:t>
            </a:r>
            <a:r>
              <a:rPr lang="en-US" dirty="0">
                <a:highlight>
                  <a:srgbClr val="E5F18F"/>
                </a:highlight>
              </a:rPr>
              <a:t>, </a:t>
            </a:r>
            <a:r>
              <a:rPr lang="en-US" dirty="0" err="1">
                <a:highlight>
                  <a:srgbClr val="E5F18F"/>
                </a:highlight>
              </a:rPr>
              <a:t>existe</a:t>
            </a:r>
            <a:r>
              <a:rPr lang="en-US" dirty="0">
                <a:highlight>
                  <a:srgbClr val="E5F18F"/>
                </a:highlight>
              </a:rPr>
              <a:t> a </a:t>
            </a:r>
            <a:r>
              <a:rPr lang="en-US" dirty="0" err="1">
                <a:highlight>
                  <a:srgbClr val="E5F18F"/>
                </a:highlight>
              </a:rPr>
              <a:t>opção</a:t>
            </a:r>
            <a:r>
              <a:rPr lang="en-US" dirty="0">
                <a:highlight>
                  <a:srgbClr val="E5F18F"/>
                </a:highlight>
              </a:rPr>
              <a:t> de </a:t>
            </a:r>
            <a:r>
              <a:rPr lang="en-US" b="1" dirty="0">
                <a:highlight>
                  <a:srgbClr val="E5F18F"/>
                </a:highlight>
              </a:rPr>
              <a:t>COM DELEGAÇÃO, SEM ATENDIMENTO.</a:t>
            </a:r>
            <a:endParaRPr lang="pt-BR" b="1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forma de </a:t>
            </a:r>
            <a:r>
              <a:rPr lang="en-US" b="1" dirty="0" err="1"/>
              <a:t>prestação</a:t>
            </a:r>
            <a:r>
              <a:rPr lang="en-US" dirty="0"/>
              <a:t> – varia de </a:t>
            </a:r>
            <a:r>
              <a:rPr lang="en-US" dirty="0" err="1"/>
              <a:t>acordo</a:t>
            </a:r>
            <a:r>
              <a:rPr lang="en-US" dirty="0"/>
              <a:t> com a </a:t>
            </a:r>
            <a:r>
              <a:rPr lang="en-US" dirty="0" err="1"/>
              <a:t>natureza</a:t>
            </a:r>
            <a:r>
              <a:rPr lang="en-US" dirty="0"/>
              <a:t> </a:t>
            </a:r>
            <a:r>
              <a:rPr lang="en-US" dirty="0" err="1"/>
              <a:t>jurídica</a:t>
            </a:r>
            <a:endParaRPr lang="en-US" dirty="0"/>
          </a:p>
          <a:p>
            <a:r>
              <a:rPr lang="en-US" dirty="0"/>
              <a:t>*</a:t>
            </a:r>
            <a:r>
              <a:rPr lang="en-US" dirty="0" err="1"/>
              <a:t>Frisar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recorrer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glossário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no +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 err="1"/>
              <a:t>Atividades</a:t>
            </a:r>
            <a:r>
              <a:rPr lang="en-US" b="1" dirty="0"/>
              <a:t> </a:t>
            </a:r>
            <a:r>
              <a:rPr lang="en-US" b="1" dirty="0" err="1"/>
              <a:t>abrangidas</a:t>
            </a:r>
            <a:r>
              <a:rPr lang="en-US" b="1" dirty="0"/>
              <a:t> – Integral – </a:t>
            </a:r>
            <a:r>
              <a:rPr lang="en-US" dirty="0" err="1"/>
              <a:t>responsável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transporte</a:t>
            </a:r>
            <a:r>
              <a:rPr lang="en-US" dirty="0"/>
              <a:t> e </a:t>
            </a:r>
            <a:r>
              <a:rPr lang="en-US" dirty="0" err="1"/>
              <a:t>tratamento</a:t>
            </a:r>
            <a:r>
              <a:rPr lang="en-US" b="1" dirty="0"/>
              <a:t> – </a:t>
            </a:r>
            <a:r>
              <a:rPr lang="en-US" b="1" dirty="0" err="1"/>
              <a:t>Parcial</a:t>
            </a:r>
            <a:r>
              <a:rPr lang="en-US" b="1" dirty="0"/>
              <a:t> - </a:t>
            </a:r>
            <a:r>
              <a:rPr lang="en-US" dirty="0" err="1"/>
              <a:t>Responsável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tratamento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transporte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 err="1"/>
              <a:t>Instrumento</a:t>
            </a:r>
            <a:r>
              <a:rPr lang="en-US" b="1" dirty="0"/>
              <a:t> de </a:t>
            </a:r>
            <a:r>
              <a:rPr lang="en-US" b="1" dirty="0" err="1"/>
              <a:t>delegação</a:t>
            </a:r>
            <a:r>
              <a:rPr lang="en-US" b="1" dirty="0"/>
              <a:t> da </a:t>
            </a:r>
            <a:r>
              <a:rPr lang="en-US" b="1" dirty="0" err="1"/>
              <a:t>prestação</a:t>
            </a:r>
            <a:r>
              <a:rPr lang="en-US" b="1" dirty="0"/>
              <a:t> do </a:t>
            </a:r>
            <a:r>
              <a:rPr lang="en-US" b="1" dirty="0" err="1"/>
              <a:t>serviço</a:t>
            </a:r>
            <a:r>
              <a:rPr lang="en-US" dirty="0"/>
              <a:t> - Se é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concessão</a:t>
            </a:r>
            <a:r>
              <a:rPr lang="en-US" dirty="0"/>
              <a:t> , </a:t>
            </a:r>
            <a:r>
              <a:rPr lang="en-US" dirty="0" err="1"/>
              <a:t>inexistente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outro.</a:t>
            </a:r>
          </a:p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8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Formulário</a:t>
            </a:r>
            <a:r>
              <a:rPr lang="en-US" dirty="0">
                <a:solidFill>
                  <a:schemeClr val="tx2"/>
                </a:solidFill>
              </a:rPr>
              <a:t> de consulta. </a:t>
            </a:r>
          </a:p>
          <a:p>
            <a:r>
              <a:rPr lang="en-US" dirty="0" err="1">
                <a:solidFill>
                  <a:schemeClr val="tx2"/>
                </a:solidFill>
              </a:rPr>
              <a:t>são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dirty="0" err="1">
                <a:solidFill>
                  <a:schemeClr val="tx2"/>
                </a:solidFill>
              </a:rPr>
              <a:t>estimados</a:t>
            </a:r>
            <a:r>
              <a:rPr lang="en-US" dirty="0">
                <a:solidFill>
                  <a:schemeClr val="tx2"/>
                </a:solidFill>
              </a:rPr>
              <a:t> de </a:t>
            </a:r>
            <a:r>
              <a:rPr lang="en-US" dirty="0" err="1">
                <a:solidFill>
                  <a:schemeClr val="tx2"/>
                </a:solidFill>
              </a:rPr>
              <a:t>acordo</a:t>
            </a:r>
            <a:r>
              <a:rPr lang="en-US" dirty="0">
                <a:solidFill>
                  <a:schemeClr val="tx2"/>
                </a:solidFill>
              </a:rPr>
              <a:t> com </a:t>
            </a:r>
            <a:r>
              <a:rPr lang="en-US" dirty="0" err="1">
                <a:solidFill>
                  <a:schemeClr val="tx2"/>
                </a:solidFill>
              </a:rPr>
              <a:t>os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dirty="0" err="1">
                <a:solidFill>
                  <a:schemeClr val="tx2"/>
                </a:solidFill>
              </a:rPr>
              <a:t>indicativos</a:t>
            </a:r>
            <a:r>
              <a:rPr lang="en-US" dirty="0">
                <a:solidFill>
                  <a:schemeClr val="tx2"/>
                </a:solidFill>
              </a:rPr>
              <a:t> do IBGE, 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Nota Técnica nº 8/2025/CGGI-SNSA-MCID/DCOT-MCID/SNSA-MCID-MCID 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89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391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Comentar sobre preenchimento apenas por quem possui rede.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Possibilidade de preencher esgoto e soluções alternativas em GM.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2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81221"/>
            <a:ext cx="10361851" cy="1505074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978857"/>
            <a:ext cx="8533289" cy="1794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5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3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2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90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2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15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81187"/>
            <a:ext cx="2742843" cy="599104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1" y="281187"/>
            <a:ext cx="8025355" cy="599104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63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1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511973"/>
            <a:ext cx="10361851" cy="139455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76018"/>
            <a:ext cx="10361851" cy="153595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86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7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6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54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43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3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20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90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10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38354"/>
            <a:ext cx="5384099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38354"/>
            <a:ext cx="5384099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65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71714"/>
            <a:ext cx="5386216" cy="655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869" indent="0">
              <a:buNone/>
              <a:defRPr sz="2400" b="1"/>
            </a:lvl2pPr>
            <a:lvl3pPr marL="1097737" indent="0">
              <a:buNone/>
              <a:defRPr sz="2200" b="1"/>
            </a:lvl3pPr>
            <a:lvl4pPr marL="1646606" indent="0">
              <a:buNone/>
              <a:defRPr sz="1900" b="1"/>
            </a:lvl4pPr>
            <a:lvl5pPr marL="2195474" indent="0">
              <a:buNone/>
              <a:defRPr sz="1900" b="1"/>
            </a:lvl5pPr>
            <a:lvl6pPr marL="2744343" indent="0">
              <a:buNone/>
              <a:defRPr sz="1900" b="1"/>
            </a:lvl6pPr>
            <a:lvl7pPr marL="3293212" indent="0">
              <a:buNone/>
              <a:defRPr sz="1900" b="1"/>
            </a:lvl7pPr>
            <a:lvl8pPr marL="3842080" indent="0">
              <a:buNone/>
              <a:defRPr sz="1900" b="1"/>
            </a:lvl8pPr>
            <a:lvl9pPr marL="4390949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226730"/>
            <a:ext cx="5386216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71714"/>
            <a:ext cx="5388332" cy="655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869" indent="0">
              <a:buNone/>
              <a:defRPr sz="2400" b="1"/>
            </a:lvl2pPr>
            <a:lvl3pPr marL="1097737" indent="0">
              <a:buNone/>
              <a:defRPr sz="2200" b="1"/>
            </a:lvl3pPr>
            <a:lvl4pPr marL="1646606" indent="0">
              <a:buNone/>
              <a:defRPr sz="1900" b="1"/>
            </a:lvl4pPr>
            <a:lvl5pPr marL="2195474" indent="0">
              <a:buNone/>
              <a:defRPr sz="1900" b="1"/>
            </a:lvl5pPr>
            <a:lvl6pPr marL="2744343" indent="0">
              <a:buNone/>
              <a:defRPr sz="1900" b="1"/>
            </a:lvl6pPr>
            <a:lvl7pPr marL="3293212" indent="0">
              <a:buNone/>
              <a:defRPr sz="1900" b="1"/>
            </a:lvl7pPr>
            <a:lvl8pPr marL="3842080" indent="0">
              <a:buNone/>
              <a:defRPr sz="1900" b="1"/>
            </a:lvl8pPr>
            <a:lvl9pPr marL="4390949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226730"/>
            <a:ext cx="5388332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4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6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65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9560"/>
            <a:ext cx="4010562" cy="118975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9561"/>
            <a:ext cx="6814779" cy="5992667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69317"/>
            <a:ext cx="4010562" cy="4802910"/>
          </a:xfrm>
        </p:spPr>
        <p:txBody>
          <a:bodyPr/>
          <a:lstStyle>
            <a:lvl1pPr marL="0" indent="0">
              <a:buNone/>
              <a:defRPr sz="1700"/>
            </a:lvl1pPr>
            <a:lvl2pPr marL="548869" indent="0">
              <a:buNone/>
              <a:defRPr sz="1400"/>
            </a:lvl2pPr>
            <a:lvl3pPr marL="1097737" indent="0">
              <a:buNone/>
              <a:defRPr sz="1200"/>
            </a:lvl3pPr>
            <a:lvl4pPr marL="1646606" indent="0">
              <a:buNone/>
              <a:defRPr sz="1100"/>
            </a:lvl4pPr>
            <a:lvl5pPr marL="2195474" indent="0">
              <a:buNone/>
              <a:defRPr sz="1100"/>
            </a:lvl5pPr>
            <a:lvl6pPr marL="2744343" indent="0">
              <a:buNone/>
              <a:defRPr sz="1100"/>
            </a:lvl6pPr>
            <a:lvl7pPr marL="3293212" indent="0">
              <a:buNone/>
              <a:defRPr sz="1100"/>
            </a:lvl7pPr>
            <a:lvl8pPr marL="3842080" indent="0">
              <a:buNone/>
              <a:defRPr sz="1100"/>
            </a:lvl8pPr>
            <a:lvl9pPr marL="4390949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38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915059"/>
            <a:ext cx="7314248" cy="5802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27385"/>
            <a:ext cx="7314248" cy="4212908"/>
          </a:xfrm>
        </p:spPr>
        <p:txBody>
          <a:bodyPr/>
          <a:lstStyle>
            <a:lvl1pPr marL="0" indent="0">
              <a:buNone/>
              <a:defRPr sz="3800"/>
            </a:lvl1pPr>
            <a:lvl2pPr marL="548869" indent="0">
              <a:buNone/>
              <a:defRPr sz="3400"/>
            </a:lvl2pPr>
            <a:lvl3pPr marL="1097737" indent="0">
              <a:buNone/>
              <a:defRPr sz="2900"/>
            </a:lvl3pPr>
            <a:lvl4pPr marL="1646606" indent="0">
              <a:buNone/>
              <a:defRPr sz="2400"/>
            </a:lvl4pPr>
            <a:lvl5pPr marL="2195474" indent="0">
              <a:buNone/>
              <a:defRPr sz="2400"/>
            </a:lvl5pPr>
            <a:lvl6pPr marL="2744343" indent="0">
              <a:buNone/>
              <a:defRPr sz="2400"/>
            </a:lvl6pPr>
            <a:lvl7pPr marL="3293212" indent="0">
              <a:buNone/>
              <a:defRPr sz="2400"/>
            </a:lvl7pPr>
            <a:lvl8pPr marL="3842080" indent="0">
              <a:buNone/>
              <a:defRPr sz="2400"/>
            </a:lvl8pPr>
            <a:lvl9pPr marL="4390949" indent="0">
              <a:buNone/>
              <a:defRPr sz="24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495310"/>
            <a:ext cx="7314248" cy="824052"/>
          </a:xfrm>
        </p:spPr>
        <p:txBody>
          <a:bodyPr/>
          <a:lstStyle>
            <a:lvl1pPr marL="0" indent="0">
              <a:buNone/>
              <a:defRPr sz="1700"/>
            </a:lvl1pPr>
            <a:lvl2pPr marL="548869" indent="0">
              <a:buNone/>
              <a:defRPr sz="1400"/>
            </a:lvl2pPr>
            <a:lvl3pPr marL="1097737" indent="0">
              <a:buNone/>
              <a:defRPr sz="1200"/>
            </a:lvl3pPr>
            <a:lvl4pPr marL="1646606" indent="0">
              <a:buNone/>
              <a:defRPr sz="1100"/>
            </a:lvl4pPr>
            <a:lvl5pPr marL="2195474" indent="0">
              <a:buNone/>
              <a:defRPr sz="1100"/>
            </a:lvl5pPr>
            <a:lvl6pPr marL="2744343" indent="0">
              <a:buNone/>
              <a:defRPr sz="1100"/>
            </a:lvl6pPr>
            <a:lvl7pPr marL="3293212" indent="0">
              <a:buNone/>
              <a:defRPr sz="1100"/>
            </a:lvl7pPr>
            <a:lvl8pPr marL="3842080" indent="0">
              <a:buNone/>
              <a:defRPr sz="1100"/>
            </a:lvl8pPr>
            <a:lvl9pPr marL="4390949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56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</p:spPr>
        <p:txBody>
          <a:bodyPr vert="horz" lIns="109774" tIns="54887" rIns="109774" bIns="5488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38354"/>
            <a:ext cx="10971372" cy="4633874"/>
          </a:xfrm>
          <a:prstGeom prst="rect">
            <a:avLst/>
          </a:prstGeom>
        </p:spPr>
        <p:txBody>
          <a:bodyPr vert="horz" lIns="109774" tIns="54887" rIns="109774" bIns="5488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91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773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651" indent="-411651" algn="l" defTabSz="109773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911" indent="-343043" algn="l" defTabSz="1097737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2172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1040" indent="-274434" algn="l" defTabSz="109773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9909" indent="-274434" algn="l" defTabSz="1097737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777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7646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6515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5383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869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737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606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5474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4343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3212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2080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90949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inisa.esgoto@cidades.gov.br" TargetMode="External"/><Relationship Id="rId2" Type="http://schemas.openxmlformats.org/officeDocument/2006/relationships/hyperlink" Target="https://teams.microsoft.com/l/message/19:39e0b1ff-cdf3-4b65-9482-459218d6c0db_dc2f1569-30b9-4f74-b9b7-e3fbf3f31c67@unq.gbl.spaces/1777983369406?context=%7B%22contextType%22%3A%22chat%22%7D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0.png"/><Relationship Id="rId5" Type="http://schemas.openxmlformats.org/officeDocument/2006/relationships/customXml" Target="../ink/ink1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emf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83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emf"/><Relationship Id="rId7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81.png"/><Relationship Id="rId4" Type="http://schemas.openxmlformats.org/officeDocument/2006/relationships/image" Target="../media/image11.png"/><Relationship Id="rId9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emf"/><Relationship Id="rId7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81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81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9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customXml" Target="../ink/ink7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69EC2A-77F1-7B14-1BAF-BAD4FF83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EA83DE3F-B50E-71D9-DEB9-E965BDB91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86" y="2259737"/>
            <a:ext cx="4505669" cy="2183351"/>
          </a:xfrm>
          <a:prstGeom prst="rect">
            <a:avLst/>
          </a:prstGeom>
        </p:spPr>
      </p:pic>
      <p:sp>
        <p:nvSpPr>
          <p:cNvPr id="3" name="Text 4">
            <a:extLst>
              <a:ext uri="{FF2B5EF4-FFF2-40B4-BE49-F238E27FC236}">
                <a16:creationId xmlns:a16="http://schemas.microsoft.com/office/drawing/2014/main" id="{F1E05EA0-F7EA-8409-F805-494B0CD84025}"/>
              </a:ext>
            </a:extLst>
          </p:cNvPr>
          <p:cNvSpPr txBox="1"/>
          <p:nvPr/>
        </p:nvSpPr>
        <p:spPr>
          <a:xfrm>
            <a:off x="426692" y="6374731"/>
            <a:ext cx="5095507" cy="3910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latin typeface="Montserrat"/>
              </a:rPr>
              <a:t>MÓDULO DE ESGOTO</a:t>
            </a:r>
            <a:endParaRPr lang="en-US" sz="2500" b="1">
              <a:latin typeface="Montserra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26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09DAD-15E6-AAD5-06D8-F40AC86BA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602BF1DF-A9C5-12F7-A04E-BEFB082913B8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492AC22-0F39-8E39-138D-C882659901F5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2080428-3B48-FD66-0F8F-4D98B48B3CD9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A5768F0-5CD8-EA38-3CE6-4CCA55FD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0E09B108-66A5-A559-3B1A-9F3868BFB46E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2590EA-5217-A373-59EC-97737C0E7ABD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53EFA7CA-91CC-ECD7-DBF3-4615C4DE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470069"/>
            <a:ext cx="123444" cy="190195"/>
          </a:xfrm>
          <a:prstGeom prst="rect">
            <a:avLst/>
          </a:prstGeom>
        </p:spPr>
      </p:pic>
      <p:pic>
        <p:nvPicPr>
          <p:cNvPr id="2" name="Image 6" descr="preencoded.png">
            <a:extLst>
              <a:ext uri="{FF2B5EF4-FFF2-40B4-BE49-F238E27FC236}">
                <a16:creationId xmlns:a16="http://schemas.microsoft.com/office/drawing/2014/main" id="{84FDBDEA-F1D9-09C4-5536-135D2F7C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848" y="4736796"/>
            <a:ext cx="123444" cy="190195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E938DBC9-C5C3-4053-E100-C691DE849A34}"/>
              </a:ext>
            </a:extLst>
          </p:cNvPr>
          <p:cNvSpPr txBox="1"/>
          <p:nvPr/>
        </p:nvSpPr>
        <p:spPr>
          <a:xfrm>
            <a:off x="790175" y="1423083"/>
            <a:ext cx="10000617" cy="5784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TUTORIAL (GERAL), DESCRIÇÃO DE CADA CAMPO A SER PREENCHIDO E IDICAÇÃO DE INFORMAÇÃO OBRIGATÓRIA</a:t>
            </a:r>
          </a:p>
        </p:txBody>
      </p:sp>
      <p:pic>
        <p:nvPicPr>
          <p:cNvPr id="10" name="Imagem 9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09291CB-DC43-A6AE-A14E-A1D11B4B8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0" y="2336237"/>
            <a:ext cx="10269742" cy="552450"/>
          </a:xfrm>
          <a:prstGeom prst="rect">
            <a:avLst/>
          </a:prstGeom>
        </p:spPr>
      </p:pic>
      <p:pic>
        <p:nvPicPr>
          <p:cNvPr id="11" name="Imagem 10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1E49F20F-C751-9687-1577-B9D54E7BE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902" y="3082190"/>
            <a:ext cx="5041349" cy="9144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D53D229-8D8A-C51C-ACE9-0295F0B66ADB}"/>
              </a:ext>
            </a:extLst>
          </p:cNvPr>
          <p:cNvSpPr/>
          <p:nvPr/>
        </p:nvSpPr>
        <p:spPr>
          <a:xfrm>
            <a:off x="2939425" y="2340126"/>
            <a:ext cx="5318151" cy="18180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D55D981-4F1A-4746-6C66-0CAB113D9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665" y="5019906"/>
            <a:ext cx="9050329" cy="127635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5FEB76F-9868-524D-CC43-FE3E4FD5153E}"/>
              </a:ext>
            </a:extLst>
          </p:cNvPr>
          <p:cNvSpPr txBox="1"/>
          <p:nvPr/>
        </p:nvSpPr>
        <p:spPr>
          <a:xfrm>
            <a:off x="796101" y="4658415"/>
            <a:ext cx="1105337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TODOS OS FORMULÁRIOS POSSUEM UM CAMPO DE OBSERVAÇÕES, ESCLARECIMENTOS E SUGESTÕES</a:t>
            </a:r>
          </a:p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38118EB-B209-28DD-6311-693E713EA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5373" y="6282302"/>
            <a:ext cx="2868113" cy="6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4B5FC-F4DB-72A4-AA4C-02B503C0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16442E9E-AD83-F2C9-AD3C-937513908E0D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7A2B823-FEDB-69CB-E366-B8ECA9F9E23B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5829E3C-D1EE-E841-12FC-27C4BCD01BDD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17A8503-0BAA-9927-69CF-50BAA2F34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B74DE011-7DFF-6517-1CB0-6FE81F049056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3079ACF-EA87-791C-1354-140133559734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452BAB7C-C1D0-0C2C-43B8-4493E190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940521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357C621F-1BF3-74B8-F11E-84AF747E059D}"/>
              </a:ext>
            </a:extLst>
          </p:cNvPr>
          <p:cNvSpPr txBox="1"/>
          <p:nvPr/>
        </p:nvSpPr>
        <p:spPr>
          <a:xfrm>
            <a:off x="790492" y="1745627"/>
            <a:ext cx="10604250" cy="637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CAMPOS DE DEPENDÊNCIA</a:t>
            </a:r>
            <a:r>
              <a:rPr lang="en-US" sz="1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 </a:t>
            </a:r>
            <a:endParaRPr lang="en-US"/>
          </a:p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A97DAAF-CB64-AE45-F4BF-A0AF97330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89" y="2371376"/>
            <a:ext cx="9393289" cy="1600200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E30AC39-3D72-BF3C-4DA7-F235519D5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13" y="4318330"/>
            <a:ext cx="9660035" cy="15621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EEB091E-1EAB-40C2-30C0-965ECBA0CCFA}"/>
              </a:ext>
            </a:extLst>
          </p:cNvPr>
          <p:cNvSpPr/>
          <p:nvPr/>
        </p:nvSpPr>
        <p:spPr>
          <a:xfrm>
            <a:off x="6342706" y="2700665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4A0D6C9-3434-B61B-BBFA-B3B53E70C3DC}"/>
              </a:ext>
            </a:extLst>
          </p:cNvPr>
          <p:cNvSpPr/>
          <p:nvPr/>
        </p:nvSpPr>
        <p:spPr>
          <a:xfrm>
            <a:off x="6303754" y="4589650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4D0D873A-E737-82F8-7B8A-FB5734FE7DD4}"/>
              </a:ext>
            </a:extLst>
          </p:cNvPr>
          <p:cNvSpPr/>
          <p:nvPr/>
        </p:nvSpPr>
        <p:spPr>
          <a:xfrm>
            <a:off x="5771707" y="3509589"/>
            <a:ext cx="648159" cy="4166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5E2B020C-2BDA-6ADC-1BA1-544297E27CCA}"/>
              </a:ext>
            </a:extLst>
          </p:cNvPr>
          <p:cNvSpPr/>
          <p:nvPr/>
        </p:nvSpPr>
        <p:spPr>
          <a:xfrm>
            <a:off x="5652919" y="5452210"/>
            <a:ext cx="648159" cy="4166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A0836D7-AF59-17C3-D89B-96E89FA685BC}"/>
              </a:ext>
            </a:extLst>
          </p:cNvPr>
          <p:cNvSpPr/>
          <p:nvPr/>
        </p:nvSpPr>
        <p:spPr>
          <a:xfrm>
            <a:off x="1622987" y="2190808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FEEDA13-1C26-7996-3149-D79073641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21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9FED-F393-43CD-FE1E-5A3A6822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71C10C49-3ADF-50F0-8AD7-BE653191CBED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8C24F54-1B77-0418-C222-DDD3E94A47E5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8AC8B28-1560-A8EF-D029-A46D13852FCA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4CF0596-F6D4-2C6A-1A2A-05425DD84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879E8690-5F7A-B860-2311-BDDF42675C6B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FA01DC-470A-C624-F3A4-0D150145FA66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6CDAAAF2-F788-7B0B-0B61-460BE5B8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940521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D86D2B07-0EE3-7804-D6A6-EC988C45300B}"/>
              </a:ext>
            </a:extLst>
          </p:cNvPr>
          <p:cNvSpPr txBox="1"/>
          <p:nvPr/>
        </p:nvSpPr>
        <p:spPr>
          <a:xfrm>
            <a:off x="790492" y="1745627"/>
            <a:ext cx="10604250" cy="637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CAMPOS DE INFORMAÇÕES TOTALIZADORA</a:t>
            </a:r>
            <a:endParaRPr lang="en-US"/>
          </a:p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96E33EC-68ED-4915-FB0E-A43DA124B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3" y="2879119"/>
            <a:ext cx="10986810" cy="17179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39B45401-34EA-D8E0-92C1-2575F7795D18}"/>
              </a:ext>
            </a:extLst>
          </p:cNvPr>
          <p:cNvSpPr/>
          <p:nvPr/>
        </p:nvSpPr>
        <p:spPr>
          <a:xfrm>
            <a:off x="9094542" y="4010134"/>
            <a:ext cx="1682128" cy="694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05A6444-C6C6-1B54-A2AD-02904B23B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817" y="6103705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9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A28F0-038B-3C89-4B27-B2CCC0F44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B8DE7084-2E2C-19E0-04F7-3977DF70FBB3}"/>
              </a:ext>
            </a:extLst>
          </p:cNvPr>
          <p:cNvSpPr/>
          <p:nvPr/>
        </p:nvSpPr>
        <p:spPr>
          <a:xfrm>
            <a:off x="267256" y="2877854"/>
            <a:ext cx="524375" cy="637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D2C00AF-D6B7-CC57-FECE-25A53B16EE83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F298253-95BD-AD0F-8508-7A4585F2BE0C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1B5EB09-3821-F665-DF04-941594D09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F8B9BE9A-CB36-995C-504F-4FC29337B68F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436DD76-3395-9CB9-52A6-741E7E615409}"/>
              </a:ext>
            </a:extLst>
          </p:cNvPr>
          <p:cNvSpPr txBox="1"/>
          <p:nvPr/>
        </p:nvSpPr>
        <p:spPr>
          <a:xfrm>
            <a:off x="2689142" y="397079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CFB32755-10AE-73B7-BB4C-3A0A9722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1940521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ACB43699-2578-7CBD-0445-81A00601FEDA}"/>
              </a:ext>
            </a:extLst>
          </p:cNvPr>
          <p:cNvSpPr txBox="1"/>
          <p:nvPr/>
        </p:nvSpPr>
        <p:spPr>
          <a:xfrm>
            <a:off x="790492" y="1745627"/>
            <a:ext cx="10604250" cy="637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CAMPOS DE INFORMAÇÕES FUTURAS</a:t>
            </a:r>
            <a:r>
              <a:rPr lang="en-US" sz="1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 </a:t>
            </a:r>
            <a:endParaRPr lang="en-US"/>
          </a:p>
          <a:p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E8C409-BDE3-A5FF-20EB-7580FA077D1D}"/>
              </a:ext>
            </a:extLst>
          </p:cNvPr>
          <p:cNvSpPr txBox="1"/>
          <p:nvPr/>
        </p:nvSpPr>
        <p:spPr>
          <a:xfrm>
            <a:off x="529153" y="3393018"/>
            <a:ext cx="12440698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1800" b="0" i="0">
              <a:solidFill>
                <a:srgbClr val="4A5568"/>
              </a:solidFill>
              <a:latin typeface="Roboto"/>
              <a:ea typeface="Segoe UI"/>
              <a:cs typeface="Segoe UI"/>
            </a:endParaRP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endParaRPr lang="en-US" sz="1800" b="0" i="0">
              <a:solidFill>
                <a:srgbClr val="000000"/>
              </a:solidFill>
              <a:latin typeface="Roboto"/>
              <a:ea typeface="Segoe UI"/>
              <a:cs typeface="Segoe UI"/>
            </a:endParaRP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1" i="0" u="sng" baseline="0">
                <a:solidFill>
                  <a:srgbClr val="4A5568"/>
                </a:solidFill>
                <a:latin typeface="Roboto"/>
                <a:ea typeface="Segoe UI"/>
                <a:cs typeface="Segoe UI"/>
              </a:rPr>
              <a:t>IMPORTANTE!!</a:t>
            </a:r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0" i="0">
                <a:solidFill>
                  <a:srgbClr val="000000"/>
                </a:solidFill>
                <a:latin typeface="Roboto"/>
                <a:ea typeface="Segoe UI"/>
                <a:cs typeface="Segoe UI"/>
              </a:rPr>
              <a:t>​</a:t>
            </a:r>
          </a:p>
          <a:p>
            <a:pPr algn="l" rtl="0"/>
            <a:r>
              <a:rPr lang="en-US" sz="1800" b="1" i="0" u="none" strike="noStrike" baseline="0">
                <a:solidFill>
                  <a:srgbClr val="4A5568"/>
                </a:solidFill>
                <a:latin typeface="Roboto"/>
                <a:ea typeface="Segoe UI"/>
                <a:cs typeface="Segoe UI"/>
              </a:rPr>
              <a:t>INFORMAÇÃO PREENCHIDA COM "0" OU DEIXAR O CAMPO "EM BRANCO"</a:t>
            </a:r>
          </a:p>
          <a:p>
            <a:pPr algn="ctr"/>
            <a:endParaRPr lang="pt-BR"/>
          </a:p>
        </p:txBody>
      </p:sp>
      <p:pic>
        <p:nvPicPr>
          <p:cNvPr id="6" name="Imagem 5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B0141ADB-EC73-F676-31D6-8C992EE88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25" y="2481995"/>
            <a:ext cx="11650198" cy="20539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E88A6CA-5298-2A00-CAD6-488DA1A5F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250" y="6148674"/>
            <a:ext cx="3104720" cy="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9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3BE80-CB27-4547-406F-E3D96ED7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66CF9B8-71B4-B6AC-B907-429862963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4DBBAD-6BB1-297E-4EA1-AAF9602FA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91" y="5919948"/>
            <a:ext cx="3653258" cy="83954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5EC2E61-899B-FA4E-E603-EFB9A5BEB7D0}"/>
              </a:ext>
            </a:extLst>
          </p:cNvPr>
          <p:cNvSpPr txBox="1"/>
          <p:nvPr/>
        </p:nvSpPr>
        <p:spPr>
          <a:xfrm>
            <a:off x="832648" y="313990"/>
            <a:ext cx="609520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 i="0" u="none" strike="noStrike" baseline="0">
                <a:solidFill>
                  <a:srgbClr val="1A365D"/>
                </a:solidFill>
                <a:latin typeface="Montserrat"/>
              </a:rPr>
              <a:t>CADASTRO</a:t>
            </a:r>
            <a:endParaRPr lang="pt-BR"/>
          </a:p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2BADB1B-1C94-414C-73A9-8CCABD0F68C6}"/>
              </a:ext>
            </a:extLst>
          </p:cNvPr>
          <p:cNvSpPr txBox="1"/>
          <p:nvPr/>
        </p:nvSpPr>
        <p:spPr>
          <a:xfrm>
            <a:off x="1100428" y="1481101"/>
            <a:ext cx="981129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 acessar o sistema, à esquerda da página, o usuário poderá visualizar os itens do Menu. </a:t>
            </a:r>
          </a:p>
          <a:p>
            <a:r>
              <a:rPr lang="pt-BR" sz="1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 itens que compõem o Menu são:</a:t>
            </a:r>
          </a:p>
          <a:p>
            <a:pPr algn="ctr"/>
            <a:endParaRPr lang="pt-BR" dirty="0"/>
          </a:p>
        </p:txBody>
      </p:sp>
      <p:pic>
        <p:nvPicPr>
          <p:cNvPr id="3" name="Imagem 2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BE643C58-AEB4-792E-4AEE-7284E37B0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507" y="2250294"/>
            <a:ext cx="2270182" cy="37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45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E9B98-9D57-9A63-1DFD-CA21140D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58465E2-3271-435A-745D-6BAD107D9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705E93-9806-097B-39F8-05FB20DB8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767" y="5912248"/>
            <a:ext cx="3701382" cy="847244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92904C9-BE20-5EF3-3D42-591A932A3FD9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FAC28EA-998F-5818-CAA3-AE715DC375E2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4EB90FA8-2A07-48DF-72F4-64100D0E8C6F}"/>
              </a:ext>
            </a:extLst>
          </p:cNvPr>
          <p:cNvSpPr txBox="1"/>
          <p:nvPr/>
        </p:nvSpPr>
        <p:spPr>
          <a:xfrm>
            <a:off x="1765899" y="1359123"/>
            <a:ext cx="374941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PRESTADOR</a:t>
            </a:r>
            <a:endParaRPr lang="pt-BR" sz="30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54005B-8AC3-AFAB-2F3E-6568762281D9}"/>
              </a:ext>
            </a:extLst>
          </p:cNvPr>
          <p:cNvSpPr txBox="1"/>
          <p:nvPr/>
        </p:nvSpPr>
        <p:spPr>
          <a:xfrm>
            <a:off x="1306116" y="1947373"/>
            <a:ext cx="7836693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rgbClr val="1F497D"/>
                </a:solidFill>
                <a:ea typeface="Calibri"/>
                <a:cs typeface="Calibri"/>
              </a:rPr>
              <a:t>Informações relacionadas ao cadastro do prestador de serviço e do mandatário;</a:t>
            </a:r>
          </a:p>
          <a:p>
            <a:pPr algn="ctr"/>
            <a:endParaRPr lang="pt-BR"/>
          </a:p>
        </p:txBody>
      </p:sp>
      <p:pic>
        <p:nvPicPr>
          <p:cNvPr id="4" name="Imagem 3" descr="Interface gráfica do usuário, Aplicativo, Email&#10;&#10;O conteúdo gerado por IA pode estar incorreto.">
            <a:extLst>
              <a:ext uri="{FF2B5EF4-FFF2-40B4-BE49-F238E27FC236}">
                <a16:creationId xmlns:a16="http://schemas.microsoft.com/office/drawing/2014/main" id="{7E9268C2-23C6-65C9-AB2D-FCD0E05F1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743" y="2285461"/>
            <a:ext cx="8076412" cy="46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13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5F733-14AD-0FD0-F9AB-E3C81DF2B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F8724F0-EA60-8D6A-4AF1-E843981DF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C89DA8BA-41ED-3B57-264E-DB590BCEDDC7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2BCD14-FA5A-396C-EE91-7A4D46FC0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348" y="6111032"/>
            <a:ext cx="3547073" cy="785562"/>
          </a:xfrm>
          <a:prstGeom prst="rect">
            <a:avLst/>
          </a:prstGeom>
        </p:spPr>
      </p:pic>
      <p:pic>
        <p:nvPicPr>
          <p:cNvPr id="3" name="Imagem 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363CA696-E3FF-4AED-B55D-8E2754602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00" y="1445580"/>
            <a:ext cx="10722488" cy="39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0894-83F3-53F5-4D89-3F980733F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2AFE96E-2C47-7601-C1DD-F99795A76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163B0D75-177A-111E-6719-BD9F7BF5D47C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CC360131-A77D-D2FD-8DD5-49B5715C7E38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AF94A1-E8CB-E798-1A9D-67877CDD82A8}"/>
              </a:ext>
            </a:extLst>
          </p:cNvPr>
          <p:cNvSpPr txBox="1"/>
          <p:nvPr/>
        </p:nvSpPr>
        <p:spPr>
          <a:xfrm>
            <a:off x="1361696" y="1134246"/>
            <a:ext cx="847276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RESPONSÁVEL PELA INFORMAÇÃO</a:t>
            </a:r>
            <a:endParaRPr lang="pt-BR"/>
          </a:p>
          <a:p>
            <a:pPr algn="ctr"/>
            <a:endParaRPr lang="pt-BR"/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717A33A0-A076-DE97-692B-ACB12BB79C26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6AD28B-C2D2-9E26-301D-2CDCA7AED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61" y="6093595"/>
            <a:ext cx="3444200" cy="785562"/>
          </a:xfrm>
          <a:prstGeom prst="rect">
            <a:avLst/>
          </a:prstGeom>
        </p:spPr>
      </p:pic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402ECF2-6AC5-FC36-5D29-41D0CEF90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56" y="1860041"/>
            <a:ext cx="9437885" cy="5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4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CC85A-C63F-600A-69D4-B63E7843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01511A-F6D2-4126-0E3C-CDE49A0F9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2CDFFBB0-1A31-F001-76A7-DC1C0DB4FD41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553A82E-96F6-AEE7-69DC-1F47ACAC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4" name="Imagem 3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2AC0B2E5-BA30-D683-C055-939C4B681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74" y="1155804"/>
            <a:ext cx="10053473" cy="565644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C8519D2-25D2-5412-124C-0CE23944C71B}"/>
              </a:ext>
            </a:extLst>
          </p:cNvPr>
          <p:cNvSpPr txBox="1"/>
          <p:nvPr/>
        </p:nvSpPr>
        <p:spPr>
          <a:xfrm>
            <a:off x="844742" y="718958"/>
            <a:ext cx="818605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i="0" u="none" strike="noStrike" baseline="0">
                <a:solidFill>
                  <a:srgbClr val="00B050"/>
                </a:solidFill>
                <a:latin typeface="Montserrat"/>
              </a:rPr>
              <a:t>1.2. </a:t>
            </a:r>
            <a:r>
              <a:rPr lang="en-US" sz="3000" b="1" i="0" u="none" strike="noStrike" baseline="0">
                <a:solidFill>
                  <a:srgbClr val="00B050"/>
                </a:solidFill>
                <a:latin typeface="Montserrat"/>
              </a:rPr>
              <a:t>RESPONSÁVEL PELA INFORMAÇÃO</a:t>
            </a:r>
            <a:endParaRPr lang="pt-BR"/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530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00797-C8C8-F585-5664-D8D72CD83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319285F-02C0-5CFA-0D2B-3AB2826A0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6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0E646A-4102-CC66-2191-FC9A14646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207" y="5863393"/>
            <a:ext cx="3985569" cy="1007524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F8A0E16-8650-0416-84AD-2026CAF98EC0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D6B15A2-5A1D-9C6F-0C92-97D6DD247CBF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EBAD9EF4-783D-0029-86ED-2F9EAA08A527}"/>
              </a:ext>
            </a:extLst>
          </p:cNvPr>
          <p:cNvSpPr txBox="1"/>
          <p:nvPr/>
        </p:nvSpPr>
        <p:spPr>
          <a:xfrm>
            <a:off x="1765899" y="1359123"/>
            <a:ext cx="8117956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ATENDIMENTO E DELEGAÇÃO</a:t>
            </a:r>
            <a:endParaRPr lang="pt-BR" sz="30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91FC939-C4A1-14D1-75E7-3948D1D95151}"/>
              </a:ext>
            </a:extLst>
          </p:cNvPr>
          <p:cNvSpPr txBox="1"/>
          <p:nvPr/>
        </p:nvSpPr>
        <p:spPr>
          <a:xfrm>
            <a:off x="1182704" y="1947373"/>
            <a:ext cx="796010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Em atendimento e Delegação, o prestador deve informar dados sobre:</a:t>
            </a:r>
          </a:p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19F2018-3D26-4DC9-8816-4C71B23F2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24" y="2638189"/>
            <a:ext cx="10234116" cy="288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47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9F704-DD8E-7C64-6966-678D7588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8674224-5D44-4B35-1A5B-AC42210FB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6277" y="0"/>
            <a:ext cx="1494135" cy="7021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BB0AA3-1B78-97E3-D924-AD4DA43C7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263915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A7F59CC-3C72-F10B-523B-589921492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35" y="546189"/>
            <a:ext cx="4324286" cy="2486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129B1EF-D34F-D4BB-1138-1D0D937A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3544801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34D001-8517-7731-42FE-C1F0632D0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35" y="4572166"/>
            <a:ext cx="4324286" cy="996281"/>
          </a:xfrm>
          <a:prstGeom prst="rect">
            <a:avLst/>
          </a:prstGeom>
        </p:spPr>
      </p:pic>
      <p:sp>
        <p:nvSpPr>
          <p:cNvPr id="4" name="Text 4">
            <a:extLst>
              <a:ext uri="{FF2B5EF4-FFF2-40B4-BE49-F238E27FC236}">
                <a16:creationId xmlns:a16="http://schemas.microsoft.com/office/drawing/2014/main" id="{E12E4928-4281-7CD4-2A64-A44859EFE78C}"/>
              </a:ext>
            </a:extLst>
          </p:cNvPr>
          <p:cNvSpPr txBox="1"/>
          <p:nvPr/>
        </p:nvSpPr>
        <p:spPr>
          <a:xfrm>
            <a:off x="297756" y="170804"/>
            <a:ext cx="6058709" cy="3014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 defTabSz="9144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b="1">
                <a:latin typeface="Montserrat"/>
                <a:ea typeface="Roboto"/>
                <a:cs typeface="Roboto"/>
              </a:rPr>
              <a:t>1   INFORMAÇÕES GERAIS SOBRE O SISTEMA E FORMULÁRIOS</a:t>
            </a:r>
            <a:r>
              <a:rPr lang="en-US" sz="1400">
                <a:latin typeface="Montserrat"/>
                <a:ea typeface="Roboto"/>
                <a:cs typeface="Roboto"/>
              </a:rPr>
              <a:t>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>
              <a:latin typeface="Calibri"/>
              <a:ea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724148-7278-DB38-B2B8-D80B801520BE}"/>
              </a:ext>
            </a:extLst>
          </p:cNvPr>
          <p:cNvSpPr txBox="1"/>
          <p:nvPr/>
        </p:nvSpPr>
        <p:spPr>
          <a:xfrm>
            <a:off x="546602" y="601767"/>
            <a:ext cx="12694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1" u="none" strike="noStrike" baseline="0">
                <a:solidFill>
                  <a:srgbClr val="000000"/>
                </a:solidFill>
                <a:latin typeface="Roboto"/>
              </a:rPr>
              <a:t>Daniela </a:t>
            </a:r>
            <a:r>
              <a:rPr lang="en-US" sz="1200" i="1">
                <a:solidFill>
                  <a:srgbClr val="000000"/>
                </a:solidFill>
                <a:latin typeface="Roboto"/>
              </a:rPr>
              <a:t>Rocke</a:t>
            </a:r>
            <a:endParaRPr lang="pt-BR" sz="1200" i="1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A9558F-DB41-7FDC-3E52-73DF4EA30DA5}"/>
              </a:ext>
            </a:extLst>
          </p:cNvPr>
          <p:cNvSpPr txBox="1"/>
          <p:nvPr/>
        </p:nvSpPr>
        <p:spPr>
          <a:xfrm>
            <a:off x="294648" y="1003173"/>
            <a:ext cx="51524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Montserrat"/>
              </a:rPr>
              <a:t>2</a:t>
            </a:r>
            <a:r>
              <a:rPr lang="en-US" sz="14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b="0" i="0" u="none" strike="noStrike" baseline="0">
                <a:solidFill>
                  <a:srgbClr val="000000"/>
                </a:solidFill>
                <a:latin typeface="Montserrat"/>
              </a:rPr>
              <a:t> 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PREENCHIMENTO DOS DADOS DE </a:t>
            </a:r>
            <a:r>
              <a:rPr lang="en-US" sz="1400" b="1">
                <a:solidFill>
                  <a:srgbClr val="000000"/>
                </a:solidFill>
                <a:latin typeface="Montserrat"/>
              </a:rPr>
              <a:t>CADASTRO</a:t>
            </a:r>
            <a:endParaRPr lang="pt-BR" sz="1400">
              <a:latin typeface="Montserra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6D7EEA-126E-BC59-B861-61983C30144D}"/>
              </a:ext>
            </a:extLst>
          </p:cNvPr>
          <p:cNvSpPr txBox="1"/>
          <p:nvPr/>
        </p:nvSpPr>
        <p:spPr>
          <a:xfrm>
            <a:off x="546614" y="1320563"/>
            <a:ext cx="14467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1" u="none" strike="noStrike" baseline="0">
                <a:solidFill>
                  <a:srgbClr val="000000"/>
                </a:solidFill>
                <a:latin typeface="Roboto"/>
              </a:rPr>
              <a:t>Arthur Chiaradia</a:t>
            </a:r>
            <a:endParaRPr lang="pt-BR" sz="1200" i="1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D8D907-B27C-C052-EAE9-EC1FB4DE919C}"/>
              </a:ext>
            </a:extLst>
          </p:cNvPr>
          <p:cNvSpPr txBox="1"/>
          <p:nvPr/>
        </p:nvSpPr>
        <p:spPr>
          <a:xfrm>
            <a:off x="294648" y="1824653"/>
            <a:ext cx="53671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Montserrat"/>
              </a:rPr>
              <a:t>3 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 FORMULÁRIOS FINANCEIROS</a:t>
            </a:r>
            <a:endParaRPr lang="pt-BR" sz="1400">
              <a:latin typeface="Montserrat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D359062-40EF-824C-9C6B-D79CE5B3DE1C}"/>
              </a:ext>
            </a:extLst>
          </p:cNvPr>
          <p:cNvSpPr txBox="1"/>
          <p:nvPr/>
        </p:nvSpPr>
        <p:spPr>
          <a:xfrm>
            <a:off x="487095" y="2136897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Receitas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 e </a:t>
            </a:r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Cobranças</a:t>
            </a:r>
            <a:r>
              <a:rPr lang="en-US" sz="1200" b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 /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 </a:t>
            </a:r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Despesas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,</a:t>
            </a:r>
            <a:r>
              <a:rPr lang="en-US" sz="1200" b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 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Investimentos e </a:t>
            </a:r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Pessoal</a:t>
            </a:r>
            <a:endParaRPr lang="pt-BR" sz="1200" b="1" err="1">
              <a:solidFill>
                <a:schemeClr val="tx1">
                  <a:lumMod val="76000"/>
                  <a:lumOff val="24000"/>
                </a:schemeClr>
              </a:solidFill>
              <a:latin typeface="Montserrat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5F5232A-AACE-67E6-410E-26134474C8C8}"/>
              </a:ext>
            </a:extLst>
          </p:cNvPr>
          <p:cNvSpPr txBox="1"/>
          <p:nvPr/>
        </p:nvSpPr>
        <p:spPr>
          <a:xfrm>
            <a:off x="498998" y="2409226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1" u="none" strike="noStrike" baseline="0">
                <a:solidFill>
                  <a:srgbClr val="000000"/>
                </a:solidFill>
                <a:latin typeface="Roboto"/>
              </a:rPr>
              <a:t>Daniela </a:t>
            </a:r>
            <a:r>
              <a:rPr lang="en-US" sz="1200" i="1">
                <a:solidFill>
                  <a:srgbClr val="000000"/>
                </a:solidFill>
                <a:latin typeface="Roboto"/>
              </a:rPr>
              <a:t>Rocke</a:t>
            </a:r>
            <a:endParaRPr lang="pt-BR" sz="1200" i="1" err="1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0E5E97D-7CC6-370E-34BB-830CBDC7A0AC}"/>
              </a:ext>
            </a:extLst>
          </p:cNvPr>
          <p:cNvSpPr txBox="1"/>
          <p:nvPr/>
        </p:nvSpPr>
        <p:spPr>
          <a:xfrm>
            <a:off x="294648" y="2907514"/>
            <a:ext cx="53671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4 </a:t>
            </a:r>
            <a:r>
              <a:rPr lang="en-US" sz="1400" b="1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FORMULÁRIOS TÉCNICOS</a:t>
            </a:r>
            <a:endParaRPr lang="pt-BR" sz="1400">
              <a:latin typeface="Montserrat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122D1AF-C6D9-CDCD-A123-61AE163C2F1D}"/>
              </a:ext>
            </a:extLst>
          </p:cNvPr>
          <p:cNvSpPr txBox="1"/>
          <p:nvPr/>
        </p:nvSpPr>
        <p:spPr>
          <a:xfrm>
            <a:off x="490621" y="3144229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Cobertura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 e </a:t>
            </a:r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Atendimento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 </a:t>
            </a:r>
            <a:r>
              <a:rPr lang="en-US" sz="1200" b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/ </a:t>
            </a:r>
            <a:r>
              <a:rPr lang="en-US" sz="1200" b="1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Operacional</a:t>
            </a:r>
            <a:endParaRPr lang="pt-BR" sz="1200" b="1" err="1">
              <a:solidFill>
                <a:schemeClr val="tx1">
                  <a:lumMod val="76000"/>
                  <a:lumOff val="24000"/>
                </a:schemeClr>
              </a:solidFill>
              <a:latin typeface="Montserrat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F14C20B-87F4-7EA3-4A89-1B33DD46B517}"/>
              </a:ext>
            </a:extLst>
          </p:cNvPr>
          <p:cNvSpPr txBox="1"/>
          <p:nvPr/>
        </p:nvSpPr>
        <p:spPr>
          <a:xfrm>
            <a:off x="490621" y="3420634"/>
            <a:ext cx="11947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1" u="none" strike="noStrike" baseline="0">
                <a:solidFill>
                  <a:srgbClr val="000000"/>
                </a:solidFill>
                <a:latin typeface="Roboto"/>
              </a:rPr>
              <a:t>Victor Araujo</a:t>
            </a:r>
            <a:endParaRPr lang="pt-BR" sz="1200" i="1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E51BA9C-9065-1717-E2D6-D40BD51BDCF2}"/>
              </a:ext>
            </a:extLst>
          </p:cNvPr>
          <p:cNvSpPr txBox="1"/>
          <p:nvPr/>
        </p:nvSpPr>
        <p:spPr>
          <a:xfrm>
            <a:off x="282745" y="3875477"/>
            <a:ext cx="53671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Montserrat"/>
              </a:rPr>
              <a:t>5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 </a:t>
            </a:r>
            <a:r>
              <a:rPr lang="en-US" sz="1400" b="1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FORMULÁRIOS TÉCNICOS </a:t>
            </a:r>
            <a:endParaRPr lang="en-US" sz="1400">
              <a:latin typeface="Montserrat"/>
              <a:ea typeface="Roboto"/>
              <a:cs typeface="Roboto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0E7D573-9931-D3EF-1ADB-F54B71B70F86}"/>
              </a:ext>
            </a:extLst>
          </p:cNvPr>
          <p:cNvSpPr txBox="1"/>
          <p:nvPr/>
        </p:nvSpPr>
        <p:spPr>
          <a:xfrm>
            <a:off x="527774" y="4183634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Infraestrutura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 e </a:t>
            </a:r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Qualidade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 </a:t>
            </a:r>
            <a:r>
              <a:rPr lang="en-US" sz="1200" b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dos Serviços</a:t>
            </a:r>
            <a:endParaRPr lang="pt-BR" sz="1200" err="1">
              <a:solidFill>
                <a:schemeClr val="tx1">
                  <a:lumMod val="76000"/>
                  <a:lumOff val="24000"/>
                </a:schemeClr>
              </a:solidFill>
              <a:latin typeface="Montserrat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CC6A8CD-416E-CFE1-A2AD-4AB837D0D21E}"/>
              </a:ext>
            </a:extLst>
          </p:cNvPr>
          <p:cNvSpPr txBox="1"/>
          <p:nvPr/>
        </p:nvSpPr>
        <p:spPr>
          <a:xfrm>
            <a:off x="534710" y="4495775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1" u="none" strike="noStrike" baseline="0">
                <a:solidFill>
                  <a:srgbClr val="000000"/>
                </a:solidFill>
                <a:latin typeface="Roboto"/>
              </a:rPr>
              <a:t>Isabella Lima</a:t>
            </a:r>
            <a:endParaRPr lang="pt-BR" sz="1200" i="1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336AA509-983F-08A4-7C43-6E85B441BBBC}"/>
              </a:ext>
            </a:extLst>
          </p:cNvPr>
          <p:cNvSpPr txBox="1"/>
          <p:nvPr/>
        </p:nvSpPr>
        <p:spPr>
          <a:xfrm>
            <a:off x="285316" y="4974434"/>
            <a:ext cx="53671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Montserrat"/>
              </a:rPr>
              <a:t>6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 </a:t>
            </a:r>
            <a:r>
              <a:rPr lang="en-US" sz="1400" b="1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MENU DE FUNCIONALIDADES </a:t>
            </a:r>
            <a:endParaRPr lang="en-US" sz="1400">
              <a:latin typeface="Montserrat"/>
              <a:ea typeface="Roboto"/>
              <a:cs typeface="Roboto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3BCC43D-F1A3-9BED-22B7-BA90704BBAFB}"/>
              </a:ext>
            </a:extLst>
          </p:cNvPr>
          <p:cNvSpPr txBox="1"/>
          <p:nvPr/>
        </p:nvSpPr>
        <p:spPr>
          <a:xfrm>
            <a:off x="479219" y="5289361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Glossário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, </a:t>
            </a:r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Relatórios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, Histórico </a:t>
            </a:r>
            <a:r>
              <a:rPr lang="en-US" sz="1200" b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e </a:t>
            </a:r>
            <a:r>
              <a:rPr lang="en-US" sz="1200" b="1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Atestado</a:t>
            </a:r>
            <a:r>
              <a:rPr lang="en-US" sz="1200" b="1" i="0" u="none" strike="noStrike" baseline="0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 de </a:t>
            </a:r>
            <a:r>
              <a:rPr lang="en-US" sz="1200" b="1" i="0" u="none" strike="noStrike" baseline="0" err="1">
                <a:solidFill>
                  <a:schemeClr val="tx1">
                    <a:lumMod val="76000"/>
                    <a:lumOff val="24000"/>
                  </a:schemeClr>
                </a:solidFill>
                <a:latin typeface="Montserrat"/>
              </a:rPr>
              <a:t>Regularidade</a:t>
            </a:r>
            <a:endParaRPr lang="pt-BR" sz="1200" err="1">
              <a:solidFill>
                <a:schemeClr val="tx1">
                  <a:lumMod val="76000"/>
                  <a:lumOff val="24000"/>
                </a:schemeClr>
              </a:solidFill>
              <a:latin typeface="Montserrat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1E92097-EDCA-29FC-A1D6-69B1FD73B92D}"/>
              </a:ext>
            </a:extLst>
          </p:cNvPr>
          <p:cNvSpPr txBox="1"/>
          <p:nvPr/>
        </p:nvSpPr>
        <p:spPr>
          <a:xfrm>
            <a:off x="477763" y="5621123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1" u="none" strike="noStrike" baseline="0">
                <a:solidFill>
                  <a:srgbClr val="000000"/>
                </a:solidFill>
                <a:latin typeface="Roboto"/>
              </a:rPr>
              <a:t>Erick Nascimento</a:t>
            </a:r>
            <a:endParaRPr lang="pt-BR" sz="1200" i="1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96730AA-0CFE-881D-A2D9-8E4E631D00A1}"/>
              </a:ext>
            </a:extLst>
          </p:cNvPr>
          <p:cNvSpPr txBox="1"/>
          <p:nvPr/>
        </p:nvSpPr>
        <p:spPr>
          <a:xfrm>
            <a:off x="282744" y="6122640"/>
            <a:ext cx="53671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Montserrat"/>
              </a:rPr>
              <a:t>7 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Montserrat"/>
              </a:rPr>
              <a:t> FINALIZAÇÃO DE PREENCHIMENTO</a:t>
            </a:r>
            <a:endParaRPr lang="pt-BR" sz="1400">
              <a:latin typeface="Montserrat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9A9262F0-CF0A-6D8E-1E67-6B10874C1635}"/>
              </a:ext>
            </a:extLst>
          </p:cNvPr>
          <p:cNvSpPr txBox="1"/>
          <p:nvPr/>
        </p:nvSpPr>
        <p:spPr>
          <a:xfrm>
            <a:off x="489881" y="6422975"/>
            <a:ext cx="53671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1" u="none" strike="noStrike" baseline="0">
                <a:solidFill>
                  <a:srgbClr val="000000"/>
                </a:solidFill>
                <a:latin typeface="Roboto"/>
              </a:rPr>
              <a:t>Erick Nascimento</a:t>
            </a:r>
            <a:endParaRPr lang="pt-BR" sz="1200" i="1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52DF3D1-A976-F758-97CF-899F3D51424B}"/>
              </a:ext>
            </a:extLst>
          </p:cNvPr>
          <p:cNvSpPr txBox="1"/>
          <p:nvPr/>
        </p:nvSpPr>
        <p:spPr>
          <a:xfrm>
            <a:off x="7339274" y="1474530"/>
            <a:ext cx="38686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600" b="1">
                <a:latin typeface="Roboto"/>
                <a:ea typeface="Roboto"/>
                <a:cs typeface="Roboto"/>
              </a:rPr>
              <a:t>SUMÁRIO</a:t>
            </a:r>
          </a:p>
        </p:txBody>
      </p:sp>
    </p:spTree>
    <p:extLst>
      <p:ext uri="{BB962C8B-B14F-4D97-AF65-F5344CB8AC3E}">
        <p14:creationId xmlns:p14="http://schemas.microsoft.com/office/powerpoint/2010/main" val="1684302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C9616-CCA0-CC18-CAFE-DD5D4E511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37438DE-277B-6406-5C9E-E5468A26A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697361-3579-5EA8-B181-568E44773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170" y="6155586"/>
            <a:ext cx="3374465" cy="775215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59C4276E-9469-58AF-224E-B94F255730A4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76820E9-D16F-28C6-28E5-E70EF993F675}"/>
              </a:ext>
            </a:extLst>
          </p:cNvPr>
          <p:cNvSpPr txBox="1"/>
          <p:nvPr/>
        </p:nvSpPr>
        <p:spPr>
          <a:xfrm>
            <a:off x="1008981" y="812293"/>
            <a:ext cx="813382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i="0" u="none" strike="noStrike" baseline="0">
                <a:solidFill>
                  <a:srgbClr val="00B050"/>
                </a:solidFill>
                <a:latin typeface="Montserrat"/>
              </a:rPr>
              <a:t>1.4. </a:t>
            </a:r>
            <a:r>
              <a:rPr lang="en-US" sz="3000" b="1" i="0" u="none" strike="noStrike" baseline="0">
                <a:solidFill>
                  <a:srgbClr val="00B050"/>
                </a:solidFill>
                <a:latin typeface="Montserrat"/>
              </a:rPr>
              <a:t>DADOS GERAIS</a:t>
            </a:r>
            <a:endParaRPr lang="pt-BR"/>
          </a:p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DC7CE8-4D73-2DA1-0750-A57D453AB5A9}"/>
              </a:ext>
            </a:extLst>
          </p:cNvPr>
          <p:cNvSpPr txBox="1"/>
          <p:nvPr/>
        </p:nvSpPr>
        <p:spPr>
          <a:xfrm>
            <a:off x="1008981" y="206515"/>
            <a:ext cx="8133828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indent="-742950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351C85-1FB4-D8D4-73CF-6C09C9BBFB0D}"/>
              </a:ext>
            </a:extLst>
          </p:cNvPr>
          <p:cNvSpPr txBox="1"/>
          <p:nvPr/>
        </p:nvSpPr>
        <p:spPr>
          <a:xfrm>
            <a:off x="1005061" y="1490721"/>
            <a:ext cx="946009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O usuário pode consultar os dados de Fonte Externa que caracterizam o município, como população total, a população urbana, a população rural, a área do município, a região geográfica e a região metropolitana.</a:t>
            </a:r>
          </a:p>
          <a:p>
            <a:pPr algn="ctr"/>
            <a:endParaRPr lang="pt-BR"/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EEABC467-AA17-B605-DE20-17A782F6E503}"/>
              </a:ext>
            </a:extLst>
          </p:cNvPr>
          <p:cNvSpPr/>
          <p:nvPr/>
        </p:nvSpPr>
        <p:spPr>
          <a:xfrm>
            <a:off x="820678" y="56764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2" name="Imagem 1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CBC14B9-E861-36E2-BC3A-625142C7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387" y="2364752"/>
            <a:ext cx="9692214" cy="46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1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CCF37-21F2-D8B8-7297-CA5E42E41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1969732-FD86-9293-DF94-96754D200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DB19401C-9613-8DEA-FC5C-B1CC8E74DFB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46C5B85-6F7E-4AC2-2101-BCE02EE82E55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04C29DE-92F3-0D50-558C-256F4AE81284}"/>
              </a:ext>
            </a:extLst>
          </p:cNvPr>
          <p:cNvSpPr txBox="1"/>
          <p:nvPr/>
        </p:nvSpPr>
        <p:spPr>
          <a:xfrm>
            <a:off x="1765899" y="1359123"/>
            <a:ext cx="5158766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DADOS GERAIS</a:t>
            </a:r>
            <a:endParaRPr lang="pt-BR" sz="3000"/>
          </a:p>
        </p:txBody>
      </p:sp>
      <p:pic>
        <p:nvPicPr>
          <p:cNvPr id="14" name="Image 6" descr="preencoded.png">
            <a:extLst>
              <a:ext uri="{FF2B5EF4-FFF2-40B4-BE49-F238E27FC236}">
                <a16:creationId xmlns:a16="http://schemas.microsoft.com/office/drawing/2014/main" id="{6929A104-0422-EB65-21F5-215921D97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170666" y="2195453"/>
            <a:ext cx="123444" cy="190195"/>
          </a:xfrm>
          <a:prstGeom prst="rect">
            <a:avLst/>
          </a:prstGeom>
        </p:spPr>
      </p:pic>
      <p:pic>
        <p:nvPicPr>
          <p:cNvPr id="16" name="Image 6" descr="preencoded.png">
            <a:extLst>
              <a:ext uri="{FF2B5EF4-FFF2-40B4-BE49-F238E27FC236}">
                <a16:creationId xmlns:a16="http://schemas.microsoft.com/office/drawing/2014/main" id="{30B2E3F6-7709-F951-B444-EBB8AA8D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181924" y="3168062"/>
            <a:ext cx="123444" cy="19019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BC53ECE-7288-8081-8F0D-E34FAD6049B7}"/>
              </a:ext>
            </a:extLst>
          </p:cNvPr>
          <p:cNvSpPr txBox="1"/>
          <p:nvPr/>
        </p:nvSpPr>
        <p:spPr>
          <a:xfrm>
            <a:off x="1664294" y="3510756"/>
            <a:ext cx="86348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8FC38CB-413C-1A13-60E7-11CAE981E85E}"/>
              </a:ext>
            </a:extLst>
          </p:cNvPr>
          <p:cNvSpPr txBox="1"/>
          <p:nvPr/>
        </p:nvSpPr>
        <p:spPr>
          <a:xfrm>
            <a:off x="1458960" y="1758490"/>
            <a:ext cx="917935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  <a:p>
            <a:pPr algn="just"/>
            <a:r>
              <a:rPr lang="pt-BR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No caso das prestadoras regionais, só é possível consultar no sistema, os dados do município que está sendo acessado no momento da consulta, porém, estamos desenvolvendo o sistema para que, no futuro, seja possível consultar todos os municípios que estejam sob sua jurisdição.</a:t>
            </a:r>
          </a:p>
        </p:txBody>
      </p:sp>
      <p:pic>
        <p:nvPicPr>
          <p:cNvPr id="19" name="Imagem 18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2AE45121-E8FF-B1F5-C9BC-FF8A1CE99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556" y="3663841"/>
            <a:ext cx="6560759" cy="3352631"/>
          </a:xfrm>
          <a:prstGeom prst="rect">
            <a:avLst/>
          </a:prstGeom>
        </p:spPr>
      </p:pic>
      <p:pic>
        <p:nvPicPr>
          <p:cNvPr id="2" name="Imagem 1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E2E9F9E-2E21-98D1-BC12-067CD15F7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49" y="5020896"/>
            <a:ext cx="5728489" cy="20022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7B31C0-6C8F-85B6-3539-C233EE2647BF}"/>
              </a:ext>
            </a:extLst>
          </p:cNvPr>
          <p:cNvSpPr txBox="1"/>
          <p:nvPr/>
        </p:nvSpPr>
        <p:spPr>
          <a:xfrm>
            <a:off x="1451772" y="3167075"/>
            <a:ext cx="78519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400" b="1">
                <a:solidFill>
                  <a:srgbClr val="1F497D"/>
                </a:solidFill>
                <a:latin typeface="Roboto"/>
                <a:ea typeface="Roboto"/>
                <a:cs typeface="Roboto"/>
              </a:rPr>
              <a:t>OBS:</a:t>
            </a:r>
            <a:r>
              <a:rPr lang="pt-BR" sz="14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 Para acessar a nota técnica, entrar na página do SINISA e clicar em</a:t>
            </a:r>
            <a:r>
              <a:rPr lang="pt-BR" sz="1400" b="1">
                <a:solidFill>
                  <a:srgbClr val="1F497D"/>
                </a:solidFill>
                <a:latin typeface="Roboto"/>
                <a:ea typeface="Roboto"/>
                <a:cs typeface="Roboto"/>
              </a:rPr>
              <a:t> "Área do Prestador"</a:t>
            </a:r>
            <a:r>
              <a:rPr lang="pt-BR" sz="1400">
                <a:solidFill>
                  <a:srgbClr val="1F497D"/>
                </a:solidFill>
                <a:latin typeface="Roboto"/>
                <a:ea typeface="Roboto"/>
                <a:cs typeface="Roboto"/>
              </a:rPr>
              <a:t>:</a:t>
            </a:r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71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0A3A0-D18B-9B88-88E3-4A42A6710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6708E14-29F1-7B6A-3F89-E7550EA87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64A4F0F-B500-C2FE-C220-5F641B6AC3E8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CB22AAC-279C-D388-C674-FA033FD1885A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B9CF0DE4-778D-9183-98EC-08DCD68783AB}"/>
              </a:ext>
            </a:extLst>
          </p:cNvPr>
          <p:cNvSpPr txBox="1"/>
          <p:nvPr/>
        </p:nvSpPr>
        <p:spPr>
          <a:xfrm>
            <a:off x="1765899" y="1359123"/>
            <a:ext cx="5714279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1.5. 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USUÁRIOS EXTERNOS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5B4B4BE1-5D66-83C6-5C4B-97C8AB4F86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797101" y="2162488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4D52BF9F-7E42-AE93-1CCD-072191460856}"/>
              </a:ext>
            </a:extLst>
          </p:cNvPr>
          <p:cNvSpPr txBox="1"/>
          <p:nvPr/>
        </p:nvSpPr>
        <p:spPr>
          <a:xfrm>
            <a:off x="1094815" y="2161826"/>
            <a:ext cx="10941750" cy="20612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Externos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será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aberta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uma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lista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com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todos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vinculados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seus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respectivos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perfis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responsável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pelo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auxiliar de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 consulta externa).</a:t>
            </a:r>
            <a:r>
              <a:rPr lang="en-US" sz="18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endParaRPr lang="en-US" sz="1800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endParaRPr lang="en-US" sz="18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endParaRPr lang="en-US" sz="18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endParaRPr lang="en-US" sz="18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D53B16EE-9D9D-9843-9075-BF117EBC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797101" y="4223864"/>
            <a:ext cx="123444" cy="190195"/>
          </a:xfrm>
          <a:prstGeom prst="rect">
            <a:avLst/>
          </a:prstGeom>
        </p:spPr>
      </p:pic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517A116-370E-85C1-5284-64477FFB1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147" y="2955825"/>
            <a:ext cx="7776917" cy="11219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AC57F9-4376-E443-2E54-633C9BB82BF2}"/>
              </a:ext>
            </a:extLst>
          </p:cNvPr>
          <p:cNvSpPr txBox="1"/>
          <p:nvPr/>
        </p:nvSpPr>
        <p:spPr>
          <a:xfrm>
            <a:off x="925855" y="4212709"/>
            <a:ext cx="10486536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O </a:t>
            </a:r>
            <a:r>
              <a:rPr lang="en-US" sz="1400" b="1" err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usuário</a:t>
            </a:r>
            <a:r>
              <a:rPr lang="en-US" sz="1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vinculado</a:t>
            </a:r>
            <a:r>
              <a:rPr lang="en-US" sz="1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pode</a:t>
            </a:r>
            <a:r>
              <a:rPr lang="en-US" sz="1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 ter </a:t>
            </a:r>
            <a:r>
              <a:rPr lang="en-US" sz="1400" b="1" err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três</a:t>
            </a:r>
            <a:r>
              <a:rPr lang="en-US" sz="1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perfis</a:t>
            </a:r>
            <a:r>
              <a:rPr lang="en-US" sz="1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diferentes</a:t>
            </a:r>
            <a:r>
              <a:rPr lang="en-US" sz="14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: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endParaRPr lang="pt-BR" sz="140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endParaRPr lang="en-US" sz="1400" b="1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1) O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responsável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pela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faz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e é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responsável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 </a:t>
            </a:r>
            <a:endParaRPr lang="pt-BR" sz="140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2) O 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auxiliar de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auxilia no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porém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pode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 </a:t>
            </a:r>
          </a:p>
          <a:p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3) O</a:t>
            </a: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Regulador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tem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permissão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para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acessar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e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observar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porém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pode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alterá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-las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o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dos 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  <a:br>
              <a:rPr lang="en-US" sz="1400">
                <a:latin typeface="Roboto"/>
                <a:ea typeface="Roboto"/>
                <a:cs typeface="Roboto"/>
              </a:rPr>
            </a:br>
            <a:br>
              <a:rPr lang="en-US" sz="1400">
                <a:latin typeface="Roboto"/>
                <a:ea typeface="Roboto"/>
                <a:cs typeface="Roboto"/>
              </a:rPr>
            </a:br>
            <a:r>
              <a:rPr lang="en-US" sz="1400" b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OBS: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Recomendamos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seja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sempre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utilizado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e-mail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institucional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além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disso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não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seja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cadastrado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mesmo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e-mail para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vários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poris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dados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podem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se </a:t>
            </a:r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perder</a:t>
            </a:r>
            <a:r>
              <a:rPr lang="en-US" sz="14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31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7B81-D153-79CD-38D2-E44678386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941C30B-191E-4B70-F38C-9BCB62192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4C2E39C1-FE08-6A0B-82A3-BA415733AE3B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C9C518D-6FBE-8270-4E74-43118BFCF8E4}"/>
              </a:ext>
            </a:extLst>
          </p:cNvPr>
          <p:cNvSpPr txBox="1"/>
          <p:nvPr/>
        </p:nvSpPr>
        <p:spPr>
          <a:xfrm>
            <a:off x="1454605" y="305162"/>
            <a:ext cx="6156408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742950" indent="-742950" algn="l">
              <a:buAutoNum type="arabicPeriod"/>
            </a:pPr>
            <a:r>
              <a:rPr lang="en-US" sz="3900" b="1">
                <a:solidFill>
                  <a:srgbClr val="1A365D"/>
                </a:solidFill>
                <a:latin typeface="Montserrat"/>
              </a:rPr>
              <a:t>CADASTRO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31B19F1-A4F6-F316-C095-A7C8EEA70C6F}"/>
              </a:ext>
            </a:extLst>
          </p:cNvPr>
          <p:cNvSpPr txBox="1"/>
          <p:nvPr/>
        </p:nvSpPr>
        <p:spPr>
          <a:xfrm>
            <a:off x="1765899" y="1359123"/>
            <a:ext cx="5714279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1.5. 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USUÁRIOS EXTERNOS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E55F16F4-80FE-1856-6F77-E5933D98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99285" y="2217229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F0E1A7ED-5A9F-BFC7-6E5A-2D0624183AA8}"/>
              </a:ext>
            </a:extLst>
          </p:cNvPr>
          <p:cNvSpPr txBox="1"/>
          <p:nvPr/>
        </p:nvSpPr>
        <p:spPr>
          <a:xfrm>
            <a:off x="540262" y="1961332"/>
            <a:ext cx="10124479" cy="106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ingressar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usuários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Externos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, é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necessário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clicar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                                   no canto superior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lado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direito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da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página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.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0FAD6F40-5A8A-73E6-A5E9-ADDC0CEF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10090" y="2752156"/>
            <a:ext cx="123444" cy="190195"/>
          </a:xfrm>
          <a:prstGeom prst="rect">
            <a:avLst/>
          </a:prstGeom>
        </p:spPr>
      </p:pic>
      <p:sp>
        <p:nvSpPr>
          <p:cNvPr id="13" name="Text 6">
            <a:extLst>
              <a:ext uri="{FF2B5EF4-FFF2-40B4-BE49-F238E27FC236}">
                <a16:creationId xmlns:a16="http://schemas.microsoft.com/office/drawing/2014/main" id="{52C26B40-F3FA-6466-E64B-ACA5C6F1D8E4}"/>
              </a:ext>
            </a:extLst>
          </p:cNvPr>
          <p:cNvSpPr txBox="1"/>
          <p:nvPr/>
        </p:nvSpPr>
        <p:spPr>
          <a:xfrm>
            <a:off x="500750" y="1962268"/>
            <a:ext cx="10691185" cy="19492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Após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dos dados,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clicar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adicionar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perfil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incluir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400" b="1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</a:t>
            </a:r>
            <a:r>
              <a:rPr lang="en-US" sz="1400" b="1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"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será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enviado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um e-mail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automático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com login e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senha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temporária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 para o novo </a:t>
            </a:r>
            <a:r>
              <a:rPr lang="en-US" sz="1400" dirty="0" err="1">
                <a:solidFill>
                  <a:schemeClr val="tx2"/>
                </a:solidFill>
                <a:latin typeface="Roboto"/>
                <a:ea typeface="Roboto"/>
                <a:cs typeface="Roboto"/>
              </a:rPr>
              <a:t>usuário</a:t>
            </a:r>
            <a:r>
              <a:rPr lang="en-US" sz="1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: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CC620A8-1345-464C-6C08-55F7DF02B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691" y="2171105"/>
            <a:ext cx="1531413" cy="488978"/>
          </a:xfrm>
          <a:prstGeom prst="rect">
            <a:avLst/>
          </a:prstGeom>
        </p:spPr>
      </p:pic>
      <p:pic>
        <p:nvPicPr>
          <p:cNvPr id="15" name="Imagem 14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F75743EA-8F43-797F-AE41-491E41F2D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081" y="3019540"/>
            <a:ext cx="7352366" cy="3997109"/>
          </a:xfrm>
          <a:prstGeom prst="rect">
            <a:avLst/>
          </a:prstGeom>
        </p:spPr>
      </p:pic>
      <p:sp>
        <p:nvSpPr>
          <p:cNvPr id="16" name="Text 6">
            <a:extLst>
              <a:ext uri="{FF2B5EF4-FFF2-40B4-BE49-F238E27FC236}">
                <a16:creationId xmlns:a16="http://schemas.microsoft.com/office/drawing/2014/main" id="{476FD5B1-3D2C-FA54-6F7D-CE0463A92EA0}"/>
              </a:ext>
            </a:extLst>
          </p:cNvPr>
          <p:cNvSpPr txBox="1"/>
          <p:nvPr/>
        </p:nvSpPr>
        <p:spPr>
          <a:xfrm>
            <a:off x="539941" y="3509979"/>
            <a:ext cx="2963704" cy="28566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Após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finalizar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, o novo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usuário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receberá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um e-mail com as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informações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necessárias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para o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acesso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ao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sistema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pt-BR">
              <a:solidFill>
                <a:schemeClr val="tx2"/>
              </a:solidFill>
            </a:endParaRPr>
          </a:p>
          <a:p>
            <a:endParaRPr lang="en-US" sz="14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O login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pode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ser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efetuado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utilizando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o CPF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ou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o login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definido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. Caso o e-mail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não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seja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encontrado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solicitamos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que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envie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um e-mail para a equipe de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suporte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do SINISA-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Água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2"/>
              </a:solidFill>
              <a:ea typeface="Calibri"/>
              <a:cs typeface="Calibri"/>
            </a:endParaRPr>
          </a:p>
          <a:p>
            <a:endParaRPr lang="en-US" sz="14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Também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é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possível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visualizar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e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modificar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os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dados de um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usuário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bem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como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desativá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-lo,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utilizando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os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botões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na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lista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de consulta de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usuários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tx2"/>
                </a:solidFill>
                <a:ea typeface="+mn-lt"/>
                <a:cs typeface="+mn-lt"/>
              </a:rPr>
              <a:t>cadastrados</a:t>
            </a:r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:</a:t>
            </a:r>
            <a:endParaRPr lang="en-US" sz="140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17" name="Image 7" descr="preencoded.png">
            <a:extLst>
              <a:ext uri="{FF2B5EF4-FFF2-40B4-BE49-F238E27FC236}">
                <a16:creationId xmlns:a16="http://schemas.microsoft.com/office/drawing/2014/main" id="{8C8C6B71-E6ED-231F-13BA-FF3150D2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 flipH="1" flipV="1">
            <a:off x="332253" y="3509695"/>
            <a:ext cx="525" cy="401814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ED7903D0-3CF8-F8BF-9B3E-597C613B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08737" y="3512205"/>
            <a:ext cx="123444" cy="19019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615FA76-2FB4-01D0-9A5E-0343467F2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730" y="6550503"/>
            <a:ext cx="649374" cy="323266"/>
          </a:xfrm>
          <a:prstGeom prst="rect">
            <a:avLst/>
          </a:prstGeom>
        </p:spPr>
      </p:pic>
      <p:pic>
        <p:nvPicPr>
          <p:cNvPr id="20" name="Image 7" descr="preencoded.png">
            <a:extLst>
              <a:ext uri="{FF2B5EF4-FFF2-40B4-BE49-F238E27FC236}">
                <a16:creationId xmlns:a16="http://schemas.microsoft.com/office/drawing/2014/main" id="{87895125-3132-839C-40DF-67296440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08582" y="4343796"/>
            <a:ext cx="123444" cy="190195"/>
          </a:xfrm>
          <a:prstGeom prst="rect">
            <a:avLst/>
          </a:prstGeom>
        </p:spPr>
      </p:pic>
      <p:pic>
        <p:nvPicPr>
          <p:cNvPr id="21" name="Image 7" descr="preencoded.png">
            <a:extLst>
              <a:ext uri="{FF2B5EF4-FFF2-40B4-BE49-F238E27FC236}">
                <a16:creationId xmlns:a16="http://schemas.microsoft.com/office/drawing/2014/main" id="{03983B42-14CC-EE68-D4BF-820F4EEBC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208427" y="5618182"/>
            <a:ext cx="123444" cy="1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7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3E34-977B-6998-E054-D90CC1B90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2EF0419-A746-C926-5588-8C5B7A3E8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12259F-590A-53E8-8CD7-C76EE4CD9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767" y="5912248"/>
            <a:ext cx="3711669" cy="847244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D1BA3E6-E808-D6F4-CAD7-DBC3D29A577E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D6CFF6D-8A48-1065-4C01-2E049266FD19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670E09A-0934-6555-D3C2-6D4994F22490}"/>
              </a:ext>
            </a:extLst>
          </p:cNvPr>
          <p:cNvSpPr txBox="1"/>
          <p:nvPr/>
        </p:nvSpPr>
        <p:spPr>
          <a:xfrm>
            <a:off x="1765899" y="1359123"/>
            <a:ext cx="60949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RECEITAS E COBRANÇAS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174FAA51-1B5C-6FB1-340B-8FACC0798D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13" y="2941265"/>
            <a:ext cx="123444" cy="190195"/>
          </a:xfrm>
          <a:prstGeom prst="rect">
            <a:avLst/>
          </a:prstGeom>
        </p:spPr>
      </p:pic>
      <p:pic>
        <p:nvPicPr>
          <p:cNvPr id="2" name="Image 7" descr="preencoded.png">
            <a:extLst>
              <a:ext uri="{FF2B5EF4-FFF2-40B4-BE49-F238E27FC236}">
                <a16:creationId xmlns:a16="http://schemas.microsoft.com/office/drawing/2014/main" id="{F61803B7-B106-3EEA-4C43-85B576F66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207" y="4188479"/>
            <a:ext cx="123444" cy="190195"/>
          </a:xfrm>
          <a:prstGeom prst="rect">
            <a:avLst/>
          </a:prstGeom>
        </p:spPr>
      </p:pic>
      <p:sp>
        <p:nvSpPr>
          <p:cNvPr id="3" name="Text 6">
            <a:extLst>
              <a:ext uri="{FF2B5EF4-FFF2-40B4-BE49-F238E27FC236}">
                <a16:creationId xmlns:a16="http://schemas.microsoft.com/office/drawing/2014/main" id="{2CEE698A-D820-A8FA-DE5A-CA264258086F}"/>
              </a:ext>
            </a:extLst>
          </p:cNvPr>
          <p:cNvSpPr txBox="1"/>
          <p:nvPr/>
        </p:nvSpPr>
        <p:spPr>
          <a:xfrm>
            <a:off x="540421" y="2869077"/>
            <a:ext cx="9842864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RATEIO DAS INFORMAÇÕES (Art. 18 – Lei 11.445/2007)</a:t>
            </a: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D00FD361-E681-EC76-B364-47C327E218A9}"/>
              </a:ext>
            </a:extLst>
          </p:cNvPr>
          <p:cNvSpPr txBox="1"/>
          <p:nvPr/>
        </p:nvSpPr>
        <p:spPr>
          <a:xfrm>
            <a:off x="540337" y="4159575"/>
            <a:ext cx="5573276" cy="858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ESSES CAMPOS PODEM SER IGUAIS A "0", PORÉM FIQUEM ATENTOS COM A COERÊNIA DESSAS INFORMAÇÕES COM AS DE OUTROS FORMULÁRIOS</a:t>
            </a:r>
          </a:p>
        </p:txBody>
      </p:sp>
      <p:pic>
        <p:nvPicPr>
          <p:cNvPr id="11" name="Imagem 10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C16435EB-038B-A8AC-2725-782FF7819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779" y="2214827"/>
            <a:ext cx="5084552" cy="357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8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D6345-9BC7-BF6F-C130-E8111E9A4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EB9CA87-0D16-1513-7A0E-D6463FCEA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DDB69F-4309-D2ED-1F41-E0DBC094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76" y="5901967"/>
            <a:ext cx="3495637" cy="857525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3730D61-CD63-F2B5-82CB-F371265AF5E8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3388CB2-8DC1-8CCD-1497-B84A05679709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25A13C5-2DB6-8188-CBA8-818F374F57CE}"/>
              </a:ext>
            </a:extLst>
          </p:cNvPr>
          <p:cNvSpPr txBox="1"/>
          <p:nvPr/>
        </p:nvSpPr>
        <p:spPr>
          <a:xfrm>
            <a:off x="1765899" y="1359123"/>
            <a:ext cx="60949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RECEITAS E COBRANÇAS</a:t>
            </a:r>
            <a:endParaRPr lang="pt-BR" sz="3000"/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D56186E8-CF13-0AD6-B0D6-C117E2EDD6CA}"/>
              </a:ext>
            </a:extLst>
          </p:cNvPr>
          <p:cNvSpPr txBox="1"/>
          <p:nvPr/>
        </p:nvSpPr>
        <p:spPr>
          <a:xfrm>
            <a:off x="442897" y="5099774"/>
            <a:ext cx="1130704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ARRECADAÇÃO:  VALOR EFETIVAMENTE RECEBIDO REFERENTE AO VALOR QUE FOI FATURADO (GERALMENTE É MENOR QUE O VALOR DAS RECEITAS) </a:t>
            </a:r>
            <a:endParaRPr lang="en-US" sz="2000">
              <a:solidFill>
                <a:srgbClr val="000000"/>
              </a:solidFill>
              <a:latin typeface="Abadi"/>
              <a:ea typeface="Roboto"/>
              <a:cs typeface="Roboto"/>
            </a:endParaRPr>
          </a:p>
        </p:txBody>
      </p:sp>
      <p:pic>
        <p:nvPicPr>
          <p:cNvPr id="16" name="Image 7" descr="preencoded.png">
            <a:extLst>
              <a:ext uri="{FF2B5EF4-FFF2-40B4-BE49-F238E27FC236}">
                <a16:creationId xmlns:a16="http://schemas.microsoft.com/office/drawing/2014/main" id="{537206E5-8AA4-F161-67E1-F7ACFB091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72" y="5225545"/>
            <a:ext cx="123444" cy="19019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E1FDD89-FF2A-F23B-0C78-3567B4C46A2D}"/>
              </a:ext>
            </a:extLst>
          </p:cNvPr>
          <p:cNvSpPr txBox="1"/>
          <p:nvPr/>
        </p:nvSpPr>
        <p:spPr>
          <a:xfrm>
            <a:off x="384061" y="5899916"/>
            <a:ext cx="76280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0" i="0" u="none" strike="noStrike" baseline="0">
                <a:solidFill>
                  <a:srgbClr val="4A5568"/>
                </a:solidFill>
                <a:latin typeface="Roboto"/>
                <a:ea typeface="Segoe UI"/>
                <a:cs typeface="Segoe UI"/>
              </a:rPr>
              <a:t>CONTAS A RECEBER: VALOR ACUMULADO DE CONTAS NÃO PAGAS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F35821CA-91EC-CCC8-DF9D-9C9F96774D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64137" y="6015445"/>
            <a:ext cx="123444" cy="190195"/>
          </a:xfrm>
          <a:prstGeom prst="rect">
            <a:avLst/>
          </a:prstGeom>
        </p:spPr>
      </p:pic>
      <p:pic>
        <p:nvPicPr>
          <p:cNvPr id="19" name="Imagem 18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151BC1C3-DB58-75B0-D148-6D1A9FC34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748" y="2426423"/>
            <a:ext cx="8515049" cy="23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0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0177C-CDBB-88CD-29DD-D9876F59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DFE6BC2-B4DA-61E1-42F7-36D06B488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694081D-5531-97CA-621E-F5FB6F5FD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512" y="5901967"/>
            <a:ext cx="3495637" cy="857525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BE62B062-4099-09B9-7591-4014DC78A937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F9E505B1-F234-EF67-DF48-AD1B3E61968E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BDD4B324-6F4D-B776-E20C-03A2165D030B}"/>
              </a:ext>
            </a:extLst>
          </p:cNvPr>
          <p:cNvSpPr txBox="1"/>
          <p:nvPr/>
        </p:nvSpPr>
        <p:spPr>
          <a:xfrm>
            <a:off x="1765899" y="1359123"/>
            <a:ext cx="609490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RECEITAS E COBRANÇAS</a:t>
            </a:r>
            <a:endParaRPr lang="pt-BR" sz="30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3C6C9D4-296A-51A3-EA58-2C455527321C}"/>
              </a:ext>
            </a:extLst>
          </p:cNvPr>
          <p:cNvSpPr txBox="1"/>
          <p:nvPr/>
        </p:nvSpPr>
        <p:spPr>
          <a:xfrm>
            <a:off x="281051" y="2348419"/>
            <a:ext cx="6095206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u="none" strike="noStrike" baseline="0">
                <a:solidFill>
                  <a:schemeClr val="accent3">
                    <a:lumMod val="49000"/>
                  </a:schemeClr>
                </a:solidFill>
                <a:latin typeface="Roboto"/>
              </a:rPr>
              <a:t>ERROS</a:t>
            </a:r>
            <a:r>
              <a:rPr lang="en-US" sz="2000" b="1">
                <a:solidFill>
                  <a:schemeClr val="accent3">
                    <a:lumMod val="49000"/>
                  </a:schemeClr>
                </a:solidFill>
                <a:latin typeface="Roboto"/>
              </a:rPr>
              <a:t>/INCONSISTÊNCIAS</a:t>
            </a:r>
            <a:r>
              <a:rPr lang="en-US" sz="2000" b="1" i="0" u="none" strike="noStrike" baseline="0">
                <a:solidFill>
                  <a:schemeClr val="accent3">
                    <a:lumMod val="49000"/>
                  </a:schemeClr>
                </a:solidFill>
                <a:latin typeface="Roboto"/>
              </a:rPr>
              <a:t>  RECORRENTES</a:t>
            </a:r>
            <a:endParaRPr lang="pt-BR" sz="2000">
              <a:solidFill>
                <a:schemeClr val="accent3">
                  <a:lumMod val="49000"/>
                </a:schemeClr>
              </a:solidFill>
            </a:endParaRPr>
          </a:p>
          <a:p>
            <a:pPr algn="ctr"/>
            <a:endParaRPr lang="pt-BR"/>
          </a:p>
        </p:txBody>
      </p:sp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F1CF995E-F42D-277B-090C-A652EC5B15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" b="18217"/>
          <a:stretch>
            <a:fillRect/>
          </a:stretch>
        </p:blipFill>
        <p:spPr>
          <a:xfrm>
            <a:off x="723996" y="2934739"/>
            <a:ext cx="8459361" cy="31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C44E7-9830-CDC9-040F-9BD74EAF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8DEA6F2-764C-5692-DAD0-E42BD390E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69D95C-4DD9-74EF-D3BB-275B48B43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188" y="5977436"/>
            <a:ext cx="3462911" cy="796769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2D621058-6C0B-57A5-6E77-10012FA41CAD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318F5F0-8C75-DD2B-B842-6252CEB551EC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DFAF4376-A927-A711-2D1A-A71E7A8EE155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60A26CAF-FCF5-EF67-B7BF-BB4D3F6A98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05250" y="3515078"/>
            <a:ext cx="123444" cy="190195"/>
          </a:xfrm>
          <a:prstGeom prst="rect">
            <a:avLst/>
          </a:prstGeom>
        </p:spPr>
      </p:pic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148DBBB2-CCE5-A0DF-0174-C78FAC6D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05250" y="2464888"/>
            <a:ext cx="123444" cy="190195"/>
          </a:xfrm>
          <a:prstGeom prst="rect">
            <a:avLst/>
          </a:prstGeom>
        </p:spPr>
      </p:pic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4329F8D7-A96B-D13F-7227-F05E03A37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888388"/>
              </p:ext>
            </p:extLst>
          </p:nvPr>
        </p:nvGraphicFramePr>
        <p:xfrm>
          <a:off x="453832" y="2369749"/>
          <a:ext cx="11106150" cy="944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106150">
                  <a:extLst>
                    <a:ext uri="{9D8B030D-6E8A-4147-A177-3AD203B41FA5}">
                      <a16:colId xmlns:a16="http://schemas.microsoft.com/office/drawing/2014/main" val="1960658087"/>
                    </a:ext>
                  </a:extLst>
                </a:gridCol>
              </a:tblGrid>
              <a:tr h="781581">
                <a:tc>
                  <a:txBody>
                    <a:bodyPr/>
                    <a:lstStyle/>
                    <a:p>
                      <a:pPr lvl="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4A5568"/>
                          </a:solidFill>
                          <a:effectLst/>
                          <a:latin typeface="Roboto"/>
                        </a:rPr>
                        <a:t>PRINCÍPIO DA COMPETÊNCIA (CONTABILIDADE SOCIETÁRIA): EMPRESA PRIVADA, SOCIEDADE DE ECONOMIA MISTA, EMPRESA PÚBLICA, ASSOCIAÇÃO PRIVADA 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  <a:p>
                      <a:pPr lvl="0">
                        <a:lnSpc>
                          <a:spcPts val="2625"/>
                        </a:lnSpc>
                        <a:buNone/>
                      </a:pPr>
                      <a:endParaRPr lang="en-US" sz="1800" dirty="0">
                        <a:solidFill>
                          <a:srgbClr val="4A5568"/>
                        </a:solidFill>
                        <a:effectLst/>
                        <a:latin typeface="Roboto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38614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E61761FF-D2E1-0CDD-D5E6-2A9F44A2D00A}"/>
              </a:ext>
            </a:extLst>
          </p:cNvPr>
          <p:cNvSpPr txBox="1"/>
          <p:nvPr/>
        </p:nvSpPr>
        <p:spPr>
          <a:xfrm>
            <a:off x="456580" y="3407771"/>
            <a:ext cx="104972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4A5568"/>
                </a:solidFill>
                <a:latin typeface="Roboto"/>
              </a:rPr>
              <a:t>VALOR LIQUIDADO</a:t>
            </a:r>
            <a:r>
              <a:rPr lang="en-US" sz="1800" b="0" i="0" baseline="0">
                <a:solidFill>
                  <a:srgbClr val="4A5568"/>
                </a:solidFill>
                <a:latin typeface="Roboto"/>
              </a:rPr>
              <a:t> (CONTABILIDADE </a:t>
            </a:r>
            <a:r>
              <a:rPr lang="en-US" sz="1800">
                <a:solidFill>
                  <a:srgbClr val="4A5568"/>
                </a:solidFill>
                <a:latin typeface="Roboto"/>
              </a:rPr>
              <a:t>PÚBLICA</a:t>
            </a:r>
            <a:r>
              <a:rPr lang="en-US" sz="1800" b="0" i="0" baseline="0">
                <a:solidFill>
                  <a:srgbClr val="4A5568"/>
                </a:solidFill>
                <a:latin typeface="Roboto"/>
              </a:rPr>
              <a:t>): </a:t>
            </a:r>
            <a:r>
              <a:rPr lang="en-US" sz="1800">
                <a:solidFill>
                  <a:srgbClr val="4A5568"/>
                </a:solidFill>
                <a:latin typeface="Roboto"/>
              </a:rPr>
              <a:t>MUNICÍPIO (PREFEITURA), AUTARQUIA</a:t>
            </a:r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pPr algn="ctr"/>
            <a:endParaRPr lang="pt-BR"/>
          </a:p>
        </p:txBody>
      </p:sp>
      <p:pic>
        <p:nvPicPr>
          <p:cNvPr id="2" name="Imagem 1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7ED17EE0-46F7-E2EE-F1C7-F527D7A8C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1" y="4018212"/>
            <a:ext cx="7360917" cy="30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38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50A70-F720-F561-70AA-0E5FB9A0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1B91FD-5461-FDEF-9C69-0603C67A3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322567" cy="7138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A3FE23-C67B-1BA3-5EA2-99B0A2F2A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810" y="6514922"/>
            <a:ext cx="2456931" cy="509315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4DD77DF-CA02-7837-99B0-865C52F417F6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60F67C78-056E-C489-58A5-7AD1F74FBEA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6161F912-395B-0DD5-E64F-0142AE0A8D12}"/>
              </a:ext>
            </a:extLst>
          </p:cNvPr>
          <p:cNvSpPr txBox="1"/>
          <p:nvPr/>
        </p:nvSpPr>
        <p:spPr>
          <a:xfrm>
            <a:off x="1765899" y="1359123"/>
            <a:ext cx="9863923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sp>
        <p:nvSpPr>
          <p:cNvPr id="3" name="Text 6">
            <a:extLst>
              <a:ext uri="{FF2B5EF4-FFF2-40B4-BE49-F238E27FC236}">
                <a16:creationId xmlns:a16="http://schemas.microsoft.com/office/drawing/2014/main" id="{6B499380-5D31-9F31-8503-A50C01BDF709}"/>
              </a:ext>
            </a:extLst>
          </p:cNvPr>
          <p:cNvSpPr txBox="1"/>
          <p:nvPr/>
        </p:nvSpPr>
        <p:spPr>
          <a:xfrm>
            <a:off x="1785729" y="2101504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>
                <a:solidFill>
                  <a:schemeClr val="accent3">
                    <a:lumMod val="49000"/>
                  </a:schemeClr>
                </a:solidFill>
                <a:latin typeface="Roboto"/>
                <a:ea typeface="Roboto"/>
                <a:cs typeface="Roboto"/>
              </a:rPr>
              <a:t>ERROS/INCONSISTÊNCIAS  RECORRENTES</a:t>
            </a:r>
            <a:endParaRPr lang="pt-BR" sz="2000">
              <a:solidFill>
                <a:schemeClr val="accent3">
                  <a:lumMod val="49000"/>
                </a:schemeClr>
              </a:solidFill>
            </a:endParaRPr>
          </a:p>
        </p:txBody>
      </p:sp>
      <p:pic>
        <p:nvPicPr>
          <p:cNvPr id="4" name="Imagem 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521C5AB3-B457-E376-38C2-FAD8D90EC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323" y="2574924"/>
            <a:ext cx="7471560" cy="39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5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A149F-183C-0703-950C-D1B7D2B26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C65A2CA-4990-EAA6-1EAB-1CBC00D37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322567" cy="713826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DC488FA6-C001-BB0E-D636-085B105FFD4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9E28BFF-D68C-D9DF-8694-0E9717B06B29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C3C4C2F-EA14-43E9-5A84-38FAAD354319}"/>
              </a:ext>
            </a:extLst>
          </p:cNvPr>
          <p:cNvSpPr txBox="1"/>
          <p:nvPr/>
        </p:nvSpPr>
        <p:spPr>
          <a:xfrm>
            <a:off x="1765899" y="1359123"/>
            <a:ext cx="9863923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sp>
        <p:nvSpPr>
          <p:cNvPr id="3" name="Text 6">
            <a:extLst>
              <a:ext uri="{FF2B5EF4-FFF2-40B4-BE49-F238E27FC236}">
                <a16:creationId xmlns:a16="http://schemas.microsoft.com/office/drawing/2014/main" id="{784C2507-3AF5-DB3F-9987-F786AE2580A1}"/>
              </a:ext>
            </a:extLst>
          </p:cNvPr>
          <p:cNvSpPr txBox="1"/>
          <p:nvPr/>
        </p:nvSpPr>
        <p:spPr>
          <a:xfrm>
            <a:off x="1880959" y="2232499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>
                <a:solidFill>
                  <a:schemeClr val="accent3">
                    <a:lumMod val="49000"/>
                  </a:schemeClr>
                </a:solidFill>
                <a:latin typeface="Roboto"/>
                <a:ea typeface="Roboto"/>
                <a:cs typeface="Roboto"/>
              </a:rPr>
              <a:t>ERROS/INCONSISTÊNCIAS  RECORRENTES</a:t>
            </a:r>
            <a:endParaRPr lang="pt-BR" sz="2000">
              <a:solidFill>
                <a:schemeClr val="accent3">
                  <a:lumMod val="49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57255D-D448-D9D6-4975-E20AA9BCB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395" y="3030912"/>
            <a:ext cx="7621277" cy="38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141454-25DE-6F48-92B7-B24FC0FC4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4EB8E4-7F65-9A58-6CF8-5BF6EE3F5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1" cy="702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3885F1EC-3CDF-0751-08CF-4D233D3FF729}"/>
              </a:ext>
            </a:extLst>
          </p:cNvPr>
          <p:cNvSpPr txBox="1"/>
          <p:nvPr/>
        </p:nvSpPr>
        <p:spPr>
          <a:xfrm>
            <a:off x="719750" y="425698"/>
            <a:ext cx="6249545" cy="64671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900" dirty="0" err="1">
                <a:latin typeface="Roboto"/>
                <a:ea typeface="Roboto"/>
                <a:cs typeface="Roboto"/>
              </a:rPr>
              <a:t>Gravação</a:t>
            </a:r>
            <a:r>
              <a:rPr lang="en-US" sz="1900" dirty="0">
                <a:latin typeface="Roboto"/>
                <a:ea typeface="Roboto"/>
                <a:cs typeface="Roboto"/>
              </a:rPr>
              <a:t> da LIVE;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1900" dirty="0">
              <a:latin typeface="Roboto"/>
              <a:ea typeface="Roboto"/>
              <a:cs typeface="Roboto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900" dirty="0">
                <a:latin typeface="Roboto"/>
                <a:ea typeface="Roboto"/>
                <a:cs typeface="Roboto"/>
              </a:rPr>
              <a:t>Ao final de </a:t>
            </a:r>
            <a:r>
              <a:rPr lang="en-US" sz="1900" dirty="0" err="1">
                <a:latin typeface="Roboto"/>
                <a:ea typeface="Roboto"/>
                <a:cs typeface="Roboto"/>
              </a:rPr>
              <a:t>cada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bloco</a:t>
            </a:r>
            <a:r>
              <a:rPr lang="en-US" sz="1900" dirty="0">
                <a:latin typeface="Roboto"/>
                <a:ea typeface="Roboto"/>
                <a:cs typeface="Roboto"/>
              </a:rPr>
              <a:t> de </a:t>
            </a:r>
            <a:r>
              <a:rPr lang="en-US" sz="1900" dirty="0" err="1">
                <a:latin typeface="Roboto"/>
                <a:ea typeface="Roboto"/>
                <a:cs typeface="Roboto"/>
              </a:rPr>
              <a:t>informações</a:t>
            </a:r>
            <a:r>
              <a:rPr lang="en-US" sz="1900" dirty="0">
                <a:latin typeface="Roboto"/>
                <a:ea typeface="Roboto"/>
                <a:cs typeface="Roboto"/>
              </a:rPr>
              <a:t>, </a:t>
            </a:r>
            <a:r>
              <a:rPr lang="en-US" sz="1900" dirty="0" err="1">
                <a:latin typeface="Roboto"/>
                <a:ea typeface="Roboto"/>
                <a:cs typeface="Roboto"/>
              </a:rPr>
              <a:t>esclarecimentos</a:t>
            </a:r>
            <a:r>
              <a:rPr lang="en-US" sz="1900" dirty="0">
                <a:latin typeface="Roboto"/>
                <a:ea typeface="Roboto"/>
                <a:cs typeface="Roboto"/>
              </a:rPr>
              <a:t>;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1900" dirty="0">
              <a:latin typeface="Roboto"/>
              <a:ea typeface="Roboto"/>
              <a:cs typeface="Roboto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900" dirty="0" err="1">
                <a:latin typeface="Roboto"/>
                <a:ea typeface="Roboto"/>
                <a:cs typeface="Roboto"/>
              </a:rPr>
              <a:t>Formulário</a:t>
            </a:r>
            <a:r>
              <a:rPr lang="en-US" sz="1900" dirty="0">
                <a:latin typeface="Roboto"/>
                <a:ea typeface="Roboto"/>
                <a:cs typeface="Roboto"/>
              </a:rPr>
              <a:t> de </a:t>
            </a:r>
            <a:r>
              <a:rPr lang="en-US" sz="1900" dirty="0" err="1">
                <a:latin typeface="Roboto"/>
                <a:ea typeface="Roboto"/>
                <a:cs typeface="Roboto"/>
              </a:rPr>
              <a:t>participação</a:t>
            </a:r>
            <a:r>
              <a:rPr lang="en-US" sz="1900" dirty="0">
                <a:latin typeface="Roboto"/>
                <a:ea typeface="Roboto"/>
                <a:cs typeface="Roboto"/>
              </a:rPr>
              <a:t> - </a:t>
            </a:r>
            <a:r>
              <a:rPr lang="en-US" sz="1900" dirty="0" err="1">
                <a:latin typeface="Roboto"/>
                <a:ea typeface="Roboto"/>
                <a:cs typeface="Roboto"/>
              </a:rPr>
              <a:t>fixado</a:t>
            </a:r>
            <a:r>
              <a:rPr lang="en-US" sz="1900" dirty="0">
                <a:latin typeface="Roboto"/>
                <a:ea typeface="Roboto"/>
                <a:cs typeface="Roboto"/>
              </a:rPr>
              <a:t> no Chat! </a:t>
            </a:r>
            <a:r>
              <a:rPr lang="en-US" sz="1900" dirty="0" err="1">
                <a:latin typeface="Roboto"/>
                <a:ea typeface="Roboto"/>
                <a:cs typeface="Roboto"/>
              </a:rPr>
              <a:t>Copiar</a:t>
            </a:r>
            <a:r>
              <a:rPr lang="en-US" sz="1900" dirty="0">
                <a:latin typeface="Roboto"/>
                <a:ea typeface="Roboto"/>
                <a:cs typeface="Roboto"/>
              </a:rPr>
              <a:t> e </a:t>
            </a:r>
            <a:r>
              <a:rPr lang="en-US" sz="1900" dirty="0" err="1">
                <a:latin typeface="Roboto"/>
                <a:ea typeface="Roboto"/>
                <a:cs typeface="Roboto"/>
              </a:rPr>
              <a:t>colar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ele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em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uma</a:t>
            </a:r>
            <a:r>
              <a:rPr lang="en-US" sz="1900" dirty="0">
                <a:latin typeface="Roboto"/>
                <a:ea typeface="Roboto"/>
                <a:cs typeface="Roboto"/>
              </a:rPr>
              <a:t> nova aba para </a:t>
            </a:r>
            <a:r>
              <a:rPr lang="en-US" sz="1900" dirty="0" err="1">
                <a:latin typeface="Roboto"/>
                <a:ea typeface="Roboto"/>
                <a:cs typeface="Roboto"/>
              </a:rPr>
              <a:t>preenchê</a:t>
            </a:r>
            <a:r>
              <a:rPr lang="en-US" sz="1900" dirty="0">
                <a:latin typeface="Roboto"/>
                <a:ea typeface="Roboto"/>
                <a:cs typeface="Roboto"/>
              </a:rPr>
              <a:t>-lo;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900" dirty="0">
              <a:latin typeface="Roboto"/>
              <a:ea typeface="Roboto"/>
              <a:cs typeface="Roboto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900" dirty="0" err="1">
                <a:latin typeface="Roboto"/>
                <a:ea typeface="Roboto"/>
                <a:cs typeface="Roboto"/>
              </a:rPr>
              <a:t>Certificado</a:t>
            </a:r>
            <a:r>
              <a:rPr lang="en-US" sz="1900" dirty="0">
                <a:latin typeface="Roboto"/>
                <a:ea typeface="Roboto"/>
                <a:cs typeface="Roboto"/>
              </a:rPr>
              <a:t> e material de </a:t>
            </a:r>
            <a:r>
              <a:rPr lang="en-US" sz="1900" dirty="0" err="1">
                <a:latin typeface="Roboto"/>
                <a:ea typeface="Roboto"/>
                <a:cs typeface="Roboto"/>
              </a:rPr>
              <a:t>apoio</a:t>
            </a:r>
            <a:r>
              <a:rPr lang="en-US" sz="1900" dirty="0">
                <a:latin typeface="Roboto"/>
                <a:ea typeface="Roboto"/>
                <a:cs typeface="Roboto"/>
              </a:rPr>
              <a:t> (slide) </a:t>
            </a:r>
            <a:r>
              <a:rPr lang="en-US" sz="1900" dirty="0" err="1">
                <a:latin typeface="Roboto"/>
                <a:ea typeface="Roboto"/>
                <a:cs typeface="Roboto"/>
              </a:rPr>
              <a:t>serão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enviados</a:t>
            </a:r>
            <a:r>
              <a:rPr lang="en-US" sz="1900" dirty="0">
                <a:latin typeface="Roboto"/>
                <a:ea typeface="Roboto"/>
                <a:cs typeface="Roboto"/>
              </a:rPr>
              <a:t>  </a:t>
            </a:r>
            <a:r>
              <a:rPr lang="en-US" sz="1900" dirty="0" err="1">
                <a:latin typeface="Roboto"/>
                <a:ea typeface="Roboto"/>
                <a:cs typeface="Roboto"/>
              </a:rPr>
              <a:t>posteriormente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por</a:t>
            </a:r>
            <a:r>
              <a:rPr lang="en-US" sz="1900" dirty="0">
                <a:latin typeface="Roboto"/>
                <a:ea typeface="Roboto"/>
                <a:cs typeface="Roboto"/>
              </a:rPr>
              <a:t> e-mail;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900" dirty="0">
              <a:latin typeface="Roboto"/>
              <a:ea typeface="Roboto"/>
              <a:cs typeface="Roboto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900" dirty="0" err="1">
                <a:latin typeface="Roboto"/>
                <a:ea typeface="Roboto"/>
                <a:cs typeface="Roboto"/>
              </a:rPr>
              <a:t>Atualização</a:t>
            </a:r>
            <a:r>
              <a:rPr lang="en-US" sz="1900" dirty="0">
                <a:latin typeface="Roboto"/>
                <a:ea typeface="Roboto"/>
                <a:cs typeface="Roboto"/>
              </a:rPr>
              <a:t> cadastral </a:t>
            </a:r>
            <a:r>
              <a:rPr lang="en-US" sz="1900" dirty="0" err="1">
                <a:latin typeface="Roboto"/>
                <a:ea typeface="Roboto"/>
                <a:cs typeface="Roboto"/>
              </a:rPr>
              <a:t>notificada</a:t>
            </a:r>
            <a:r>
              <a:rPr lang="en-US" sz="1900" dirty="0">
                <a:latin typeface="Roboto"/>
                <a:ea typeface="Roboto"/>
                <a:cs typeface="Roboto"/>
              </a:rPr>
              <a:t> via e-mail;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1900" b="1" dirty="0">
              <a:latin typeface="Roboto"/>
              <a:ea typeface="Roboto"/>
              <a:cs typeface="Roboto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900" b="1" dirty="0">
                <a:latin typeface="Roboto"/>
                <a:ea typeface="Roboto"/>
                <a:cs typeface="Roboto"/>
              </a:rPr>
              <a:t> </a:t>
            </a:r>
            <a:r>
              <a:rPr lang="pt-BR" sz="1900" b="1" dirty="0"/>
              <a:t>SINISA · Plano Municipal ou Regional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1900" dirty="0">
                <a:hlinkClick r:id="rId2"/>
              </a:rPr>
              <a:t>https://planos-sinisa.cidades.gov.br/ | Chat | Microsoft Teams</a:t>
            </a:r>
            <a:endParaRPr lang="pt-BR" sz="1900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pt-BR" sz="1900" b="1" dirty="0"/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b="1" dirty="0"/>
              <a:t>SINISA · Regularidade Municipal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1900" u="sng" dirty="0">
                <a:solidFill>
                  <a:srgbClr val="003CFF"/>
                </a:solidFill>
              </a:rPr>
              <a:t>https://regularidade-sinisa.cidades.gov.br/</a:t>
            </a:r>
            <a:endParaRPr lang="en-US" sz="1900" u="sng" dirty="0">
              <a:solidFill>
                <a:srgbClr val="003CFF"/>
              </a:solidFill>
              <a:latin typeface="Roboto"/>
              <a:ea typeface="Roboto"/>
              <a:cs typeface="Roboto"/>
            </a:endParaRPr>
          </a:p>
          <a:p>
            <a:pPr marL="285750" indent="-28575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1900" dirty="0">
              <a:latin typeface="Roboto"/>
              <a:ea typeface="Roboto"/>
              <a:cs typeface="Roboto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dirty="0">
                <a:latin typeface="Roboto"/>
                <a:ea typeface="Roboto"/>
                <a:cs typeface="Roboto"/>
              </a:rPr>
              <a:t>Caso </a:t>
            </a:r>
            <a:r>
              <a:rPr lang="en-US" sz="1900" dirty="0" err="1">
                <a:latin typeface="Roboto"/>
                <a:ea typeface="Roboto"/>
                <a:cs typeface="Roboto"/>
              </a:rPr>
              <a:t>não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tenha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recebido</a:t>
            </a:r>
            <a:r>
              <a:rPr lang="en-US" sz="1900" dirty="0">
                <a:latin typeface="Roboto"/>
                <a:ea typeface="Roboto"/>
                <a:cs typeface="Roboto"/>
              </a:rPr>
              <a:t>, </a:t>
            </a:r>
            <a:r>
              <a:rPr lang="en-US" sz="1900" dirty="0" err="1">
                <a:latin typeface="Roboto"/>
                <a:ea typeface="Roboto"/>
                <a:cs typeface="Roboto"/>
              </a:rPr>
              <a:t>entrar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em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dirty="0" err="1">
                <a:latin typeface="Roboto"/>
                <a:ea typeface="Roboto"/>
                <a:cs typeface="Roboto"/>
              </a:rPr>
              <a:t>contato</a:t>
            </a:r>
            <a:r>
              <a:rPr lang="en-US" sz="1900" dirty="0">
                <a:latin typeface="Roboto"/>
                <a:ea typeface="Roboto"/>
                <a:cs typeface="Roboto"/>
              </a:rPr>
              <a:t>: </a:t>
            </a:r>
            <a:r>
              <a:rPr lang="en-US" sz="1900" dirty="0">
                <a:solidFill>
                  <a:srgbClr val="003CFF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sinisa.esgoto@cidades.gov.br</a:t>
            </a:r>
            <a:r>
              <a:rPr lang="en-US" sz="1900" dirty="0">
                <a:latin typeface="Roboto"/>
                <a:ea typeface="Roboto"/>
                <a:cs typeface="Roboto"/>
              </a:rPr>
              <a:t> e/</a:t>
            </a:r>
            <a:r>
              <a:rPr lang="en-US" sz="1900" dirty="0" err="1">
                <a:latin typeface="Roboto"/>
                <a:ea typeface="Roboto"/>
                <a:cs typeface="Roboto"/>
              </a:rPr>
              <a:t>ou</a:t>
            </a:r>
            <a:r>
              <a:rPr lang="en-US" sz="1900" dirty="0">
                <a:latin typeface="Roboto"/>
                <a:ea typeface="Roboto"/>
                <a:cs typeface="Roboto"/>
              </a:rPr>
              <a:t> </a:t>
            </a:r>
            <a:r>
              <a:rPr lang="en-US" sz="1900" u="sng" dirty="0">
                <a:solidFill>
                  <a:srgbClr val="003CFF"/>
                </a:solidFill>
                <a:latin typeface="Roboto"/>
                <a:ea typeface="Roboto"/>
                <a:cs typeface="Roboto"/>
              </a:rPr>
              <a:t>sinisa.agua@cidades.gov.br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b="1" dirty="0">
              <a:ea typeface="+mn-lt"/>
              <a:cs typeface="+mn-lt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1800" b="1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ea typeface="+mn-lt"/>
              <a:cs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latin typeface="+mj-lt"/>
              <a:ea typeface="Calibri"/>
              <a:cs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0D315-F904-4BA7-5274-77271A0F9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" y="3120703"/>
            <a:ext cx="731423" cy="689517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C0E1A2-4F94-9367-2925-EB249FC66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rgbClr val="00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94FA7F-1474-5997-73B8-0F60E7386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FAE6EF-3995-3FE6-3A12-79D467049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DF7442E-9165-8366-173F-8EE2034C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6277" y="0"/>
            <a:ext cx="1494135" cy="7021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F3AA5A-97D3-C895-90E8-8FFF8D537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263915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301FD4-76D5-3106-36C3-BEA881ADB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35" y="546189"/>
            <a:ext cx="4324286" cy="2486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887E936-915B-9220-B128-FD5FA39DA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3544801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1D1C9FA-733F-7913-735E-870C9A612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35" y="4572166"/>
            <a:ext cx="4324286" cy="9962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EEFF61C-1F98-AAB5-EC25-4DAFF72F9CC0}"/>
              </a:ext>
            </a:extLst>
          </p:cNvPr>
          <p:cNvSpPr txBox="1"/>
          <p:nvPr/>
        </p:nvSpPr>
        <p:spPr>
          <a:xfrm>
            <a:off x="7339274" y="1129135"/>
            <a:ext cx="38686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600" b="1">
                <a:latin typeface="Roboto"/>
                <a:ea typeface="Roboto"/>
                <a:cs typeface="Roboto"/>
              </a:rPr>
              <a:t>ORIENTAÇÕES </a:t>
            </a:r>
          </a:p>
          <a:p>
            <a:pPr algn="ctr"/>
            <a:r>
              <a:rPr lang="pt-BR" sz="3600" b="1">
                <a:latin typeface="Roboto"/>
                <a:ea typeface="Roboto"/>
                <a:cs typeface="Roboto"/>
              </a:rPr>
              <a:t>GERAIS </a:t>
            </a:r>
          </a:p>
        </p:txBody>
      </p:sp>
    </p:spTree>
    <p:extLst>
      <p:ext uri="{BB962C8B-B14F-4D97-AF65-F5344CB8AC3E}">
        <p14:creationId xmlns:p14="http://schemas.microsoft.com/office/powerpoint/2010/main" val="4237963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5798-6BC1-63E0-0AD8-526070855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8CDC533-A0B5-431D-7B1F-73C3BACE6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322567" cy="713826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AFFFCD7-CAEF-9713-DB84-0048DE2823B0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6A26D3C4-AAEF-BEB4-A8F0-1D01B93801AD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EF4636ED-AEE6-41B8-FEC2-14E06B6AAF0D}"/>
              </a:ext>
            </a:extLst>
          </p:cNvPr>
          <p:cNvSpPr txBox="1"/>
          <p:nvPr/>
        </p:nvSpPr>
        <p:spPr>
          <a:xfrm>
            <a:off x="1765899" y="1359123"/>
            <a:ext cx="9863923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sp>
        <p:nvSpPr>
          <p:cNvPr id="3" name="Text 6">
            <a:extLst>
              <a:ext uri="{FF2B5EF4-FFF2-40B4-BE49-F238E27FC236}">
                <a16:creationId xmlns:a16="http://schemas.microsoft.com/office/drawing/2014/main" id="{94E34D11-316F-A434-6061-F97E1236DA5A}"/>
              </a:ext>
            </a:extLst>
          </p:cNvPr>
          <p:cNvSpPr txBox="1"/>
          <p:nvPr/>
        </p:nvSpPr>
        <p:spPr>
          <a:xfrm>
            <a:off x="1098543" y="2196278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>
                <a:solidFill>
                  <a:schemeClr val="accent3">
                    <a:lumMod val="49000"/>
                  </a:schemeClr>
                </a:solidFill>
                <a:latin typeface="Roboto"/>
                <a:ea typeface="Roboto"/>
                <a:cs typeface="Roboto"/>
              </a:rPr>
              <a:t>ERROS/INCONSISTÊNCIAS  RECORRENTES</a:t>
            </a:r>
            <a:endParaRPr lang="pt-BR" sz="2000">
              <a:solidFill>
                <a:schemeClr val="accent3">
                  <a:lumMod val="49000"/>
                </a:schemeClr>
              </a:solidFill>
            </a:endParaRPr>
          </a:p>
        </p:txBody>
      </p:sp>
      <p:pic>
        <p:nvPicPr>
          <p:cNvPr id="11" name="Imagem 10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86E65161-2392-494A-2275-21005BC7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713" y="2892108"/>
            <a:ext cx="8857895" cy="41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43DF7-B518-A63F-329D-644ECD08A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4DCE8CA-4830-DEA9-5395-53CE10D58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322567" cy="713826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082BC1F7-FDA0-59B8-C384-A1EE50ABB19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B2D825A9-30F9-5361-7256-F29DAEB14731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6F69569-8900-6FA5-AD7F-B549CF4C0CA3}"/>
              </a:ext>
            </a:extLst>
          </p:cNvPr>
          <p:cNvSpPr txBox="1"/>
          <p:nvPr/>
        </p:nvSpPr>
        <p:spPr>
          <a:xfrm>
            <a:off x="1765899" y="1359123"/>
            <a:ext cx="9863923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sp>
        <p:nvSpPr>
          <p:cNvPr id="3" name="Text 6">
            <a:extLst>
              <a:ext uri="{FF2B5EF4-FFF2-40B4-BE49-F238E27FC236}">
                <a16:creationId xmlns:a16="http://schemas.microsoft.com/office/drawing/2014/main" id="{2C6EF3A0-4B75-2D75-F24E-6144707ADD2B}"/>
              </a:ext>
            </a:extLst>
          </p:cNvPr>
          <p:cNvSpPr txBox="1"/>
          <p:nvPr/>
        </p:nvSpPr>
        <p:spPr>
          <a:xfrm>
            <a:off x="1105971" y="2443942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>
                <a:solidFill>
                  <a:schemeClr val="accent3">
                    <a:lumMod val="49000"/>
                  </a:schemeClr>
                </a:solidFill>
                <a:latin typeface="Roboto"/>
                <a:ea typeface="Roboto"/>
                <a:cs typeface="Roboto"/>
              </a:rPr>
              <a:t>ERROS/INCONSISTÊNCIAS  RECORRENTES</a:t>
            </a:r>
            <a:endParaRPr lang="pt-BR" sz="2000">
              <a:solidFill>
                <a:schemeClr val="accent3">
                  <a:lumMod val="49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6A2F6C-8AAE-1CFD-2857-84716CD6B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37" y="3078243"/>
            <a:ext cx="8074387" cy="39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12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59D85-71FC-13DC-9EE7-DC877934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0FC0DD4-B54F-2E56-0B95-996B7FCE0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322567" cy="7138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673592-4894-8836-DD46-1769AC4A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763" y="6479110"/>
            <a:ext cx="2874002" cy="66428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E131604-164B-C0A5-A96F-AC1B8214AC65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4AF986D-3C53-48BD-4E81-96305DC8083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1E8AD30-1E33-F39E-FAC3-7A369E8B0AF5}"/>
              </a:ext>
            </a:extLst>
          </p:cNvPr>
          <p:cNvSpPr txBox="1"/>
          <p:nvPr/>
        </p:nvSpPr>
        <p:spPr>
          <a:xfrm>
            <a:off x="1765899" y="1359123"/>
            <a:ext cx="9863923" cy="5771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</a:p>
        </p:txBody>
      </p:sp>
      <p:sp>
        <p:nvSpPr>
          <p:cNvPr id="3" name="Text 6">
            <a:extLst>
              <a:ext uri="{FF2B5EF4-FFF2-40B4-BE49-F238E27FC236}">
                <a16:creationId xmlns:a16="http://schemas.microsoft.com/office/drawing/2014/main" id="{6A5319E0-1B8E-C3CC-F98E-FEDB08B2B62A}"/>
              </a:ext>
            </a:extLst>
          </p:cNvPr>
          <p:cNvSpPr txBox="1"/>
          <p:nvPr/>
        </p:nvSpPr>
        <p:spPr>
          <a:xfrm>
            <a:off x="1241389" y="2148644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>
                <a:solidFill>
                  <a:schemeClr val="accent3">
                    <a:lumMod val="49000"/>
                  </a:schemeClr>
                </a:solidFill>
                <a:latin typeface="Roboto"/>
                <a:ea typeface="Roboto"/>
                <a:cs typeface="Roboto"/>
              </a:rPr>
              <a:t>ERROS/INCONSISTÊNCIAS  RECORRENTES</a:t>
            </a:r>
            <a:endParaRPr lang="pt-BR" sz="2000">
              <a:solidFill>
                <a:schemeClr val="accent3">
                  <a:lumMod val="49000"/>
                </a:schemeClr>
              </a:solidFill>
            </a:endParaRPr>
          </a:p>
        </p:txBody>
      </p:sp>
      <p:pic>
        <p:nvPicPr>
          <p:cNvPr id="2" name="Imagem 1" descr="Diagrama, Texto&#10;&#10;O conteúdo gerado por IA pode estar incorreto.">
            <a:extLst>
              <a:ext uri="{FF2B5EF4-FFF2-40B4-BE49-F238E27FC236}">
                <a16:creationId xmlns:a16="http://schemas.microsoft.com/office/drawing/2014/main" id="{5EB0AE4B-C3FD-3144-58A1-3A18331E3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416" y="2629820"/>
            <a:ext cx="8134924" cy="38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1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995DC-D7AB-5D4E-D6BB-4AA5844CD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5A1ED23-0957-4FE4-0D32-DF969F9E2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3D90A2D-35F2-A6FA-CB20-B13AF1259CCC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710E386-381A-5BFE-F62C-7FE8973140E2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2. FORMULÁRIOS FINANCEIROS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2094659-4AC5-F6A2-9333-F8FC2FDA0849}"/>
              </a:ext>
            </a:extLst>
          </p:cNvPr>
          <p:cNvSpPr txBox="1"/>
          <p:nvPr/>
        </p:nvSpPr>
        <p:spPr>
          <a:xfrm>
            <a:off x="1755614" y="1492828"/>
            <a:ext cx="9010937" cy="1864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2.2. 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DESPESAS, INVESTIMENTOS E PESSOAL</a:t>
            </a:r>
            <a:endParaRPr lang="pt-BR" sz="3000"/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E08DCE35-2BCD-8503-BF62-61F657DDD8F9}"/>
              </a:ext>
            </a:extLst>
          </p:cNvPr>
          <p:cNvSpPr txBox="1"/>
          <p:nvPr/>
        </p:nvSpPr>
        <p:spPr>
          <a:xfrm>
            <a:off x="266417" y="6245649"/>
            <a:ext cx="7849595" cy="4743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>
                <a:solidFill>
                  <a:srgbClr val="00B050"/>
                </a:solidFill>
                <a:latin typeface="Montserrat"/>
              </a:rPr>
              <a:t>2.3. FORMULÁRIO DE BALANÇO</a:t>
            </a: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3966DA07-D243-6E2C-2D26-27490784F0CF}"/>
              </a:ext>
            </a:extLst>
          </p:cNvPr>
          <p:cNvSpPr txBox="1"/>
          <p:nvPr/>
        </p:nvSpPr>
        <p:spPr>
          <a:xfrm>
            <a:off x="270329" y="6543824"/>
            <a:ext cx="732458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MÓDULO DE ÁGUA - MUNICÍPIOS E AUTARQUIAS NÃO PREENCHEM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23954D-16B3-746C-B3B4-0A7F78DE1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17" y="2615724"/>
            <a:ext cx="8099957" cy="3659311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4100B804-2D52-5C81-2E0E-D4698D199203}"/>
              </a:ext>
            </a:extLst>
          </p:cNvPr>
          <p:cNvSpPr txBox="1"/>
          <p:nvPr/>
        </p:nvSpPr>
        <p:spPr>
          <a:xfrm>
            <a:off x="1459470" y="1954642"/>
            <a:ext cx="9842864" cy="475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>
                <a:solidFill>
                  <a:schemeClr val="accent3">
                    <a:lumMod val="49000"/>
                  </a:schemeClr>
                </a:solidFill>
                <a:latin typeface="Roboto"/>
                <a:ea typeface="Roboto"/>
                <a:cs typeface="Roboto"/>
              </a:rPr>
              <a:t>ERROS/INCONSISTÊNCIAS  RECORRENTES</a:t>
            </a:r>
            <a:endParaRPr lang="pt-BR" sz="2000">
              <a:solidFill>
                <a:schemeClr val="accent3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21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33A0C-9916-3E9D-F9B2-BC488909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BEAEC47-F5F1-98DA-DB70-5092F57A4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AB24C9-D420-5A48-4316-DBC695A3B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609" y="6314829"/>
            <a:ext cx="2661667" cy="61867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68DA5FF8-6E13-FB81-453F-BF0014641423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4B5A82C4-5EFD-33D7-29AC-2ACD1A82FD15}"/>
              </a:ext>
            </a:extLst>
          </p:cNvPr>
          <p:cNvSpPr txBox="1"/>
          <p:nvPr/>
        </p:nvSpPr>
        <p:spPr>
          <a:xfrm>
            <a:off x="1454605" y="481764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 FORMULÁRIOS TÉCNICOS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ABBD1FB7-8659-9D6D-349C-84EDB74F8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378" y="1434018"/>
            <a:ext cx="8518316" cy="469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1002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FA8B5-5786-20C4-3552-164A0B686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1F0BD0B-6A23-338D-2F93-2A80435BF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0398F9A-1745-F105-17D6-0128F92CA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286" y="6255299"/>
            <a:ext cx="2602086" cy="60675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43914ACB-E1C0-9F03-A738-439EE2560245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FC0E3103-CACF-8292-5BF3-80F8AAE8FDDA}"/>
              </a:ext>
            </a:extLst>
          </p:cNvPr>
          <p:cNvSpPr txBox="1"/>
          <p:nvPr/>
        </p:nvSpPr>
        <p:spPr>
          <a:xfrm>
            <a:off x="1454605" y="481764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 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2C69B2B4-BE5D-1359-7AA5-C3CC447FC53C}"/>
              </a:ext>
            </a:extLst>
          </p:cNvPr>
          <p:cNvSpPr txBox="1"/>
          <p:nvPr/>
        </p:nvSpPr>
        <p:spPr>
          <a:xfrm>
            <a:off x="1765899" y="1344406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COBERTURA E ATENDIMENTO</a:t>
            </a:r>
            <a:endParaRPr lang="pt-BR" sz="3000"/>
          </a:p>
        </p:txBody>
      </p:sp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AA91428-1F89-63EB-2B67-ED8FE2168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817" y="1885950"/>
            <a:ext cx="9004056" cy="413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18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46DB4-B04D-FA9A-DC4D-3FC89B74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3E6E490-5AC7-88D5-A536-97030F9C4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E4AEA129-8B92-F199-57FA-C967FDF94C0E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9445361-4CEA-9466-469D-17A0A871F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D0E93DE2-3DE5-A0BF-F8A2-96F14BD56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040" y="1010158"/>
            <a:ext cx="9402567" cy="432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560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3948-9290-A9B4-3CEB-9E5A010E0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9531EB-84E3-C3B5-AEB8-D38D3F532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40889303-71E6-7018-D10D-457B0F7A23E2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265D5D4-6B5E-34A7-BCD3-21CE0696D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F394FE3B-9BCA-08C8-B815-C6F9A684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x="1396040" y="1010158"/>
            <a:ext cx="9402567" cy="432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9C30A5D5-1E25-5351-BFA3-B8A4DFCD2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773" y="1511282"/>
            <a:ext cx="9757623" cy="166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E2593782-780F-E255-F5C5-937DDF7EC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750" y="3441684"/>
            <a:ext cx="9757625" cy="162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2337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191E5-88F5-27E9-02E1-953440506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4C9F7B2-80C1-730F-FFF0-AE165940A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40665B1-6617-77B7-4F52-68FAC1A37D3D}"/>
              </a:ext>
            </a:extLst>
          </p:cNvPr>
          <p:cNvSpPr/>
          <p:nvPr/>
        </p:nvSpPr>
        <p:spPr>
          <a:xfrm>
            <a:off x="7089667" y="4844539"/>
            <a:ext cx="3263944" cy="785932"/>
          </a:xfrm>
          <a:prstGeom prst="rect">
            <a:avLst/>
          </a:prstGeom>
          <a:solidFill>
            <a:srgbClr val="ED7D3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8DD4F1-CD1F-7C23-B82A-C26B9307C6C9}"/>
              </a:ext>
            </a:extLst>
          </p:cNvPr>
          <p:cNvSpPr txBox="1"/>
          <p:nvPr/>
        </p:nvSpPr>
        <p:spPr>
          <a:xfrm>
            <a:off x="7108110" y="5022333"/>
            <a:ext cx="32431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Ligações </a:t>
            </a:r>
            <a:r>
              <a:rPr lang="pt-BR" sz="2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≤ Economias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FE3812C-2E34-1CAC-8EFE-C5411FEA8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941A7D7-C1D1-EDEC-F93A-D8CD47627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165" y="868207"/>
            <a:ext cx="8367297" cy="263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 descr="Diagrama, Desenho técnico, Esquemático&#10;&#10;O conteúdo gerado por IA pode estar incorreto.">
            <a:extLst>
              <a:ext uri="{FF2B5EF4-FFF2-40B4-BE49-F238E27FC236}">
                <a16:creationId xmlns:a16="http://schemas.microsoft.com/office/drawing/2014/main" id="{5BC73917-80B6-281B-3D42-1FDCD0E82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883" y="4005065"/>
            <a:ext cx="4448709" cy="2555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2566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41AE1-FAD0-973F-817A-29A34B12C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AE4FDF1-CB5D-B530-A267-7E6965FB2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4C1534E-1BFD-11E1-3020-8E6BA1C728FA}"/>
              </a:ext>
            </a:extLst>
          </p:cNvPr>
          <p:cNvSpPr/>
          <p:nvPr/>
        </p:nvSpPr>
        <p:spPr>
          <a:xfrm>
            <a:off x="4842650" y="5560110"/>
            <a:ext cx="4465965" cy="1222118"/>
          </a:xfrm>
          <a:prstGeom prst="rect">
            <a:avLst/>
          </a:prstGeom>
          <a:solidFill>
            <a:srgbClr val="ED7D3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A2E1D0-4A7A-E992-485C-0078DA477A94}"/>
              </a:ext>
            </a:extLst>
          </p:cNvPr>
          <p:cNvSpPr txBox="1"/>
          <p:nvPr/>
        </p:nvSpPr>
        <p:spPr>
          <a:xfrm>
            <a:off x="4887791" y="5708598"/>
            <a:ext cx="438134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pt-BR" sz="18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Relação entre economias e domicílios;</a:t>
            </a:r>
            <a:endParaRPr lang="pt-BR">
              <a:ea typeface="Calibri"/>
              <a:cs typeface="Calibri"/>
            </a:endParaRPr>
          </a:p>
          <a:p>
            <a:endParaRPr lang="pt-BR" sz="18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Wingdings"/>
              <a:buChar char="Ø"/>
            </a:pPr>
            <a:r>
              <a:rPr lang="pt-BR" sz="18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Melhoria para prestadores regionais.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4076A0E-61D7-1C40-4278-6318FCC7A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715" y="6366959"/>
            <a:ext cx="2377824" cy="546704"/>
          </a:xfrm>
          <a:prstGeom prst="rect">
            <a:avLst/>
          </a:prstGeom>
        </p:spPr>
      </p:pic>
      <p:pic>
        <p:nvPicPr>
          <p:cNvPr id="12" name="Imagem 1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6047180-06BF-3DCF-EBE0-A360E0B03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04" y="131513"/>
            <a:ext cx="8836416" cy="269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2588AAC-43B5-D78A-85EF-01C671DA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175" y="3040020"/>
            <a:ext cx="8845938" cy="205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Diagrama, Desenho técnico, Esquemático&#10;&#10;O conteúdo gerado por IA pode estar incorreto.">
            <a:extLst>
              <a:ext uri="{FF2B5EF4-FFF2-40B4-BE49-F238E27FC236}">
                <a16:creationId xmlns:a16="http://schemas.microsoft.com/office/drawing/2014/main" id="{86C40B99-117B-E8DC-969B-704CCEC56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124" y="5351682"/>
            <a:ext cx="2740558" cy="156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5395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3D825-012B-3D12-DD98-66BF2D9FC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1" cy="702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799285DC-AC04-82A9-FDB4-CD281B753CB5}"/>
              </a:ext>
            </a:extLst>
          </p:cNvPr>
          <p:cNvSpPr txBox="1"/>
          <p:nvPr/>
        </p:nvSpPr>
        <p:spPr>
          <a:xfrm>
            <a:off x="1113664" y="3095848"/>
            <a:ext cx="4899506" cy="2802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b="1">
                <a:latin typeface="+mj-lt"/>
                <a:ea typeface="+mj-ea"/>
                <a:cs typeface="+mj-cs"/>
              </a:rPr>
              <a:t>PERÍODO DA COLETA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" y="3120703"/>
            <a:ext cx="731423" cy="689517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rgbClr val="00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6277" y="0"/>
            <a:ext cx="1494135" cy="7021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263915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A0058BD-B715-79A1-4D77-EFAEFCE70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35" y="546189"/>
            <a:ext cx="4324286" cy="2486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107" y="3544801"/>
            <a:ext cx="4836546" cy="305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E32C8A5-33EC-DFE9-331F-774CF7B1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35" y="4572166"/>
            <a:ext cx="4324286" cy="9962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F2678F4-1A42-F448-3CAC-92E01E0335A9}"/>
              </a:ext>
            </a:extLst>
          </p:cNvPr>
          <p:cNvSpPr txBox="1"/>
          <p:nvPr/>
        </p:nvSpPr>
        <p:spPr>
          <a:xfrm>
            <a:off x="7339274" y="1129135"/>
            <a:ext cx="386863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latin typeface="Roboto"/>
                <a:ea typeface="Roboto"/>
                <a:cs typeface="Roboto"/>
              </a:rPr>
              <a:t>Previsão:</a:t>
            </a:r>
          </a:p>
          <a:p>
            <a:br>
              <a:rPr lang="pt-BR" b="1">
                <a:latin typeface="Roboto"/>
                <a:ea typeface="Roboto"/>
                <a:cs typeface="Roboto"/>
              </a:rPr>
            </a:br>
            <a:r>
              <a:rPr lang="pt-BR" b="1">
                <a:latin typeface="Roboto"/>
                <a:ea typeface="Roboto"/>
                <a:cs typeface="Roboto"/>
              </a:rPr>
              <a:t>13 de maio a 03 de setembro</a:t>
            </a:r>
          </a:p>
        </p:txBody>
      </p:sp>
    </p:spTree>
    <p:extLst>
      <p:ext uri="{BB962C8B-B14F-4D97-AF65-F5344CB8AC3E}">
        <p14:creationId xmlns:p14="http://schemas.microsoft.com/office/powerpoint/2010/main" val="1520016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F530-8AA6-257A-6885-E7ABA81C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B6F7577-98A1-59D1-425C-8B6DD71F9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5EA8194-30F2-F018-BF75-A52AF8A1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D19D05B-BC37-17D9-8C32-8DD8EAD5B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431" y="794058"/>
            <a:ext cx="8096968" cy="55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74122D6-EBFE-A2DA-878C-1C820CAB0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051" y="1648497"/>
            <a:ext cx="8097720" cy="51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668BB3-0D5A-9BD9-472C-043B7B109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81" y="2441972"/>
            <a:ext cx="8098847" cy="51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97AD81FD-1F99-8DFE-09FA-E83566801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707" y="3707555"/>
            <a:ext cx="9072212" cy="1499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9565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DAE14-F08E-FEFF-2EA6-48225DF2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3B89704-7065-A5B8-6BEB-C4E52D1E0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577A724-D40D-9F64-E87A-159DA8BB3DAD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89F0B76-AE12-F7A7-62BE-3D357600CC18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5290A37-479D-6F3B-8103-CDF0026457E6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OPERACIONAL</a:t>
            </a:r>
            <a:endParaRPr lang="pt-BR" sz="30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227AB7-E3F1-CB08-CC58-679E8946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470" y="6158363"/>
            <a:ext cx="3197902" cy="703693"/>
          </a:xfrm>
          <a:prstGeom prst="rect">
            <a:avLst/>
          </a:prstGeom>
        </p:spPr>
      </p:pic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CC25AEE7-580D-89D9-04A1-2FA2EFB6D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37" y="2281440"/>
            <a:ext cx="7937967" cy="3596071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A8208C7F-29E9-24A1-8BE0-FA8021A9A388}"/>
              </a:ext>
            </a:extLst>
          </p:cNvPr>
          <p:cNvSpPr/>
          <p:nvPr/>
        </p:nvSpPr>
        <p:spPr>
          <a:xfrm>
            <a:off x="7838495" y="3394244"/>
            <a:ext cx="1033335" cy="397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Curva para Baixo 16">
            <a:extLst>
              <a:ext uri="{FF2B5EF4-FFF2-40B4-BE49-F238E27FC236}">
                <a16:creationId xmlns:a16="http://schemas.microsoft.com/office/drawing/2014/main" id="{63FE7D4C-934D-124E-E1D0-19B4A4EF7CB4}"/>
              </a:ext>
            </a:extLst>
          </p:cNvPr>
          <p:cNvSpPr/>
          <p:nvPr/>
        </p:nvSpPr>
        <p:spPr>
          <a:xfrm rot="300000">
            <a:off x="8513507" y="3014507"/>
            <a:ext cx="1495051" cy="432228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CC2E62F-56EA-C0A1-66D6-419A4EDD0E4A}"/>
              </a:ext>
            </a:extLst>
          </p:cNvPr>
          <p:cNvSpPr txBox="1"/>
          <p:nvPr/>
        </p:nvSpPr>
        <p:spPr>
          <a:xfrm>
            <a:off x="9425114" y="3590257"/>
            <a:ext cx="11934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Calibri"/>
              </a:rPr>
              <a:t>ATENÇÃO!</a:t>
            </a:r>
            <a:endParaRPr lang="en-US" sz="1800" b="1" i="1">
              <a:ea typeface="Calibri"/>
              <a:cs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4547180-0D90-EC63-17E5-B01BC5B535F8}"/>
              </a:ext>
            </a:extLst>
          </p:cNvPr>
          <p:cNvSpPr txBox="1"/>
          <p:nvPr/>
        </p:nvSpPr>
        <p:spPr>
          <a:xfrm>
            <a:off x="9402343" y="4078545"/>
            <a:ext cx="25841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 err="1">
                <a:ea typeface="Calibri"/>
                <a:cs typeface="Calibri"/>
              </a:rPr>
              <a:t>Necessidade</a:t>
            </a:r>
            <a:r>
              <a:rPr lang="en-US" sz="1800" b="1" i="1">
                <a:ea typeface="Calibri"/>
                <a:cs typeface="Calibri"/>
              </a:rPr>
              <a:t> de </a:t>
            </a:r>
            <a:r>
              <a:rPr lang="en-US" sz="1800" b="1" i="1" err="1">
                <a:ea typeface="Calibri"/>
                <a:cs typeface="Calibri"/>
              </a:rPr>
              <a:t>conversão</a:t>
            </a:r>
            <a:r>
              <a:rPr lang="en-US" sz="1800" b="1" i="1">
                <a:ea typeface="Calibri"/>
                <a:cs typeface="Calibri"/>
              </a:rPr>
              <a:t> da </a:t>
            </a:r>
            <a:r>
              <a:rPr lang="en-US" sz="1800" b="1" i="1" err="1">
                <a:ea typeface="Calibri"/>
                <a:cs typeface="Calibri"/>
              </a:rPr>
              <a:t>unidade</a:t>
            </a:r>
            <a:r>
              <a:rPr lang="en-US" sz="1800" b="1" i="1">
                <a:ea typeface="Calibri"/>
                <a:cs typeface="Calibri"/>
              </a:rPr>
              <a:t>.</a:t>
            </a:r>
            <a:br>
              <a:rPr lang="en-US" sz="1800" b="1" i="1">
                <a:ea typeface="Calibri"/>
                <a:cs typeface="Calibri"/>
              </a:rPr>
            </a:br>
            <a:br>
              <a:rPr lang="en-US" sz="1800" b="1" i="1">
                <a:ea typeface="Calibri"/>
                <a:cs typeface="Calibri"/>
              </a:rPr>
            </a:br>
            <a:r>
              <a:rPr lang="en-US" sz="1800" b="1" i="1">
                <a:ea typeface="Calibri"/>
                <a:cs typeface="Calibri"/>
              </a:rPr>
              <a:t>m³ = 1000 </a:t>
            </a:r>
            <a:r>
              <a:rPr lang="en-US" sz="1800" b="1" i="1" err="1">
                <a:ea typeface="Calibri"/>
                <a:cs typeface="Calibri"/>
              </a:rPr>
              <a:t>litros</a:t>
            </a:r>
            <a:endParaRPr lang="en-US" sz="1800" b="1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894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F8C5D-2F5F-7806-7101-77DD9E946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7019291-B0CD-3610-E240-04BCB90E6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56FBECB4-8A86-8438-F416-DACC2CF22AAE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774E02-8617-5686-F1AD-F1EA13F96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A510A6D-8876-3803-D44B-5EC46217F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45" y="266953"/>
            <a:ext cx="6929318" cy="195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8ED5C398-0B2E-6AE7-9063-473E2333F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58" y="2517691"/>
            <a:ext cx="10207565" cy="35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77C741B-990D-B339-03EB-054DA135084A}"/>
              </a:ext>
            </a:extLst>
          </p:cNvPr>
          <p:cNvSpPr/>
          <p:nvPr/>
        </p:nvSpPr>
        <p:spPr>
          <a:xfrm>
            <a:off x="1082776" y="4603913"/>
            <a:ext cx="2092461" cy="32753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318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F74F7-6447-3925-EAB2-DC0C0BF2D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4CE97D0-6E9B-3CD6-40A5-FF722CF24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85DEA046-855E-FAE1-3F4B-5C2325869A42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CBF1CBB7-B865-A584-D4EA-A0A2B36CED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994858" y="1481505"/>
            <a:ext cx="10207565" cy="35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645ABDE-E049-CF9C-28D3-E5A650407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9" name="Imagem 8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27936649-D8ED-3F65-3533-DAEB1AB26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868" y="1376474"/>
            <a:ext cx="8756164" cy="3753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4734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371F3-7A9F-D2C7-D4BF-AC0B9227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F9E6A64-E037-2B3D-F93E-8D04ACC65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BDA98BE5-1847-087B-DF0D-EB2E87778C07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F624E04B-3458-EE53-895C-B6FBEDF3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0" y="698399"/>
            <a:ext cx="8506789" cy="148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BDCD14A-7C44-1CE4-DA60-3D39B562D0F8}"/>
              </a:ext>
            </a:extLst>
          </p:cNvPr>
          <p:cNvSpPr/>
          <p:nvPr/>
        </p:nvSpPr>
        <p:spPr>
          <a:xfrm>
            <a:off x="9144073" y="1352226"/>
            <a:ext cx="1339555" cy="394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677C16-7F83-F74C-F565-3F64A5F99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pic>
        <p:nvPicPr>
          <p:cNvPr id="4" name="Imagem 3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8CAFF7DF-4028-033B-26E6-B2114C286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679" y="2477653"/>
            <a:ext cx="8498393" cy="319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103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ED46D-19C0-5F4C-35C7-170180D0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08BF172-DEA5-108F-968A-C5CA9EDD5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EFFD11B-2F45-AD63-2E88-E24B1031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182" y="5901967"/>
            <a:ext cx="3793967" cy="857525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944E489-EE10-D3EC-CA48-964C2A0B2B65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4B80B3C-D039-E075-5062-E9A960F8011A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10288D3-1C2C-76F0-4C41-1EB870A4CAD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pic>
        <p:nvPicPr>
          <p:cNvPr id="13" name="Imagem 12" descr="Interface gráfica do usuário, Aplicativo, Site&#10;&#10;O conteúdo gerado por IA pode estar incorreto.">
            <a:extLst>
              <a:ext uri="{FF2B5EF4-FFF2-40B4-BE49-F238E27FC236}">
                <a16:creationId xmlns:a16="http://schemas.microsoft.com/office/drawing/2014/main" id="{02239703-9237-5C52-51F0-5802898C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7" t="82898" r="2546" b="1159"/>
          <a:stretch>
            <a:fillRect/>
          </a:stretch>
        </p:blipFill>
        <p:spPr>
          <a:xfrm>
            <a:off x="2057031" y="5182211"/>
            <a:ext cx="5938994" cy="56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 descr="Ícone&#10;&#10;O conteúdo gerado por IA pode estar incorreto.">
            <a:extLst>
              <a:ext uri="{FF2B5EF4-FFF2-40B4-BE49-F238E27FC236}">
                <a16:creationId xmlns:a16="http://schemas.microsoft.com/office/drawing/2014/main" id="{57A61831-6933-6C6D-A98C-35D5A6C280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5" b="2747"/>
          <a:stretch>
            <a:fillRect/>
          </a:stretch>
        </p:blipFill>
        <p:spPr>
          <a:xfrm>
            <a:off x="9287730" y="2179995"/>
            <a:ext cx="1945985" cy="1749663"/>
          </a:xfrm>
          <a:prstGeom prst="rect">
            <a:avLst/>
          </a:prstGeom>
        </p:spPr>
      </p:pic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68BEEDF9-778E-FAE9-97FC-4C4EEB12B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405" y="2179217"/>
            <a:ext cx="5944843" cy="292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74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82949-4137-402E-1B79-EF439AE8A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1">
            <a:extLst>
              <a:ext uri="{FF2B5EF4-FFF2-40B4-BE49-F238E27FC236}">
                <a16:creationId xmlns:a16="http://schemas.microsoft.com/office/drawing/2014/main" id="{E41EE5EB-8022-3406-6B30-F9CEE6A307E8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 lIns="91440" tIns="45720" rIns="91440" bIns="45720" anchor="t"/>
          <a:lstStyle/>
          <a:p>
            <a:endParaRPr lang="pt-BR">
              <a:ea typeface="Calibri"/>
              <a:cs typeface="Calibri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39D9FD0-0A52-3879-C37D-79E54C6A6F3C}"/>
              </a:ext>
            </a:extLst>
          </p:cNvPr>
          <p:cNvSpPr/>
          <p:nvPr/>
        </p:nvSpPr>
        <p:spPr>
          <a:xfrm>
            <a:off x="245324" y="813851"/>
            <a:ext cx="3487175" cy="11588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2DD41E-EC43-1BCF-43C0-1497DBEE661D}"/>
              </a:ext>
            </a:extLst>
          </p:cNvPr>
          <p:cNvSpPr txBox="1"/>
          <p:nvPr/>
        </p:nvSpPr>
        <p:spPr>
          <a:xfrm>
            <a:off x="250778" y="1067763"/>
            <a:ext cx="34892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Montserrat Bold"/>
              </a:rPr>
              <a:t>FORMA DE COLETA E HISTÓRICO DOS DADOS</a:t>
            </a:r>
            <a:endParaRPr lang="pt-BR" sz="2000">
              <a:solidFill>
                <a:schemeClr val="bg1"/>
              </a:solidFill>
              <a:latin typeface="Montserrat Bold"/>
              <a:ea typeface="Calibri"/>
              <a:cs typeface="Calibri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E3E8A15-6B23-34F9-36F9-AE5A51E8177C}"/>
              </a:ext>
            </a:extLst>
          </p:cNvPr>
          <p:cNvSpPr/>
          <p:nvPr/>
        </p:nvSpPr>
        <p:spPr>
          <a:xfrm>
            <a:off x="245180" y="2712321"/>
            <a:ext cx="3487175" cy="11588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9F91D9-F0AF-0137-D381-60216917BC25}"/>
              </a:ext>
            </a:extLst>
          </p:cNvPr>
          <p:cNvSpPr txBox="1"/>
          <p:nvPr/>
        </p:nvSpPr>
        <p:spPr>
          <a:xfrm>
            <a:off x="280072" y="2936799"/>
            <a:ext cx="34892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Montserrat Bold"/>
              </a:rPr>
              <a:t>INFRAESTRUTURAS CONSIDERADAS</a:t>
            </a:r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29A05E1-A5D5-BFB4-A426-FFAD3D04B51F}"/>
              </a:ext>
            </a:extLst>
          </p:cNvPr>
          <p:cNvSpPr txBox="1"/>
          <p:nvPr/>
        </p:nvSpPr>
        <p:spPr>
          <a:xfrm>
            <a:off x="250559" y="5070738"/>
            <a:ext cx="34892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Montserrat Bold"/>
              </a:rPr>
              <a:t>REGIONAL X LOCAL</a:t>
            </a:r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36E1108-7C5D-0AEA-2B0B-7CCB19BC30CC}"/>
              </a:ext>
            </a:extLst>
          </p:cNvPr>
          <p:cNvSpPr txBox="1"/>
          <p:nvPr/>
        </p:nvSpPr>
        <p:spPr>
          <a:xfrm>
            <a:off x="570668" y="5075277"/>
            <a:ext cx="8024221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i="1">
                <a:ea typeface="+mn-lt"/>
                <a:cs typeface="+mn-lt"/>
              </a:rPr>
              <a:t>Se </a:t>
            </a:r>
            <a:r>
              <a:rPr lang="en-US" sz="1800" b="1" i="1" err="1">
                <a:ea typeface="+mn-lt"/>
                <a:cs typeface="+mn-lt"/>
              </a:rPr>
              <a:t>houver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qualquer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alteração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nas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informações</a:t>
            </a:r>
            <a:r>
              <a:rPr lang="en-US" sz="1800" b="1" i="1">
                <a:ea typeface="+mn-lt"/>
                <a:cs typeface="+mn-lt"/>
              </a:rPr>
              <a:t>, </a:t>
            </a:r>
            <a:r>
              <a:rPr lang="en-US" sz="1800" b="1" i="1" err="1">
                <a:ea typeface="+mn-lt"/>
                <a:cs typeface="+mn-lt"/>
              </a:rPr>
              <a:t>como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inclusão</a:t>
            </a:r>
            <a:r>
              <a:rPr lang="en-US" sz="1800" b="1" i="1">
                <a:ea typeface="+mn-lt"/>
                <a:cs typeface="+mn-lt"/>
              </a:rPr>
              <a:t> de </a:t>
            </a:r>
            <a:r>
              <a:rPr lang="en-US" sz="1800" b="1" i="1" err="1">
                <a:ea typeface="+mn-lt"/>
                <a:cs typeface="+mn-lt"/>
              </a:rPr>
              <a:t>novas</a:t>
            </a:r>
            <a:r>
              <a:rPr lang="en-US" sz="1800" b="1" i="1">
                <a:ea typeface="+mn-lt"/>
                <a:cs typeface="+mn-lt"/>
              </a:rPr>
              <a:t> ETEs, </a:t>
            </a:r>
            <a:r>
              <a:rPr lang="en-US" sz="1800" b="1" i="1" err="1">
                <a:ea typeface="+mn-lt"/>
                <a:cs typeface="+mn-lt"/>
              </a:rPr>
              <a:t>entrar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em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contato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conosco</a:t>
            </a:r>
            <a:r>
              <a:rPr lang="en-US" sz="1800" b="1" i="1">
                <a:ea typeface="+mn-lt"/>
                <a:cs typeface="+mn-lt"/>
              </a:rPr>
              <a:t>.</a:t>
            </a:r>
            <a:endParaRPr lang="pt-BR" b="1" i="1">
              <a:ea typeface="+mn-lt"/>
              <a:cs typeface="+mn-lt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42EF535-0D9A-6F0F-872D-FFA3B2B1256D}"/>
              </a:ext>
            </a:extLst>
          </p:cNvPr>
          <p:cNvSpPr txBox="1"/>
          <p:nvPr/>
        </p:nvSpPr>
        <p:spPr>
          <a:xfrm>
            <a:off x="4155761" y="1271881"/>
            <a:ext cx="68221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err="1"/>
              <a:t>Os</a:t>
            </a:r>
            <a:r>
              <a:rPr lang="en-US" sz="1600" i="1"/>
              <a:t> </a:t>
            </a:r>
            <a:r>
              <a:rPr lang="en-US" sz="1600" i="1" err="1"/>
              <a:t>prestadores</a:t>
            </a:r>
            <a:r>
              <a:rPr lang="en-US" sz="1600" i="1"/>
              <a:t> agora </a:t>
            </a:r>
            <a:r>
              <a:rPr lang="en-US" sz="1600" i="1" err="1"/>
              <a:t>devem</a:t>
            </a:r>
            <a:r>
              <a:rPr lang="en-US" sz="1600" i="1"/>
              <a:t> </a:t>
            </a:r>
            <a:r>
              <a:rPr lang="en-US" sz="1600" b="1" i="1" err="1"/>
              <a:t>revisar</a:t>
            </a:r>
            <a:r>
              <a:rPr lang="en-US" sz="1600" b="1" i="1"/>
              <a:t> e </a:t>
            </a:r>
            <a:r>
              <a:rPr lang="en-US" sz="1600" b="1" i="1" err="1"/>
              <a:t>atualizar</a:t>
            </a:r>
            <a:r>
              <a:rPr lang="en-US" sz="1600" b="1" i="1"/>
              <a:t> </a:t>
            </a:r>
            <a:r>
              <a:rPr lang="en-US" sz="1600" b="1" i="1" err="1"/>
              <a:t>os</a:t>
            </a:r>
            <a:r>
              <a:rPr lang="en-US" sz="1600" b="1" i="1"/>
              <a:t> dados </a:t>
            </a:r>
            <a:r>
              <a:rPr lang="en-US" sz="1600" b="1" i="1" err="1"/>
              <a:t>já</a:t>
            </a:r>
            <a:r>
              <a:rPr lang="en-US" sz="1600" b="1" i="1"/>
              <a:t> </a:t>
            </a:r>
            <a:r>
              <a:rPr lang="en-US" sz="1600" b="1" i="1" err="1"/>
              <a:t>existentes</a:t>
            </a:r>
            <a:r>
              <a:rPr lang="en-US" sz="1600" b="1" i="1"/>
              <a:t> no </a:t>
            </a:r>
            <a:r>
              <a:rPr lang="en-US" sz="1600" b="1" i="1" err="1"/>
              <a:t>formulário</a:t>
            </a:r>
            <a:r>
              <a:rPr lang="en-US" sz="1600" b="1" i="1"/>
              <a:t> de </a:t>
            </a:r>
            <a:r>
              <a:rPr lang="en-US" sz="1600" b="1" i="1" err="1"/>
              <a:t>infraestrutura</a:t>
            </a:r>
            <a:r>
              <a:rPr lang="en-US" sz="1600" b="1" i="1"/>
              <a:t>.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956E422-0704-5FFE-4453-36ED76C60507}"/>
              </a:ext>
            </a:extLst>
          </p:cNvPr>
          <p:cNvSpPr txBox="1"/>
          <p:nvPr/>
        </p:nvSpPr>
        <p:spPr>
          <a:xfrm>
            <a:off x="4142756" y="819417"/>
            <a:ext cx="7120010" cy="338554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/>
              <a:t>As </a:t>
            </a:r>
            <a:r>
              <a:rPr lang="en-US" sz="1600" b="1" i="1" err="1"/>
              <a:t>informações</a:t>
            </a:r>
            <a:r>
              <a:rPr lang="en-US" sz="1600" b="1" i="1"/>
              <a:t> </a:t>
            </a:r>
            <a:r>
              <a:rPr lang="en-US" sz="1600" b="1" i="1" err="1"/>
              <a:t>já</a:t>
            </a:r>
            <a:r>
              <a:rPr lang="en-US" sz="1600" b="1" i="1"/>
              <a:t> </a:t>
            </a:r>
            <a:r>
              <a:rPr lang="en-US" sz="1600" b="1" i="1" err="1"/>
              <a:t>cadastradas</a:t>
            </a:r>
            <a:r>
              <a:rPr lang="en-US" sz="1600" b="1" i="1"/>
              <a:t> </a:t>
            </a:r>
            <a:r>
              <a:rPr lang="en-US" sz="1600" b="1" i="1" err="1"/>
              <a:t>na</a:t>
            </a:r>
            <a:r>
              <a:rPr lang="en-US" sz="1600" b="1" i="1"/>
              <a:t> coleta anterior </a:t>
            </a:r>
            <a:r>
              <a:rPr lang="en-US" sz="1600" b="1" i="1" err="1"/>
              <a:t>foram</a:t>
            </a:r>
            <a:r>
              <a:rPr lang="en-US" sz="1600" b="1" i="1"/>
              <a:t> </a:t>
            </a:r>
            <a:r>
              <a:rPr lang="en-US" sz="1600" b="1" i="1" err="1"/>
              <a:t>carregadas</a:t>
            </a:r>
            <a:r>
              <a:rPr lang="en-US" sz="1600" b="1" i="1"/>
              <a:t> no </a:t>
            </a:r>
            <a:r>
              <a:rPr lang="en-US" sz="1600" b="1" i="1" err="1"/>
              <a:t>sistema</a:t>
            </a:r>
            <a:r>
              <a:rPr lang="en-US" sz="1600" b="1" i="1"/>
              <a:t>.</a:t>
            </a:r>
            <a:endParaRPr lang="en-US" sz="1600" i="1">
              <a:ea typeface="Calibri"/>
              <a:cs typeface="Calibri"/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1771346-E752-A84B-1194-CF8E1D6937E2}"/>
              </a:ext>
            </a:extLst>
          </p:cNvPr>
          <p:cNvCxnSpPr/>
          <p:nvPr/>
        </p:nvCxnSpPr>
        <p:spPr>
          <a:xfrm flipV="1">
            <a:off x="3737877" y="3273603"/>
            <a:ext cx="535805" cy="1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4462ABE-A9B1-929C-0CC7-D8058A5F7B1C}"/>
              </a:ext>
            </a:extLst>
          </p:cNvPr>
          <p:cNvSpPr/>
          <p:nvPr/>
        </p:nvSpPr>
        <p:spPr>
          <a:xfrm>
            <a:off x="4145396" y="2710282"/>
            <a:ext cx="2200211" cy="114693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ea typeface="Calibri"/>
                <a:cs typeface="Calibri"/>
              </a:rPr>
              <a:t>TRATAMENTO</a:t>
            </a:r>
          </a:p>
          <a:p>
            <a:pPr algn="ctr"/>
            <a:r>
              <a:rPr lang="pt-BR" sz="2000" b="1">
                <a:ea typeface="Calibri"/>
                <a:cs typeface="Calibri"/>
              </a:rPr>
              <a:t> DE ESGOTO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0A1749-F5B2-E10C-8AAB-BB73A05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819" y="6200064"/>
            <a:ext cx="3104720" cy="713599"/>
          </a:xfrm>
          <a:prstGeom prst="rect">
            <a:avLst/>
          </a:prstGeom>
        </p:spPr>
      </p:pic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BA3266FA-93FF-CDB1-4F09-2AE9E5BE4FBA}"/>
              </a:ext>
            </a:extLst>
          </p:cNvPr>
          <p:cNvCxnSpPr/>
          <p:nvPr/>
        </p:nvCxnSpPr>
        <p:spPr>
          <a:xfrm>
            <a:off x="6351515" y="3268255"/>
            <a:ext cx="935255" cy="1027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567B75A-5909-0A54-E41B-E68406CEBD61}"/>
              </a:ext>
            </a:extLst>
          </p:cNvPr>
          <p:cNvSpPr/>
          <p:nvPr/>
        </p:nvSpPr>
        <p:spPr>
          <a:xfrm>
            <a:off x="7246111" y="2937278"/>
            <a:ext cx="1341156" cy="5747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>
                <a:ea typeface="Calibri"/>
                <a:cs typeface="Calibri"/>
              </a:rPr>
              <a:t>ETES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3A80E340-C524-C8AC-8724-42288493B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610" y="2705664"/>
            <a:ext cx="2938436" cy="313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8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8" grpId="0" animBg="1"/>
      <p:bldP spid="19" grpId="0"/>
      <p:bldP spid="21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2621-B446-4FC2-FA50-95D28575C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CE2D2F2-5362-A409-FFE8-05C84B131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F208A79F-6A81-67E9-E790-75BCF0557B7E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48CC5107-7297-A4E4-6563-903A9F501F7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0807D49-67EA-46FA-A9C9-016EA2960AFA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pic>
        <p:nvPicPr>
          <p:cNvPr id="12" name="Imagem 1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0161FEB4-E125-439B-DB24-64D59B7C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821" y="2006581"/>
            <a:ext cx="6405113" cy="371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EB55A74-6C97-6874-83DC-BA7669A79CA0}"/>
              </a:ext>
            </a:extLst>
          </p:cNvPr>
          <p:cNvSpPr/>
          <p:nvPr/>
        </p:nvSpPr>
        <p:spPr>
          <a:xfrm>
            <a:off x="3259201" y="4799861"/>
            <a:ext cx="2230342" cy="26722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99B3E76-CD84-D945-1F1D-A8ADCB062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5EE1-A6D4-6962-7FFD-BFE8EF7EE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1066A23-7CD2-D382-AB5B-C52394259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3B9C176-3DE8-8B85-DD59-563E9DBA5120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6B14C5B-D014-F7D3-520E-36D482E5004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5F7B075-0E6A-0B59-6071-A6F717A0094C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>
              <a:ea typeface="Calibri"/>
              <a:cs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8B69B2-A54D-3D84-27BE-1F4E69ACA10E}"/>
              </a:ext>
            </a:extLst>
          </p:cNvPr>
          <p:cNvSpPr txBox="1"/>
          <p:nvPr/>
        </p:nvSpPr>
        <p:spPr>
          <a:xfrm>
            <a:off x="7921883" y="2449997"/>
            <a:ext cx="2208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Calibri"/>
              </a:rPr>
              <a:t>7 CASAS DECIMAIS</a:t>
            </a:r>
            <a:endParaRPr lang="en-US" sz="1800" b="1" i="1">
              <a:ea typeface="Calibri"/>
              <a:cs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26C7C3D-A641-D0CC-AB82-2BF7D51CEA1F}"/>
              </a:ext>
            </a:extLst>
          </p:cNvPr>
          <p:cNvSpPr txBox="1"/>
          <p:nvPr/>
        </p:nvSpPr>
        <p:spPr>
          <a:xfrm>
            <a:off x="7949161" y="3510756"/>
            <a:ext cx="4034026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err="1"/>
              <a:t>Situação</a:t>
            </a:r>
            <a:r>
              <a:rPr lang="en-US" sz="1800" b="1"/>
              <a:t> </a:t>
            </a:r>
            <a:r>
              <a:rPr lang="en-US" sz="1800" b="1" err="1"/>
              <a:t>atual</a:t>
            </a:r>
            <a:r>
              <a:rPr lang="en-US" sz="1800" b="1"/>
              <a:t>: </a:t>
            </a:r>
            <a:endParaRPr lang="en-US" sz="1800" b="1">
              <a:ea typeface="Calibri"/>
              <a:cs typeface="Calibri"/>
            </a:endParaRPr>
          </a:p>
          <a:p>
            <a:endParaRPr lang="en-US" sz="1800"/>
          </a:p>
          <a:p>
            <a:pPr>
              <a:buFont typeface=""/>
              <a:buChar char="•"/>
            </a:pPr>
            <a:r>
              <a:rPr lang="en-US" sz="1800"/>
              <a:t> </a:t>
            </a:r>
            <a:r>
              <a:rPr lang="en-US" sz="1800" err="1"/>
              <a:t>Prestadores</a:t>
            </a:r>
            <a:r>
              <a:rPr lang="en-US" sz="1800"/>
              <a:t> </a:t>
            </a:r>
            <a:r>
              <a:rPr lang="en-US" sz="1800" err="1"/>
              <a:t>locais</a:t>
            </a:r>
            <a:r>
              <a:rPr lang="en-US" sz="1800"/>
              <a:t>: </a:t>
            </a:r>
            <a:r>
              <a:rPr lang="en-US" sz="1800" err="1"/>
              <a:t>realizam</a:t>
            </a:r>
            <a:r>
              <a:rPr lang="en-US" sz="1800"/>
              <a:t> a </a:t>
            </a:r>
            <a:r>
              <a:rPr lang="en-US" sz="1800" err="1"/>
              <a:t>marcação</a:t>
            </a:r>
            <a:r>
              <a:rPr lang="en-US" sz="1800"/>
              <a:t> </a:t>
            </a:r>
            <a:r>
              <a:rPr lang="en-US" sz="1800" err="1"/>
              <a:t>diretamente</a:t>
            </a:r>
            <a:r>
              <a:rPr lang="en-US" sz="1800"/>
              <a:t> no </a:t>
            </a:r>
            <a:r>
              <a:rPr lang="en-US" sz="1800" err="1"/>
              <a:t>mapa</a:t>
            </a:r>
            <a:r>
              <a:rPr lang="en-US" sz="1800"/>
              <a:t> </a:t>
            </a:r>
            <a:r>
              <a:rPr lang="en-US" sz="1800" err="1"/>
              <a:t>dentro</a:t>
            </a:r>
            <a:r>
              <a:rPr lang="en-US" sz="1800"/>
              <a:t> do </a:t>
            </a:r>
            <a:r>
              <a:rPr lang="en-US" sz="1800" err="1"/>
              <a:t>sistema</a:t>
            </a:r>
            <a:r>
              <a:rPr lang="en-US" sz="1800"/>
              <a:t>.</a:t>
            </a:r>
            <a:endParaRPr lang="en-US" sz="1800">
              <a:ea typeface="Calibri"/>
              <a:cs typeface="Calibri"/>
            </a:endParaRPr>
          </a:p>
          <a:p>
            <a:pPr>
              <a:buFont typeface=""/>
              <a:buChar char="•"/>
            </a:pPr>
            <a:endParaRPr lang="en-US" sz="1800"/>
          </a:p>
          <a:p>
            <a:pPr>
              <a:buFont typeface=""/>
              <a:buChar char="•"/>
            </a:pPr>
            <a:r>
              <a:rPr lang="en-US" sz="1800"/>
              <a:t> </a:t>
            </a:r>
            <a:r>
              <a:rPr lang="en-US" sz="1800" err="1"/>
              <a:t>Prestadores</a:t>
            </a:r>
            <a:r>
              <a:rPr lang="en-US" sz="1800"/>
              <a:t> </a:t>
            </a:r>
            <a:r>
              <a:rPr lang="en-US" sz="1800" err="1"/>
              <a:t>regionais</a:t>
            </a:r>
            <a:r>
              <a:rPr lang="en-US" sz="1800"/>
              <a:t>: </a:t>
            </a:r>
            <a:r>
              <a:rPr lang="en-US" sz="1800" err="1"/>
              <a:t>conseguem</a:t>
            </a:r>
            <a:r>
              <a:rPr lang="en-US" sz="1800"/>
              <a:t> </a:t>
            </a:r>
            <a:r>
              <a:rPr lang="en-US" sz="1800" err="1"/>
              <a:t>inserir</a:t>
            </a:r>
            <a:r>
              <a:rPr lang="en-US" sz="1800"/>
              <a:t> </a:t>
            </a:r>
            <a:r>
              <a:rPr lang="en-US" sz="1800" err="1"/>
              <a:t>os</a:t>
            </a:r>
            <a:r>
              <a:rPr lang="en-US" sz="1800"/>
              <a:t> </a:t>
            </a:r>
            <a:r>
              <a:rPr lang="en-US" sz="1800" err="1"/>
              <a:t>valores</a:t>
            </a:r>
            <a:r>
              <a:rPr lang="en-US" sz="1800"/>
              <a:t> </a:t>
            </a:r>
            <a:r>
              <a:rPr lang="en-US" sz="1800" err="1"/>
              <a:t>manualmente</a:t>
            </a:r>
            <a:r>
              <a:rPr lang="en-US" sz="1800"/>
              <a:t>.</a:t>
            </a:r>
            <a:endParaRPr lang="en-US" sz="1800">
              <a:ea typeface="Calibri"/>
              <a:cs typeface="Calibri"/>
            </a:endParaRPr>
          </a:p>
          <a:p>
            <a:pPr algn="ctr"/>
            <a:endParaRPr lang="pt-BR"/>
          </a:p>
        </p:txBody>
      </p:sp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39508D25-51A9-A735-D7C5-711276B4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2" t="-3534" r="10759"/>
          <a:stretch>
            <a:fillRect/>
          </a:stretch>
        </p:blipFill>
        <p:spPr>
          <a:xfrm>
            <a:off x="8122012" y="5878489"/>
            <a:ext cx="845716" cy="79641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49C818D-8D0E-4EE1-A2E8-E59C075EE123}"/>
              </a:ext>
            </a:extLst>
          </p:cNvPr>
          <p:cNvSpPr txBox="1"/>
          <p:nvPr/>
        </p:nvSpPr>
        <p:spPr>
          <a:xfrm>
            <a:off x="8963815" y="6094918"/>
            <a:ext cx="23296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ea typeface="Calibri"/>
                <a:cs typeface="Calibri"/>
              </a:rPr>
              <a:t>EM ANÁLISE INTERNA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58526E6-4734-7AEA-7481-BA352C35BE2D}"/>
              </a:ext>
            </a:extLst>
          </p:cNvPr>
          <p:cNvSpPr/>
          <p:nvPr/>
        </p:nvSpPr>
        <p:spPr>
          <a:xfrm>
            <a:off x="7030202" y="3535657"/>
            <a:ext cx="246673" cy="15417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D6735A-CF42-57C1-742B-CFD625C729FA}"/>
              </a:ext>
            </a:extLst>
          </p:cNvPr>
          <p:cNvSpPr/>
          <p:nvPr/>
        </p:nvSpPr>
        <p:spPr>
          <a:xfrm>
            <a:off x="7013017" y="3979119"/>
            <a:ext cx="246673" cy="15417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Tabela&#10;&#10;O conteúdo gerado por IA pode estar incorreto.">
            <a:extLst>
              <a:ext uri="{FF2B5EF4-FFF2-40B4-BE49-F238E27FC236}">
                <a16:creationId xmlns:a16="http://schemas.microsoft.com/office/drawing/2014/main" id="{C7260132-0B83-1FFD-FA69-1B176803EA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80" r="159" b="28698"/>
          <a:stretch>
            <a:fillRect/>
          </a:stretch>
        </p:blipFill>
        <p:spPr>
          <a:xfrm>
            <a:off x="800512" y="1993946"/>
            <a:ext cx="6461526" cy="499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DAC39D4-B893-C287-5F72-B3E60704C1D9}"/>
              </a:ext>
            </a:extLst>
          </p:cNvPr>
          <p:cNvSpPr/>
          <p:nvPr/>
        </p:nvSpPr>
        <p:spPr>
          <a:xfrm>
            <a:off x="1610661" y="2370877"/>
            <a:ext cx="1346241" cy="2741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9E0A929-9C23-7B1B-0960-A3B82F5885E0}"/>
              </a:ext>
            </a:extLst>
          </p:cNvPr>
          <p:cNvSpPr/>
          <p:nvPr/>
        </p:nvSpPr>
        <p:spPr>
          <a:xfrm>
            <a:off x="1610660" y="2771711"/>
            <a:ext cx="1449113" cy="32552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B4A0D0C3-7E88-4F6E-1331-BAE5E442A0C4}"/>
              </a:ext>
            </a:extLst>
          </p:cNvPr>
          <p:cNvSpPr/>
          <p:nvPr/>
        </p:nvSpPr>
        <p:spPr>
          <a:xfrm>
            <a:off x="6602653" y="2374936"/>
            <a:ext cx="867051" cy="837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Curva para Baixo 11">
            <a:extLst>
              <a:ext uri="{FF2B5EF4-FFF2-40B4-BE49-F238E27FC236}">
                <a16:creationId xmlns:a16="http://schemas.microsoft.com/office/drawing/2014/main" id="{AC0CE138-B289-AE48-E817-8C058FFB59ED}"/>
              </a:ext>
            </a:extLst>
          </p:cNvPr>
          <p:cNvSpPr/>
          <p:nvPr/>
        </p:nvSpPr>
        <p:spPr>
          <a:xfrm>
            <a:off x="7081325" y="1892062"/>
            <a:ext cx="1728425" cy="478403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13" grpId="0" animBg="1"/>
      <p:bldP spid="15" grpId="0" animBg="1"/>
      <p:bldP spid="2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524D4-DB38-E0D1-AD9D-B31EC840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D383F68-047E-784C-52B3-FA5E2777A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5EE23CFA-4122-C751-B29A-1AC3549214E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2CA58DC-383D-1721-37B4-56B7EE581422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0FAF6C4-C75C-384F-E21A-C7185C9E560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8E6626-B3FC-7629-E16E-816A3BDBA783}"/>
              </a:ext>
            </a:extLst>
          </p:cNvPr>
          <p:cNvSpPr txBox="1"/>
          <p:nvPr/>
        </p:nvSpPr>
        <p:spPr>
          <a:xfrm>
            <a:off x="8117986" y="2677156"/>
            <a:ext cx="3829489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err="1"/>
              <a:t>Situação</a:t>
            </a:r>
            <a:r>
              <a:rPr lang="en-US" sz="1800" b="1"/>
              <a:t> </a:t>
            </a:r>
            <a:r>
              <a:rPr lang="en-US" sz="1800" b="1" err="1"/>
              <a:t>atual</a:t>
            </a:r>
            <a:r>
              <a:rPr lang="en-US" sz="1800" b="1"/>
              <a:t>: </a:t>
            </a:r>
            <a:endParaRPr lang="en-US" sz="1800" b="1">
              <a:ea typeface="Calibri"/>
              <a:cs typeface="Calibri"/>
            </a:endParaRPr>
          </a:p>
          <a:p>
            <a:pPr algn="ctr"/>
            <a:endParaRPr lang="en-US" sz="1800" b="1">
              <a:ea typeface="+mn-lt"/>
              <a:cs typeface="+mn-lt"/>
            </a:endParaRPr>
          </a:p>
          <a:p>
            <a:pPr algn="just"/>
            <a:r>
              <a:rPr lang="en-US" sz="1800">
                <a:ea typeface="+mn-lt"/>
                <a:cs typeface="+mn-lt"/>
              </a:rPr>
              <a:t>O campo </a:t>
            </a:r>
            <a:r>
              <a:rPr lang="en-US" sz="1800" b="1" err="1">
                <a:ea typeface="+mn-lt"/>
                <a:cs typeface="+mn-lt"/>
              </a:rPr>
              <a:t>obrigatório</a:t>
            </a:r>
            <a:r>
              <a:rPr lang="en-US" sz="1800">
                <a:ea typeface="+mn-lt"/>
                <a:cs typeface="+mn-lt"/>
              </a:rPr>
              <a:t> é o de </a:t>
            </a:r>
            <a:r>
              <a:rPr lang="en-US" sz="1800" b="1" err="1">
                <a:ea typeface="+mn-lt"/>
                <a:cs typeface="+mn-lt"/>
              </a:rPr>
              <a:t>capacidade</a:t>
            </a:r>
            <a:r>
              <a:rPr lang="en-US" sz="1800" b="1">
                <a:ea typeface="+mn-lt"/>
                <a:cs typeface="+mn-lt"/>
              </a:rPr>
              <a:t> </a:t>
            </a:r>
            <a:r>
              <a:rPr lang="en-US" sz="1800" b="1" err="1">
                <a:ea typeface="+mn-lt"/>
                <a:cs typeface="+mn-lt"/>
              </a:rPr>
              <a:t>potencial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pPr algn="just"/>
            <a:endParaRPr lang="en-US" sz="1800">
              <a:ea typeface="+mn-lt"/>
              <a:cs typeface="+mn-lt"/>
            </a:endParaRPr>
          </a:p>
          <a:p>
            <a:pPr algn="just"/>
            <a:r>
              <a:rPr lang="en-US" sz="1800" err="1">
                <a:ea typeface="+mn-lt"/>
                <a:cs typeface="+mn-lt"/>
              </a:rPr>
              <a:t>Está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em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avaliação</a:t>
            </a:r>
            <a:r>
              <a:rPr lang="en-US" sz="1800">
                <a:ea typeface="+mn-lt"/>
                <a:cs typeface="+mn-lt"/>
              </a:rPr>
              <a:t> a </a:t>
            </a:r>
            <a:r>
              <a:rPr lang="en-US" sz="1800" err="1">
                <a:ea typeface="+mn-lt"/>
                <a:cs typeface="+mn-lt"/>
              </a:rPr>
              <a:t>inclusão</a:t>
            </a:r>
            <a:r>
              <a:rPr lang="en-US" sz="1800">
                <a:ea typeface="+mn-lt"/>
                <a:cs typeface="+mn-lt"/>
              </a:rPr>
              <a:t> de outros </a:t>
            </a:r>
            <a:r>
              <a:rPr lang="en-US" sz="1800" err="1">
                <a:ea typeface="+mn-lt"/>
                <a:cs typeface="+mn-lt"/>
              </a:rPr>
              <a:t>parâmetros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como</a:t>
            </a:r>
            <a:r>
              <a:rPr lang="en-US" sz="1800">
                <a:ea typeface="+mn-lt"/>
                <a:cs typeface="+mn-lt"/>
              </a:rPr>
              <a:t> a </a:t>
            </a:r>
            <a:r>
              <a:rPr lang="en-US" sz="1800" b="1" err="1">
                <a:ea typeface="+mn-lt"/>
                <a:cs typeface="+mn-lt"/>
              </a:rPr>
              <a:t>capacidade</a:t>
            </a:r>
            <a:r>
              <a:rPr lang="en-US" sz="1800" b="1">
                <a:ea typeface="+mn-lt"/>
                <a:cs typeface="+mn-lt"/>
              </a:rPr>
              <a:t> </a:t>
            </a:r>
            <a:r>
              <a:rPr lang="en-US" sz="1800" b="1" err="1">
                <a:ea typeface="+mn-lt"/>
                <a:cs typeface="+mn-lt"/>
              </a:rPr>
              <a:t>efetiva</a:t>
            </a:r>
            <a:r>
              <a:rPr lang="en-US" sz="1800">
                <a:ea typeface="+mn-lt"/>
                <a:cs typeface="+mn-lt"/>
              </a:rPr>
              <a:t> (</a:t>
            </a:r>
            <a:r>
              <a:rPr lang="en-US" sz="1800" err="1">
                <a:ea typeface="+mn-lt"/>
                <a:cs typeface="+mn-lt"/>
              </a:rPr>
              <a:t>mais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próxima</a:t>
            </a:r>
            <a:r>
              <a:rPr lang="en-US" sz="1800">
                <a:ea typeface="+mn-lt"/>
                <a:cs typeface="+mn-lt"/>
              </a:rPr>
              <a:t> da </a:t>
            </a:r>
            <a:r>
              <a:rPr lang="en-US" sz="1800" err="1">
                <a:ea typeface="+mn-lt"/>
                <a:cs typeface="+mn-lt"/>
              </a:rPr>
              <a:t>operação</a:t>
            </a:r>
            <a:r>
              <a:rPr lang="en-US" sz="1800">
                <a:ea typeface="+mn-lt"/>
                <a:cs typeface="+mn-lt"/>
              </a:rPr>
              <a:t> real).</a:t>
            </a:r>
            <a:endParaRPr lang="en-US">
              <a:ea typeface="Calibri"/>
              <a:cs typeface="Calibri"/>
            </a:endParaRPr>
          </a:p>
          <a:p>
            <a:pPr>
              <a:buFont typeface=""/>
              <a:buChar char="•"/>
            </a:pPr>
            <a:endParaRPr lang="en-US" sz="1800">
              <a:ea typeface="Calibri"/>
              <a:cs typeface="Calibri"/>
            </a:endParaRPr>
          </a:p>
          <a:p>
            <a:pPr algn="ctr"/>
            <a:endParaRPr lang="pt-BR"/>
          </a:p>
        </p:txBody>
      </p:sp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A2AD44A1-00DF-5301-4130-5814B2F0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2" t="-3534" r="10759"/>
          <a:stretch>
            <a:fillRect/>
          </a:stretch>
        </p:blipFill>
        <p:spPr>
          <a:xfrm>
            <a:off x="8435473" y="5878489"/>
            <a:ext cx="845716" cy="79641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1D9429F-1D05-ACD8-086E-387E0D00C62E}"/>
              </a:ext>
            </a:extLst>
          </p:cNvPr>
          <p:cNvSpPr txBox="1"/>
          <p:nvPr/>
        </p:nvSpPr>
        <p:spPr>
          <a:xfrm>
            <a:off x="9277276" y="6094918"/>
            <a:ext cx="23296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ea typeface="Calibri"/>
                <a:cs typeface="Calibri"/>
              </a:rPr>
              <a:t>EM ANÁLISE INTERNA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E8DD60F-F956-B25A-0467-9719DBA078D3}"/>
              </a:ext>
            </a:extLst>
          </p:cNvPr>
          <p:cNvSpPr/>
          <p:nvPr/>
        </p:nvSpPr>
        <p:spPr>
          <a:xfrm>
            <a:off x="5648670" y="3509577"/>
            <a:ext cx="1319631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E39771D-75A5-510B-4637-8B71E3222A7A}"/>
              </a:ext>
            </a:extLst>
          </p:cNvPr>
          <p:cNvSpPr/>
          <p:nvPr/>
        </p:nvSpPr>
        <p:spPr>
          <a:xfrm>
            <a:off x="5496271" y="3914586"/>
            <a:ext cx="1474543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Tabela&#10;&#10;O conteúdo gerado por IA pode estar incorreto.">
            <a:extLst>
              <a:ext uri="{FF2B5EF4-FFF2-40B4-BE49-F238E27FC236}">
                <a16:creationId xmlns:a16="http://schemas.microsoft.com/office/drawing/2014/main" id="{E5230E3F-F706-11DA-0CEF-23CE2E66D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" t="-102" r="203" b="8234"/>
          <a:stretch>
            <a:fillRect/>
          </a:stretch>
        </p:blipFill>
        <p:spPr>
          <a:xfrm>
            <a:off x="1453634" y="1949653"/>
            <a:ext cx="5511090" cy="458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2110DBB-A219-9B2C-E120-D4103E2DDE33}"/>
              </a:ext>
            </a:extLst>
          </p:cNvPr>
          <p:cNvSpPr/>
          <p:nvPr/>
        </p:nvSpPr>
        <p:spPr>
          <a:xfrm>
            <a:off x="1457100" y="3506079"/>
            <a:ext cx="2322254" cy="2741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1019-358F-DF99-A0D4-C9EC3854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C0868AA-C0B9-6004-85DA-15E42E8A2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2FAE9DB-1DC5-6DDD-83D4-EAD34ADF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95" y="1483073"/>
            <a:ext cx="5993909" cy="4055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hape 3">
            <a:extLst>
              <a:ext uri="{FF2B5EF4-FFF2-40B4-BE49-F238E27FC236}">
                <a16:creationId xmlns:a16="http://schemas.microsoft.com/office/drawing/2014/main" id="{4F94C904-1165-AB2B-6DA7-EA3F2F34F077}"/>
              </a:ext>
            </a:extLst>
          </p:cNvPr>
          <p:cNvSpPr/>
          <p:nvPr/>
        </p:nvSpPr>
        <p:spPr>
          <a:xfrm>
            <a:off x="571500" y="771754"/>
            <a:ext cx="57607" cy="437998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4F426C25-EF0E-4203-D63A-E1BE3AACE2C0}"/>
              </a:ext>
            </a:extLst>
          </p:cNvPr>
          <p:cNvSpPr txBox="1"/>
          <p:nvPr/>
        </p:nvSpPr>
        <p:spPr>
          <a:xfrm>
            <a:off x="819302" y="771754"/>
            <a:ext cx="10992002" cy="438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r>
              <a:rPr lang="en-US" sz="2800" b="1">
                <a:solidFill>
                  <a:srgbClr val="1A365D"/>
                </a:solidFill>
                <a:latin typeface="Montserrat"/>
              </a:rPr>
              <a:t>ACESSO AO SISTEMA</a:t>
            </a: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4ADF016E-F384-0CF1-7D6F-9BC023A2E00B}"/>
              </a:ext>
            </a:extLst>
          </p:cNvPr>
          <p:cNvSpPr txBox="1"/>
          <p:nvPr/>
        </p:nvSpPr>
        <p:spPr>
          <a:xfrm>
            <a:off x="7212932" y="2748145"/>
            <a:ext cx="4317648" cy="3281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SISTEMA TEMPORARIAMENTE FECHADO</a:t>
            </a: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33B2146D-9F3D-CFC3-9628-4E478FE76A89}"/>
              </a:ext>
            </a:extLst>
          </p:cNvPr>
          <p:cNvSpPr txBox="1"/>
          <p:nvPr/>
        </p:nvSpPr>
        <p:spPr>
          <a:xfrm>
            <a:off x="7213207" y="3332363"/>
            <a:ext cx="3640403" cy="3576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PROCESSO DE MELHORIAS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F5D1CF6-E4B1-B772-DE99-B74D395E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714" y="6179515"/>
            <a:ext cx="2970986" cy="6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0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FCBEA-CA11-B748-528F-4A9EA6C47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D5B0817-EE2A-ED67-4985-1E957EED3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239864C-C1EA-32DB-C12C-0CF85882917E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2CE61E3-4E92-C50A-F9B8-ADEF203448D0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8C651AF3-2524-9A33-FF30-7B119C916443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07F1439-8244-E72C-DCC4-48432FBAFF2C}"/>
              </a:ext>
            </a:extLst>
          </p:cNvPr>
          <p:cNvSpPr txBox="1"/>
          <p:nvPr/>
        </p:nvSpPr>
        <p:spPr>
          <a:xfrm>
            <a:off x="7768270" y="4321648"/>
            <a:ext cx="395293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800" b="1" i="1">
              <a:ea typeface="Calibri"/>
              <a:cs typeface="Calibri"/>
            </a:endParaRPr>
          </a:p>
          <a:p>
            <a:pPr algn="just"/>
            <a:r>
              <a:rPr lang="en-US" sz="1800" b="1" i="1" err="1">
                <a:ea typeface="+mn-lt"/>
                <a:cs typeface="+mn-lt"/>
              </a:rPr>
              <a:t>Importância</a:t>
            </a:r>
            <a:r>
              <a:rPr lang="en-US" sz="1800" b="1" i="1">
                <a:ea typeface="+mn-lt"/>
                <a:cs typeface="+mn-lt"/>
              </a:rPr>
              <a:t> do </a:t>
            </a:r>
            <a:r>
              <a:rPr lang="en-US" sz="1800" b="1" i="1" err="1">
                <a:ea typeface="+mn-lt"/>
                <a:cs typeface="+mn-lt"/>
              </a:rPr>
              <a:t>preenchimento</a:t>
            </a:r>
            <a:r>
              <a:rPr lang="en-US" sz="1800" b="1" i="1">
                <a:ea typeface="+mn-lt"/>
                <a:cs typeface="+mn-lt"/>
              </a:rPr>
              <a:t> das </a:t>
            </a:r>
            <a:r>
              <a:rPr lang="en-US" sz="1800" b="1" i="1" err="1">
                <a:ea typeface="+mn-lt"/>
                <a:cs typeface="+mn-lt"/>
              </a:rPr>
              <a:t>informações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não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obrigatórias</a:t>
            </a:r>
            <a:r>
              <a:rPr lang="en-US" sz="1800" b="1" i="1">
                <a:ea typeface="+mn-lt"/>
                <a:cs typeface="+mn-lt"/>
              </a:rPr>
              <a:t> (</a:t>
            </a:r>
            <a:r>
              <a:rPr lang="en-US" sz="1800" b="1" i="1" err="1">
                <a:ea typeface="+mn-lt"/>
                <a:cs typeface="+mn-lt"/>
              </a:rPr>
              <a:t>exemplos</a:t>
            </a:r>
            <a:r>
              <a:rPr lang="en-US" sz="1800" b="1" i="1">
                <a:ea typeface="+mn-lt"/>
                <a:cs typeface="+mn-lt"/>
              </a:rPr>
              <a:t>: DQO, DBO e CT) sempre </a:t>
            </a:r>
            <a:r>
              <a:rPr lang="en-US" sz="1800" b="1" i="1" err="1">
                <a:ea typeface="+mn-lt"/>
                <a:cs typeface="+mn-lt"/>
              </a:rPr>
              <a:t>que</a:t>
            </a:r>
            <a:r>
              <a:rPr lang="en-US" sz="1800" b="1" i="1">
                <a:ea typeface="+mn-lt"/>
                <a:cs typeface="+mn-lt"/>
              </a:rPr>
              <a:t> esse </a:t>
            </a:r>
            <a:r>
              <a:rPr lang="en-US" sz="1800" b="1" i="1" err="1">
                <a:ea typeface="+mn-lt"/>
                <a:cs typeface="+mn-lt"/>
              </a:rPr>
              <a:t>monitoramento</a:t>
            </a:r>
            <a:r>
              <a:rPr lang="en-US" sz="1800" b="1" i="1">
                <a:ea typeface="+mn-lt"/>
                <a:cs typeface="+mn-lt"/>
              </a:rPr>
              <a:t> </a:t>
            </a:r>
            <a:r>
              <a:rPr lang="en-US" sz="1800" b="1" i="1" err="1">
                <a:ea typeface="+mn-lt"/>
                <a:cs typeface="+mn-lt"/>
              </a:rPr>
              <a:t>estiver</a:t>
            </a:r>
            <a:r>
              <a:rPr lang="en-US" sz="1800" b="1" i="1">
                <a:ea typeface="+mn-lt"/>
                <a:cs typeface="+mn-lt"/>
              </a:rPr>
              <a:t> disponível.</a:t>
            </a:r>
            <a:endParaRPr lang="en-US" b="1" i="1"/>
          </a:p>
        </p:txBody>
      </p:sp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2274B81A-956F-0BF4-D34B-4EB4FC17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2" t="-3534" r="10759"/>
          <a:stretch>
            <a:fillRect/>
          </a:stretch>
        </p:blipFill>
        <p:spPr>
          <a:xfrm>
            <a:off x="9319979" y="3596755"/>
            <a:ext cx="845716" cy="796416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A1CDAD4-4D40-049A-17C2-51FC9E455251}"/>
              </a:ext>
            </a:extLst>
          </p:cNvPr>
          <p:cNvSpPr/>
          <p:nvPr/>
        </p:nvSpPr>
        <p:spPr>
          <a:xfrm>
            <a:off x="5648670" y="3509577"/>
            <a:ext cx="1319631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3CB8176-E17F-DD53-BBE4-5D5DD3D036CF}"/>
              </a:ext>
            </a:extLst>
          </p:cNvPr>
          <p:cNvSpPr/>
          <p:nvPr/>
        </p:nvSpPr>
        <p:spPr>
          <a:xfrm>
            <a:off x="5496271" y="3914586"/>
            <a:ext cx="1474543" cy="171626"/>
          </a:xfrm>
          <a:prstGeom prst="round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Tabela&#10;&#10;O conteúdo gerado por IA pode estar incorreto.">
            <a:extLst>
              <a:ext uri="{FF2B5EF4-FFF2-40B4-BE49-F238E27FC236}">
                <a16:creationId xmlns:a16="http://schemas.microsoft.com/office/drawing/2014/main" id="{BC2AA499-2774-8817-8740-2A2EFEA6DB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" t="-102" r="203" b="8234"/>
          <a:stretch>
            <a:fillRect/>
          </a:stretch>
        </p:blipFill>
        <p:spPr>
          <a:xfrm>
            <a:off x="1453634" y="1949653"/>
            <a:ext cx="5511090" cy="458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C9B5B32-C60C-16E9-35D9-6A25E421C222}"/>
              </a:ext>
            </a:extLst>
          </p:cNvPr>
          <p:cNvSpPr/>
          <p:nvPr/>
        </p:nvSpPr>
        <p:spPr>
          <a:xfrm>
            <a:off x="1457100" y="3917202"/>
            <a:ext cx="2322254" cy="254609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06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78E80-B857-7B14-A43B-E16032C5A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78AC634-99F5-205F-CAFF-06223ADB0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2E5098DE-3908-027C-D70C-7AA2799F4269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F2CF0D0E-FD63-0095-E6D7-78659BFA8D12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E094A03-BEAC-5627-0BE0-15FFFCA6767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INFRAESTRUTURA</a:t>
            </a:r>
            <a:endParaRPr lang="pt-BR" sz="3000"/>
          </a:p>
        </p:txBody>
      </p:sp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2E06AF20-13F9-0EB1-D071-F315551A9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38" y="2455233"/>
            <a:ext cx="10617940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DE3B0CB-641B-B22A-D9B8-A458AB142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37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E3E33-39F0-F303-3439-EC34F6A5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44DC108-D329-0576-9374-3E0B44CF7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CC02A9-59AB-FFC8-04C9-925B038F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975" t="-503" b="-1000"/>
          <a:stretch>
            <a:fillRect/>
          </a:stretch>
        </p:blipFill>
        <p:spPr>
          <a:xfrm>
            <a:off x="7168154" y="5722029"/>
            <a:ext cx="4627178" cy="1047808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65532F36-67F6-C55F-8E60-8BE23D4001FB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3F7A3086-5AFB-F85F-9776-3C7EB8BC17D2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468A28F-E28F-0013-D0EC-4CC7AEBC8B03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3.4. QUALIDADE DOS SERVIÇOS</a:t>
            </a:r>
            <a:endParaRPr lang="en-US" sz="3000" b="1">
              <a:solidFill>
                <a:srgbClr val="00B050"/>
              </a:solidFill>
              <a:latin typeface="Montserrat"/>
            </a:endParaRPr>
          </a:p>
        </p:txBody>
      </p:sp>
      <p:pic>
        <p:nvPicPr>
          <p:cNvPr id="14" name="Imagem 13" descr="Ícone&#10;&#10;O conteúdo gerado por IA pode estar incorreto.">
            <a:extLst>
              <a:ext uri="{FF2B5EF4-FFF2-40B4-BE49-F238E27FC236}">
                <a16:creationId xmlns:a16="http://schemas.microsoft.com/office/drawing/2014/main" id="{22779278-A955-2BFD-D0C9-3FA4C89024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5" b="2747"/>
          <a:stretch>
            <a:fillRect/>
          </a:stretch>
        </p:blipFill>
        <p:spPr>
          <a:xfrm>
            <a:off x="9287730" y="2179995"/>
            <a:ext cx="1945985" cy="1749663"/>
          </a:xfrm>
          <a:prstGeom prst="rect">
            <a:avLst/>
          </a:prstGeom>
        </p:spPr>
      </p:pic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B3B41626-F08F-F213-099C-DAB26613A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405" y="2179217"/>
            <a:ext cx="5944843" cy="292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6AA2B07-E8FE-F32C-2A5D-7735B29743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" t="12903" r="95" b="2414"/>
          <a:stretch>
            <a:fillRect/>
          </a:stretch>
        </p:blipFill>
        <p:spPr>
          <a:xfrm>
            <a:off x="2057031" y="5187569"/>
            <a:ext cx="5944160" cy="53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0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2E93A-3161-B709-017E-4CB45FF42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663E658-1136-83F7-3641-F9EE8C6F6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5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1BF72C6-D3B4-FE02-3842-F7731B75296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08ED11E-B891-CC70-BA65-6287BB800DB6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FD211A7-D766-B63A-F65B-1A17C29E033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QUALIDADE DOS SERVIÇOS</a:t>
            </a:r>
            <a:endParaRPr lang="pt-BR" sz="3000"/>
          </a:p>
        </p:txBody>
      </p:sp>
      <p:pic>
        <p:nvPicPr>
          <p:cNvPr id="13" name="Imagem 1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5AF17CF-7606-4B18-E842-E778B3C4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89" y="2412748"/>
            <a:ext cx="9994198" cy="412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Ícone&#10;&#10;O conteúdo gerado por IA pode estar incorreto.">
            <a:extLst>
              <a:ext uri="{FF2B5EF4-FFF2-40B4-BE49-F238E27FC236}">
                <a16:creationId xmlns:a16="http://schemas.microsoft.com/office/drawing/2014/main" id="{BFC77164-BAF3-5307-F966-E9841715CA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92" t="-3534" r="10759"/>
          <a:stretch>
            <a:fillRect/>
          </a:stretch>
        </p:blipFill>
        <p:spPr>
          <a:xfrm>
            <a:off x="10790724" y="4079826"/>
            <a:ext cx="845716" cy="79641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6AE9841-DEB1-BCCB-4B5F-6D98EB2C3A0E}"/>
              </a:ext>
            </a:extLst>
          </p:cNvPr>
          <p:cNvSpPr/>
          <p:nvPr/>
        </p:nvSpPr>
        <p:spPr>
          <a:xfrm>
            <a:off x="428606" y="2899673"/>
            <a:ext cx="4019653" cy="28440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466E450-7F53-04E6-EB51-0FBE51308A4C}"/>
              </a:ext>
            </a:extLst>
          </p:cNvPr>
          <p:cNvSpPr/>
          <p:nvPr/>
        </p:nvSpPr>
        <p:spPr>
          <a:xfrm>
            <a:off x="428606" y="3804143"/>
            <a:ext cx="3422991" cy="2741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1D6B6FE-1043-D0DE-CC67-95D6C3C5CBB3}"/>
              </a:ext>
            </a:extLst>
          </p:cNvPr>
          <p:cNvSpPr/>
          <p:nvPr/>
        </p:nvSpPr>
        <p:spPr>
          <a:xfrm>
            <a:off x="426732" y="3370693"/>
            <a:ext cx="4019653" cy="28440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D0F92ED-82AD-4A00-E003-658EFFF1E2AC}"/>
              </a:ext>
            </a:extLst>
          </p:cNvPr>
          <p:cNvSpPr/>
          <p:nvPr/>
        </p:nvSpPr>
        <p:spPr>
          <a:xfrm>
            <a:off x="416447" y="4326554"/>
            <a:ext cx="4019653" cy="28440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650F866-2FB8-AA5B-7140-0F2E4EDCF5F7}"/>
              </a:ext>
            </a:extLst>
          </p:cNvPr>
          <p:cNvSpPr/>
          <p:nvPr/>
        </p:nvSpPr>
        <p:spPr>
          <a:xfrm>
            <a:off x="313597" y="5292693"/>
            <a:ext cx="4019653" cy="28440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0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4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25112-E0DA-25BB-70BC-B9CF3495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387C26D-3F9D-3258-2DF3-7B0923A51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5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8FE95972-C181-28DF-E404-7A115EC5219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63994E8D-B52F-17B5-260D-C1542585D338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77ADDBA-5556-159B-7E75-3ADD5849392D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QUALIDADE DOS SERVIÇOS</a:t>
            </a:r>
            <a:endParaRPr lang="pt-BR" sz="3000"/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CED2332-C5FD-1763-AA0B-6D46AC5FA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5" r="164"/>
          <a:stretch>
            <a:fillRect/>
          </a:stretch>
        </p:blipFill>
        <p:spPr>
          <a:xfrm>
            <a:off x="1926965" y="2327802"/>
            <a:ext cx="823418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557CC4DD-2C26-FEE4-74C0-C17A8A54C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66" b="-538"/>
          <a:stretch>
            <a:fillRect/>
          </a:stretch>
        </p:blipFill>
        <p:spPr>
          <a:xfrm>
            <a:off x="1927306" y="3621620"/>
            <a:ext cx="8240847" cy="192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9EBFDFC-5004-09FD-41EE-A8387CA68AC0}"/>
              </a:ext>
            </a:extLst>
          </p:cNvPr>
          <p:cNvSpPr/>
          <p:nvPr/>
        </p:nvSpPr>
        <p:spPr>
          <a:xfrm>
            <a:off x="4707142" y="3711640"/>
            <a:ext cx="2322254" cy="2741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8ED1C33-E2B2-F3B2-1DA0-35714BEF6B51}"/>
              </a:ext>
            </a:extLst>
          </p:cNvPr>
          <p:cNvSpPr/>
          <p:nvPr/>
        </p:nvSpPr>
        <p:spPr>
          <a:xfrm>
            <a:off x="4707142" y="4215266"/>
            <a:ext cx="3104086" cy="63393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15601DB-A800-89A2-1272-1CD148000508}"/>
              </a:ext>
            </a:extLst>
          </p:cNvPr>
          <p:cNvSpPr/>
          <p:nvPr/>
        </p:nvSpPr>
        <p:spPr>
          <a:xfrm>
            <a:off x="4707142" y="4934731"/>
            <a:ext cx="3433278" cy="45916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Texto&#10;&#10;O conteúdo gerado por IA pode estar incorreto.">
            <a:extLst>
              <a:ext uri="{FF2B5EF4-FFF2-40B4-BE49-F238E27FC236}">
                <a16:creationId xmlns:a16="http://schemas.microsoft.com/office/drawing/2014/main" id="{61F7A9EE-CCA0-1352-E248-4ED9DE489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330" y="5872943"/>
            <a:ext cx="4155675" cy="4953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DDAB7C08-F3C1-6674-75C3-B1CC123A1755}"/>
              </a:ext>
            </a:extLst>
          </p:cNvPr>
          <p:cNvSpPr/>
          <p:nvPr/>
        </p:nvSpPr>
        <p:spPr>
          <a:xfrm>
            <a:off x="6592368" y="5705032"/>
            <a:ext cx="1741468" cy="837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01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7B8B8-97F3-B9AE-B9D1-59CC611EA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EB62A6F-D856-9446-2385-E40001387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5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42520921-AEE8-48BF-47F4-49412E8059B2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D7F4DEA2-4F86-AB91-9E9C-18950F79ED9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7619F03-EDBA-0823-13C3-53D69FBEECC6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QUALIDADE DOS SERVIÇOS</a:t>
            </a:r>
            <a:endParaRPr lang="pt-BR" sz="3000"/>
          </a:p>
        </p:txBody>
      </p:sp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F9260A60-1216-6EB7-7587-AC073AAB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" y="2245459"/>
            <a:ext cx="10961069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249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31D6-1FD5-69F9-6A37-9E2311B56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97F9250-B9CE-AA26-4511-FA4CB8064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2C9861C3-E533-FEEC-C1A2-0303B38F6B63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B4D27399-48B0-F08A-038E-B7A42078FA4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3. FORMULÁRIOS TÉCNICOS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CF435C7A-9D20-3868-67DE-BC24F3ED1571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3.4. 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QUALIDADE DOS SERVIÇOS</a:t>
            </a:r>
            <a:endParaRPr lang="pt-BR" sz="30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ADE5F2-E7C9-3FFD-84EB-F3881627DA7D}"/>
              </a:ext>
            </a:extLst>
          </p:cNvPr>
          <p:cNvSpPr txBox="1"/>
          <p:nvPr/>
        </p:nvSpPr>
        <p:spPr>
          <a:xfrm>
            <a:off x="1913960" y="5703562"/>
            <a:ext cx="8362504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i="1"/>
              <a:t>Em </a:t>
            </a:r>
            <a:r>
              <a:rPr lang="en-US" sz="1800" b="1" i="1" err="1"/>
              <a:t>caso</a:t>
            </a:r>
            <a:r>
              <a:rPr lang="en-US" sz="1800" b="1" i="1"/>
              <a:t> de </a:t>
            </a:r>
            <a:r>
              <a:rPr lang="en-US" sz="1800" b="1" i="1" err="1"/>
              <a:t>dúvidas</a:t>
            </a:r>
            <a:r>
              <a:rPr lang="en-US" sz="1800" b="1" i="1"/>
              <a:t>, </a:t>
            </a:r>
            <a:r>
              <a:rPr lang="en-US" sz="1800" b="1" i="1" err="1"/>
              <a:t>recomendamos</a:t>
            </a:r>
            <a:r>
              <a:rPr lang="en-US" sz="1800" b="1" i="1"/>
              <a:t> </a:t>
            </a:r>
            <a:r>
              <a:rPr lang="en-US" sz="1800" b="1" i="1" err="1"/>
              <a:t>consultar</a:t>
            </a:r>
            <a:r>
              <a:rPr lang="en-US" sz="1800" b="1" i="1"/>
              <a:t> a </a:t>
            </a:r>
            <a:r>
              <a:rPr lang="en-US" sz="1800" b="1" i="1" err="1"/>
              <a:t>descrição</a:t>
            </a:r>
            <a:r>
              <a:rPr lang="en-US" sz="1800" b="1" i="1"/>
              <a:t> dos campos </a:t>
            </a:r>
            <a:r>
              <a:rPr lang="en-US" sz="1800" b="1" i="1" err="1"/>
              <a:t>ou</a:t>
            </a:r>
            <a:r>
              <a:rPr lang="en-US" sz="1800" b="1" i="1"/>
              <a:t> </a:t>
            </a:r>
            <a:r>
              <a:rPr lang="en-US" sz="1800" b="1" i="1" err="1"/>
              <a:t>entrar</a:t>
            </a:r>
            <a:r>
              <a:rPr lang="en-US" sz="1800" b="1" i="1"/>
              <a:t> </a:t>
            </a:r>
            <a:r>
              <a:rPr lang="en-US" sz="1800" b="1" i="1" err="1"/>
              <a:t>em</a:t>
            </a:r>
            <a:r>
              <a:rPr lang="en-US" sz="1800" b="1" i="1"/>
              <a:t> </a:t>
            </a:r>
            <a:r>
              <a:rPr lang="en-US" sz="1800" b="1" i="1" err="1"/>
              <a:t>contato</a:t>
            </a:r>
            <a:r>
              <a:rPr lang="en-US" sz="1800" b="1" i="1"/>
              <a:t> </a:t>
            </a:r>
            <a:r>
              <a:rPr lang="en-US" sz="1800" b="1" i="1" err="1"/>
              <a:t>conosco</a:t>
            </a:r>
            <a:r>
              <a:rPr lang="en-US" sz="1800" b="1" i="1"/>
              <a:t> para </a:t>
            </a:r>
            <a:r>
              <a:rPr lang="en-US" sz="1800" b="1" i="1" err="1"/>
              <a:t>esclarecimentos</a:t>
            </a:r>
            <a:r>
              <a:rPr lang="en-US" sz="1800" b="1" i="1"/>
              <a:t>.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2" name="Imagem 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A8BE3A8-AFF0-0C7A-4E85-AA647E28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65" y="2640238"/>
            <a:ext cx="10258641" cy="274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148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74923-BADB-5B6D-28B9-6AF525D49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9CAD4FA-445F-B8F7-436B-F0AEB3612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B8ED39-64A4-70A7-DA1A-87967C25B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2353CA9C-3848-4BC5-CC0A-9FFFAB2F1C8A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F144332-7BB7-D5DD-EDB3-09ECD6F290D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2" name="Imagem 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DC0ACE37-304D-DFE4-E1F9-AC4AD9FC4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272" y="1362023"/>
            <a:ext cx="2980462" cy="47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49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604E6-C58C-2761-17A9-51AFA52C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555CD14-D60E-8E3D-5185-867959171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412068-FEE7-19F1-68CD-7D877810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6B682F5-4481-B0F4-8182-CAE6FBE6F79C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C92BA7F-91C7-AD31-C4AB-A00DE7E42CB1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DB9959B-A2C7-9488-E78F-2FBAE07353E8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4.1. 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GLOSSÁRIOS DE INFORMAÇÕES</a:t>
            </a:r>
            <a:endParaRPr lang="pt-BR" sz="3000"/>
          </a:p>
        </p:txBody>
      </p:sp>
      <p:pic>
        <p:nvPicPr>
          <p:cNvPr id="2" name="Imagem 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66085614-BA06-AD55-AD97-791B048FE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46" y="2286150"/>
            <a:ext cx="2418561" cy="38767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79B12189-0DAE-C972-B61E-61E203FF8ADD}"/>
                  </a:ext>
                </a:extLst>
              </p14:cNvPr>
              <p14:cNvContentPartPr/>
              <p14:nvPr/>
            </p14:nvContentPartPr>
            <p14:xfrm>
              <a:off x="6677743" y="2882627"/>
              <a:ext cx="206228" cy="10369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79B12189-0DAE-C972-B61E-61E203FF8A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41815" y="1845727"/>
                <a:ext cx="277725" cy="207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91861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1DE40-81FC-919E-D741-BFF39F33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EE5BC4C-F00E-0631-F7EA-675834748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8E0AF0-9697-29B3-0605-8E87974B7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170" y="6155586"/>
            <a:ext cx="3374465" cy="775215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9E19C961-4065-0B57-7C90-CE321AFC8058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E15792-A5FB-E378-83E0-A60D16440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434" y="94146"/>
            <a:ext cx="4525606" cy="595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2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2EDA6-9B86-8CC0-EB22-23EF26D8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id="{033125DD-CCCB-11ED-EAAD-8AB2AA0D6EB6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98C5B09-43A5-A1B2-2BB8-2DDC7A0AD51C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8C02F22-75BE-F93F-2A0F-7E94B5480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3D4499F1-5D24-48AC-DF1D-0F1F26B12987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75B388-6693-1DFC-FEF8-D57276252608}"/>
              </a:ext>
            </a:extLst>
          </p:cNvPr>
          <p:cNvSpPr txBox="1"/>
          <p:nvPr/>
        </p:nvSpPr>
        <p:spPr>
          <a:xfrm>
            <a:off x="3691048" y="404187"/>
            <a:ext cx="4801162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ACESSO AO MÓDULO</a:t>
            </a:r>
          </a:p>
          <a:p>
            <a:pPr algn="ctr"/>
            <a:endParaRPr lang="pt-BR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B381E2CC-7417-D569-AC4A-2CE47348F3D5}"/>
              </a:ext>
            </a:extLst>
          </p:cNvPr>
          <p:cNvSpPr txBox="1"/>
          <p:nvPr/>
        </p:nvSpPr>
        <p:spPr>
          <a:xfrm>
            <a:off x="9495565" y="2944531"/>
            <a:ext cx="2035625" cy="11230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CADASTRAMENTO FEITO POR MÓDULO - PRIMEIRO ACESSO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090D27F-07F1-916A-C621-2996054B9477}"/>
              </a:ext>
            </a:extLst>
          </p:cNvPr>
          <p:cNvSpPr/>
          <p:nvPr/>
        </p:nvSpPr>
        <p:spPr>
          <a:xfrm>
            <a:off x="8494906" y="1934143"/>
            <a:ext cx="805499" cy="421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D1ECF36-9A9F-840C-7FC4-9571153C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8" y="1395022"/>
            <a:ext cx="7743540" cy="449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AB9E2E3F-61E2-EA29-0D53-8B706770A2F9}"/>
              </a:ext>
            </a:extLst>
          </p:cNvPr>
          <p:cNvSpPr/>
          <p:nvPr/>
        </p:nvSpPr>
        <p:spPr>
          <a:xfrm>
            <a:off x="8503683" y="3176002"/>
            <a:ext cx="805499" cy="421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25B97BC7-1626-5962-655E-69812F7AF837}"/>
              </a:ext>
            </a:extLst>
          </p:cNvPr>
          <p:cNvSpPr txBox="1"/>
          <p:nvPr/>
        </p:nvSpPr>
        <p:spPr>
          <a:xfrm>
            <a:off x="9301116" y="1584700"/>
            <a:ext cx="2035625" cy="11230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EQUIPES DISTINTAS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E55697-D713-0CA9-BC14-D8B9A9F03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423" y="6117837"/>
            <a:ext cx="3176731" cy="723880"/>
          </a:xfrm>
          <a:prstGeom prst="rect">
            <a:avLst/>
          </a:prstGeom>
        </p:spPr>
      </p:pic>
      <p:sp>
        <p:nvSpPr>
          <p:cNvPr id="3" name="Text 5">
            <a:extLst>
              <a:ext uri="{FF2B5EF4-FFF2-40B4-BE49-F238E27FC236}">
                <a16:creationId xmlns:a16="http://schemas.microsoft.com/office/drawing/2014/main" id="{CE682B3A-A729-AE5D-7D64-E5C1CCD3EA52}"/>
              </a:ext>
            </a:extLst>
          </p:cNvPr>
          <p:cNvSpPr txBox="1"/>
          <p:nvPr/>
        </p:nvSpPr>
        <p:spPr>
          <a:xfrm>
            <a:off x="9491552" y="4637017"/>
            <a:ext cx="3640403" cy="3576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pt-BR"/>
            </a:defPPr>
            <a:lvl1pPr marL="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86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737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606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474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343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3212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2080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90949" algn="l" defTabSz="109773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MÓDULO CINZA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31055C8-EEED-8D87-FB1B-5FF9016687C5}"/>
              </a:ext>
            </a:extLst>
          </p:cNvPr>
          <p:cNvSpPr/>
          <p:nvPr/>
        </p:nvSpPr>
        <p:spPr>
          <a:xfrm>
            <a:off x="8497908" y="4635489"/>
            <a:ext cx="805499" cy="4217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886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3728-170E-633D-63C5-B883B9369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CED8D6B-82AF-37CC-8893-42354B246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12B768D-C7ED-A7BB-AF74-F64A11A8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E35C874B-EF25-0DEA-4598-C784C9EEBA6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E6C7DC8-46DC-71F1-B05C-D6DEDD70E6E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C1868E0D-2288-8FD2-7D79-7D0EC98A0F95}"/>
              </a:ext>
            </a:extLst>
          </p:cNvPr>
          <p:cNvSpPr txBox="1"/>
          <p:nvPr/>
        </p:nvSpPr>
        <p:spPr>
          <a:xfrm>
            <a:off x="540262" y="2864455"/>
            <a:ext cx="10420491" cy="2666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Quando devo </a:t>
            </a:r>
            <a:r>
              <a:rPr lang="en-US" sz="24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utilizar</a:t>
            </a:r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"</a:t>
            </a:r>
            <a:r>
              <a:rPr lang="en-US" sz="24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</a:t>
            </a:r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24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Informações</a:t>
            </a:r>
            <a:r>
              <a:rPr lang="en-US" sz="24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"?</a:t>
            </a:r>
          </a:p>
        </p:txBody>
      </p:sp>
      <p:pic>
        <p:nvPicPr>
          <p:cNvPr id="12" name="Image 7" descr="preencoded.png">
            <a:extLst>
              <a:ext uri="{FF2B5EF4-FFF2-40B4-BE49-F238E27FC236}">
                <a16:creationId xmlns:a16="http://schemas.microsoft.com/office/drawing/2014/main" id="{1B1FBD56-4F30-7F75-6028-E0444BE696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721150" y="3512155"/>
            <a:ext cx="123444" cy="190195"/>
          </a:xfrm>
          <a:prstGeom prst="rect">
            <a:avLst/>
          </a:prstGeom>
        </p:spPr>
      </p:pic>
      <p:sp>
        <p:nvSpPr>
          <p:cNvPr id="13" name="Text 6">
            <a:extLst>
              <a:ext uri="{FF2B5EF4-FFF2-40B4-BE49-F238E27FC236}">
                <a16:creationId xmlns:a16="http://schemas.microsoft.com/office/drawing/2014/main" id="{42C5AE80-B4FA-CE67-65EE-322FFAD0882E}"/>
              </a:ext>
            </a:extLst>
          </p:cNvPr>
          <p:cNvSpPr txBox="1"/>
          <p:nvPr/>
        </p:nvSpPr>
        <p:spPr>
          <a:xfrm>
            <a:off x="844953" y="3436260"/>
            <a:ext cx="6191402" cy="581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Quando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houver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dúvidas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relação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do campo do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formulário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636783-B287-8CFE-A509-1BDCEA231567}"/>
              </a:ext>
            </a:extLst>
          </p:cNvPr>
          <p:cNvSpPr txBox="1"/>
          <p:nvPr/>
        </p:nvSpPr>
        <p:spPr>
          <a:xfrm>
            <a:off x="2323125" y="1669746"/>
            <a:ext cx="471884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>
              <a:ea typeface="Calibri"/>
              <a:cs typeface="Calibri"/>
            </a:endParaRPr>
          </a:p>
        </p:txBody>
      </p:sp>
      <p:pic>
        <p:nvPicPr>
          <p:cNvPr id="3" name="Imagem 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C0ADA1EE-6A39-EED2-ADBA-300533143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805" y="1257300"/>
            <a:ext cx="2170926" cy="1876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70B26367-A9B8-CE56-98EF-D9783E0603CD}"/>
                  </a:ext>
                </a:extLst>
              </p14:cNvPr>
              <p14:cNvContentPartPr/>
              <p14:nvPr/>
            </p14:nvContentPartPr>
            <p14:xfrm>
              <a:off x="9321879" y="2094571"/>
              <a:ext cx="133736" cy="10369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70B26367-A9B8-CE56-98EF-D9783E0603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85928" y="1057671"/>
                <a:ext cx="205278" cy="20738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3647A7-0116-933A-F5EF-9E0866DCFA52}"/>
              </a:ext>
            </a:extLst>
          </p:cNvPr>
          <p:cNvSpPr txBox="1"/>
          <p:nvPr/>
        </p:nvSpPr>
        <p:spPr>
          <a:xfrm>
            <a:off x="1628884" y="1129506"/>
            <a:ext cx="609520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0" u="none" strike="noStrike" baseline="0">
                <a:solidFill>
                  <a:srgbClr val="00B050"/>
                </a:solidFill>
                <a:latin typeface="Montserrat"/>
              </a:rPr>
              <a:t>4.1. GLOSSÁRIOS DE INFORMAÇÕES</a:t>
            </a:r>
            <a:r>
              <a:rPr b="0" i="0">
                <a:solidFill>
                  <a:srgbClr val="000000"/>
                </a:solidFill>
                <a:latin typeface="Montserrat"/>
                <a:ea typeface="Montserrat"/>
                <a:cs typeface="Montserrat"/>
              </a:rPr>
              <a:t>​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2D4A9807-DFFC-1647-737C-D30128AEA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467" y="4552223"/>
            <a:ext cx="8752367" cy="21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471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6E3D4-3D7C-0631-71D7-03B4966B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3794FB6-3C8F-E847-B886-5D8A02FC9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265AD5-4360-D825-08D2-A089CFFD4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CD47839B-E4C2-F4AB-C598-40678A985455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A69468E7-D72F-5E64-17FE-2CC62A587F7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864CBA6-FEFC-FEF0-9758-3B4EA87B7B21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4.2. 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RELATÓRIO DE INDICADORES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C04DA655-F369-09C2-9D6B-9153DAACD9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1461274" y="2474460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5D4BC5AD-382A-6FCF-294B-BE3CCEBC7853}"/>
              </a:ext>
            </a:extLst>
          </p:cNvPr>
          <p:cNvSpPr txBox="1"/>
          <p:nvPr/>
        </p:nvSpPr>
        <p:spPr>
          <a:xfrm>
            <a:off x="1767548" y="3026285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Relatório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Indicadores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serve para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ver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cálculo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 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indicador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presente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sua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ficha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técnica</a:t>
            </a:r>
            <a:r>
              <a:rPr lang="en-US" sz="20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pic>
        <p:nvPicPr>
          <p:cNvPr id="12" name="Imagem 1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833D5DC4-C949-5D07-8FB1-C3862138E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846" y="1028985"/>
            <a:ext cx="2009040" cy="32765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142338CB-AD93-1E45-D968-39C5D7E6FD81}"/>
                  </a:ext>
                </a:extLst>
              </p14:cNvPr>
              <p14:cNvContentPartPr/>
              <p14:nvPr/>
            </p14:nvContentPartPr>
            <p14:xfrm>
              <a:off x="11603096" y="1803609"/>
              <a:ext cx="144094" cy="21363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142338CB-AD93-1E45-D968-39C5D7E6FD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67252" y="1768004"/>
                <a:ext cx="215424" cy="92217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63AE093E-411B-E1AB-C129-6970D88DB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58525"/>
            <a:ext cx="12178696" cy="3774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A149141-4049-4163-9370-44ED8D2BB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9438" y="5728239"/>
            <a:ext cx="2104970" cy="10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51AE1-30DD-26B3-072D-7542D4709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58A53F0-2061-762F-8414-F1629E65F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73E85E-BC9D-71BC-C2D3-61589AAC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0C50F3E6-2295-D7C4-704D-A402C3FE5737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3953D28-AD65-88A0-87BE-A0B7820E587B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2112625F-F2D3-0472-A84F-DE73A65E1C71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4.3. 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GLOSSÁRIOS DE TERMOS TÉCNICOS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F12CA6CA-AAA5-2217-FDA9-50446D41B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1762719" y="3015732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676987CB-8B54-216F-5D29-5A6E21992884}"/>
              </a:ext>
            </a:extLst>
          </p:cNvPr>
          <p:cNvSpPr txBox="1"/>
          <p:nvPr/>
        </p:nvSpPr>
        <p:spPr>
          <a:xfrm>
            <a:off x="2036056" y="3107057"/>
            <a:ext cx="5963372" cy="6477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No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Termos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Técnicos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é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possível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consultar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alguns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conceitos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aparecem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longo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dos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formulários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 </a:t>
            </a:r>
          </a:p>
          <a:p>
            <a:pPr algn="just"/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" name="Imagem 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2EEBDF17-4CEA-B21F-FDD9-60A1D0A01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887" y="1648091"/>
            <a:ext cx="2113800" cy="33623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7FC4736F-E9A9-075A-F28D-2B4B6F8635CB}"/>
                  </a:ext>
                </a:extLst>
              </p14:cNvPr>
              <p14:cNvContentPartPr/>
              <p14:nvPr/>
            </p14:nvContentPartPr>
            <p14:xfrm>
              <a:off x="10060925" y="2747828"/>
              <a:ext cx="79156" cy="10369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7FC4736F-E9A9-075A-F28D-2B4B6F8635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5108" y="1710928"/>
                <a:ext cx="150432" cy="2073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m 2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C7F0D145-AB13-2384-8C9D-BE37F70166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2" t="-179808" r="-415" b="178846"/>
          <a:stretch>
            <a:fillRect/>
          </a:stretch>
        </p:blipFill>
        <p:spPr>
          <a:xfrm>
            <a:off x="0" y="2980623"/>
            <a:ext cx="12188817" cy="1068859"/>
          </a:xfrm>
          <a:prstGeom prst="rect">
            <a:avLst/>
          </a:prstGeom>
        </p:spPr>
      </p:pic>
      <p:pic>
        <p:nvPicPr>
          <p:cNvPr id="12" name="Imagem 1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858479E5-633A-87E3-5C54-32435D803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5303625"/>
            <a:ext cx="12138297" cy="17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5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3274E-707A-BADF-8CB0-971F6539D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DB2C096-6CE2-B321-A94A-F8231126E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59197E-1FC5-76CA-6266-59834CF8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B1BC8CBD-32C8-3832-A1FC-ABD2CEBEECD1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D2F6B15-1B59-8AAE-05B6-57949B8161B0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ED55C82-A6FD-E54A-955A-303382DF673D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4.4. 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GLOSSÁRIOS DE AVISOS E ERROS</a:t>
            </a:r>
            <a:endParaRPr lang="pt-BR" sz="3000"/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72A891E4-1AAE-7153-AF80-CE0401BE74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1561777" y="3045110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5A71B176-5603-B11C-169D-62DCA7D5B667}"/>
              </a:ext>
            </a:extLst>
          </p:cNvPr>
          <p:cNvSpPr txBox="1"/>
          <p:nvPr/>
        </p:nvSpPr>
        <p:spPr>
          <a:xfrm>
            <a:off x="1765256" y="3243458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Avisos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Erros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serve para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verifique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se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refere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aviso e/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ou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erro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que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aparece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durante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  <a:endParaRPr lang="pt-BR"/>
          </a:p>
        </p:txBody>
      </p:sp>
      <p:pic>
        <p:nvPicPr>
          <p:cNvPr id="4" name="Imagem 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F21F9921-D8C9-70DC-582D-2604F360E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237" y="1575399"/>
            <a:ext cx="2632981" cy="39232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367C3E13-0FF5-0897-5E55-B61A90A9305B}"/>
                  </a:ext>
                </a:extLst>
              </p14:cNvPr>
              <p14:cNvContentPartPr/>
              <p14:nvPr/>
            </p14:nvContentPartPr>
            <p14:xfrm>
              <a:off x="9629811" y="3229515"/>
              <a:ext cx="79805" cy="11267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367C3E13-0FF5-0897-5E55-B61A90A930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1918" y="3189276"/>
                <a:ext cx="115234" cy="909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53454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CD94E-A95F-13FF-5358-8F2364285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FAFD797-016A-60F3-9CCC-9B4CF3CA7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8BD2F2-71A6-1411-D178-AD6C4C52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9D786E07-9DCC-CD0C-DA01-74668407DF38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C820ACA-C3F0-A45A-D79C-B6FE931928CC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E661A901-8E14-23AB-027A-B09D492E47BE}"/>
              </a:ext>
            </a:extLst>
          </p:cNvPr>
          <p:cNvSpPr txBox="1"/>
          <p:nvPr/>
        </p:nvSpPr>
        <p:spPr>
          <a:xfrm>
            <a:off x="1765899" y="1359123"/>
            <a:ext cx="9201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4.5. 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HISTÓRICO DE PREENCHIMENTO</a:t>
            </a:r>
            <a:endParaRPr lang="pt-BR" sz="3000"/>
          </a:p>
        </p:txBody>
      </p:sp>
      <p:pic>
        <p:nvPicPr>
          <p:cNvPr id="3" name="Imagem 2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A25243A5-281D-6BAA-7F3A-F3E41E2AA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822" y="1560724"/>
            <a:ext cx="2632981" cy="392320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18AD77D-51BC-19BA-3F9A-E4361D63A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304" y="1952488"/>
            <a:ext cx="7819392" cy="3848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C0619DD3-4872-7CDD-D39E-E54073A9C35F}"/>
                  </a:ext>
                </a:extLst>
              </p14:cNvPr>
              <p14:cNvContentPartPr/>
              <p14:nvPr/>
            </p14:nvContentPartPr>
            <p14:xfrm>
              <a:off x="9603601" y="4165558"/>
              <a:ext cx="99225" cy="10086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C0619DD3-4872-7CDD-D39E-E54073A9C3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85690" y="3661258"/>
                <a:ext cx="134688" cy="100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6544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87206-0580-F16F-DB84-9A9B2197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F692BBA-33C0-2D59-A654-157002025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35CF40-179C-9E38-526A-ABEE0452D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728CA651-52F3-5CB7-B9DB-7F213AC0D4B2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198C86A4-8D0C-7F81-D58B-C0386AFC1D07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4. RELATÓRIOS</a:t>
            </a:r>
            <a:endParaRPr lang="pt-BR">
              <a:ea typeface="Calibri"/>
              <a:cs typeface="Calibri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4E20849-D8F2-D75B-7D98-673849218ED3}"/>
              </a:ext>
            </a:extLst>
          </p:cNvPr>
          <p:cNvSpPr txBox="1"/>
          <p:nvPr/>
        </p:nvSpPr>
        <p:spPr>
          <a:xfrm>
            <a:off x="1765899" y="1359123"/>
            <a:ext cx="9541140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00" b="1">
                <a:solidFill>
                  <a:srgbClr val="00B050"/>
                </a:solidFill>
                <a:latin typeface="Montserrat"/>
              </a:rPr>
              <a:t>4.6. </a:t>
            </a:r>
            <a:r>
              <a:rPr lang="en-US" sz="3000" b="1">
                <a:solidFill>
                  <a:srgbClr val="00B050"/>
                </a:solidFill>
                <a:latin typeface="Montserrat"/>
              </a:rPr>
              <a:t>ATESTADO DE REGULARIDADE ANTERIOR</a:t>
            </a:r>
            <a:endParaRPr lang="pt-BR" sz="300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9A0C88D0-D347-BA80-5367-307AF1AC0DA2}"/>
              </a:ext>
            </a:extLst>
          </p:cNvPr>
          <p:cNvSpPr txBox="1"/>
          <p:nvPr/>
        </p:nvSpPr>
        <p:spPr>
          <a:xfrm>
            <a:off x="1765256" y="3159980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Na aba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Certificado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Regularidade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Atestado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) Anterior, 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poderá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emitir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certidão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adimplência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referente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ano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anterior. O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Certificado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Regularidade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Atestado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) é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referente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somente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ao</a:t>
            </a:r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MÓDULO.</a:t>
            </a:r>
            <a:endParaRPr lang="pt-BR" dirty="0"/>
          </a:p>
        </p:txBody>
      </p:sp>
      <p:pic>
        <p:nvPicPr>
          <p:cNvPr id="14" name="Imagem 1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DE86E35B-8B9D-BA4F-148A-50366070F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1" r="-1976" b="264"/>
          <a:stretch>
            <a:fillRect/>
          </a:stretch>
        </p:blipFill>
        <p:spPr>
          <a:xfrm>
            <a:off x="9535242" y="1751936"/>
            <a:ext cx="2643390" cy="39128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D9D9B83C-17F5-A1C9-A70F-13A4AEEE832E}"/>
                  </a:ext>
                </a:extLst>
              </p14:cNvPr>
              <p14:cNvContentPartPr/>
              <p14:nvPr/>
            </p14:nvContentPartPr>
            <p14:xfrm>
              <a:off x="9573482" y="4715295"/>
              <a:ext cx="99139" cy="12208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D9D9B83C-17F5-A1C9-A70F-13A4AEEE83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5522" y="4694247"/>
                <a:ext cx="134700" cy="5388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87E7AAA1-10FD-7A50-89AB-0155F8009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428" y="4908278"/>
            <a:ext cx="5503742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165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D26-29A5-12CB-9332-1BF5BF121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2E0F2B8-6184-B09A-1A33-90E853310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54D405-8836-81A0-E227-57648260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DE700A5D-1AD7-F3FD-76FC-03CEB630E509}"/>
              </a:ext>
            </a:extLst>
          </p:cNvPr>
          <p:cNvSpPr/>
          <p:nvPr/>
        </p:nvSpPr>
        <p:spPr>
          <a:xfrm>
            <a:off x="1101599" y="305161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2841AF50-750A-F5F4-14AF-71BB108C0CE3}"/>
              </a:ext>
            </a:extLst>
          </p:cNvPr>
          <p:cNvSpPr txBox="1"/>
          <p:nvPr/>
        </p:nvSpPr>
        <p:spPr>
          <a:xfrm>
            <a:off x="1454605" y="305162"/>
            <a:ext cx="8584200" cy="1057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5. FINALIZAR PREENCHIMENTO</a:t>
            </a:r>
            <a:endParaRPr lang="pt-BR">
              <a:ea typeface="Calibri"/>
              <a:cs typeface="Calibri"/>
            </a:endParaRPr>
          </a:p>
        </p:txBody>
      </p:sp>
      <p:pic>
        <p:nvPicPr>
          <p:cNvPr id="10" name="Image 6" descr="preencoded.png">
            <a:extLst>
              <a:ext uri="{FF2B5EF4-FFF2-40B4-BE49-F238E27FC236}">
                <a16:creationId xmlns:a16="http://schemas.microsoft.com/office/drawing/2014/main" id="{28148BB6-CD3B-20D0-55C3-1939EB44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" r="-1923"/>
          <a:stretch/>
        </p:blipFill>
        <p:spPr>
          <a:xfrm>
            <a:off x="2073980" y="2941265"/>
            <a:ext cx="123444" cy="190195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0D7F83EF-E9C5-57A6-96B7-D3855F9CE966}"/>
              </a:ext>
            </a:extLst>
          </p:cNvPr>
          <p:cNvSpPr txBox="1"/>
          <p:nvPr/>
        </p:nvSpPr>
        <p:spPr>
          <a:xfrm>
            <a:off x="2337941" y="3421819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Na aba de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Finalizar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prestador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poderá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conferir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como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está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situação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bem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como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avaliação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pela equipe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técnica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 SINISA.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Além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disso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poderá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realizar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 o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downlaod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dos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arquivos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da coleta 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comprovante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.</a:t>
            </a:r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87019F-C730-3E4D-4A8F-30527B9CF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31" y="5412967"/>
            <a:ext cx="3795741" cy="63622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B50B5D-69F1-14D3-32E4-1A71F506C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37" y="6280399"/>
            <a:ext cx="4822588" cy="47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980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137B7-CAEC-FF8F-610D-64D9E0A2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1253F6C-25AA-AFF6-507B-959112AC8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1D62D5-49C4-3171-95BE-B468F1B5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044D7272-3C33-15C9-B64E-46F361181672}"/>
              </a:ext>
            </a:extLst>
          </p:cNvPr>
          <p:cNvSpPr/>
          <p:nvPr/>
        </p:nvSpPr>
        <p:spPr>
          <a:xfrm>
            <a:off x="1695889" y="1673292"/>
            <a:ext cx="75895" cy="1647749"/>
          </a:xfrm>
          <a:prstGeom prst="rect">
            <a:avLst/>
          </a:prstGeom>
          <a:solidFill>
            <a:srgbClr val="009C3B"/>
          </a:solidFill>
          <a:ln w="12700">
            <a:solidFill>
              <a:srgbClr val="009C3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F1EDEDA1-93B8-F310-4CC4-920EAB4C823E}"/>
              </a:ext>
            </a:extLst>
          </p:cNvPr>
          <p:cNvSpPr txBox="1"/>
          <p:nvPr/>
        </p:nvSpPr>
        <p:spPr>
          <a:xfrm>
            <a:off x="1699660" y="1128822"/>
            <a:ext cx="8409367" cy="27405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 equipe de </a:t>
            </a:r>
            <a:r>
              <a:rPr lang="en-US" sz="3600" b="1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Esgotamento</a:t>
            </a:r>
            <a:r>
              <a:rPr lang="en-US" sz="36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3600" b="1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Sanitário</a:t>
            </a:r>
            <a:r>
              <a:rPr lang="en-US" sz="36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sz="3600" b="1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Módulo</a:t>
            </a:r>
            <a:r>
              <a:rPr lang="en-US" sz="36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ESGOTO) do SINISA </a:t>
            </a:r>
            <a:r>
              <a:rPr lang="en-US" sz="3600" b="1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está</a:t>
            </a:r>
            <a:r>
              <a:rPr lang="en-US" sz="36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à </a:t>
            </a:r>
            <a:r>
              <a:rPr lang="en-US" sz="3600" b="1" dirty="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disposição</a:t>
            </a:r>
            <a:r>
              <a:rPr lang="en-US" sz="36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!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5F5642B-1A65-6B02-C558-14CBD5C41AA7}"/>
              </a:ext>
            </a:extLst>
          </p:cNvPr>
          <p:cNvSpPr txBox="1"/>
          <p:nvPr/>
        </p:nvSpPr>
        <p:spPr>
          <a:xfrm>
            <a:off x="1693419" y="3863960"/>
            <a:ext cx="609520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Roboto"/>
                <a:ea typeface="Roboto"/>
                <a:cs typeface="Roboto"/>
              </a:rPr>
              <a:t>E-mail: sinisa.esgoto@cidades.gov.br</a:t>
            </a:r>
            <a:endParaRPr lang="pt-BR" dirty="0">
              <a:latin typeface="Roboto"/>
              <a:ea typeface="Roboto"/>
              <a:cs typeface="Roboto"/>
            </a:endParaRPr>
          </a:p>
          <a:p>
            <a:endParaRPr lang="en-US" dirty="0">
              <a:solidFill>
                <a:srgbClr val="555555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US" dirty="0">
                <a:latin typeface="Roboto"/>
                <a:ea typeface="Roboto"/>
                <a:cs typeface="Roboto"/>
              </a:rPr>
              <a:t>Telefones </a:t>
            </a:r>
            <a:r>
              <a:rPr lang="en-US" dirty="0" err="1">
                <a:latin typeface="Roboto"/>
                <a:ea typeface="Roboto"/>
                <a:cs typeface="Roboto"/>
              </a:rPr>
              <a:t>fixos</a:t>
            </a:r>
            <a:r>
              <a:rPr lang="en-US" dirty="0">
                <a:latin typeface="Roboto"/>
                <a:ea typeface="Roboto"/>
                <a:cs typeface="Roboto"/>
              </a:rPr>
              <a:t>: (61) 3774-6262 / 6270 / 6271</a:t>
            </a:r>
          </a:p>
          <a:p>
            <a:endParaRPr lang="en-US" dirty="0">
              <a:solidFill>
                <a:srgbClr val="555555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US" dirty="0">
                <a:latin typeface="Roboto"/>
                <a:ea typeface="Roboto"/>
                <a:cs typeface="Roboto"/>
              </a:rPr>
              <a:t>WhatsApp (</a:t>
            </a:r>
            <a:r>
              <a:rPr lang="en-US" dirty="0" err="1">
                <a:latin typeface="Roboto"/>
                <a:ea typeface="Roboto"/>
                <a:cs typeface="Roboto"/>
              </a:rPr>
              <a:t>Água</a:t>
            </a:r>
            <a:r>
              <a:rPr lang="en-US" dirty="0">
                <a:latin typeface="Roboto"/>
                <a:ea typeface="Roboto"/>
                <a:cs typeface="Roboto"/>
              </a:rPr>
              <a:t>): (61) 3774-6284</a:t>
            </a:r>
          </a:p>
          <a:p>
            <a:pPr algn="ctr"/>
            <a:endParaRPr lang="pt-BR" b="0" i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9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08771-B93B-AC4D-737B-4876BE51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id="{71C866AC-E935-D2A4-0739-D04E1FE93C67}"/>
              </a:ext>
            </a:extLst>
          </p:cNvPr>
          <p:cNvSpPr/>
          <p:nvPr/>
        </p:nvSpPr>
        <p:spPr>
          <a:xfrm>
            <a:off x="264687" y="2870149"/>
            <a:ext cx="322816" cy="405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C8EBE2F-F14E-145C-061C-AA3722B0389B}"/>
              </a:ext>
            </a:extLst>
          </p:cNvPr>
          <p:cNvSpPr/>
          <p:nvPr/>
        </p:nvSpPr>
        <p:spPr>
          <a:xfrm>
            <a:off x="267215" y="2867432"/>
            <a:ext cx="318603" cy="3391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299B76-2F87-63B4-DA92-95D789401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87F860D0-5CCC-0797-7E45-3E0D9E23446F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208C21B-B00C-F2BA-3798-E3934BCB8B9C}"/>
              </a:ext>
            </a:extLst>
          </p:cNvPr>
          <p:cNvSpPr txBox="1"/>
          <p:nvPr/>
        </p:nvSpPr>
        <p:spPr>
          <a:xfrm>
            <a:off x="3691048" y="404187"/>
            <a:ext cx="480116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i="0" u="none" strike="noStrike" baseline="0">
                <a:solidFill>
                  <a:srgbClr val="00B050"/>
                </a:solidFill>
                <a:latin typeface="Montserrat"/>
              </a:rPr>
              <a:t> </a:t>
            </a:r>
            <a:r>
              <a:rPr lang="en-US" sz="3600" b="1">
                <a:solidFill>
                  <a:srgbClr val="00B050"/>
                </a:solidFill>
                <a:latin typeface="Montserrat"/>
              </a:rPr>
              <a:t>SISTEMAS SINISA</a:t>
            </a:r>
            <a:endParaRPr lang="pt-BR" sz="3600"/>
          </a:p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AAA7BF5-4BFC-939F-4429-E44EAA548B63}"/>
              </a:ext>
            </a:extLst>
          </p:cNvPr>
          <p:cNvSpPr/>
          <p:nvPr/>
        </p:nvSpPr>
        <p:spPr>
          <a:xfrm>
            <a:off x="260063" y="1179399"/>
            <a:ext cx="1359346" cy="772005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latin typeface="Montserrat"/>
                <a:ea typeface="Calibri"/>
                <a:cs typeface="Calibri"/>
              </a:rPr>
              <a:t>LOCAIS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3E9F293-6A09-ECB4-87FF-FCB5BA818794}"/>
              </a:ext>
            </a:extLst>
          </p:cNvPr>
          <p:cNvSpPr/>
          <p:nvPr/>
        </p:nvSpPr>
        <p:spPr>
          <a:xfrm>
            <a:off x="261269" y="3033718"/>
            <a:ext cx="1815750" cy="7131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latin typeface="Montserrat"/>
                <a:ea typeface="Calibri"/>
                <a:cs typeface="Calibri"/>
              </a:rPr>
              <a:t>REGIONAIS</a:t>
            </a:r>
            <a:endParaRPr lang="pt-BR">
              <a:latin typeface="Montserrat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EA785531-86EB-576D-CD21-0DA89B7344AC}"/>
              </a:ext>
            </a:extLst>
          </p:cNvPr>
          <p:cNvSpPr txBox="1"/>
          <p:nvPr/>
        </p:nvSpPr>
        <p:spPr>
          <a:xfrm>
            <a:off x="425309" y="4776488"/>
            <a:ext cx="9220313" cy="13020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Tela com a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relação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todos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municípios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atendidos</a:t>
            </a:r>
            <a:endParaRPr lang="pt-BR" err="1"/>
          </a:p>
          <a:p>
            <a:pPr marL="285750" indent="-285750">
              <a:buFont typeface="Arial"/>
              <a:buChar char="•"/>
            </a:pPr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Exportação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/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Importação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de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planilhas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-&gt;   </a:t>
            </a:r>
            <a:r>
              <a:rPr lang="en-US" sz="18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Cuidado com o </a:t>
            </a:r>
            <a:r>
              <a:rPr lang="en-US" sz="1800" b="1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formato</a:t>
            </a:r>
            <a:r>
              <a:rPr lang="en-US" sz="1800" b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!!</a:t>
            </a:r>
          </a:p>
          <a:p>
            <a:pPr marL="285750" indent="-285750">
              <a:buFont typeface="Arial"/>
              <a:buChar char="•"/>
            </a:pPr>
            <a:endParaRPr lang="en-US" sz="1800" b="1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Atendimento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Delegação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- Com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Delegação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sem</a:t>
            </a:r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800" err="1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Atendimento</a:t>
            </a:r>
            <a:endParaRPr lang="en-US" sz="1800">
              <a:solidFill>
                <a:srgbClr val="4A556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7F918FD-F173-71BE-7549-3D709EF7A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735" y="6200061"/>
            <a:ext cx="3166444" cy="723880"/>
          </a:xfrm>
          <a:prstGeom prst="rect">
            <a:avLst/>
          </a:prstGeom>
        </p:spPr>
      </p:pic>
      <p:pic>
        <p:nvPicPr>
          <p:cNvPr id="3" name="Imagem 2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D6C085A3-DB73-CB26-DCA2-20F6CBB2D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39" y="2038747"/>
            <a:ext cx="11655678" cy="6401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AE031C1-969B-B0D9-6E67-6222B490C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26" y="3928822"/>
            <a:ext cx="11645392" cy="6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5F4C-381A-45D3-A480-A9A5DD1DA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1">
            <a:extLst>
              <a:ext uri="{FF2B5EF4-FFF2-40B4-BE49-F238E27FC236}">
                <a16:creationId xmlns:a16="http://schemas.microsoft.com/office/drawing/2014/main" id="{CD654570-C5B4-6C2E-3690-01F37F2EB5A0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92E581E-1CEC-CC32-BCD7-68A53BEC7F4D}"/>
              </a:ext>
            </a:extLst>
          </p:cNvPr>
          <p:cNvSpPr txBox="1"/>
          <p:nvPr/>
        </p:nvSpPr>
        <p:spPr>
          <a:xfrm>
            <a:off x="259894" y="117459"/>
            <a:ext cx="1178537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 (TODOS OS FORMULÁRIOS</a:t>
            </a:r>
            <a:endParaRPr lang="pt-BR"/>
          </a:p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310F86-BDBF-C5D1-72E7-EDED7914D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201" b="3175"/>
          <a:stretch>
            <a:fillRect/>
          </a:stretch>
        </p:blipFill>
        <p:spPr>
          <a:xfrm>
            <a:off x="3439460" y="2087543"/>
            <a:ext cx="2648854" cy="893268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A61F763A-DFDE-887A-52AD-980CC3CD4BD6}"/>
              </a:ext>
            </a:extLst>
          </p:cNvPr>
          <p:cNvSpPr txBox="1"/>
          <p:nvPr/>
        </p:nvSpPr>
        <p:spPr>
          <a:xfrm>
            <a:off x="378349" y="1672392"/>
            <a:ext cx="68205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GLOSSÁRIO NO MENU LATERAL ESQUERDO - &gt; RELATÓRIOS</a:t>
            </a:r>
          </a:p>
        </p:txBody>
      </p:sp>
      <p:pic>
        <p:nvPicPr>
          <p:cNvPr id="12" name="Image 6" descr="preencoded.png">
            <a:extLst>
              <a:ext uri="{FF2B5EF4-FFF2-40B4-BE49-F238E27FC236}">
                <a16:creationId xmlns:a16="http://schemas.microsoft.com/office/drawing/2014/main" id="{A83DD5E4-1475-4671-4C2D-B0D6887FB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146358" y="1734485"/>
            <a:ext cx="123444" cy="19019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509B803-90CD-2159-B1BF-AF273F433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2" y="4055734"/>
            <a:ext cx="2908201" cy="79229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109C0B7-AA52-3844-4405-13FF7B56F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449" y="3567692"/>
            <a:ext cx="2146096" cy="2533643"/>
          </a:xfrm>
          <a:prstGeom prst="rect">
            <a:avLst/>
          </a:prstGeom>
        </p:spPr>
      </p:pic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94FC8B77-4C59-AE06-C746-CEB1E3F01804}"/>
              </a:ext>
            </a:extLst>
          </p:cNvPr>
          <p:cNvSpPr/>
          <p:nvPr/>
        </p:nvSpPr>
        <p:spPr>
          <a:xfrm>
            <a:off x="3062224" y="4182483"/>
            <a:ext cx="636984" cy="5828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5FA2E0E-B254-E86D-2042-F2229338F527}"/>
              </a:ext>
            </a:extLst>
          </p:cNvPr>
          <p:cNvSpPr/>
          <p:nvPr/>
        </p:nvSpPr>
        <p:spPr>
          <a:xfrm>
            <a:off x="3550872" y="5789288"/>
            <a:ext cx="1111130" cy="37037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555E4375-FF66-CBA8-66F0-F7340E836421}"/>
              </a:ext>
            </a:extLst>
          </p:cNvPr>
          <p:cNvSpPr txBox="1"/>
          <p:nvPr/>
        </p:nvSpPr>
        <p:spPr>
          <a:xfrm>
            <a:off x="8238383" y="3570862"/>
            <a:ext cx="3478452" cy="27422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800" b="1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CANCELADO</a:t>
            </a:r>
            <a:endParaRPr lang="pt-BR" b="1" dirty="0"/>
          </a:p>
          <a:p>
            <a:pPr algn="ctr"/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DIZ RESPEITO À AUSÊNCIA DE PREENCHIMENTO MÍNIMO PARA PUBLICAÇÃO DE DADOS E INDICADORES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66CDEDCE-4908-1E7F-2DE1-37E10A2ADFAE}"/>
              </a:ext>
            </a:extLst>
          </p:cNvPr>
          <p:cNvSpPr/>
          <p:nvPr/>
        </p:nvSpPr>
        <p:spPr>
          <a:xfrm>
            <a:off x="6270490" y="2239862"/>
            <a:ext cx="636984" cy="5828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D249E18D-8814-FF85-390D-22EBF56E7D15}"/>
              </a:ext>
            </a:extLst>
          </p:cNvPr>
          <p:cNvSpPr txBox="1"/>
          <p:nvPr/>
        </p:nvSpPr>
        <p:spPr>
          <a:xfrm>
            <a:off x="7007160" y="1706914"/>
            <a:ext cx="4715160" cy="16677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ANÁLISE MANUAL</a:t>
            </a:r>
            <a:endParaRPr lang="pt-BR" sz="18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SOLICITAÇÃO DE FINALIZAÇÃO INTERNA</a:t>
            </a:r>
            <a:endParaRPr lang="en-US" sz="18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 sz="1800" dirty="0">
              <a:solidFill>
                <a:srgbClr val="4A5568"/>
              </a:solidFill>
              <a:latin typeface="Roboto"/>
              <a:ea typeface="Roboto"/>
              <a:cs typeface="Roboto"/>
            </a:endParaRPr>
          </a:p>
          <a:p>
            <a:r>
              <a:rPr lang="en-US" sz="1800" dirty="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EXPERIÊNCIA/ESTUDO DE CASO</a:t>
            </a:r>
            <a:endParaRPr lang="en-US" dirty="0"/>
          </a:p>
        </p:txBody>
      </p:sp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21543165-FDD5-4C40-9E2B-921D3DDA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63" r="66073" b="3175"/>
          <a:stretch>
            <a:fillRect/>
          </a:stretch>
        </p:blipFill>
        <p:spPr>
          <a:xfrm>
            <a:off x="355764" y="2087543"/>
            <a:ext cx="2706361" cy="893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964B54-4E1C-409F-47C6-C42689D3B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678" y="6158935"/>
            <a:ext cx="3341327" cy="7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10D1-FA3E-45AF-D102-22B2BD93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1">
            <a:extLst>
              <a:ext uri="{FF2B5EF4-FFF2-40B4-BE49-F238E27FC236}">
                <a16:creationId xmlns:a16="http://schemas.microsoft.com/office/drawing/2014/main" id="{1F45A6D1-7C41-7FE3-9F80-CC2AFB4CF32C}"/>
              </a:ext>
            </a:extLst>
          </p:cNvPr>
          <p:cNvSpPr/>
          <p:nvPr/>
        </p:nvSpPr>
        <p:spPr>
          <a:xfrm>
            <a:off x="0" y="6286500"/>
            <a:ext cx="1219169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34B88C-B251-BE67-7550-FAB93CE9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76" t="380" r="62" b="-380"/>
          <a:stretch>
            <a:fillRect/>
          </a:stretch>
        </p:blipFill>
        <p:spPr>
          <a:xfrm>
            <a:off x="379129" y="4589814"/>
            <a:ext cx="11656141" cy="81914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51C4E8D-3528-E1F3-9709-2CBCAF26329D}"/>
              </a:ext>
            </a:extLst>
          </p:cNvPr>
          <p:cNvSpPr txBox="1"/>
          <p:nvPr/>
        </p:nvSpPr>
        <p:spPr>
          <a:xfrm>
            <a:off x="2718573" y="500071"/>
            <a:ext cx="7501066" cy="1031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>
                <a:solidFill>
                  <a:srgbClr val="1A365D"/>
                </a:solidFill>
                <a:latin typeface="Montserrat"/>
              </a:rPr>
              <a:t>INFORMAÇÕES GERAIS</a:t>
            </a:r>
          </a:p>
          <a:p>
            <a:pPr algn="ctr"/>
            <a:endParaRPr lang="pt-BR"/>
          </a:p>
        </p:txBody>
      </p:sp>
      <p:pic>
        <p:nvPicPr>
          <p:cNvPr id="5" name="Image 6" descr="preencoded.png">
            <a:extLst>
              <a:ext uri="{FF2B5EF4-FFF2-40B4-BE49-F238E27FC236}">
                <a16:creationId xmlns:a16="http://schemas.microsoft.com/office/drawing/2014/main" id="{0C666EA8-8FA0-FCB7-33D4-A986DBEE0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2426423"/>
            <a:ext cx="123444" cy="190195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33EA2BEC-E793-DA27-6AE8-AF84094695F4}"/>
              </a:ext>
            </a:extLst>
          </p:cNvPr>
          <p:cNvSpPr txBox="1"/>
          <p:nvPr/>
        </p:nvSpPr>
        <p:spPr>
          <a:xfrm>
            <a:off x="790492" y="2114132"/>
            <a:ext cx="10604250" cy="8139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PREENCHIMENTO MÍNIMO: TODAS AS INFORMAÇÕES OBRIGATÓRIAS </a:t>
            </a:r>
            <a:endParaRPr lang="en-US" sz="1800">
              <a:solidFill>
                <a:srgbClr val="FF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361D02DB-2875-8B5F-6B85-E5965AAD50AC}"/>
              </a:ext>
            </a:extLst>
          </p:cNvPr>
          <p:cNvSpPr txBox="1"/>
          <p:nvPr/>
        </p:nvSpPr>
        <p:spPr>
          <a:xfrm>
            <a:off x="790328" y="2923635"/>
            <a:ext cx="10162567" cy="3576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IMPRESSÃO E ARQUIVO EM EXCEL COM OS DADOS DO FORMULÁRIO</a:t>
            </a: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77A9A675-4160-D1AA-3E44-734A88D2BBFF}"/>
              </a:ext>
            </a:extLst>
          </p:cNvPr>
          <p:cNvSpPr txBox="1"/>
          <p:nvPr/>
        </p:nvSpPr>
        <p:spPr>
          <a:xfrm>
            <a:off x="790302" y="3424032"/>
            <a:ext cx="10000617" cy="5784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00">
                <a:solidFill>
                  <a:srgbClr val="4A5568"/>
                </a:solidFill>
                <a:latin typeface="Roboto"/>
                <a:ea typeface="Roboto"/>
                <a:cs typeface="Roboto"/>
              </a:rPr>
              <a:t>SALVAMENTO DAS INFORMAÇÕES: SALVAR SEMPRE QUE INCLUIR INFORMAÇÕES</a:t>
            </a:r>
          </a:p>
        </p:txBody>
      </p:sp>
      <p:pic>
        <p:nvPicPr>
          <p:cNvPr id="21" name="Image 6" descr="preencoded.png">
            <a:extLst>
              <a:ext uri="{FF2B5EF4-FFF2-40B4-BE49-F238E27FC236}">
                <a16:creationId xmlns:a16="http://schemas.microsoft.com/office/drawing/2014/main" id="{2A2E5265-0B72-4AFC-710C-FC1C40F4E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3000428"/>
            <a:ext cx="123444" cy="190195"/>
          </a:xfrm>
          <a:prstGeom prst="rect">
            <a:avLst/>
          </a:prstGeom>
        </p:spPr>
      </p:pic>
      <p:pic>
        <p:nvPicPr>
          <p:cNvPr id="22" name="Image 6" descr="preencoded.png">
            <a:extLst>
              <a:ext uri="{FF2B5EF4-FFF2-40B4-BE49-F238E27FC236}">
                <a16:creationId xmlns:a16="http://schemas.microsoft.com/office/drawing/2014/main" id="{6D3EC004-1F0F-E017-116E-20248E7313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3" r="-1923"/>
          <a:stretch/>
        </p:blipFill>
        <p:spPr>
          <a:xfrm>
            <a:off x="587940" y="3618561"/>
            <a:ext cx="123444" cy="1901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7B56C7-3FEE-75F5-8880-4A177842C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90" y="6045870"/>
            <a:ext cx="3639658" cy="8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98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cb524c-3014-4bb4-b309-0859508c7b43" xsi:nil="true"/>
    <lcf76f155ced4ddcb4097134ff3c332f xmlns="a1fea904-5267-4ba9-be01-1021c46682b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57FB466B4D73469BE80D4F69CB6350" ma:contentTypeVersion="14" ma:contentTypeDescription="Crie um novo documento." ma:contentTypeScope="" ma:versionID="f74a1f52e7d556fd81f345f2a2dd94d8">
  <xsd:schema xmlns:xsd="http://www.w3.org/2001/XMLSchema" xmlns:xs="http://www.w3.org/2001/XMLSchema" xmlns:p="http://schemas.microsoft.com/office/2006/metadata/properties" xmlns:ns2="a1fea904-5267-4ba9-be01-1021c46682bc" xmlns:ns3="85cb524c-3014-4bb4-b309-0859508c7b43" targetNamespace="http://schemas.microsoft.com/office/2006/metadata/properties" ma:root="true" ma:fieldsID="56b81df5134046344aa8d4f7856378e7" ns2:_="" ns3:_="">
    <xsd:import namespace="a1fea904-5267-4ba9-be01-1021c46682bc"/>
    <xsd:import namespace="85cb524c-3014-4bb4-b309-0859508c7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ea904-5267-4ba9-be01-1021c46682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16dca66e-065c-44fb-a27b-5a0d1ff07f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b524c-3014-4bb4-b309-0859508c7b4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5ad65df-e5e1-43b0-84a9-56c6bdcdda15}" ma:internalName="TaxCatchAll" ma:showField="CatchAllData" ma:web="85cb524c-3014-4bb4-b309-0859508c7b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19CB14-D223-4F1B-A752-F43C4C6AEE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A6BCF2-94EB-4843-AD8B-46D76A39118B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85cb524c-3014-4bb4-b309-0859508c7b43"/>
    <ds:schemaRef ds:uri="http://www.w3.org/XML/1998/namespace"/>
    <ds:schemaRef ds:uri="a1fea904-5267-4ba9-be01-1021c46682bc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A6BD48E-E0D6-4ED9-A657-9DD31B4454A2}">
  <ds:schemaRefs>
    <ds:schemaRef ds:uri="85cb524c-3014-4bb4-b309-0859508c7b43"/>
    <ds:schemaRef ds:uri="a1fea904-5267-4ba9-be01-1021c46682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2073</Words>
  <Application>Microsoft Office PowerPoint</Application>
  <PresentationFormat>Personalizar</PresentationFormat>
  <Paragraphs>306</Paragraphs>
  <Slides>67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6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Cristiano</dc:creator>
  <cp:lastModifiedBy>Daniela Pinho Rocke</cp:lastModifiedBy>
  <cp:revision>5</cp:revision>
  <dcterms:created xsi:type="dcterms:W3CDTF">2023-03-02T12:49:35Z</dcterms:created>
  <dcterms:modified xsi:type="dcterms:W3CDTF">2026-05-12T12:13:10Z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2026-01-27T14:12:01Z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1f1be804-ebdf-42f4-bda1-7f29abe6d47a</vt:lpwstr>
  </property>
  <property fmtid="{D5CDD505-2E9C-101B-9397-08002B2CF9AE}" pid="7" name="MSIP_Label_defa4170-0d19-0005-0004-bc88714345d2_ActionId">
    <vt:lpwstr>2b43d9da-03fa-4de1-8356-daed677c6aaa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  <property fmtid="{D5CDD505-2E9C-101B-9397-08002B2CF9AE}" pid="10" name="ContentTypeId">
    <vt:lpwstr>0x0101002D57FB466B4D73469BE80D4F69CB6350</vt:lpwstr>
  </property>
  <property fmtid="{D5CDD505-2E9C-101B-9397-08002B2CF9AE}" pid="11" name="MediaServiceImageTags">
    <vt:lpwstr/>
  </property>
</Properties>
</file>