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5" r:id="rId3"/>
    <p:sldId id="309" r:id="rId4"/>
    <p:sldId id="326" r:id="rId5"/>
    <p:sldId id="264" r:id="rId6"/>
    <p:sldId id="327" r:id="rId7"/>
    <p:sldId id="338" r:id="rId8"/>
    <p:sldId id="278" r:id="rId9"/>
    <p:sldId id="286" r:id="rId10"/>
    <p:sldId id="337" r:id="rId11"/>
    <p:sldId id="281" r:id="rId12"/>
    <p:sldId id="270" r:id="rId13"/>
    <p:sldId id="302" r:id="rId14"/>
    <p:sldId id="303" r:id="rId15"/>
    <p:sldId id="304" r:id="rId16"/>
    <p:sldId id="305" r:id="rId17"/>
    <p:sldId id="352" r:id="rId18"/>
    <p:sldId id="333" r:id="rId19"/>
    <p:sldId id="334" r:id="rId20"/>
    <p:sldId id="335" r:id="rId21"/>
    <p:sldId id="336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01" r:id="rId31"/>
    <p:sldId id="339" r:id="rId32"/>
    <p:sldId id="330" r:id="rId33"/>
  </p:sldIdLst>
  <p:sldSz cx="12190413" cy="7021513"/>
  <p:notesSz cx="6858000" cy="9144000"/>
  <p:defaultTextStyle>
    <a:defPPr>
      <a:defRPr lang="pt-BR"/>
    </a:defPPr>
    <a:lvl1pPr marL="0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869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737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606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5474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4343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3212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2080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90949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39C12"/>
    <a:srgbClr val="FA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AE222-E5F1-414B-B1D3-D2A63DBA0BF0}" v="117" dt="2026-05-07T18:46:27.881"/>
    <p1510:client id="{93560ED9-0F8E-D668-41B2-CC71D3C48121}" v="3" dt="2026-05-08T11:56:34.172"/>
    <p1510:client id="{BCEDFA1A-CC87-A55C-E7CF-588E3CBC9D11}" v="36" dt="2026-05-08T12:21:42.201"/>
    <p1510:client id="{C334EB39-9063-F5DD-833E-D16D7F41E5F7}" v="1" dt="2026-05-07T18:47:09.141"/>
    <p1510:client id="{CE3D8427-36F8-0CB8-5C34-5EEC48F76F4E}" v="19" dt="2026-05-08T12:23:23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>
        <p:guide orient="horz" pos="22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08T12:21:30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3440 9578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08T12:21:30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3704 9638 16383 0 0,'0'-7'0'0'0,"7"-8"0"0"0,8-2 0 0 0,8 2 0 0 0,14 4 0 0 0,6 3 0 0 0,3 4 0 0 0,7 2 0 0 0,6-5 0 0 0,8-2 0 0 0,-3 2 0 0 0,-4 1 0 0 0,-7 2 0 0 0,8 1 0 0 0,12 2 0 0 0,1 0 0 0 0,0-5 0 0 0,-5-9 0 0 0,-8-1 0 0 0,-8 1 0 0 0,-1 4 0 0 0,-1 4 0 0 0,-4 2 0 0 0,-3 3 0 0 0,4 1 0 0 0,0 8 0 0 0,-1 2 0 0 0,4 0 0 0 0,0-1 0 0 0,-2-3 0 0 0,-4-2 0 0 0,-8 5 0 0 0,2 2 0 0 0,1-2 0 0 0,0-2 0 0 0,0-1 0 0 0,6 4 0 0 0,1 1 0 0 0,0-2 0 0 0,-2-1 0 0 0,-2-3 0 0 0,-1-1 0 0 0,-3-2 0 0 0,0-1 0 0 0,-1 0 0 0 0,0 0 0 0 0,6-1 0 0 0,3 1 0 0 0,6 0 0 0 0,0-1 0 0 0,-2 1 0 0 0,-3 0 0 0 0,-4 0 0 0 0,5 0 0 0 0,-1 0 0 0 0,-1 0 0 0 0,-2 0 0 0 0,3 0 0 0 0,2 0 0 0 0,-3 0 0 0 0,5 0 0 0 0,-1 0 0 0 0,11 0 0 0 0,1 0 0 0 0,-3 0 0 0 0,1 0 0 0 0,-4 0 0 0 0,-4 0 0 0 0,-6 0 0 0 0,3 0 0 0 0,-7 7 0 0 0,-5 8 0 0 0,-8 2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6E07C-2B2A-4CCD-8F29-0A9C7ED1603E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1143000"/>
            <a:ext cx="535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F7D16-A191-43E6-B014-A6C025E671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1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FC5B6-8954-E82D-DE5A-DB2F786B3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66F8E11-C359-2973-ED60-612B80B6D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0B1C86C-855C-1217-C8B9-BF47D2312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1FA522-F1D7-4C2D-DF66-B4624C927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37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60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Agora vamos iniciar o formulário de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Receitas e Cobranças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uma etapa essencial para entender como o município estrutura financeiramente os serviços de limpeza urbana e manejo de resíduos sólidos.</a:t>
            </a:r>
          </a:p>
          <a:p>
            <a:endParaRPr lang="pt-BR"/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Receita operacional direta — GFI1201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Começando pelo campo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GFI1201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você vai informar a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receita operacional direta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manejo de resíduos sólidos.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Entram nesse campo receitas relacionadas aos serviços essenciais, como: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coleta de resíduos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transbordo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tratamento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reciclagem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compostagem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disposição final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⚠️ Atenção a um detalhe importante: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Não devem ser incluídas receitas provenientes de grandes geradores.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seja, resíduos que já possuem sistema próprio de gerenciamento ficam fora deste campo.</a:t>
            </a:r>
          </a:p>
          <a:p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Receita operacional indireta — GFI1202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sequência, temos o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GFI1202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referente à receita operacional indireta.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entram receitas complementares, como: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coleta de resíduos volumosos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limpeza de terrenos particulares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limpeza urbana em eventos privados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multas e encargos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doações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parcerias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comercialização de recicláveis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lógica aqui é simples: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tudo aquilo que gera receita, mas que não faz parte da prestação essencial regular.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Receita total — GFI1203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Chegando ao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GFI1203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temos a receita total.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aqui o preenchimento é automático.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sistema realiza o somatório entre: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➡️ GFI1201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➡️ GFI1202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seja: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não é necessário inserir nenhum valor manualmente.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houver inconsistência entre os campos anteriores, o sistema emitirá alerta.</a:t>
            </a:r>
          </a:p>
          <a:p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agora que entendemos como essas receitas são estruturadas, o próximo passo é analisar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já foi efetivamente arrecadado e quanto ainda permanece pendente de recebimento.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ai que agora nós vamos para o bloco de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Arrecadação e Contas a Receber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no bloco anterior tratamos da estrutura da receita, agora o foco passa a ser a execução financeira.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seja: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o que efetivamente entrou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e o que ainda está pendente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Arrecadação — GFI1204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campo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GFI1204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representa a arrecadação da receita operacional direta.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devem ser informados os valores já efetivamente recebidos.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falando de: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taxas quitadas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tarifas pagas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multas recebidas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encargos já arrecadados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⚠️ E aqui existe um ponto importante: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Diferentemente do campo anterior, neste caso devem ser incluídos os grandes geradores.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houve pagamento efetivo referente à prestação do serviço, ele deve ser considerado.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Contas a receber — GFI1205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o campo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GFI1205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trata das contas a receber.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seja: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valores que ainda não foram pagos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entram: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taxas em aberto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tarifas pendentes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serviços prestados ainda não quitados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multas ainda não recebidas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lógica é simples: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o valor já entrou, vai para arrecadação.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ainda está pendente, entra em contas a receber.</a:t>
            </a:r>
          </a:p>
          <a:p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456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45E15-FE01-EF05-1B67-3A3831A5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DFEF554-E63F-EC74-D2F7-06E0C4220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2EB895F-03D3-6A55-0AA3-89BA4BE4D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o objetivo é caracterizar a forma como o município realiza a cobrança pelos serviços de manejo de resíduos sólidos.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Existência de cobrança — GFI1206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campo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GFI1206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bem direto.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pergunta: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Existe cobrança pelos serviços de manejo de resíduos domiciliares?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existir cobrança, basta marcar “Sim”.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 contrário, selecionar “Não”.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Forma de cobrança — GFI1207 </a:t>
            </a:r>
            <a:r>
              <a:rPr lang="pt-BR" sz="1200" b="1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(DETALHAR TAXA E TARIFA)</a:t>
            </a:r>
            <a:endParaRPr lang="pt-BR" sz="1200" u="sng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sequência, temos o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GFI1207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detalha como essa cobrança é realizada.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possibilidades incluem: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taxa fixa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tarifa variável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cobrança vinculada a outro serviço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outras formas de arrecadação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 seja selecionada a opção “outras formas”, é importante especificar corretamente.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Unidade de medida — GFI1208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campo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GFI1208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só será preenchido quando a cobrança for feita na modalidade tarifária.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deve ser informada a unidade de medida utilizada.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exemplo: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volume gerado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frequência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outro critério adotado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Cobranças adicionais — GFI1209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fim, o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GFI1209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verifica a existência de cobranças complementares.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por exemplo: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coleta de entulho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limpeza de terrenos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serviços especiais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atendimentos extraordinários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houver esse tipo de cobrança, marcar “Sim”.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 contrário, selecionar “Não”.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Fechamento do formulário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Então, recapitulando tudo o que vimos neste formulário: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longo desses três blocos, organizamos as informações financeiras do município em três etapas fundamentais.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primeiro, identificamos corretamente as receitas operacionais;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depois, detalhamos a arrecadação efetivamente realizada e os valores pendentes;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e por fim, caracterizamos a estrutura de cobrança adotada pelo município.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⚠️ Vale reforçar os principais pontos de atenção: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não incluir serviços indivisíveis como cobrança direta ao cidadão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diferenciar corretamente receita arrecadada e contas a receber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informar com precisão a forma de cobrança adotada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 sempre observar os alertas automáticos do sistema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✅ Finalizado o preenchimento, lembre-se sempre de salvar as informações antes de avançar.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E9E9B0-B9BD-AD0B-6861-879E3A498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20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8297D-FE29-5946-7BC8-DD59C4CB4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01405-C3FB-5AF0-D133-122ABFFD6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E534EE5-00E6-6D5D-E795-51ACAA581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isso claro, vamos começar pelo bloco de Limpeza Urbana.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GFI2201 — Pessoal próprio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entram os gastos com pessoal próprio.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Salários, encargos, benefícios e gratificações.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Incluindo tanto: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Equipe operacional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Equipe administrativa vinculada ao serviço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o servidor atua na limpeza urbana, o custo entra aqui.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GFI2202 — Serviços terceirizados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GFI2202 reúne os contratos terceirizados.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entram despesas com: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Empresas contratadas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Locação operacional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Veículos e equipamentos vinculados ao contrato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⚠️ Atenção: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um mesmo contrato atender limpeza urbana e manejo de resíduos, o valor deve ser dividido proporcionalmente.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separação é essencial para manter a coerência dos dados.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Detalhamento da terceirização — GFI2203 a GFI2205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Esses campos apenas detalham o valor informado no GFI2202.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Temos: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GFI2203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→ Serviços sazonais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(reforços temporários)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GFI2204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→ Varrição de vias públicas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GFI2205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→ Jardinagem e podas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Aqui você está apenas abrindo a composição da terceirização.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é novo gasto.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GFI2206 — Despesas fiscais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entram tributos e encargos fiscais.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Exemplos: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ISS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PIS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COFINS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IPVA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Taxas regulatórias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GFI2207 — Outras despesas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campo reúne custos que não se encaixaram nas categorias anteriores.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Exemplos: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Custos administrativos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Manutenção</a:t>
            </a:r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Insumos operacionais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⚠️ Use esse campo com cuidado para evitar duplicidade.</a:t>
            </a:r>
          </a:p>
          <a:p>
            <a:b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GFI2208 — Total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campo é automático.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O sistema calcula o total das despesas.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é necessário preenchimento manual.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77FBFC-4EE0-750D-3EE2-FCA1F91D2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68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C40D9-E022-1431-71C0-45514C9FD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8B4DEFC-60D0-2724-F324-B82E1DA0F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C47F2E6-2EBA-5640-5C83-FE72205B7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Agora seguimos para o segundo grande grupo: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</a:t>
            </a:r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Manejo de Resíduos Sólidos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no bloco anterior a lógica era limpeza urbana, aqui o foco é todo o fluxo operacional do resíduo.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seja: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 a coleta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até a destinação final.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aqui existe um ponto que merece atenção redobrada porque é onde mais aparecem inconsistências.</a:t>
            </a:r>
            <a:endParaRPr lang="pt-BR" b="0">
              <a:effectLst/>
            </a:endParaRPr>
          </a:p>
          <a:p>
            <a:br>
              <a:rPr lang="pt-BR" b="0">
                <a:effectLst/>
              </a:rPr>
            </a:br>
            <a:endParaRPr lang="pt-BR" b="0">
              <a:effectLst/>
            </a:endParaRPr>
          </a:p>
          <a:p>
            <a:pPr rtl="0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GFI2209 — Pessoal próprio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entram os custos com pessoal próprio do manejo.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 equipes ligadas a: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Coleta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Transbordo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Tratamento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Disposição final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Administração operacional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Entram salários, encargos e benefícios.</a:t>
            </a:r>
            <a:endParaRPr lang="pt-BR" b="0">
              <a:effectLst/>
            </a:endParaRPr>
          </a:p>
          <a:p>
            <a:br>
              <a:rPr lang="pt-BR" b="0">
                <a:effectLst/>
              </a:rPr>
            </a:br>
            <a:endParaRPr lang="pt-BR" b="0">
              <a:effectLst/>
            </a:endParaRPr>
          </a:p>
          <a:p>
            <a:pPr rtl="0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GFI2210 — Serviços terceirizados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é o principal campo do bloco.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GFI2210 representa o </a:t>
            </a:r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 total terceirizado do manejo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entram contratos relacionados a: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Coleta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Transporte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Triagem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Tratamento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Destinação final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⚠️ E aqui está o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ponto-chave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próximos campos apenas detalham esse valor.</a:t>
            </a:r>
            <a:endParaRPr lang="pt-BR" b="0">
              <a:effectLst/>
            </a:endParaRPr>
          </a:p>
          <a:p>
            <a:br>
              <a:rPr lang="pt-BR" b="0">
                <a:effectLst/>
              </a:rPr>
            </a:br>
            <a:endParaRPr lang="pt-BR" b="0">
              <a:effectLst/>
            </a:endParaRPr>
          </a:p>
          <a:p>
            <a:pPr rtl="0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Detalhamento da terceirização — GFI2211 a GFI2218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Esses campos abrem a composição do GFI2210.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eles: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Coleta comum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Coleta seletiva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Transbordo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Tratamento de recicláveis secos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Tratamento de orgânicos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Tratamento de rejeitos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Disposição final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Serviços sazonais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Reforçando: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Esses valores </a:t>
            </a:r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estão dentro do GFI2210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você só detalha.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soma novamente.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é o principal erro desse bloco.</a:t>
            </a:r>
            <a:endParaRPr lang="pt-BR" b="0">
              <a:effectLst/>
            </a:endParaRPr>
          </a:p>
          <a:p>
            <a:br>
              <a:rPr lang="pt-BR" b="0">
                <a:effectLst/>
              </a:rPr>
            </a:br>
            <a:endParaRPr lang="pt-BR" b="0">
              <a:effectLst/>
            </a:endParaRPr>
          </a:p>
          <a:p>
            <a:pPr rtl="0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GFI2219 — Despesas fiscais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Tributos e encargos vinculados ao manejo.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Como: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ISS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PIS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COFINS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IPVA</a:t>
            </a:r>
            <a:endParaRPr lang="pt-BR" b="0">
              <a:effectLst/>
            </a:endParaRPr>
          </a:p>
          <a:p>
            <a:br>
              <a:rPr lang="pt-BR" b="0">
                <a:effectLst/>
              </a:rPr>
            </a:br>
            <a:endParaRPr lang="pt-BR" b="0">
              <a:effectLst/>
            </a:endParaRPr>
          </a:p>
          <a:p>
            <a:pPr rtl="0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GFI2220 — Outras despesas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Custos complementares.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Exemplos: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Combustível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Energia elétrica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Manutenção</a:t>
            </a:r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Materiais operacionais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uma vez: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⚠️ cuidado para não repetir valores já lançados.</a:t>
            </a:r>
            <a:endParaRPr lang="pt-BR" b="0">
              <a:effectLst/>
            </a:endParaRPr>
          </a:p>
          <a:p>
            <a:br>
              <a:rPr lang="pt-BR" b="0">
                <a:effectLst/>
              </a:rPr>
            </a:br>
            <a:endParaRPr lang="pt-BR" b="0">
              <a:effectLst/>
            </a:endParaRPr>
          </a:p>
          <a:p>
            <a:pPr rtl="0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GFI2221 — Total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Campo automático.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Calculado pelo sistema.</a:t>
            </a:r>
            <a:endParaRPr lang="pt-BR" b="0">
              <a:effectLst/>
            </a:endParaRPr>
          </a:p>
          <a:p>
            <a:pPr rtl="0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precisa preencher.</a:t>
            </a:r>
            <a:endParaRPr lang="pt-BR" b="0">
              <a:effectLst/>
            </a:endParaRPr>
          </a:p>
          <a:p>
            <a:br>
              <a:rPr lang="pt-BR"/>
            </a:b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3A287F-4EF0-0F45-89BF-C1C087A61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665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8DE83-4BB2-4BB7-35C2-85CBD727B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E1C8B29-625C-30CC-E343-BFB5D8667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FD2A06E-4995-3BB4-DB3E-C938998F6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8621B0-14EA-889B-ABB7-736A7159A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321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50E14-7634-3626-30C0-996D9FAA2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3AABC25-9549-5D1B-0B8B-C9946EF7F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E3E26F3-2BB7-16CC-980A-9A20C492F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26B845-B7B6-E9C3-7922-BDF24602D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12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25526-CA6F-0E15-F234-7C8C8329D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12F6292-2D1A-E74F-DC07-C8F5A3776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789D52-C4EB-B45C-BD6C-49F2ABCAE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9C64EB-DBFC-6B4F-4177-21B95F5A0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003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C6447-3046-D0A6-DE11-AC3129AA6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A2FF536-5108-36E7-B7F5-68D6C153F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D383223-6642-227A-DF46-313F13371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741D5A-51AC-9FDD-A8A1-9B73A1915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23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E2F37-C346-C0F5-AE7F-983EB92B8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C91BF86-BC20-3B56-1466-7F82C941E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E3E4146-D568-BF59-7609-973682773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3EAA9F-DAC0-782E-2793-A181B58DC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8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C62-1644-4CCF-9A50-46FCEC3A4D3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126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3A88C-AF92-08E1-2F1C-79A0D42E8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A208A78-A40C-5CB6-2676-78304277A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4939AAA-22EE-718D-1B32-84EE3DD0C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5626C5-3A01-9773-64E2-3FF0DA873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105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97667-FA6F-38FE-C47B-5A5EE838A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D61711D-BDDE-1A5A-4277-909D1122C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838200-9457-B843-2441-4CA7DC5EA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219A5C-381D-BD7C-2B12-DB0979E87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24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486D5-5209-4C9E-7E6F-69D89AE96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E40F7DE-FF0B-4165-A2E9-31F4EA9CB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34CD26D-2166-BD71-CF62-36681AAFF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E4B264-C871-A5A0-3534-0366552BF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404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D7522-C18D-EC43-3BE2-4BEFF39F2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B59C23-138B-0911-1D9B-684CE92D6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3B66883-5A70-F25A-B49B-67114086B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1EA394-ADD5-66CA-E412-EDD757ADC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98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E1AFC-253A-A49D-13C5-68DA6C9E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6307500-AD4B-4832-48FD-A9ED459A0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7E4D3DA-0EEB-9EC1-F31A-376A84CE6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ABA873-4EA1-A970-5E93-71EB6FE25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324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D4341-6921-16FB-40DB-BF863A542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7B8292-334F-C1E4-B24B-9831F1547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704896D-D822-8CD8-8991-ADB0E802A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75C6A8-BA90-050A-E289-B1C0345D9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47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7ABBD-7639-33B0-416C-4CC896D90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C3101C2-DCF2-5DC2-AD0A-B991C55B5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0CF1C33-415F-974F-E494-6F41A5875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983588-E1C0-5DC0-3660-852A9D6DC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201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1E84E-232B-07CB-0F98-0ABA0E9AD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002F6A-ACC4-8E74-B054-9BA41E4DF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8000CEF-151C-F951-C42F-289341DCA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283FEF-C2B6-9B79-7C2F-9C78789E5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7D16-A191-43E6-B014-A6C025E671E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17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C62-1644-4CCF-9A50-46FCEC3A4D3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09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C62-1644-4CCF-9A50-46FCEC3A4D3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55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C62-1644-4CCF-9A50-46FCEC3A4D3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29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99233-E95E-5BD0-9B1F-61DCFB27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F1766BE-7A74-2B41-1ACA-23F4AEC93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13A19D1-EAEF-77F4-A582-08FB5B42F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6A0BC3-2942-32DF-433D-0B1DAC5F7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C62-1644-4CCF-9A50-46FCEC3A4D3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62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Dessa forma, a coleta é iniciada pelo preenchimento das informações de cadastro por meio dos formulários ‘Prefeitura’ e ‘Responsável pela informação;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 formulário Prefeitura informações sobre prefeitura e mandatário ou prefeito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E o formulário de Responsável pela Informação traz informações sobre o ‘setor responsável’, ‘identificação do dirigente’ e ‘responsável pela informação principal e substituto’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  <a:p>
            <a:pPr marL="0" indent="0">
              <a:buFontTx/>
              <a:buNone/>
            </a:pPr>
            <a:endParaRPr lang="pt-BR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C62-1644-4CCF-9A50-46FCEC3A4D3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15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Abaixo dos dois formulários de dados cadastrais, o usuário terá acesso às informações gerais do município e informações sobre os usuários cadastrados no município;</a:t>
            </a:r>
          </a:p>
          <a:p>
            <a:endParaRPr lang="pt-BR"/>
          </a:p>
          <a:p>
            <a:pPr marL="171450" indent="-171450">
              <a:buFontTx/>
              <a:buChar char="-"/>
            </a:pPr>
            <a:r>
              <a:rPr lang="pt-BR"/>
              <a:t>No submenu </a:t>
            </a:r>
            <a:r>
              <a:rPr lang="pt-BR" b="1"/>
              <a:t>dados gerais </a:t>
            </a:r>
            <a:r>
              <a:rPr lang="pt-BR"/>
              <a:t>o município terá acesso à dados como: seu respectivo código IBGE, região, macrorregião e também dados como área total, população total, população urbana e rural;</a:t>
            </a:r>
          </a:p>
          <a:p>
            <a:pPr marL="171450" indent="-171450">
              <a:buFontTx/>
              <a:buChar char="-"/>
            </a:pPr>
            <a:r>
              <a:rPr lang="pt-BR"/>
              <a:t>É fundamental que durante o preenchimento o usuário tenha atenção com duas situações principais;</a:t>
            </a:r>
          </a:p>
          <a:p>
            <a:pPr marL="628650" lvl="1" indent="-171450">
              <a:buFontTx/>
              <a:buChar char="-"/>
            </a:pPr>
            <a:r>
              <a:rPr lang="pt-BR" b="1"/>
              <a:t>A primeira </a:t>
            </a:r>
            <a:r>
              <a:rPr lang="pt-BR"/>
              <a:t>é que, durante o preenchimento, alguns avisos e erros do sistema sejam vinculados à algumas dessas informações mencionadas;</a:t>
            </a:r>
          </a:p>
          <a:p>
            <a:pPr marL="628650" lvl="1" indent="-171450">
              <a:buFontTx/>
              <a:buChar char="-"/>
            </a:pPr>
            <a:r>
              <a:rPr lang="pt-BR"/>
              <a:t>E a </a:t>
            </a:r>
            <a:r>
              <a:rPr lang="pt-BR" b="1"/>
              <a:t>segunda</a:t>
            </a:r>
            <a:r>
              <a:rPr lang="pt-BR"/>
              <a:t> é que os dados de população total já estão alinhados com os dados publicados para o CENSO de 2022, com a metodologia que está publicada em nosso site</a:t>
            </a:r>
          </a:p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C62-1644-4CCF-9A50-46FCEC3A4D3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97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pt-BR"/>
          </a:p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FC62-1644-4CCF-9A50-46FCEC3A4D3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95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81221"/>
            <a:ext cx="10361851" cy="150507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978857"/>
            <a:ext cx="8533289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2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15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81187"/>
            <a:ext cx="2742843" cy="599104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81187"/>
            <a:ext cx="8025355" cy="599104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63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1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511973"/>
            <a:ext cx="10361851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76018"/>
            <a:ext cx="10361851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8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7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6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54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43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3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20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0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10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38354"/>
            <a:ext cx="5384099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38354"/>
            <a:ext cx="5384099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65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71714"/>
            <a:ext cx="5386216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869" indent="0">
              <a:buNone/>
              <a:defRPr sz="2400" b="1"/>
            </a:lvl2pPr>
            <a:lvl3pPr marL="1097737" indent="0">
              <a:buNone/>
              <a:defRPr sz="2200" b="1"/>
            </a:lvl3pPr>
            <a:lvl4pPr marL="1646606" indent="0">
              <a:buNone/>
              <a:defRPr sz="1900" b="1"/>
            </a:lvl4pPr>
            <a:lvl5pPr marL="2195474" indent="0">
              <a:buNone/>
              <a:defRPr sz="1900" b="1"/>
            </a:lvl5pPr>
            <a:lvl6pPr marL="2744343" indent="0">
              <a:buNone/>
              <a:defRPr sz="1900" b="1"/>
            </a:lvl6pPr>
            <a:lvl7pPr marL="3293212" indent="0">
              <a:buNone/>
              <a:defRPr sz="1900" b="1"/>
            </a:lvl7pPr>
            <a:lvl8pPr marL="3842080" indent="0">
              <a:buNone/>
              <a:defRPr sz="1900" b="1"/>
            </a:lvl8pPr>
            <a:lvl9pPr marL="4390949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226730"/>
            <a:ext cx="5386216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1" y="1571714"/>
            <a:ext cx="5388332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869" indent="0">
              <a:buNone/>
              <a:defRPr sz="2400" b="1"/>
            </a:lvl2pPr>
            <a:lvl3pPr marL="1097737" indent="0">
              <a:buNone/>
              <a:defRPr sz="2200" b="1"/>
            </a:lvl3pPr>
            <a:lvl4pPr marL="1646606" indent="0">
              <a:buNone/>
              <a:defRPr sz="1900" b="1"/>
            </a:lvl4pPr>
            <a:lvl5pPr marL="2195474" indent="0">
              <a:buNone/>
              <a:defRPr sz="1900" b="1"/>
            </a:lvl5pPr>
            <a:lvl6pPr marL="2744343" indent="0">
              <a:buNone/>
              <a:defRPr sz="1900" b="1"/>
            </a:lvl6pPr>
            <a:lvl7pPr marL="3293212" indent="0">
              <a:buNone/>
              <a:defRPr sz="1900" b="1"/>
            </a:lvl7pPr>
            <a:lvl8pPr marL="3842080" indent="0">
              <a:buNone/>
              <a:defRPr sz="1900" b="1"/>
            </a:lvl8pPr>
            <a:lvl9pPr marL="4390949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1" y="2226730"/>
            <a:ext cx="5388332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4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6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6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9560"/>
            <a:ext cx="401056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9561"/>
            <a:ext cx="6814779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1" y="1469317"/>
            <a:ext cx="401056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869" indent="0">
              <a:buNone/>
              <a:defRPr sz="1400"/>
            </a:lvl2pPr>
            <a:lvl3pPr marL="1097737" indent="0">
              <a:buNone/>
              <a:defRPr sz="1200"/>
            </a:lvl3pPr>
            <a:lvl4pPr marL="1646606" indent="0">
              <a:buNone/>
              <a:defRPr sz="1100"/>
            </a:lvl4pPr>
            <a:lvl5pPr marL="2195474" indent="0">
              <a:buNone/>
              <a:defRPr sz="1100"/>
            </a:lvl5pPr>
            <a:lvl6pPr marL="2744343" indent="0">
              <a:buNone/>
              <a:defRPr sz="1100"/>
            </a:lvl6pPr>
            <a:lvl7pPr marL="3293212" indent="0">
              <a:buNone/>
              <a:defRPr sz="1100"/>
            </a:lvl7pPr>
            <a:lvl8pPr marL="3842080" indent="0">
              <a:buNone/>
              <a:defRPr sz="1100"/>
            </a:lvl8pPr>
            <a:lvl9pPr marL="4390949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38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915059"/>
            <a:ext cx="7314248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27385"/>
            <a:ext cx="7314248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869" indent="0">
              <a:buNone/>
              <a:defRPr sz="3400"/>
            </a:lvl2pPr>
            <a:lvl3pPr marL="1097737" indent="0">
              <a:buNone/>
              <a:defRPr sz="2900"/>
            </a:lvl3pPr>
            <a:lvl4pPr marL="1646606" indent="0">
              <a:buNone/>
              <a:defRPr sz="2400"/>
            </a:lvl4pPr>
            <a:lvl5pPr marL="2195474" indent="0">
              <a:buNone/>
              <a:defRPr sz="2400"/>
            </a:lvl5pPr>
            <a:lvl6pPr marL="2744343" indent="0">
              <a:buNone/>
              <a:defRPr sz="2400"/>
            </a:lvl6pPr>
            <a:lvl7pPr marL="3293212" indent="0">
              <a:buNone/>
              <a:defRPr sz="2400"/>
            </a:lvl7pPr>
            <a:lvl8pPr marL="3842080" indent="0">
              <a:buNone/>
              <a:defRPr sz="2400"/>
            </a:lvl8pPr>
            <a:lvl9pPr marL="4390949" indent="0">
              <a:buNone/>
              <a:defRPr sz="2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495310"/>
            <a:ext cx="7314248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869" indent="0">
              <a:buNone/>
              <a:defRPr sz="1400"/>
            </a:lvl2pPr>
            <a:lvl3pPr marL="1097737" indent="0">
              <a:buNone/>
              <a:defRPr sz="1200"/>
            </a:lvl3pPr>
            <a:lvl4pPr marL="1646606" indent="0">
              <a:buNone/>
              <a:defRPr sz="1100"/>
            </a:lvl4pPr>
            <a:lvl5pPr marL="2195474" indent="0">
              <a:buNone/>
              <a:defRPr sz="1100"/>
            </a:lvl5pPr>
            <a:lvl6pPr marL="2744343" indent="0">
              <a:buNone/>
              <a:defRPr sz="1100"/>
            </a:lvl6pPr>
            <a:lvl7pPr marL="3293212" indent="0">
              <a:buNone/>
              <a:defRPr sz="1100"/>
            </a:lvl7pPr>
            <a:lvl8pPr marL="3842080" indent="0">
              <a:buNone/>
              <a:defRPr sz="1100"/>
            </a:lvl8pPr>
            <a:lvl9pPr marL="4390949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56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81186"/>
            <a:ext cx="10971372" cy="1170252"/>
          </a:xfrm>
          <a:prstGeom prst="rect">
            <a:avLst/>
          </a:prstGeom>
        </p:spPr>
        <p:txBody>
          <a:bodyPr vert="horz" lIns="109774" tIns="54887" rIns="109774" bIns="5488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38354"/>
            <a:ext cx="10971372" cy="4633874"/>
          </a:xfrm>
          <a:prstGeom prst="rect">
            <a:avLst/>
          </a:prstGeom>
        </p:spPr>
        <p:txBody>
          <a:bodyPr vert="horz" lIns="109774" tIns="54887" rIns="109774" bIns="5488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0" y="6507903"/>
            <a:ext cx="2844430" cy="373831"/>
          </a:xfrm>
          <a:prstGeom prst="rect">
            <a:avLst/>
          </a:prstGeom>
        </p:spPr>
        <p:txBody>
          <a:bodyPr vert="horz" lIns="109774" tIns="54887" rIns="109774" bIns="548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3782-C7B8-42B8-8D52-9DF92E3BED10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507903"/>
            <a:ext cx="3860297" cy="373831"/>
          </a:xfrm>
          <a:prstGeom prst="rect">
            <a:avLst/>
          </a:prstGeom>
        </p:spPr>
        <p:txBody>
          <a:bodyPr vert="horz" lIns="109774" tIns="54887" rIns="109774" bIns="548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507903"/>
            <a:ext cx="2844430" cy="373831"/>
          </a:xfrm>
          <a:prstGeom prst="rect">
            <a:avLst/>
          </a:prstGeom>
        </p:spPr>
        <p:txBody>
          <a:bodyPr vert="horz" lIns="109774" tIns="54887" rIns="109774" bIns="548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602-AAF2-4247-9A4B-754B7A2E0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9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73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651" indent="-411651" algn="l" defTabSz="10977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911" indent="-343043" algn="l" defTabSz="109773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2172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1040" indent="-274434" algn="l" defTabSz="109773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9909" indent="-274434" algn="l" defTabSz="109773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777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7646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6515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5383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869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737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606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5474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343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3212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2080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0949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2.svg"/><Relationship Id="rId5" Type="http://schemas.openxmlformats.org/officeDocument/2006/relationships/image" Target="../media/image4.png"/><Relationship Id="rId10" Type="http://schemas.openxmlformats.org/officeDocument/2006/relationships/image" Target="../media/image31.svg"/><Relationship Id="rId4" Type="http://schemas.openxmlformats.org/officeDocument/2006/relationships/image" Target="../media/image7.png"/><Relationship Id="rId9" Type="http://schemas.openxmlformats.org/officeDocument/2006/relationships/image" Target="../media/image30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7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1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7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17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1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hyperlink" Target="mailto:sinisa.agua@cidades.gov.br" TargetMode="External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emf"/><Relationship Id="rId7" Type="http://schemas.openxmlformats.org/officeDocument/2006/relationships/image" Target="../media/image6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" y="-161652"/>
            <a:ext cx="12190063" cy="70205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769EC2A-77F1-7B14-1BAF-BAD4FF83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48" y="5727201"/>
            <a:ext cx="4493501" cy="1032291"/>
          </a:xfrm>
          <a:prstGeom prst="rect">
            <a:avLst/>
          </a:prstGeom>
        </p:spPr>
      </p:pic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EA83DE3F-B50E-71D9-DEB9-E965BDB91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39" y="5661921"/>
            <a:ext cx="2264951" cy="10971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2D74C4-91A2-66D5-A0F8-6E81D42109A4}"/>
              </a:ext>
            </a:extLst>
          </p:cNvPr>
          <p:cNvSpPr txBox="1"/>
          <p:nvPr/>
        </p:nvSpPr>
        <p:spPr>
          <a:xfrm>
            <a:off x="1955563" y="3211299"/>
            <a:ext cx="82808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40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tserrat ExtraBold" pitchFamily="2" charset="0"/>
                <a:cs typeface="Segoe UI"/>
              </a:rPr>
              <a:t>Águas Pluviais</a:t>
            </a:r>
            <a:endParaRPr lang="pt-BR" sz="4400"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tserrat ExtraBold" pitchFamily="2" charset="0"/>
              <a:cs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5ADB11-F92F-CF45-DAFC-202FF65AD4EB}"/>
              </a:ext>
            </a:extLst>
          </p:cNvPr>
          <p:cNvSpPr txBox="1"/>
          <p:nvPr/>
        </p:nvSpPr>
        <p:spPr>
          <a:xfrm>
            <a:off x="713754" y="162658"/>
            <a:ext cx="5952339" cy="96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2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itchFamily="2" charset="0"/>
                <a:cs typeface="Segoe UI" panose="020B0502040204020203" pitchFamily="34" charset="0"/>
              </a:rPr>
              <a:t>Ministério das Cidades – MCIDADES</a:t>
            </a:r>
          </a:p>
          <a:p>
            <a:pPr>
              <a:lnSpc>
                <a:spcPct val="120000"/>
              </a:lnSpc>
            </a:pPr>
            <a:r>
              <a:rPr lang="pt-BR" sz="12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itchFamily="2" charset="0"/>
                <a:cs typeface="Segoe UI" panose="020B0502040204020203" pitchFamily="34" charset="0"/>
              </a:rPr>
              <a:t>Secretaria Nacional de Saneamento Ambiental – SNSA</a:t>
            </a:r>
          </a:p>
          <a:p>
            <a:pPr>
              <a:lnSpc>
                <a:spcPct val="120000"/>
              </a:lnSpc>
            </a:pPr>
            <a:r>
              <a:rPr lang="pt-BR" sz="12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itchFamily="2" charset="0"/>
                <a:cs typeface="Segoe UI" panose="020B0502040204020203" pitchFamily="34" charset="0"/>
              </a:rPr>
              <a:t>Coordenação Geral de Gestão da Informação – CGGIN</a:t>
            </a:r>
          </a:p>
          <a:p>
            <a:pPr>
              <a:lnSpc>
                <a:spcPct val="120000"/>
              </a:lnSpc>
            </a:pPr>
            <a:r>
              <a:rPr lang="pt-BR" sz="12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itchFamily="2" charset="0"/>
                <a:cs typeface="Segoe UI" panose="020B0502040204020203" pitchFamily="34" charset="0"/>
              </a:rPr>
              <a:t>Sistema Nacional de Informações em Saneamento Básico – SINISA</a:t>
            </a:r>
          </a:p>
        </p:txBody>
      </p:sp>
      <p:pic>
        <p:nvPicPr>
          <p:cNvPr id="5" name="Imagem 4" descr="Ícone">
            <a:extLst>
              <a:ext uri="{FF2B5EF4-FFF2-40B4-BE49-F238E27FC236}">
                <a16:creationId xmlns:a16="http://schemas.microsoft.com/office/drawing/2014/main" id="{6D9BD63C-2437-0799-12FA-5B9322CD68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0" b="93103" l="9783" r="89946">
                        <a14:foregroundMark x1="22826" y1="29885" x2="41033" y2="53736"/>
                        <a14:foregroundMark x1="41033" y1="53736" x2="41033" y2="54023"/>
                        <a14:foregroundMark x1="30435" y1="28161" x2="54891" y2="44828"/>
                        <a14:foregroundMark x1="50815" y1="24138" x2="77989" y2="45977"/>
                        <a14:foregroundMark x1="77989" y1="45977" x2="76630" y2="62069"/>
                        <a14:foregroundMark x1="76630" y1="62069" x2="52174" y2="71839"/>
                        <a14:foregroundMark x1="52174" y1="71839" x2="32880" y2="65805"/>
                        <a14:foregroundMark x1="32880" y1="65805" x2="27174" y2="50000"/>
                        <a14:foregroundMark x1="29891" y1="68391" x2="67663" y2="81609"/>
                        <a14:foregroundMark x1="67663" y1="81609" x2="74185" y2="70402"/>
                        <a14:foregroundMark x1="41848" y1="89655" x2="55978" y2="93103"/>
                        <a14:foregroundMark x1="55978" y1="93103" x2="65217" y2="90230"/>
                        <a14:foregroundMark x1="50272" y1="68103" x2="51902" y2="56322"/>
                        <a14:foregroundMark x1="57337" y1="66092" x2="60870" y2="53448"/>
                        <a14:foregroundMark x1="33696" y1="67816" x2="54620" y2="55747"/>
                        <a14:foregroundMark x1="36957" y1="31034" x2="41848" y2="25000"/>
                        <a14:foregroundMark x1="58424" y1="24713" x2="79891" y2="43103"/>
                        <a14:foregroundMark x1="87772" y1="39943" x2="88587" y2="58333"/>
                        <a14:foregroundMark x1="88587" y1="58333" x2="86957" y2="61782"/>
                        <a14:foregroundMark x1="71196" y1="30460" x2="75815" y2="33908"/>
                        <a14:foregroundMark x1="55163" y1="10057" x2="13043" y2="10632"/>
                        <a14:foregroundMark x1="23370" y1="21264" x2="26359" y2="29598"/>
                        <a14:foregroundMark x1="79348" y1="54885" x2="83424" y2="61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7007" r="5467" b="3479"/>
          <a:stretch/>
        </p:blipFill>
        <p:spPr>
          <a:xfrm>
            <a:off x="5434166" y="1878793"/>
            <a:ext cx="1319934" cy="13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6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D0C87C-0436-4B5A-B804-3EC85A3E1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" y="0"/>
            <a:ext cx="12165615" cy="11043396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9F473251-58FC-155E-2A4B-64E161759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86" y="408978"/>
            <a:ext cx="864823" cy="41891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67EFD43-48D7-4657-25C7-8F85B5EC4AF2}"/>
              </a:ext>
            </a:extLst>
          </p:cNvPr>
          <p:cNvSpPr txBox="1">
            <a:spLocks/>
          </p:cNvSpPr>
          <p:nvPr/>
        </p:nvSpPr>
        <p:spPr>
          <a:xfrm>
            <a:off x="640916" y="523443"/>
            <a:ext cx="3894279" cy="626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CADASTRO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41E6E1-CEE1-ECB2-2FB1-D4F91B39CFF1}"/>
              </a:ext>
            </a:extLst>
          </p:cNvPr>
          <p:cNvSpPr txBox="1"/>
          <p:nvPr/>
        </p:nvSpPr>
        <p:spPr>
          <a:xfrm>
            <a:off x="640915" y="1350516"/>
            <a:ext cx="10401093" cy="170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rtl="0" fontAlgn="base"/>
            <a:r>
              <a:rPr lang="pt-BR" sz="1500" b="0" i="0">
                <a:solidFill>
                  <a:srgbClr val="000000"/>
                </a:solidFill>
                <a:effectLst/>
                <a:latin typeface="Montserrat"/>
              </a:rPr>
              <a:t>Para </a:t>
            </a:r>
            <a:r>
              <a:rPr lang="pt-BR" sz="1500" b="1" i="0">
                <a:solidFill>
                  <a:srgbClr val="000000"/>
                </a:solidFill>
                <a:effectLst/>
                <a:latin typeface="Montserrat"/>
              </a:rPr>
              <a:t>excluir ou incluir um usuário dentro do sistema</a:t>
            </a:r>
            <a:r>
              <a:rPr lang="pt-BR" sz="1500" b="0" i="0">
                <a:solidFill>
                  <a:srgbClr val="000000"/>
                </a:solidFill>
                <a:effectLst/>
                <a:latin typeface="Montserrat"/>
              </a:rPr>
              <a:t>, o usuário cadastrado como responsável pelo preenchimento deverá: </a:t>
            </a:r>
          </a:p>
          <a:p>
            <a:pPr algn="just" rtl="0" fontAlgn="base"/>
            <a:r>
              <a:rPr lang="pt-BR" sz="1500" b="0" i="0">
                <a:solidFill>
                  <a:srgbClr val="000000"/>
                </a:solidFill>
                <a:effectLst/>
                <a:latin typeface="Montserrat"/>
              </a:rPr>
              <a:t>          1. Para excluir: Entre no Menu lateral em Cadastro &gt; Usuários Externos e, na coluna Ações, clique no ícone verde e confirme a desativação. O ícone ficará em vermelho. </a:t>
            </a:r>
          </a:p>
          <a:p>
            <a:pPr algn="just" rtl="0" fontAlgn="base"/>
            <a:r>
              <a:rPr lang="pt-BR" sz="1500" b="0" i="0">
                <a:solidFill>
                  <a:srgbClr val="000000"/>
                </a:solidFill>
                <a:effectLst/>
                <a:latin typeface="Montserrat"/>
              </a:rPr>
              <a:t>       2. Para cadastrar novos usuários: Entre no Menu lateral em Cadastro &gt; Usuários Externos e, clique no botão “</a:t>
            </a:r>
            <a:r>
              <a:rPr lang="pt-BR" sz="1500" b="1" i="0">
                <a:solidFill>
                  <a:srgbClr val="000000"/>
                </a:solidFill>
                <a:effectLst/>
                <a:latin typeface="Montserrat"/>
              </a:rPr>
              <a:t>+ Incluir usuário”</a:t>
            </a:r>
            <a:r>
              <a:rPr lang="pt-BR" sz="1500" b="0" i="0">
                <a:solidFill>
                  <a:srgbClr val="000000"/>
                </a:solidFill>
                <a:effectLst/>
                <a:latin typeface="Montserrat"/>
              </a:rPr>
              <a:t>. Informe os dados do novo usuário e escolha o perfil para o novo usuário. Sim, para Ativo, clique em </a:t>
            </a:r>
            <a:r>
              <a:rPr lang="pt-BR" sz="1500" b="1" i="0">
                <a:solidFill>
                  <a:srgbClr val="000000"/>
                </a:solidFill>
                <a:effectLst/>
                <a:latin typeface="Montserrat"/>
              </a:rPr>
              <a:t>“+Ativar perfil</a:t>
            </a:r>
            <a:r>
              <a:rPr lang="pt-BR" sz="1500" b="0" i="0">
                <a:solidFill>
                  <a:srgbClr val="000000"/>
                </a:solidFill>
                <a:effectLst/>
                <a:latin typeface="Montserrat"/>
              </a:rPr>
              <a:t>” e novamente no botão “</a:t>
            </a:r>
            <a:r>
              <a:rPr lang="pt-BR" sz="1500" b="1" i="0">
                <a:solidFill>
                  <a:srgbClr val="000000"/>
                </a:solidFill>
                <a:effectLst/>
                <a:latin typeface="Montserrat"/>
              </a:rPr>
              <a:t>+ Incluir usuário”</a:t>
            </a:r>
            <a:r>
              <a:rPr lang="pt-BR" sz="1500" b="0" i="0">
                <a:solidFill>
                  <a:srgbClr val="000000"/>
                </a:solidFill>
                <a:effectLst/>
                <a:latin typeface="Montserrat"/>
              </a:rPr>
              <a:t>. </a:t>
            </a:r>
          </a:p>
        </p:txBody>
      </p:sp>
      <p:pic>
        <p:nvPicPr>
          <p:cNvPr id="5" name="Imagem 4" descr="Uma imagem contendo relógio&#10;&#10;O conteúdo gerado por IA pode estar incorreto.">
            <a:extLst>
              <a:ext uri="{FF2B5EF4-FFF2-40B4-BE49-F238E27FC236}">
                <a16:creationId xmlns:a16="http://schemas.microsoft.com/office/drawing/2014/main" id="{816F694C-80F6-05D7-D850-6B21549675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5948"/>
          <a:stretch/>
        </p:blipFill>
        <p:spPr>
          <a:xfrm>
            <a:off x="11208973" y="400448"/>
            <a:ext cx="495759" cy="439990"/>
          </a:xfrm>
          <a:prstGeom prst="rect">
            <a:avLst/>
          </a:prstGeom>
        </p:spPr>
      </p:pic>
      <p:pic>
        <p:nvPicPr>
          <p:cNvPr id="8" name="Imagem 7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6B5EFAE-AF32-35CC-1B4C-384BBCF3D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31" y="3245969"/>
            <a:ext cx="11538018" cy="26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1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E9B98-9D57-9A63-1DFD-CA21140D2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17B9FC42-A710-0C4C-6BBC-25279975A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705E93-9806-097B-39F8-05FB20DB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196" y="6088690"/>
            <a:ext cx="2919953" cy="670801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D3C60F6E-A08C-244B-1041-8191E3F18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69C4E85-7DDE-C39B-2AF3-4B063D210550}"/>
              </a:ext>
            </a:extLst>
          </p:cNvPr>
          <p:cNvSpPr txBox="1">
            <a:spLocks/>
          </p:cNvSpPr>
          <p:nvPr/>
        </p:nvSpPr>
        <p:spPr>
          <a:xfrm>
            <a:off x="641000" y="441297"/>
            <a:ext cx="3894786" cy="626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FORMULÁRIOS</a:t>
            </a:r>
            <a:endParaRPr lang="pt-BR" sz="2800">
              <a:latin typeface="Montserrat ExtraBold" pitchFamily="2" charset="0"/>
            </a:endParaRPr>
          </a:p>
        </p:txBody>
      </p:sp>
      <p:pic>
        <p:nvPicPr>
          <p:cNvPr id="14" name="Imagem 13" descr="Ícone">
            <a:extLst>
              <a:ext uri="{FF2B5EF4-FFF2-40B4-BE49-F238E27FC236}">
                <a16:creationId xmlns:a16="http://schemas.microsoft.com/office/drawing/2014/main" id="{6930EE20-0BB8-C97B-B618-5CC9B3B0A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0" b="93103" l="9783" r="89946">
                        <a14:foregroundMark x1="22826" y1="29885" x2="41033" y2="53736"/>
                        <a14:foregroundMark x1="41033" y1="53736" x2="41033" y2="54023"/>
                        <a14:foregroundMark x1="30435" y1="28161" x2="54891" y2="44828"/>
                        <a14:foregroundMark x1="50815" y1="24138" x2="77989" y2="45977"/>
                        <a14:foregroundMark x1="77989" y1="45977" x2="76630" y2="62069"/>
                        <a14:foregroundMark x1="76630" y1="62069" x2="52174" y2="71839"/>
                        <a14:foregroundMark x1="52174" y1="71839" x2="32880" y2="65805"/>
                        <a14:foregroundMark x1="32880" y1="65805" x2="27174" y2="50000"/>
                        <a14:foregroundMark x1="29891" y1="68391" x2="67663" y2="81609"/>
                        <a14:foregroundMark x1="67663" y1="81609" x2="74185" y2="70402"/>
                        <a14:foregroundMark x1="41848" y1="89655" x2="55978" y2="93103"/>
                        <a14:foregroundMark x1="55978" y1="93103" x2="65217" y2="90230"/>
                        <a14:foregroundMark x1="50272" y1="68103" x2="51902" y2="56322"/>
                        <a14:foregroundMark x1="57337" y1="66092" x2="60870" y2="53448"/>
                        <a14:foregroundMark x1="33696" y1="67816" x2="54620" y2="55747"/>
                        <a14:foregroundMark x1="36957" y1="31034" x2="41848" y2="25000"/>
                        <a14:foregroundMark x1="58424" y1="24713" x2="79891" y2="43103"/>
                        <a14:foregroundMark x1="87772" y1="39943" x2="88587" y2="58333"/>
                        <a14:foregroundMark x1="88587" y1="58333" x2="86957" y2="61782"/>
                        <a14:foregroundMark x1="71196" y1="30460" x2="75815" y2="33908"/>
                        <a14:foregroundMark x1="55163" y1="10057" x2="13043" y2="10632"/>
                        <a14:foregroundMark x1="23370" y1="21264" x2="26359" y2="29598"/>
                        <a14:foregroundMark x1="79348" y1="54885" x2="83424" y2="61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7007" r="5467" b="3479"/>
          <a:stretch/>
        </p:blipFill>
        <p:spPr>
          <a:xfrm>
            <a:off x="9036233" y="2885657"/>
            <a:ext cx="666047" cy="682231"/>
          </a:xfrm>
          <a:prstGeom prst="rect">
            <a:avLst/>
          </a:prstGeom>
          <a:effectLst/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8F93373-B005-10E9-4DF5-6EF2708B0435}"/>
              </a:ext>
            </a:extLst>
          </p:cNvPr>
          <p:cNvGrpSpPr/>
          <p:nvPr/>
        </p:nvGrpSpPr>
        <p:grpSpPr>
          <a:xfrm>
            <a:off x="6844622" y="1258154"/>
            <a:ext cx="4845799" cy="4247993"/>
            <a:chOff x="3321264" y="1099089"/>
            <a:chExt cx="5449994" cy="43762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7E22AC7-92C8-47AB-96DC-1AED72CD93EC}"/>
                </a:ext>
              </a:extLst>
            </p:cNvPr>
            <p:cNvGrpSpPr/>
            <p:nvPr/>
          </p:nvGrpSpPr>
          <p:grpSpPr>
            <a:xfrm>
              <a:off x="3321264" y="1099089"/>
              <a:ext cx="5449994" cy="3855331"/>
              <a:chOff x="5191768" y="999410"/>
              <a:chExt cx="5476267" cy="4032788"/>
            </a:xfrm>
          </p:grpSpPr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895BA434-172C-A215-9F93-376A305E400A}"/>
                  </a:ext>
                </a:extLst>
              </p:cNvPr>
              <p:cNvSpPr/>
              <p:nvPr/>
            </p:nvSpPr>
            <p:spPr>
              <a:xfrm>
                <a:off x="6700860" y="1751272"/>
                <a:ext cx="2595540" cy="2406888"/>
              </a:xfrm>
              <a:prstGeom prst="ellipse">
                <a:avLst/>
              </a:prstGeom>
              <a:noFill/>
              <a:ln>
                <a:solidFill>
                  <a:srgbClr val="2C3B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>
                  <a:latin typeface="Montserrat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D15A896-A74E-ECAB-1C4F-6C199679ABF0}"/>
                  </a:ext>
                </a:extLst>
              </p:cNvPr>
              <p:cNvSpPr txBox="1"/>
              <p:nvPr/>
            </p:nvSpPr>
            <p:spPr>
              <a:xfrm>
                <a:off x="7429359" y="2175720"/>
                <a:ext cx="1190274" cy="497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pt-BR" sz="1200" b="1">
                    <a:solidFill>
                      <a:srgbClr val="00B050"/>
                    </a:solidFill>
                    <a:latin typeface="Montserrat ExtraBold" pitchFamily="2" charset="0"/>
                    <a:cs typeface="Segoe UI"/>
                  </a:rPr>
                  <a:t> </a:t>
                </a:r>
                <a:r>
                  <a:rPr lang="pt-BR" sz="1200" b="1" i="1">
                    <a:solidFill>
                      <a:srgbClr val="00B050"/>
                    </a:solidFill>
                    <a:latin typeface="Montserrat ExtraBold" pitchFamily="2" charset="0"/>
                    <a:cs typeface="Segoe UI"/>
                  </a:rPr>
                  <a:t>SINISA</a:t>
                </a:r>
                <a:br>
                  <a:rPr lang="pt-BR" sz="1200" b="1">
                    <a:solidFill>
                      <a:srgbClr val="00B050"/>
                    </a:solidFill>
                    <a:latin typeface="Montserrat ExtraBold" pitchFamily="2" charset="0"/>
                    <a:cs typeface="Segoe UI"/>
                  </a:rPr>
                </a:br>
                <a:r>
                  <a:rPr lang="pt-BR" sz="1200" b="1">
                    <a:solidFill>
                      <a:srgbClr val="00B050"/>
                    </a:solidFill>
                    <a:latin typeface="Montserrat ExtraBold" pitchFamily="2" charset="0"/>
                    <a:cs typeface="Segoe UI"/>
                  </a:rPr>
                  <a:t>Drenagem</a:t>
                </a:r>
                <a:endParaRPr lang="pt-BR" sz="1200" b="1">
                  <a:solidFill>
                    <a:srgbClr val="00B050"/>
                  </a:solidFill>
                  <a:latin typeface="Montserrat ExtraBold" pitchFamily="2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20" name="Gráfico 24" descr="Início com preenchimento sólido">
                <a:extLst>
                  <a:ext uri="{FF2B5EF4-FFF2-40B4-BE49-F238E27FC236}">
                    <a16:creationId xmlns:a16="http://schemas.microsoft.com/office/drawing/2014/main" id="{383CD0FF-80F9-A593-545F-DCE60287B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191768" y="2192713"/>
                <a:ext cx="535553" cy="537521"/>
              </a:xfrm>
              <a:prstGeom prst="rect">
                <a:avLst/>
              </a:prstGeom>
            </p:spPr>
          </p:pic>
          <p:sp>
            <p:nvSpPr>
              <p:cNvPr id="21" name="Retângulo: Cantos Arredondados 8">
                <a:extLst>
                  <a:ext uri="{FF2B5EF4-FFF2-40B4-BE49-F238E27FC236}">
                    <a16:creationId xmlns:a16="http://schemas.microsoft.com/office/drawing/2014/main" id="{0AAE710A-33C4-B764-2F0C-6D700E5D2373}"/>
                  </a:ext>
                </a:extLst>
              </p:cNvPr>
              <p:cNvSpPr/>
              <p:nvPr/>
            </p:nvSpPr>
            <p:spPr>
              <a:xfrm>
                <a:off x="8821153" y="2255815"/>
                <a:ext cx="1290157" cy="519677"/>
              </a:xfrm>
              <a:prstGeom prst="roundRect">
                <a:avLst/>
              </a:prstGeom>
              <a:solidFill>
                <a:srgbClr val="2C3B41"/>
              </a:solidFill>
              <a:ln>
                <a:solidFill>
                  <a:srgbClr val="8BA4A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pt-BR" sz="900">
                    <a:solidFill>
                      <a:schemeClr val="bg1"/>
                    </a:solidFill>
                    <a:latin typeface="Montserrat" pitchFamily="2" charset="0"/>
                    <a:cs typeface="Segoe UI" panose="020B0502040204020203" pitchFamily="34" charset="0"/>
                  </a:rPr>
                  <a:t>Receita</a:t>
                </a:r>
              </a:p>
            </p:txBody>
          </p:sp>
          <p:sp>
            <p:nvSpPr>
              <p:cNvPr id="22" name="Retângulo: Cantos Arredondados 10">
                <a:extLst>
                  <a:ext uri="{FF2B5EF4-FFF2-40B4-BE49-F238E27FC236}">
                    <a16:creationId xmlns:a16="http://schemas.microsoft.com/office/drawing/2014/main" id="{01B01713-E311-7A99-6B27-2968619E1FD7}"/>
                  </a:ext>
                </a:extLst>
              </p:cNvPr>
              <p:cNvSpPr/>
              <p:nvPr/>
            </p:nvSpPr>
            <p:spPr>
              <a:xfrm>
                <a:off x="8732815" y="3338157"/>
                <a:ext cx="1420541" cy="294113"/>
              </a:xfrm>
              <a:prstGeom prst="roundRect">
                <a:avLst/>
              </a:prstGeom>
              <a:solidFill>
                <a:srgbClr val="2C3B41"/>
              </a:solidFill>
              <a:ln>
                <a:solidFill>
                  <a:srgbClr val="8BA4A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pt-BR" sz="900">
                    <a:solidFill>
                      <a:schemeClr val="bg1"/>
                    </a:solidFill>
                    <a:latin typeface="Montserrat" pitchFamily="2" charset="0"/>
                    <a:cs typeface="Segoe UI" panose="020B0502040204020203" pitchFamily="34" charset="0"/>
                  </a:rPr>
                  <a:t>Operacional</a:t>
                </a:r>
              </a:p>
            </p:txBody>
          </p:sp>
          <p:sp>
            <p:nvSpPr>
              <p:cNvPr id="24" name="Retângulo: Cantos Arredondados 11">
                <a:extLst>
                  <a:ext uri="{FF2B5EF4-FFF2-40B4-BE49-F238E27FC236}">
                    <a16:creationId xmlns:a16="http://schemas.microsoft.com/office/drawing/2014/main" id="{A6A90E03-6C4B-3AB6-764C-BFECBAAE8282}"/>
                  </a:ext>
                </a:extLst>
              </p:cNvPr>
              <p:cNvSpPr/>
              <p:nvPr/>
            </p:nvSpPr>
            <p:spPr>
              <a:xfrm>
                <a:off x="5751104" y="2401397"/>
                <a:ext cx="1544174" cy="273594"/>
              </a:xfrm>
              <a:prstGeom prst="roundRect">
                <a:avLst/>
              </a:prstGeom>
              <a:solidFill>
                <a:srgbClr val="2C3B41"/>
              </a:solidFill>
              <a:ln>
                <a:solidFill>
                  <a:srgbClr val="8BA4A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pt-BR" sz="900">
                    <a:solidFill>
                      <a:schemeClr val="bg1"/>
                    </a:solidFill>
                    <a:latin typeface="Montserrat"/>
                    <a:cs typeface="Segoe UI"/>
                  </a:rPr>
                  <a:t>Infraestrutura</a:t>
                </a:r>
                <a:endParaRPr lang="pt-BR" sz="900">
                  <a:solidFill>
                    <a:schemeClr val="bg1"/>
                  </a:solidFill>
                  <a:latin typeface="Montserrat" pitchFamily="2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25" name="Gráfico 34" descr="Engrenagens com preenchimento sólido">
                <a:extLst>
                  <a:ext uri="{FF2B5EF4-FFF2-40B4-BE49-F238E27FC236}">
                    <a16:creationId xmlns:a16="http://schemas.microsoft.com/office/drawing/2014/main" id="{18FB291B-5742-8BC3-6F14-5002A6387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178412" y="3257867"/>
                <a:ext cx="480428" cy="466702"/>
              </a:xfrm>
              <a:prstGeom prst="rect">
                <a:avLst/>
              </a:prstGeom>
            </p:spPr>
          </p:pic>
          <p:pic>
            <p:nvPicPr>
              <p:cNvPr id="26" name="Gráfico 36" descr="Cidade com preenchimento sólido">
                <a:extLst>
                  <a:ext uri="{FF2B5EF4-FFF2-40B4-BE49-F238E27FC236}">
                    <a16:creationId xmlns:a16="http://schemas.microsoft.com/office/drawing/2014/main" id="{2D7099D3-ACE3-8A87-7505-6ED5907E3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57858" y="3146252"/>
                <a:ext cx="674655" cy="675066"/>
              </a:xfrm>
              <a:prstGeom prst="rect">
                <a:avLst/>
              </a:prstGeom>
            </p:spPr>
          </p:pic>
          <p:sp>
            <p:nvSpPr>
              <p:cNvPr id="27" name="Retângulo: Cantos Arredondados 7">
                <a:extLst>
                  <a:ext uri="{FF2B5EF4-FFF2-40B4-BE49-F238E27FC236}">
                    <a16:creationId xmlns:a16="http://schemas.microsoft.com/office/drawing/2014/main" id="{528C8EB1-FF93-E90F-E956-8FC7FAAA0697}"/>
                  </a:ext>
                </a:extLst>
              </p:cNvPr>
              <p:cNvSpPr/>
              <p:nvPr/>
            </p:nvSpPr>
            <p:spPr>
              <a:xfrm>
                <a:off x="7283785" y="1580210"/>
                <a:ext cx="1487140" cy="357232"/>
              </a:xfrm>
              <a:prstGeom prst="roundRect">
                <a:avLst/>
              </a:prstGeom>
              <a:solidFill>
                <a:srgbClr val="2C3B41"/>
              </a:solidFill>
              <a:ln>
                <a:solidFill>
                  <a:srgbClr val="8BA4A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pt-BR" sz="900">
                    <a:solidFill>
                      <a:schemeClr val="bg1"/>
                    </a:solidFill>
                    <a:latin typeface="Montserrat" pitchFamily="2" charset="0"/>
                    <a:cs typeface="Segoe UI" panose="020B0502040204020203" pitchFamily="34" charset="0"/>
                  </a:rPr>
                  <a:t>Cobrança</a:t>
                </a:r>
              </a:p>
            </p:txBody>
          </p:sp>
          <p:pic>
            <p:nvPicPr>
              <p:cNvPr id="28" name="Gráfico 23" descr="Moedas estrutura de tópicos">
                <a:extLst>
                  <a:ext uri="{FF2B5EF4-FFF2-40B4-BE49-F238E27FC236}">
                    <a16:creationId xmlns:a16="http://schemas.microsoft.com/office/drawing/2014/main" id="{6A3ECE6D-58A9-698E-207B-34C1D3F5B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164430" y="2276168"/>
                <a:ext cx="503605" cy="519677"/>
              </a:xfrm>
              <a:prstGeom prst="rect">
                <a:avLst/>
              </a:prstGeom>
            </p:spPr>
          </p:pic>
          <p:pic>
            <p:nvPicPr>
              <p:cNvPr id="29" name="Gráfico 37" descr="Filantropia com preenchimento sólido">
                <a:extLst>
                  <a:ext uri="{FF2B5EF4-FFF2-40B4-BE49-F238E27FC236}">
                    <a16:creationId xmlns:a16="http://schemas.microsoft.com/office/drawing/2014/main" id="{9498CD9C-9BD1-D147-9FEE-40E62EFB3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729574" y="999410"/>
                <a:ext cx="606382" cy="606752"/>
              </a:xfrm>
              <a:prstGeom prst="rect">
                <a:avLst/>
              </a:prstGeom>
            </p:spPr>
          </p:pic>
          <p:sp>
            <p:nvSpPr>
              <p:cNvPr id="30" name="Retângulo: Cantos Arredondados 13">
                <a:extLst>
                  <a:ext uri="{FF2B5EF4-FFF2-40B4-BE49-F238E27FC236}">
                    <a16:creationId xmlns:a16="http://schemas.microsoft.com/office/drawing/2014/main" id="{A3C9A4B7-F413-ED86-78E9-6985312A5F91}"/>
                  </a:ext>
                </a:extLst>
              </p:cNvPr>
              <p:cNvSpPr/>
              <p:nvPr/>
            </p:nvSpPr>
            <p:spPr>
              <a:xfrm>
                <a:off x="7452602" y="4265036"/>
                <a:ext cx="1089211" cy="767162"/>
              </a:xfrm>
              <a:prstGeom prst="roundRect">
                <a:avLst/>
              </a:prstGeom>
              <a:solidFill>
                <a:srgbClr val="2C3B41"/>
              </a:solidFill>
              <a:ln>
                <a:solidFill>
                  <a:srgbClr val="8BA4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pt-BR" sz="1600">
                    <a:latin typeface="Montserrat ExtraBold" pitchFamily="2" charset="0"/>
                    <a:cs typeface="Segoe UI"/>
                  </a:rPr>
                  <a:t>127</a:t>
                </a:r>
                <a:endParaRPr lang="pt-BR">
                  <a:latin typeface="Montserrat ExtraBold" pitchFamily="2" charset="0"/>
                </a:endParaRPr>
              </a:p>
            </p:txBody>
          </p:sp>
        </p:grp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C2CB3998-ED17-50F7-9BD0-F34BBB0DCD82}"/>
                </a:ext>
              </a:extLst>
            </p:cNvPr>
            <p:cNvSpPr/>
            <p:nvPr/>
          </p:nvSpPr>
          <p:spPr>
            <a:xfrm>
              <a:off x="4879270" y="5045498"/>
              <a:ext cx="2373384" cy="429868"/>
            </a:xfrm>
            <a:prstGeom prst="roundRect">
              <a:avLst/>
            </a:prstGeom>
            <a:solidFill>
              <a:srgbClr val="2C3B41"/>
            </a:solidFill>
            <a:ln>
              <a:solidFill>
                <a:srgbClr val="8BA4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>
                  <a:latin typeface="Montserrat ExtraBold" pitchFamily="2" charset="0"/>
                  <a:cs typeface="Segoe UI" panose="020B0502040204020203" pitchFamily="34" charset="0"/>
                </a:rPr>
                <a:t>INFORMAÇÕES</a:t>
              </a:r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D33BBD84-A143-98B8-23DD-D5340E4CCD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r="3449"/>
          <a:stretch/>
        </p:blipFill>
        <p:spPr>
          <a:xfrm>
            <a:off x="9033953" y="2885048"/>
            <a:ext cx="665572" cy="635451"/>
          </a:xfrm>
          <a:prstGeom prst="rect">
            <a:avLst/>
          </a:prstGeom>
        </p:spPr>
      </p:pic>
      <p:sp>
        <p:nvSpPr>
          <p:cNvPr id="33" name="Retângulo: Cantos Arredondados 9">
            <a:extLst>
              <a:ext uri="{FF2B5EF4-FFF2-40B4-BE49-F238E27FC236}">
                <a16:creationId xmlns:a16="http://schemas.microsoft.com/office/drawing/2014/main" id="{88A5A690-59F3-BE73-E50B-80970D60B558}"/>
              </a:ext>
            </a:extLst>
          </p:cNvPr>
          <p:cNvSpPr/>
          <p:nvPr/>
        </p:nvSpPr>
        <p:spPr>
          <a:xfrm>
            <a:off x="7677270" y="3428082"/>
            <a:ext cx="1270308" cy="272930"/>
          </a:xfrm>
          <a:prstGeom prst="roundRect">
            <a:avLst/>
          </a:prstGeom>
          <a:solidFill>
            <a:srgbClr val="2C3B41"/>
          </a:solidFill>
          <a:ln>
            <a:solidFill>
              <a:srgbClr val="8BA4A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00">
                <a:solidFill>
                  <a:schemeClr val="bg1"/>
                </a:solidFill>
                <a:latin typeface="Montserrat"/>
                <a:cs typeface="Segoe UI"/>
              </a:rPr>
              <a:t>Gestão de Riscos</a:t>
            </a:r>
            <a:endParaRPr lang="pt-BR" sz="900">
              <a:solidFill>
                <a:schemeClr val="bg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70F2C3FD-5288-DE70-C055-7503B38CBD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5948"/>
          <a:stretch/>
        </p:blipFill>
        <p:spPr>
          <a:xfrm>
            <a:off x="11253792" y="305794"/>
            <a:ext cx="495759" cy="43999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405BC0B6-7178-4779-49AF-77B02F6457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44" y="2296843"/>
            <a:ext cx="6169069" cy="24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B7EA8-8405-07FC-8BBF-9EBEC3072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1553842-E037-2948-3B2F-E6BB9A01E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" y="602"/>
            <a:ext cx="12190063" cy="702050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610B34F-6FD0-4C7B-23A8-DED62A44C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170" y="6155586"/>
            <a:ext cx="3374465" cy="775215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BB4A28D1-7E53-D283-95B3-BA68289FD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4" y="371525"/>
            <a:ext cx="864936" cy="41896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3F05E68-098E-8B2C-CA51-700C68BDA54F}"/>
              </a:ext>
            </a:extLst>
          </p:cNvPr>
          <p:cNvSpPr txBox="1">
            <a:spLocks/>
          </p:cNvSpPr>
          <p:nvPr/>
        </p:nvSpPr>
        <p:spPr>
          <a:xfrm>
            <a:off x="6231116" y="267678"/>
            <a:ext cx="5570439" cy="62665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>
                <a:latin typeface="Montserrat" pitchFamily="2" charset="0"/>
              </a:rPr>
              <a:t>Quantas informações serão </a:t>
            </a:r>
            <a:r>
              <a:rPr lang="pt-BR" sz="2000" b="1">
                <a:latin typeface="Montserrat ExtraBold" pitchFamily="2" charset="0"/>
              </a:rPr>
              <a:t>obrigatórias</a:t>
            </a:r>
            <a:r>
              <a:rPr lang="pt-BR" sz="2000">
                <a:latin typeface="Montserrat" pitchFamily="2" charset="0"/>
              </a:rPr>
              <a:t> para a coleta desse ano?</a:t>
            </a:r>
          </a:p>
          <a:p>
            <a:pPr algn="r"/>
            <a:endParaRPr lang="pt-B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B3AA6DB-96AC-B2C0-9D44-E557760BF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18575"/>
              </p:ext>
            </p:extLst>
          </p:nvPr>
        </p:nvGraphicFramePr>
        <p:xfrm>
          <a:off x="1844982" y="1917014"/>
          <a:ext cx="8772267" cy="261265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82038">
                  <a:extLst>
                    <a:ext uri="{9D8B030D-6E8A-4147-A177-3AD203B41FA5}">
                      <a16:colId xmlns:a16="http://schemas.microsoft.com/office/drawing/2014/main" val="4286736563"/>
                    </a:ext>
                  </a:extLst>
                </a:gridCol>
                <a:gridCol w="2860900">
                  <a:extLst>
                    <a:ext uri="{9D8B030D-6E8A-4147-A177-3AD203B41FA5}">
                      <a16:colId xmlns:a16="http://schemas.microsoft.com/office/drawing/2014/main" val="4231531127"/>
                    </a:ext>
                  </a:extLst>
                </a:gridCol>
                <a:gridCol w="2429329">
                  <a:extLst>
                    <a:ext uri="{9D8B030D-6E8A-4147-A177-3AD203B41FA5}">
                      <a16:colId xmlns:a16="http://schemas.microsoft.com/office/drawing/2014/main" val="3824003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>
                          <a:latin typeface="Montserrat ExtraBold" pitchFamily="2" charset="0"/>
                        </a:rPr>
                        <a:t>Formulário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Montserrat ExtraBold" pitchFamily="2" charset="0"/>
                        </a:rPr>
                        <a:t>*</a:t>
                      </a:r>
                      <a:r>
                        <a:rPr lang="pt-BR" sz="1400">
                          <a:latin typeface="Montserrat ExtraBold" pitchFamily="2" charset="0"/>
                        </a:rPr>
                        <a:t>Informações obrigatórias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>
                          <a:latin typeface="Montserrat ExtraBold" pitchFamily="2" charset="0"/>
                        </a:rPr>
                        <a:t>Total de informações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31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>
                          <a:latin typeface="Montserrat ExtraBold" pitchFamily="2" charset="0"/>
                        </a:rPr>
                        <a:t>Receitas e cobranças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itchFamily="2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itchFamily="2" charset="0"/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4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>
                          <a:latin typeface="Montserrat ExtraBold" pitchFamily="2" charset="0"/>
                        </a:rPr>
                        <a:t>Despesas, investimento e Pessoal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itchFamily="2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itchFamily="2" charset="0"/>
                        </a:rPr>
                        <a:t>17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59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>
                          <a:latin typeface="Montserrat ExtraBold" pitchFamily="2" charset="0"/>
                        </a:rPr>
                        <a:t>Operacional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itchFamily="2" charset="0"/>
                        </a:rPr>
                        <a:t>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itchFamily="2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6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>
                          <a:latin typeface="Montserrat ExtraBold" pitchFamily="2" charset="0"/>
                        </a:rPr>
                        <a:t>Infraestrutura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itchFamily="2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itchFamily="2" charset="0"/>
                        </a:rPr>
                        <a:t>15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24430"/>
                  </a:ext>
                </a:extLst>
              </a:tr>
              <a:tr h="387614">
                <a:tc>
                  <a:txBody>
                    <a:bodyPr/>
                    <a:lstStyle/>
                    <a:p>
                      <a:r>
                        <a:rPr lang="pt-BR" sz="1400">
                          <a:latin typeface="Montserrat ExtraBold" pitchFamily="2" charset="0"/>
                        </a:rPr>
                        <a:t>Gestão de Riscos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itchFamily="2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itchFamily="2" charset="0"/>
                        </a:rPr>
                        <a:t>38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46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>
                          <a:latin typeface="Montserrat ExtraBold" pitchFamily="2" charset="0"/>
                        </a:rPr>
                        <a:t>Total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 ExtraBold" pitchFamily="2" charset="0"/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 ExtraBold" pitchFamily="2" charset="0"/>
                        </a:rPr>
                        <a:t>127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644566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8EC968D8-6C79-7501-7D72-976B53192D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4" b="8344"/>
          <a:stretch/>
        </p:blipFill>
        <p:spPr>
          <a:xfrm>
            <a:off x="1665748" y="316371"/>
            <a:ext cx="556715" cy="4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5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B0F48-87C4-F3A7-D6C4-84E5D9111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989C096E-DD99-4BC2-AAE4-CFE12F4CA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7C2BD9-1A81-9A16-82FB-6381D0AF5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196" y="6088690"/>
            <a:ext cx="2919953" cy="670801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1A28C179-25D9-1B8B-1458-95A4F67E6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49A5197-BCDF-7A5A-DFD3-B32057D96E83}"/>
              </a:ext>
            </a:extLst>
          </p:cNvPr>
          <p:cNvSpPr txBox="1">
            <a:spLocks/>
          </p:cNvSpPr>
          <p:nvPr/>
        </p:nvSpPr>
        <p:spPr>
          <a:xfrm>
            <a:off x="641000" y="441297"/>
            <a:ext cx="5454206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RECEITAS E COBRANÇAS</a:t>
            </a:r>
            <a:endParaRPr lang="pt-BR" sz="2800">
              <a:latin typeface="Montserrat ExtraBold" pitchFamily="2" charset="0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0FCCCD18-A062-FD25-31A2-208D0A84DF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4" b="8344"/>
          <a:stretch/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6383AC-0EE7-E562-15EA-BC5E74D6F692}"/>
              </a:ext>
            </a:extLst>
          </p:cNvPr>
          <p:cNvSpPr txBox="1">
            <a:spLocks/>
          </p:cNvSpPr>
          <p:nvPr/>
        </p:nvSpPr>
        <p:spPr>
          <a:xfrm>
            <a:off x="785993" y="2260689"/>
            <a:ext cx="345638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1 – Taxas e Tarifas</a:t>
            </a:r>
            <a:endParaRPr lang="pt-BR" sz="2000">
              <a:latin typeface="Montserrat ExtraBold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919A2C-C0C5-9E05-FAA9-BFB79D386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418" y="2605149"/>
            <a:ext cx="10315575" cy="2327017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FFE0506-14C3-4CC7-6777-D348DC508C5C}"/>
              </a:ext>
            </a:extLst>
          </p:cNvPr>
          <p:cNvCxnSpPr>
            <a:cxnSpLocks/>
          </p:cNvCxnSpPr>
          <p:nvPr/>
        </p:nvCxnSpPr>
        <p:spPr>
          <a:xfrm>
            <a:off x="598318" y="2980769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3E466C9-1BC2-E4F6-4FF8-99DC5F4FD470}"/>
              </a:ext>
            </a:extLst>
          </p:cNvPr>
          <p:cNvCxnSpPr>
            <a:cxnSpLocks/>
          </p:cNvCxnSpPr>
          <p:nvPr/>
        </p:nvCxnSpPr>
        <p:spPr>
          <a:xfrm>
            <a:off x="587325" y="3484825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2356E8A-2E48-D8A1-59B9-3AE0E313F9E7}"/>
              </a:ext>
            </a:extLst>
          </p:cNvPr>
          <p:cNvCxnSpPr>
            <a:cxnSpLocks/>
          </p:cNvCxnSpPr>
          <p:nvPr/>
        </p:nvCxnSpPr>
        <p:spPr>
          <a:xfrm>
            <a:off x="587325" y="4060889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77AE65E-122C-10BE-1EFE-02AE397ADECC}"/>
              </a:ext>
            </a:extLst>
          </p:cNvPr>
          <p:cNvCxnSpPr>
            <a:cxnSpLocks/>
          </p:cNvCxnSpPr>
          <p:nvPr/>
        </p:nvCxnSpPr>
        <p:spPr>
          <a:xfrm>
            <a:off x="587325" y="4348921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C8154C2-A692-02F3-0D6C-AA5D99C4898A}"/>
              </a:ext>
            </a:extLst>
          </p:cNvPr>
          <p:cNvCxnSpPr>
            <a:cxnSpLocks/>
          </p:cNvCxnSpPr>
          <p:nvPr/>
        </p:nvCxnSpPr>
        <p:spPr>
          <a:xfrm>
            <a:off x="587325" y="4636953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659B7-CC7E-0C29-9122-2E255F2E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D307F429-FBBA-FF8E-978C-3A7C16596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FC2BD8-5186-41F1-8BD6-1D04C463D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196" y="6088690"/>
            <a:ext cx="2919953" cy="670801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B18B5FC6-ACEA-DD3C-34DC-C2BD1FE8CF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D2650D7-42D9-6A0A-C797-80CF833578A0}"/>
              </a:ext>
            </a:extLst>
          </p:cNvPr>
          <p:cNvSpPr txBox="1">
            <a:spLocks/>
          </p:cNvSpPr>
          <p:nvPr/>
        </p:nvSpPr>
        <p:spPr>
          <a:xfrm>
            <a:off x="641000" y="441297"/>
            <a:ext cx="5454206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RECEITAS E COBRANÇAS</a:t>
            </a:r>
            <a:endParaRPr lang="pt-BR" sz="2800">
              <a:latin typeface="Montserrat ExtraBold" pitchFamily="2" charset="0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BDC76469-3B65-2E9A-F042-FF1E697CA7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4" b="8344"/>
          <a:stretch/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A53A31-B07D-34A2-7843-8E9289BF3E68}"/>
              </a:ext>
            </a:extLst>
          </p:cNvPr>
          <p:cNvSpPr txBox="1">
            <a:spLocks/>
          </p:cNvSpPr>
          <p:nvPr/>
        </p:nvSpPr>
        <p:spPr>
          <a:xfrm>
            <a:off x="1074506" y="3398265"/>
            <a:ext cx="595680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3 – Arrecadação e Contas a Receber</a:t>
            </a:r>
            <a:endParaRPr lang="pt-BR" sz="2000">
              <a:latin typeface="Montserrat ExtraBold" pitchFamily="2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0BAFC0E-93C6-E5D8-8F0E-B15041C04FE0}"/>
              </a:ext>
            </a:extLst>
          </p:cNvPr>
          <p:cNvSpPr txBox="1">
            <a:spLocks/>
          </p:cNvSpPr>
          <p:nvPr/>
        </p:nvSpPr>
        <p:spPr>
          <a:xfrm>
            <a:off x="1042952" y="1066377"/>
            <a:ext cx="6980441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2 – Receita</a:t>
            </a:r>
            <a:endParaRPr lang="pt-BR" sz="2000">
              <a:latin typeface="Montserrat ExtraBold" pitchFamily="2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0D39480-C377-3DE2-3E05-9F7317230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811" y="1462754"/>
            <a:ext cx="10951914" cy="1672731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22B85EB-9065-1C0D-A138-40017404F57D}"/>
              </a:ext>
            </a:extLst>
          </p:cNvPr>
          <p:cNvCxnSpPr/>
          <p:nvPr/>
        </p:nvCxnSpPr>
        <p:spPr>
          <a:xfrm>
            <a:off x="579399" y="1867072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289101B0-F31F-4B8C-A932-C4B296217DEB}"/>
              </a:ext>
            </a:extLst>
          </p:cNvPr>
          <p:cNvCxnSpPr/>
          <p:nvPr/>
        </p:nvCxnSpPr>
        <p:spPr>
          <a:xfrm>
            <a:off x="572699" y="2155104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F6DF58A-4AC5-C553-904D-53ACE52A4D94}"/>
              </a:ext>
            </a:extLst>
          </p:cNvPr>
          <p:cNvCxnSpPr/>
          <p:nvPr/>
        </p:nvCxnSpPr>
        <p:spPr>
          <a:xfrm>
            <a:off x="560349" y="2515144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080CEC37-29BF-DA74-EC6E-55403270C157}"/>
              </a:ext>
            </a:extLst>
          </p:cNvPr>
          <p:cNvCxnSpPr/>
          <p:nvPr/>
        </p:nvCxnSpPr>
        <p:spPr>
          <a:xfrm>
            <a:off x="560349" y="2803176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2F209CFD-AA61-07C9-9574-60DAE02A3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131" y="3927353"/>
            <a:ext cx="11106150" cy="1102937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A850A64-4CF1-A38C-1BB9-162F392FA2BC}"/>
              </a:ext>
            </a:extLst>
          </p:cNvPr>
          <p:cNvCxnSpPr/>
          <p:nvPr/>
        </p:nvCxnSpPr>
        <p:spPr>
          <a:xfrm>
            <a:off x="610904" y="4302844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C8B02EF-C154-F437-4623-FE235F9B8CDF}"/>
              </a:ext>
            </a:extLst>
          </p:cNvPr>
          <p:cNvCxnSpPr/>
          <p:nvPr/>
        </p:nvCxnSpPr>
        <p:spPr>
          <a:xfrm>
            <a:off x="610904" y="4662884"/>
            <a:ext cx="432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B95C3-A826-2AA1-0DCC-FECF349BB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37C1AFDD-11BF-85C7-8555-CFC3661F4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175F024-F209-EF95-BEF3-EC156CF9E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70" y="6387933"/>
            <a:ext cx="1967538" cy="452003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925DD69F-37A0-BD73-39AD-98FDE37AF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2ED4C953-59E7-1027-6DD7-1C359F0C8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4" b="8344"/>
          <a:stretch/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000A77-6D01-9AA5-1B3D-F0F502EA61DD}"/>
              </a:ext>
            </a:extLst>
          </p:cNvPr>
          <p:cNvSpPr txBox="1">
            <a:spLocks/>
          </p:cNvSpPr>
          <p:nvPr/>
        </p:nvSpPr>
        <p:spPr>
          <a:xfrm>
            <a:off x="816892" y="885452"/>
            <a:ext cx="804157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1 – Despesas</a:t>
            </a:r>
            <a:endParaRPr lang="pt-BR" sz="2000">
              <a:latin typeface="Montserrat ExtraBold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6EF55D5-90CD-EB0F-2941-9D274606EBDA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DESPESA, INVESTIMENTO E PESSOAL</a:t>
            </a:r>
            <a:endParaRPr lang="pt-BR" sz="2800">
              <a:latin typeface="Montserrat ExtraBold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FA9CC6C-8552-4711-F0C0-466053FEF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367" y="1352379"/>
            <a:ext cx="11135405" cy="219206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EA707F8-5DBC-B163-F69B-B33691E822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891" y="3582764"/>
            <a:ext cx="11130817" cy="1220044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B1BC2613-7AF1-7A87-9DC5-1A0019FDC7EB}"/>
              </a:ext>
            </a:extLst>
          </p:cNvPr>
          <p:cNvCxnSpPr/>
          <p:nvPr/>
        </p:nvCxnSpPr>
        <p:spPr>
          <a:xfrm>
            <a:off x="502657" y="1782564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8091F5B-B5AF-7A03-BBC5-CDE31CEE2880}"/>
              </a:ext>
            </a:extLst>
          </p:cNvPr>
          <p:cNvCxnSpPr/>
          <p:nvPr/>
        </p:nvCxnSpPr>
        <p:spPr>
          <a:xfrm>
            <a:off x="502657" y="2070596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37636F0-FAC7-79EE-0905-491958C2CFF7}"/>
              </a:ext>
            </a:extLst>
          </p:cNvPr>
          <p:cNvCxnSpPr/>
          <p:nvPr/>
        </p:nvCxnSpPr>
        <p:spPr>
          <a:xfrm>
            <a:off x="502657" y="2430636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5A39BBE-84B9-0AC0-1021-CA3EE3D7E88F}"/>
              </a:ext>
            </a:extLst>
          </p:cNvPr>
          <p:cNvCxnSpPr/>
          <p:nvPr/>
        </p:nvCxnSpPr>
        <p:spPr>
          <a:xfrm>
            <a:off x="502657" y="2718668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73E60BF-8702-3A11-8527-C7A71D1AACF6}"/>
              </a:ext>
            </a:extLst>
          </p:cNvPr>
          <p:cNvCxnSpPr/>
          <p:nvPr/>
        </p:nvCxnSpPr>
        <p:spPr>
          <a:xfrm>
            <a:off x="502657" y="3006700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5CD77190-9EA5-75E2-565B-1EFFB480FAD0}"/>
              </a:ext>
            </a:extLst>
          </p:cNvPr>
          <p:cNvCxnSpPr/>
          <p:nvPr/>
        </p:nvCxnSpPr>
        <p:spPr>
          <a:xfrm>
            <a:off x="517632" y="3366740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DE799CE-D6B5-D8EE-814D-3BE892F3C46B}"/>
              </a:ext>
            </a:extLst>
          </p:cNvPr>
          <p:cNvCxnSpPr/>
          <p:nvPr/>
        </p:nvCxnSpPr>
        <p:spPr>
          <a:xfrm>
            <a:off x="517632" y="3726780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EA93807-49D9-E4EF-808C-483DADAE0AFF}"/>
              </a:ext>
            </a:extLst>
          </p:cNvPr>
          <p:cNvCxnSpPr/>
          <p:nvPr/>
        </p:nvCxnSpPr>
        <p:spPr>
          <a:xfrm>
            <a:off x="502657" y="4086820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A4B075E-AC2E-F6FD-E684-32A22B27BFDB}"/>
              </a:ext>
            </a:extLst>
          </p:cNvPr>
          <p:cNvCxnSpPr/>
          <p:nvPr/>
        </p:nvCxnSpPr>
        <p:spPr>
          <a:xfrm>
            <a:off x="502657" y="4446860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48923-3D4E-4FDB-1BCD-B0920CAA1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Imagem em preto e branco&#10;&#10;Descrição gerada automaticamente">
            <a:extLst>
              <a:ext uri="{FF2B5EF4-FFF2-40B4-BE49-F238E27FC236}">
                <a16:creationId xmlns:a16="http://schemas.microsoft.com/office/drawing/2014/main" id="{8109D60B-9B3C-1B4C-8F63-C8C30B1C1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3DF72C-234F-06E9-A870-16334985D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01" y="6470617"/>
            <a:ext cx="1618249" cy="371761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6A3CA982-D758-9786-DE17-0D35FEED3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05308316-1428-7083-DDBF-5CD4E9E7AD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4" b="8344"/>
          <a:stretch/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F5B2FB-A6C6-B7E0-D70B-67EBAC160CCD}"/>
              </a:ext>
            </a:extLst>
          </p:cNvPr>
          <p:cNvSpPr txBox="1">
            <a:spLocks/>
          </p:cNvSpPr>
          <p:nvPr/>
        </p:nvSpPr>
        <p:spPr>
          <a:xfrm>
            <a:off x="543106" y="782803"/>
            <a:ext cx="1027744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2 – Investimento Realizado pelo Prestador de Serviços</a:t>
            </a:r>
            <a:endParaRPr lang="pt-BR" sz="2000">
              <a:latin typeface="Montserrat ExtraBold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ADC3AB-ADB4-8323-8E52-9A1935CD849D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DESPESA, INVESTIMENTO E PESSOAL</a:t>
            </a:r>
            <a:endParaRPr lang="pt-BR" sz="2800">
              <a:latin typeface="Montserrat ExtraBold" pitchFamily="2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7F1FD7C-7BA2-0625-CF87-044232E7B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30" y="1176923"/>
            <a:ext cx="10525125" cy="144877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E4D9C3F-670C-7E71-359C-7E40C4AB4C93}"/>
              </a:ext>
            </a:extLst>
          </p:cNvPr>
          <p:cNvCxnSpPr/>
          <p:nvPr/>
        </p:nvCxnSpPr>
        <p:spPr>
          <a:xfrm>
            <a:off x="687785" y="1566540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ED1A324-CCEB-2489-1C9B-DAA75EC67657}"/>
              </a:ext>
            </a:extLst>
          </p:cNvPr>
          <p:cNvCxnSpPr/>
          <p:nvPr/>
        </p:nvCxnSpPr>
        <p:spPr>
          <a:xfrm>
            <a:off x="687785" y="1881740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2F2A975-877B-2C72-8E26-04A917DEE1E2}"/>
              </a:ext>
            </a:extLst>
          </p:cNvPr>
          <p:cNvCxnSpPr/>
          <p:nvPr/>
        </p:nvCxnSpPr>
        <p:spPr>
          <a:xfrm>
            <a:off x="687785" y="2142604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79648A29-2109-3942-55AC-C115CBA144C5}"/>
              </a:ext>
            </a:extLst>
          </p:cNvPr>
          <p:cNvSpPr txBox="1">
            <a:spLocks/>
          </p:cNvSpPr>
          <p:nvPr/>
        </p:nvSpPr>
        <p:spPr>
          <a:xfrm>
            <a:off x="760122" y="2697811"/>
            <a:ext cx="1027744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3 – Investimento Realizado pelo Estado</a:t>
            </a:r>
            <a:endParaRPr lang="pt-BR" sz="2000">
              <a:latin typeface="Montserrat ExtraBold" pitchFamily="2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FC158C0-B8A9-24DB-2565-2EF766374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057" y="3113577"/>
            <a:ext cx="11153775" cy="788153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5859E7D0-7183-E5DC-2ECD-D3E1DFB46C9E}"/>
              </a:ext>
            </a:extLst>
          </p:cNvPr>
          <p:cNvSpPr txBox="1">
            <a:spLocks/>
          </p:cNvSpPr>
          <p:nvPr/>
        </p:nvSpPr>
        <p:spPr>
          <a:xfrm>
            <a:off x="793211" y="4155667"/>
            <a:ext cx="1027744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4 – Quadro de Pessoal</a:t>
            </a:r>
            <a:endParaRPr lang="pt-BR" sz="2000">
              <a:latin typeface="Montserrat ExtraBold" pitchFamily="2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98545E83-95FF-249B-B2D6-ACFDFCF10C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057" y="4551596"/>
            <a:ext cx="10658475" cy="1323075"/>
          </a:xfrm>
          <a:prstGeom prst="rect">
            <a:avLst/>
          </a:prstGeom>
        </p:spPr>
      </p:pic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81F6A979-C6CE-6A7B-3CAE-9DFF70407F83}"/>
              </a:ext>
            </a:extLst>
          </p:cNvPr>
          <p:cNvCxnSpPr/>
          <p:nvPr/>
        </p:nvCxnSpPr>
        <p:spPr>
          <a:xfrm>
            <a:off x="471761" y="3524573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116BB7AC-6BD3-5D67-513E-94B861B88C46}"/>
              </a:ext>
            </a:extLst>
          </p:cNvPr>
          <p:cNvCxnSpPr/>
          <p:nvPr/>
        </p:nvCxnSpPr>
        <p:spPr>
          <a:xfrm>
            <a:off x="471761" y="4950916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AACDD1F9-07ED-303C-8DE7-80BBD402E236}"/>
              </a:ext>
            </a:extLst>
          </p:cNvPr>
          <p:cNvCxnSpPr/>
          <p:nvPr/>
        </p:nvCxnSpPr>
        <p:spPr>
          <a:xfrm>
            <a:off x="471761" y="5238948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0DC247E2-4903-7736-FE9B-03D3099E355A}"/>
              </a:ext>
            </a:extLst>
          </p:cNvPr>
          <p:cNvCxnSpPr/>
          <p:nvPr/>
        </p:nvCxnSpPr>
        <p:spPr>
          <a:xfrm>
            <a:off x="471761" y="5526980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0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ACDCC-5866-F0CA-FAB0-0D5385086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580F96E3-3324-1D0A-F48B-57CE311F4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CA0744B-7DE6-490B-81FC-04166F20E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66" y="6270834"/>
            <a:ext cx="1895529" cy="43546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FDE52A6F-4259-7F91-4355-8186F2124D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8699F380-7164-AFD1-C4D2-A5940E3CF6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7CA456-E2EE-035A-3757-62E195719F24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6645821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1 – Documentação Técnica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2A72407-A491-6F31-D4D6-987018DB31D1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OPERACIONAL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526DA5A-81BD-E348-B049-FF2FD372C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69" y="1341926"/>
            <a:ext cx="10199663" cy="474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51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50CFE-58B3-63C9-3A07-30AF694D2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BFC80BB1-C118-619E-35A4-AE7A7511C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4D3B3F-C635-14D0-009B-86947761C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66" y="6270834"/>
            <a:ext cx="1895529" cy="43546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DD70444E-4A3A-4ED8-9873-358F78F36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FBEFD21-2EC8-D35B-810E-6B074691D2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9CD7AF-9A2F-9F92-CFFE-DD09CCBF47F1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2.1 – Caracterização do Sistema de Drenagem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D1BBC0-D09B-65A6-B266-DB1D70560274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OPERACIONAL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12AE951-B886-9362-F596-8A5ECD6DD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740" y="1380787"/>
            <a:ext cx="9492321" cy="281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39C6DA7-F29C-0640-C89D-91A2E2CA8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649" y="4485362"/>
            <a:ext cx="7275132" cy="217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87A96CD-AE8D-EAC2-9B65-E3A718A9B02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9077"/>
          <a:stretch>
            <a:fillRect/>
          </a:stretch>
        </p:blipFill>
        <p:spPr>
          <a:xfrm>
            <a:off x="517632" y="4582895"/>
            <a:ext cx="3437241" cy="2046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1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F1B53-ADF5-99C1-609C-EA5CFFC4B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031AA649-CF90-9631-B610-E691D2A81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2E51686-EC8C-2187-9C43-79DE6BB96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66" y="6270834"/>
            <a:ext cx="1895529" cy="43546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169A03B1-8791-618A-635A-816DA08C77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459238E9-A36F-1A0A-158D-1588D4DF87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A23095-EC4D-81FC-0D6C-395E751DC148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2.2 – Vias Urbanas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9110347-9C7D-DD72-D3A2-CE744F4DD58E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OPERACIONAL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D525FD-80A1-D582-4D06-B0A1D903D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825" y="1625263"/>
            <a:ext cx="9786760" cy="440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10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BA70F-1337-1BB5-A4F5-72F23E67F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DFF3A6B-8489-5E4D-4D13-3613CCE2E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"/>
            <a:ext cx="12190063" cy="702050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964E324-A81B-2724-57E7-DB6E60029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170" y="6155586"/>
            <a:ext cx="3374465" cy="775215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9827DD44-BF6B-23A2-FF0C-AE12512210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4" y="371525"/>
            <a:ext cx="864936" cy="41896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AAA7CC5-8A9C-B62C-08CB-059AA0A1FBDA}"/>
              </a:ext>
            </a:extLst>
          </p:cNvPr>
          <p:cNvSpPr txBox="1">
            <a:spLocks/>
          </p:cNvSpPr>
          <p:nvPr/>
        </p:nvSpPr>
        <p:spPr>
          <a:xfrm>
            <a:off x="9479582" y="427733"/>
            <a:ext cx="2249965" cy="36275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>
                <a:latin typeface="Montserrat ExtraBold" panose="00000900000000000000" pitchFamily="2" charset="0"/>
              </a:rPr>
              <a:t>SUMÁRIO</a:t>
            </a:r>
          </a:p>
          <a:p>
            <a:pPr algn="ctr"/>
            <a:endParaRPr lang="pt-B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  <a:cs typeface="Segoe UI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07EB1D4-4EDB-6BF8-953B-C717ACBE96B5}"/>
              </a:ext>
            </a:extLst>
          </p:cNvPr>
          <p:cNvSpPr txBox="1"/>
          <p:nvPr/>
        </p:nvSpPr>
        <p:spPr>
          <a:xfrm>
            <a:off x="3358902" y="1164971"/>
            <a:ext cx="7200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PRIMEIRO ACESSO</a:t>
            </a:r>
          </a:p>
          <a:p>
            <a:pPr marL="891769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cs typeface="Segoe UI" panose="020B0502040204020203" pitchFamily="34" charset="0"/>
              </a:rPr>
              <a:t>PERFIS DE PREENCHIMENTO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FORMULÁRIOS</a:t>
            </a:r>
          </a:p>
          <a:p>
            <a:pPr marL="891769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Segoe UI" panose="020B0502040204020203" pitchFamily="34" charset="0"/>
              </a:rPr>
              <a:t>INFORMAÇÕES</a:t>
            </a:r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 OBRIGATÓRIAS</a:t>
            </a:r>
          </a:p>
          <a:p>
            <a:pPr marL="891769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RECEITAS E COBRANÇAS</a:t>
            </a:r>
          </a:p>
          <a:p>
            <a:pPr marL="891769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DESPESA, INVESTIMENTO E PESSOAL</a:t>
            </a:r>
          </a:p>
          <a:p>
            <a:pPr marL="891769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OPERACIONAL</a:t>
            </a:r>
          </a:p>
          <a:p>
            <a:pPr marL="891769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INFRAESTRUTURA</a:t>
            </a:r>
          </a:p>
          <a:p>
            <a:pPr marL="891769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GESTÃO DE RISCOS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FINALIZAR PREENCHIMENTO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MATERIAIS DE APOIO</a:t>
            </a:r>
            <a:endParaRPr lang="pt-BR" sz="1800">
              <a:latin typeface="Montserrat Extra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>
              <a:latin typeface="Montserrat" panose="00000500000000000000" pitchFamily="2" charset="0"/>
            </a:endParaRPr>
          </a:p>
          <a:p>
            <a:pPr marL="891769" lvl="1" indent="-342900">
              <a:buFont typeface="Arial" panose="020B0604020202020204" pitchFamily="34" charset="0"/>
              <a:buChar char="•"/>
            </a:pPr>
            <a:endParaRPr lang="pt-BR" sz="1800">
              <a:latin typeface="Montserrat ExtraBold" panose="000009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>
              <a:latin typeface="Montserrat ExtraBold" panose="00000900000000000000" pitchFamily="2" charset="0"/>
            </a:endParaRPr>
          </a:p>
        </p:txBody>
      </p:sp>
      <p:pic>
        <p:nvPicPr>
          <p:cNvPr id="3" name="Imagem 2" descr="Ícone">
            <a:extLst>
              <a:ext uri="{FF2B5EF4-FFF2-40B4-BE49-F238E27FC236}">
                <a16:creationId xmlns:a16="http://schemas.microsoft.com/office/drawing/2014/main" id="{BEEBD1F1-0832-412C-3AE0-6035F9C289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0" b="93103" l="9783" r="89946">
                        <a14:foregroundMark x1="22826" y1="29885" x2="41033" y2="53736"/>
                        <a14:foregroundMark x1="41033" y1="53736" x2="41033" y2="54023"/>
                        <a14:foregroundMark x1="30435" y1="28161" x2="54891" y2="44828"/>
                        <a14:foregroundMark x1="50815" y1="24138" x2="77989" y2="45977"/>
                        <a14:foregroundMark x1="77989" y1="45977" x2="76630" y2="62069"/>
                        <a14:foregroundMark x1="76630" y1="62069" x2="52174" y2="71839"/>
                        <a14:foregroundMark x1="52174" y1="71839" x2="32880" y2="65805"/>
                        <a14:foregroundMark x1="32880" y1="65805" x2="27174" y2="50000"/>
                        <a14:foregroundMark x1="29891" y1="68391" x2="67663" y2="81609"/>
                        <a14:foregroundMark x1="67663" y1="81609" x2="74185" y2="70402"/>
                        <a14:foregroundMark x1="41848" y1="89655" x2="55978" y2="93103"/>
                        <a14:foregroundMark x1="55978" y1="93103" x2="65217" y2="90230"/>
                        <a14:foregroundMark x1="50272" y1="68103" x2="51902" y2="56322"/>
                        <a14:foregroundMark x1="57337" y1="66092" x2="60870" y2="53448"/>
                        <a14:foregroundMark x1="33696" y1="67816" x2="54620" y2="55747"/>
                        <a14:foregroundMark x1="36957" y1="31034" x2="41848" y2="25000"/>
                        <a14:foregroundMark x1="58424" y1="24713" x2="79891" y2="43103"/>
                        <a14:foregroundMark x1="87772" y1="39943" x2="88587" y2="58333"/>
                        <a14:foregroundMark x1="88587" y1="58333" x2="86957" y2="61782"/>
                        <a14:foregroundMark x1="71196" y1="30460" x2="75815" y2="33908"/>
                        <a14:foregroundMark x1="55163" y1="10057" x2="13043" y2="10632"/>
                        <a14:foregroundMark x1="23370" y1="21264" x2="26359" y2="29598"/>
                        <a14:foregroundMark x1="79348" y1="54885" x2="83424" y2="61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7007" r="5467" b="3479"/>
          <a:stretch/>
        </p:blipFill>
        <p:spPr>
          <a:xfrm>
            <a:off x="1552060" y="218249"/>
            <a:ext cx="592706" cy="5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9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CF0BF-5196-8069-3E0D-65B6B8AFA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0DDBE090-0916-043D-7DBB-F6DAA223E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BEF4FE-DC76-4191-DD4F-F744F5FED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66" y="6270834"/>
            <a:ext cx="1895529" cy="43546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CD2C63F-D326-AFC9-9593-7CB27A163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64569AEE-8778-FEA8-82E0-616AE1CC55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9FB672-38BA-FBB4-8632-AA82E85A42F2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2.3 – Cursos d’Água em Áreas Urbanas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921523-FCFF-682C-9125-6BCAE58E5062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OPERACIONAL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BF3F40-AA43-EFDF-C78F-8A8AC5CCC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018" y="1527482"/>
            <a:ext cx="9960373" cy="255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36CF17-AB08-40B1-A4D4-7353880046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6556" r="972" b="7470"/>
          <a:stretch>
            <a:fillRect/>
          </a:stretch>
        </p:blipFill>
        <p:spPr>
          <a:xfrm>
            <a:off x="3052867" y="4216711"/>
            <a:ext cx="6084674" cy="2667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0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2A283-0DD4-C1BA-5F46-694893465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4EA22864-3D12-EC27-94F2-3E70EC6B0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42B7371-214E-5BD5-F78A-3677376CB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196" y="6088690"/>
            <a:ext cx="2919953" cy="670801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6B7688A-7DF9-8FD7-6765-3E93C5CDB3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4BCA8988-8E95-2525-01E6-EA80F733F0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19B0DD-13B4-2C5F-BF0C-CB8AB18EA982}"/>
              </a:ext>
            </a:extLst>
          </p:cNvPr>
          <p:cNvSpPr txBox="1">
            <a:spLocks/>
          </p:cNvSpPr>
          <p:nvPr/>
        </p:nvSpPr>
        <p:spPr>
          <a:xfrm>
            <a:off x="1105569" y="877265"/>
            <a:ext cx="8374013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2.4 – Informações operacionais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5FE6FBC-6011-48DE-FAEA-CDBA468E4A6B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OPERACIONAL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E39378D-9444-C802-D0E4-63CB97D8B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095" y="5166940"/>
            <a:ext cx="10415687" cy="58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644D395-ABDC-6553-DD15-3DE9DBE42704}"/>
              </a:ext>
            </a:extLst>
          </p:cNvPr>
          <p:cNvSpPr txBox="1">
            <a:spLocks/>
          </p:cNvSpPr>
          <p:nvPr/>
        </p:nvSpPr>
        <p:spPr>
          <a:xfrm>
            <a:off x="1105569" y="4531949"/>
            <a:ext cx="8374013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2.5 – Qualidade da Água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A16D346-5CD6-0B1B-214F-D7B1434902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0083" y="1435277"/>
            <a:ext cx="10234453" cy="1978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413A5C7-B38B-04AF-9C6C-ECA81EAF5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2091" y="2161324"/>
            <a:ext cx="9701667" cy="217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9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F8206-04AE-24AB-B48E-0CB574653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332CFEEC-FAB7-FEA8-30EF-6F613EEDB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F1AB3DE3-BC08-428A-0DCF-C133DF23E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4F6B404E-B7C1-0278-9755-DB747FADC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02E2E8-EAAF-196F-D1EA-0FF6D386E508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8662045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1.1 – Reservatórios ou Bacias de Retenção e Detenção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B975FA9-7429-6258-E4D9-6C6E1F637499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INFRAESTRUTURA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025327E-5CD7-145A-BA76-EE61BCF84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710" y="1398894"/>
            <a:ext cx="8662046" cy="363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776387E-F5A0-01E6-10A0-75FDB75449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1" b="17504"/>
          <a:stretch>
            <a:fillRect/>
          </a:stretch>
        </p:blipFill>
        <p:spPr>
          <a:xfrm>
            <a:off x="2680701" y="4815910"/>
            <a:ext cx="7061587" cy="1743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F0D4815-64B6-238C-4DDE-ED952A88E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411" y="1840989"/>
            <a:ext cx="10127655" cy="251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1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8B80C-EC5C-7A76-75CE-B6B01DFF2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BBA95643-52E4-D286-E26B-A106852B7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2666CCE-B246-5625-6234-364CADD9E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511" y="6386952"/>
            <a:ext cx="1621638" cy="372539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76D324E-783E-215C-E9F4-609A17DBA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D4CE642-9B28-67C6-2EF4-9F97AC1E75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68450E-1E1D-1428-6FE8-D4E602F0D4D1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8662045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1.2 – Parques Lineares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4392F4D-35DD-D6BA-6D7E-772B0E1A98DC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INFRAESTRUTURA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620C697-0C7E-E0BC-E1C4-836858F80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99" y="1682068"/>
            <a:ext cx="10559703" cy="240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13E37B-C1A6-B668-9240-D68E884C47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24889"/>
          <a:stretch>
            <a:fillRect/>
          </a:stretch>
        </p:blipFill>
        <p:spPr>
          <a:xfrm>
            <a:off x="2189727" y="4296935"/>
            <a:ext cx="8039423" cy="1662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F75AD7B-E7DF-1241-34A2-A1B8E4FE54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582" y="1599709"/>
            <a:ext cx="11282517" cy="257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6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87DD4-F846-307E-EBA0-52FA2973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83A9B054-C75F-F71A-A49E-12D9C159B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B72FA57-A96E-4DD3-C9A0-8A56CD189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614" y="6292557"/>
            <a:ext cx="2032535" cy="466934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B9014822-1B0E-3398-AA77-2A3A4E7E86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D5916768-19B0-9D96-7125-21D28619E65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A67083-AB3F-3FCA-A5BF-CFEE8BA542A3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8662045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1.3 – Estação de Tratamento de Águas Pluviais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C210A6B-DD76-3165-19ED-876CDA6DDEFC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INFRAESTRUTURA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FD0C090-A044-EF8E-E33B-052D89BB5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480" y="2427909"/>
            <a:ext cx="9839623" cy="161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9061113-C827-EFE0-640F-606CB3F25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74" y="1820121"/>
            <a:ext cx="10822261" cy="24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9A27CEF-FDED-801D-6105-FE8E9BEDBF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b="22240"/>
          <a:stretch>
            <a:fillRect/>
          </a:stretch>
        </p:blipFill>
        <p:spPr>
          <a:xfrm>
            <a:off x="2314784" y="4564402"/>
            <a:ext cx="7560840" cy="171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2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56A58-12C8-7BA5-4BDF-28C92F4A1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23E25997-6E07-E492-1F75-7502A6650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A5B569E-4B0B-3525-83F0-123B87B9B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194" y="6499601"/>
            <a:ext cx="1528479" cy="351138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D7B698B1-EDEB-C246-8D9F-1B5659DF7A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192E8316-08AC-DFA0-FBA6-2C2E91C7C4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3EE2C5-3B2F-A2DB-E1EC-5446B656C35B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8662045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1 – Gestão de Riscos nas Operações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E29C037-A78D-3989-3794-7AD1B0DA9BA5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GESTÃO DE RISCOS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A080E0C-9A2A-5A3F-43F4-2A631C473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74" y="1495504"/>
            <a:ext cx="8403756" cy="361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D9712A1-51FE-9F4C-1ED5-095F702180C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7670715" y="3902367"/>
            <a:ext cx="4193797" cy="2949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5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CA427-50D7-12C6-438F-19B81CCA4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B71F98FB-1105-B075-3B5D-FDA557A2D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E310960-4687-E16E-C5C3-00A33E936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194" y="6499601"/>
            <a:ext cx="1528479" cy="351138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84BA5DFE-0CB9-E8D4-039D-74F12C9624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6EA52B34-8614-FB4C-4C5F-F4FE4FF5EF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FF3C66-8234-78FB-AF75-EFFEDAD672CE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8662045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1 – Gestão de Riscos nas Operações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FA82F13-46D4-FAD1-D3EC-DE20AD153AE3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GESTÃO DE RISCOS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7B5B779-CB5F-C57F-78B8-187469400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932" y="2002498"/>
            <a:ext cx="9920546" cy="301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5AFFA-F1AE-94ED-D168-AFD3C0611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A39D7093-FA22-4261-2634-4AC5DE8AC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0560834-8CBD-B535-FE4A-96BB84FD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194" y="6499601"/>
            <a:ext cx="1528479" cy="351138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956B3743-2B56-D28C-EBC1-BF09F6CFFE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B643802F-ABF9-4DF7-1866-FF0620C718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4F3368-EE33-6697-7485-8E7B450D7781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8662045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2 – Mapeamento de Áreas de Risco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DB64AC-D7FE-B132-DF9D-29B83532D63A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GESTÃO DE RISCOS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0124884-0146-3BD9-B8D2-FEFBACB128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75" y="1361781"/>
            <a:ext cx="10613260" cy="31556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3D1F2C-76E9-7064-802C-85EC76A95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1"/>
          <a:stretch>
            <a:fillRect/>
          </a:stretch>
        </p:blipFill>
        <p:spPr>
          <a:xfrm>
            <a:off x="4509830" y="3991469"/>
            <a:ext cx="3170750" cy="2859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5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2588A-7620-9211-3A17-B9C01E1F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CE484C4E-AA52-CE67-81FD-36387EC9E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9B9C97B-ADDA-B98D-B707-72832529C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194" y="6499601"/>
            <a:ext cx="1528479" cy="351138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50328E96-8398-C2A2-49DB-64C53FB34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528EC319-299A-4382-6C46-B6DFC9EBEB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B4862B-8EC3-B408-3AD7-F63CED2876DC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8662045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3 – Eventos Hidrológicos Impactantes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D073D92-CA84-C361-83E7-4F84352B0101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GESTÃO DE RISCOS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9774D5-8C4F-5894-65DD-D616BD9E0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57" y="1342157"/>
            <a:ext cx="10523697" cy="34287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CB8C8A-6EA7-F5D2-2899-D754B849E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5" b="17502"/>
          <a:stretch>
            <a:fillRect/>
          </a:stretch>
        </p:blipFill>
        <p:spPr>
          <a:xfrm>
            <a:off x="2219510" y="4660543"/>
            <a:ext cx="7751390" cy="2014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756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0B41B-DE92-7686-C9B3-7B1AA2199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Imagem em preto e branco&#10;&#10;Descrição gerada automaticamente">
            <a:extLst>
              <a:ext uri="{FF2B5EF4-FFF2-40B4-BE49-F238E27FC236}">
                <a16:creationId xmlns:a16="http://schemas.microsoft.com/office/drawing/2014/main" id="{8013CD31-7DB2-D484-5C77-E09A313C6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0413" cy="7021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32B7D5-9374-DC49-A08E-2EABF6ED6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194" y="6499601"/>
            <a:ext cx="1528479" cy="351138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278ECF5-6959-4D8D-35BD-148666EBAA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1" y="326818"/>
            <a:ext cx="864936" cy="41896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50DCC9B1-522C-DF24-6E13-114C6E512F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79"/>
          <a:stretch>
            <a:fillRect/>
          </a:stretch>
        </p:blipFill>
        <p:spPr>
          <a:xfrm>
            <a:off x="11116066" y="326296"/>
            <a:ext cx="556715" cy="467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FDDA60-DBD2-7FC7-E1A8-AFC413F08682}"/>
              </a:ext>
            </a:extLst>
          </p:cNvPr>
          <p:cNvSpPr txBox="1">
            <a:spLocks/>
          </p:cNvSpPr>
          <p:nvPr/>
        </p:nvSpPr>
        <p:spPr>
          <a:xfrm>
            <a:off x="1105569" y="806231"/>
            <a:ext cx="8662045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Bloco 4 – Ações perante Eventos Hidrológicos Impactantes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D3285A0-DBBE-F1E3-A709-6ACE23946A09}"/>
              </a:ext>
            </a:extLst>
          </p:cNvPr>
          <p:cNvSpPr txBox="1">
            <a:spLocks/>
          </p:cNvSpPr>
          <p:nvPr/>
        </p:nvSpPr>
        <p:spPr>
          <a:xfrm>
            <a:off x="517632" y="270305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GESTÃO DE RISCOS</a:t>
            </a:r>
            <a:endParaRPr lang="pt-BR" sz="2800" dirty="0">
              <a:latin typeface="Montserrat ExtraBold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547063C-6DDC-799A-272E-FA1D98D4A0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45" y="2576399"/>
            <a:ext cx="9983639" cy="1346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69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D0C87C-0436-4B5A-B804-3EC85A3E1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5" y="82203"/>
            <a:ext cx="12047557" cy="685710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B8EEDD0-114C-A9FD-6740-060F99C549DD}"/>
              </a:ext>
            </a:extLst>
          </p:cNvPr>
          <p:cNvSpPr txBox="1">
            <a:spLocks/>
          </p:cNvSpPr>
          <p:nvPr/>
        </p:nvSpPr>
        <p:spPr>
          <a:xfrm>
            <a:off x="627944" y="535997"/>
            <a:ext cx="7238681" cy="402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Como realizar o primeiro acesso?</a:t>
            </a:r>
            <a:endParaRPr lang="pt-BR" sz="2800" i="1">
              <a:latin typeface="Montserrat ExtraBold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6E1D28-1234-56A3-C8DE-74649BBEEA3B}"/>
              </a:ext>
            </a:extLst>
          </p:cNvPr>
          <p:cNvSpPr txBox="1"/>
          <p:nvPr/>
        </p:nvSpPr>
        <p:spPr>
          <a:xfrm>
            <a:off x="561278" y="1392602"/>
            <a:ext cx="687677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66" indent="-342866">
              <a:lnSpc>
                <a:spcPct val="150000"/>
              </a:lnSpc>
              <a:buFont typeface="+mj-lt"/>
              <a:buAutoNum type="arabicPeriod"/>
            </a:pPr>
            <a:r>
              <a:rPr lang="pt-BR" sz="1400">
                <a:latin typeface="Montserrat" pitchFamily="2" charset="0"/>
              </a:rPr>
              <a:t>Caso o município tenha participado da </a:t>
            </a:r>
            <a:r>
              <a:rPr lang="pt-BR" sz="1400" b="1">
                <a:latin typeface="Montserrat ExtraBold" pitchFamily="2" charset="0"/>
              </a:rPr>
              <a:t>Atualização Cadastral </a:t>
            </a:r>
            <a:r>
              <a:rPr lang="pt-BR" sz="1400">
                <a:latin typeface="Montserrat" pitchFamily="2" charset="0"/>
              </a:rPr>
              <a:t>e o </a:t>
            </a:r>
            <a:r>
              <a:rPr lang="pt-BR" sz="1400" b="1">
                <a:latin typeface="Montserrat" pitchFamily="2" charset="0"/>
              </a:rPr>
              <a:t>usuário já possua cadastro </a:t>
            </a:r>
            <a:r>
              <a:rPr lang="pt-BR" sz="1400">
                <a:latin typeface="Montserrat" pitchFamily="2" charset="0"/>
              </a:rPr>
              <a:t>em algum módulo:</a:t>
            </a:r>
          </a:p>
          <a:p>
            <a:pPr marL="800020" lvl="1" indent="-34286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>
                <a:latin typeface="Montserrat" pitchFamily="2" charset="0"/>
              </a:rPr>
              <a:t>Login: </a:t>
            </a:r>
            <a:r>
              <a:rPr lang="pt-BR" sz="1400" b="1">
                <a:latin typeface="Montserrat ExtraBold" pitchFamily="2" charset="0"/>
              </a:rPr>
              <a:t>seu CPF</a:t>
            </a:r>
          </a:p>
          <a:p>
            <a:pPr marL="800020" lvl="1" indent="-342866">
              <a:lnSpc>
                <a:spcPct val="150000"/>
              </a:lnSpc>
              <a:buFont typeface="+mj-lt"/>
              <a:buAutoNum type="arabicPeriod"/>
            </a:pPr>
            <a:endParaRPr lang="pt-BR" sz="1400" b="1">
              <a:latin typeface="Montserrat" pitchFamily="2" charset="0"/>
            </a:endParaRPr>
          </a:p>
          <a:p>
            <a:pPr marL="342866" indent="-342866">
              <a:buFont typeface="+mj-lt"/>
              <a:buAutoNum type="arabicPeriod"/>
            </a:pPr>
            <a:r>
              <a:rPr lang="pt-BR" sz="1400">
                <a:latin typeface="Montserrat" pitchFamily="2" charset="0"/>
              </a:rPr>
              <a:t>Por meio do </a:t>
            </a:r>
            <a:r>
              <a:rPr lang="pt-BR" sz="1400" b="1">
                <a:latin typeface="Montserrat ExtraBold" pitchFamily="2" charset="0"/>
              </a:rPr>
              <a:t>link de primeiro acesso </a:t>
            </a:r>
            <a:r>
              <a:rPr lang="pt-BR" sz="1400">
                <a:latin typeface="Montserrat" pitchFamily="2" charset="0"/>
              </a:rPr>
              <a:t>enviado junto com os comunicados por e-mail.</a:t>
            </a:r>
          </a:p>
          <a:p>
            <a:pPr marL="342866" indent="-342866">
              <a:buFont typeface="+mj-lt"/>
              <a:buAutoNum type="arabicPeriod"/>
            </a:pPr>
            <a:endParaRPr lang="pt-BR" sz="1400">
              <a:latin typeface="Montserrat" pitchFamily="2" charset="0"/>
            </a:endParaRPr>
          </a:p>
          <a:p>
            <a:pPr marL="342866" indent="-342866">
              <a:buFont typeface="+mj-lt"/>
              <a:buAutoNum type="arabicPeriod"/>
            </a:pPr>
            <a:r>
              <a:rPr lang="pt-BR" sz="1400">
                <a:latin typeface="Montserrat" pitchFamily="2" charset="0"/>
              </a:rPr>
              <a:t>Caso o </a:t>
            </a:r>
            <a:r>
              <a:rPr lang="pt-BR" sz="1400" b="1">
                <a:latin typeface="Montserrat" pitchFamily="2" charset="0"/>
              </a:rPr>
              <a:t>usuário </a:t>
            </a:r>
            <a:r>
              <a:rPr lang="pt-BR" sz="1400" b="1">
                <a:latin typeface="Montserrat ExtraBold" pitchFamily="2" charset="0"/>
              </a:rPr>
              <a:t>não</a:t>
            </a:r>
            <a:r>
              <a:rPr lang="pt-BR" sz="1400" b="1">
                <a:latin typeface="Montserrat" pitchFamily="2" charset="0"/>
              </a:rPr>
              <a:t> possua cadastro</a:t>
            </a:r>
            <a:r>
              <a:rPr lang="pt-BR" sz="1400">
                <a:latin typeface="Montserrat" pitchFamily="2" charset="0"/>
              </a:rPr>
              <a:t>, deve enviar as seguintes informações para a respectiva equipe:</a:t>
            </a:r>
          </a:p>
          <a:p>
            <a:pPr marL="800020" lvl="1" indent="-34286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>
                <a:latin typeface="Montserrat ExtraBold" pitchFamily="2" charset="0"/>
              </a:rPr>
              <a:t>Município/UF</a:t>
            </a:r>
            <a:r>
              <a:rPr lang="pt-BR" sz="1400" b="1">
                <a:latin typeface="Montserrat" pitchFamily="2" charset="0"/>
              </a:rPr>
              <a:t>:</a:t>
            </a:r>
          </a:p>
          <a:p>
            <a:pPr marL="800020" lvl="1" indent="-34286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>
                <a:latin typeface="Montserrat ExtraBold" pitchFamily="2" charset="0"/>
              </a:rPr>
              <a:t>CPF</a:t>
            </a:r>
            <a:r>
              <a:rPr lang="pt-BR" sz="1400" b="1">
                <a:latin typeface="Montserrat" pitchFamily="2" charset="0"/>
              </a:rPr>
              <a:t>:</a:t>
            </a:r>
          </a:p>
          <a:p>
            <a:pPr marL="800020" lvl="1" indent="-34286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>
                <a:latin typeface="Montserrat ExtraBold" pitchFamily="2" charset="0"/>
              </a:rPr>
              <a:t>Nome</a:t>
            </a:r>
            <a:r>
              <a:rPr lang="pt-BR" sz="1400" b="1">
                <a:latin typeface="Montserrat" pitchFamily="2" charset="0"/>
              </a:rPr>
              <a:t>:</a:t>
            </a:r>
          </a:p>
          <a:p>
            <a:pPr marL="800020" lvl="1" indent="-34286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>
                <a:latin typeface="Montserrat ExtraBold" pitchFamily="2" charset="0"/>
              </a:rPr>
              <a:t>Cargo</a:t>
            </a:r>
            <a:r>
              <a:rPr lang="pt-BR" sz="1400" b="1">
                <a:latin typeface="Montserrat" pitchFamily="2" charset="0"/>
              </a:rPr>
              <a:t>:</a:t>
            </a:r>
          </a:p>
          <a:p>
            <a:pPr marL="800020" lvl="1" indent="-34286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>
                <a:latin typeface="Montserrat ExtraBold" pitchFamily="2" charset="0"/>
              </a:rPr>
              <a:t>E-mail</a:t>
            </a:r>
            <a:r>
              <a:rPr lang="pt-BR" sz="1400" b="1">
                <a:latin typeface="Montserrat" pitchFamily="2" charset="0"/>
              </a:rPr>
              <a:t>:</a:t>
            </a:r>
          </a:p>
          <a:p>
            <a:pPr marL="800020" lvl="1" indent="-34286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>
                <a:latin typeface="Montserrat ExtraBold" pitchFamily="2" charset="0"/>
              </a:rPr>
              <a:t>Telefone</a:t>
            </a:r>
            <a:r>
              <a:rPr lang="pt-BR" sz="1400" b="1">
                <a:latin typeface="Montserrat" pitchFamily="2" charset="0"/>
              </a:rPr>
              <a:t>:</a:t>
            </a:r>
          </a:p>
          <a:p>
            <a:pPr marL="800020" lvl="1" indent="-342866">
              <a:buFont typeface="+mj-lt"/>
              <a:buAutoNum type="arabicPeriod"/>
            </a:pPr>
            <a:endParaRPr lang="pt-BR" sz="1400">
              <a:latin typeface="Montserrat" pitchFamily="2" charset="0"/>
            </a:endParaRP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DD77845-B0A2-2B27-003A-08197A2D7949}"/>
              </a:ext>
            </a:extLst>
          </p:cNvPr>
          <p:cNvGrpSpPr/>
          <p:nvPr/>
        </p:nvGrpSpPr>
        <p:grpSpPr>
          <a:xfrm>
            <a:off x="7195678" y="2377282"/>
            <a:ext cx="3897627" cy="868022"/>
            <a:chOff x="7232655" y="2626592"/>
            <a:chExt cx="3898135" cy="868135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0F044CA-F7AA-6EB9-86DA-CBD19A160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2655" y="2626592"/>
              <a:ext cx="898596" cy="868135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B84E7BC1-7D00-B250-80C9-07A721AFF536}"/>
                </a:ext>
              </a:extLst>
            </p:cNvPr>
            <p:cNvSpPr txBox="1"/>
            <p:nvPr/>
          </p:nvSpPr>
          <p:spPr>
            <a:xfrm>
              <a:off x="8131251" y="2840054"/>
              <a:ext cx="29995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>
                  <a:latin typeface="Montserrat" pitchFamily="2" charset="0"/>
                </a:rPr>
                <a:t>SINISA – Água</a:t>
              </a:r>
            </a:p>
            <a:p>
              <a:r>
                <a:rPr lang="pt-BR" sz="1600">
                  <a:latin typeface="Montserrat" pitchFamily="2" charset="0"/>
                  <a:hlinkClick r:id="rId5"/>
                </a:rPr>
                <a:t>sinisa.agua@cidades.gov.br</a:t>
              </a:r>
              <a:endParaRPr lang="pt-BR" sz="1600">
                <a:latin typeface="Montserrat" pitchFamily="2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A0AF676-399A-65CE-3888-447800018E0E}"/>
              </a:ext>
            </a:extLst>
          </p:cNvPr>
          <p:cNvGrpSpPr/>
          <p:nvPr/>
        </p:nvGrpSpPr>
        <p:grpSpPr>
          <a:xfrm>
            <a:off x="7168022" y="3504772"/>
            <a:ext cx="4063114" cy="845179"/>
            <a:chOff x="7187093" y="3625685"/>
            <a:chExt cx="4063643" cy="845289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6B75F53-B052-F4F6-6851-BD1B47E9F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7093" y="3625685"/>
              <a:ext cx="951901" cy="845289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8051EA7-3D5F-6D9F-46D8-ED33FE4DA51F}"/>
                </a:ext>
              </a:extLst>
            </p:cNvPr>
            <p:cNvSpPr txBox="1"/>
            <p:nvPr/>
          </p:nvSpPr>
          <p:spPr>
            <a:xfrm>
              <a:off x="8078073" y="3775331"/>
              <a:ext cx="3172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>
                  <a:latin typeface="Montserrat" pitchFamily="2" charset="0"/>
                </a:rPr>
                <a:t>SINISA – Esgoto</a:t>
              </a:r>
            </a:p>
            <a:p>
              <a:r>
                <a:rPr lang="pt-BR" sz="1600">
                  <a:latin typeface="Montserrat" pitchFamily="2" charset="0"/>
                  <a:hlinkClick r:id="rId5"/>
                </a:rPr>
                <a:t>sinisa.esgoto@cidades.gov.br</a:t>
              </a:r>
              <a:endParaRPr lang="pt-BR" sz="1600">
                <a:latin typeface="Montserrat" pitchFamily="2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FE44E3E-C7BA-A79F-7F89-FF3CEF4659B5}"/>
              </a:ext>
            </a:extLst>
          </p:cNvPr>
          <p:cNvGrpSpPr/>
          <p:nvPr/>
        </p:nvGrpSpPr>
        <p:grpSpPr>
          <a:xfrm>
            <a:off x="7168022" y="4534653"/>
            <a:ext cx="4228202" cy="890864"/>
            <a:chOff x="7187093" y="4540800"/>
            <a:chExt cx="4228753" cy="890980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D208126-AEB5-E6EA-6E02-509699DA7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7093" y="4540800"/>
              <a:ext cx="890980" cy="89098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6C47CA6-D3B9-F6F1-514E-11E6333FF1B4}"/>
                </a:ext>
              </a:extLst>
            </p:cNvPr>
            <p:cNvSpPr txBox="1"/>
            <p:nvPr/>
          </p:nvSpPr>
          <p:spPr>
            <a:xfrm>
              <a:off x="8078073" y="4695875"/>
              <a:ext cx="3337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>
                  <a:latin typeface="Montserrat ExtraBold" pitchFamily="2" charset="0"/>
                </a:rPr>
                <a:t>SINISA – Resíduos</a:t>
              </a:r>
            </a:p>
            <a:p>
              <a:r>
                <a:rPr lang="pt-BR" sz="1600">
                  <a:latin typeface="Montserrat" pitchFamily="2" charset="0"/>
                  <a:hlinkClick r:id="rId5"/>
                </a:rPr>
                <a:t>sinisa.residuos@cidades.gov.br</a:t>
              </a:r>
              <a:endParaRPr lang="pt-BR" sz="1600">
                <a:latin typeface="Montserrat" pitchFamily="2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A134A93-71E1-C643-9C23-34DD819224A8}"/>
              </a:ext>
            </a:extLst>
          </p:cNvPr>
          <p:cNvGrpSpPr/>
          <p:nvPr/>
        </p:nvGrpSpPr>
        <p:grpSpPr>
          <a:xfrm>
            <a:off x="7181543" y="1376098"/>
            <a:ext cx="4447592" cy="913707"/>
            <a:chOff x="7190772" y="1627321"/>
            <a:chExt cx="4448171" cy="913826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F02AB43-FE3C-1F7D-ACE1-EB2077B75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90772" y="1627321"/>
              <a:ext cx="982362" cy="913826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9643CD0B-682B-B3C2-F162-14657B234DB4}"/>
                </a:ext>
              </a:extLst>
            </p:cNvPr>
            <p:cNvSpPr txBox="1"/>
            <p:nvPr/>
          </p:nvSpPr>
          <p:spPr>
            <a:xfrm>
              <a:off x="8131251" y="1813438"/>
              <a:ext cx="35076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>
                  <a:latin typeface="Montserrat" pitchFamily="2" charset="0"/>
                </a:rPr>
                <a:t>SINISA – Gestão Municipal</a:t>
              </a:r>
            </a:p>
            <a:p>
              <a:r>
                <a:rPr lang="pt-BR" sz="1600">
                  <a:latin typeface="Montserrat" pitchFamily="2" charset="0"/>
                  <a:hlinkClick r:id="rId5"/>
                </a:rPr>
                <a:t>sinisa.municipal@cidades.gov.br</a:t>
              </a:r>
              <a:endParaRPr lang="pt-BR" sz="1600">
                <a:latin typeface="Montserrat" pitchFamily="2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46BF433-7887-74C9-514C-647F89CE3BE6}"/>
              </a:ext>
            </a:extLst>
          </p:cNvPr>
          <p:cNvGrpSpPr/>
          <p:nvPr/>
        </p:nvGrpSpPr>
        <p:grpSpPr>
          <a:xfrm>
            <a:off x="7217924" y="5659174"/>
            <a:ext cx="4748303" cy="834494"/>
            <a:chOff x="7201080" y="5574819"/>
            <a:chExt cx="4748921" cy="834603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6026D396-7A5A-B37A-AF71-BAE766D3F621}"/>
                </a:ext>
              </a:extLst>
            </p:cNvPr>
            <p:cNvSpPr txBox="1"/>
            <p:nvPr/>
          </p:nvSpPr>
          <p:spPr>
            <a:xfrm>
              <a:off x="8060289" y="5662086"/>
              <a:ext cx="3889712" cy="584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>
                  <a:latin typeface="Montserrat" pitchFamily="2" charset="0"/>
                </a:rPr>
                <a:t>SINISA – Drenagem (Águas Pluviais)</a:t>
              </a:r>
            </a:p>
            <a:p>
              <a:r>
                <a:rPr lang="pt-BR" sz="1600">
                  <a:latin typeface="Montserrat" pitchFamily="2" charset="0"/>
                  <a:hlinkClick r:id="rId5"/>
                </a:rPr>
                <a:t>sinisa.drenagem@cidades.gov.br</a:t>
              </a:r>
              <a:endParaRPr lang="pt-BR" sz="1600">
                <a:latin typeface="Montserrat" pitchFamily="2" charset="0"/>
              </a:endParaRPr>
            </a:p>
          </p:txBody>
        </p:sp>
        <p:pic>
          <p:nvPicPr>
            <p:cNvPr id="27" name="Imagem 26" descr="Ícone">
              <a:extLst>
                <a:ext uri="{FF2B5EF4-FFF2-40B4-BE49-F238E27FC236}">
                  <a16:creationId xmlns:a16="http://schemas.microsoft.com/office/drawing/2014/main" id="{B9BF88F4-2F77-B954-94F1-B39D9EB4E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0" b="93103" l="9783" r="89946">
                          <a14:foregroundMark x1="22826" y1="29885" x2="41033" y2="53736"/>
                          <a14:foregroundMark x1="41033" y1="53736" x2="41033" y2="54023"/>
                          <a14:foregroundMark x1="30435" y1="28161" x2="54891" y2="44828"/>
                          <a14:foregroundMark x1="50815" y1="24138" x2="77989" y2="45977"/>
                          <a14:foregroundMark x1="77989" y1="45977" x2="76630" y2="62069"/>
                          <a14:foregroundMark x1="76630" y1="62069" x2="52174" y2="71839"/>
                          <a14:foregroundMark x1="52174" y1="71839" x2="32880" y2="65805"/>
                          <a14:foregroundMark x1="32880" y1="65805" x2="27174" y2="50000"/>
                          <a14:foregroundMark x1="29891" y1="68391" x2="67663" y2="81609"/>
                          <a14:foregroundMark x1="67663" y1="81609" x2="74185" y2="70402"/>
                          <a14:foregroundMark x1="41848" y1="89655" x2="55978" y2="93103"/>
                          <a14:foregroundMark x1="55978" y1="93103" x2="65217" y2="90230"/>
                          <a14:foregroundMark x1="50272" y1="68103" x2="51902" y2="56322"/>
                          <a14:foregroundMark x1="57337" y1="66092" x2="60870" y2="53448"/>
                          <a14:foregroundMark x1="33696" y1="67816" x2="54620" y2="55747"/>
                          <a14:foregroundMark x1="36957" y1="31034" x2="41848" y2="25000"/>
                          <a14:foregroundMark x1="58424" y1="24713" x2="79891" y2="43103"/>
                          <a14:foregroundMark x1="87772" y1="39943" x2="88587" y2="58333"/>
                          <a14:foregroundMark x1="88587" y1="58333" x2="86957" y2="61782"/>
                          <a14:foregroundMark x1="71196" y1="30460" x2="75815" y2="33908"/>
                          <a14:foregroundMark x1="55163" y1="10057" x2="13043" y2="10632"/>
                          <a14:foregroundMark x1="23370" y1="21264" x2="26359" y2="29598"/>
                          <a14:foregroundMark x1="79348" y1="54885" x2="83424" y2="612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81" t="7007" r="5467" b="3479"/>
            <a:stretch/>
          </p:blipFill>
          <p:spPr>
            <a:xfrm>
              <a:off x="7201080" y="5574819"/>
              <a:ext cx="826729" cy="834603"/>
            </a:xfrm>
            <a:prstGeom prst="rect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F5F6802-E608-B610-F0CD-A10673A8147A}"/>
              </a:ext>
            </a:extLst>
          </p:cNvPr>
          <p:cNvGrpSpPr/>
          <p:nvPr/>
        </p:nvGrpSpPr>
        <p:grpSpPr>
          <a:xfrm>
            <a:off x="7210255" y="579337"/>
            <a:ext cx="3416761" cy="584775"/>
            <a:chOff x="7175326" y="578426"/>
            <a:chExt cx="3416761" cy="584775"/>
          </a:xfrm>
        </p:grpSpPr>
        <p:pic>
          <p:nvPicPr>
            <p:cNvPr id="4" name="Imagem 3" descr="Logotipo&#10;&#10;Descrição gerada automaticamente">
              <a:extLst>
                <a:ext uri="{FF2B5EF4-FFF2-40B4-BE49-F238E27FC236}">
                  <a16:creationId xmlns:a16="http://schemas.microsoft.com/office/drawing/2014/main" id="{9F473251-58FC-155E-2A4B-64E161759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326" y="599413"/>
              <a:ext cx="998771" cy="483794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DCC40CA6-F5AE-689D-3CAF-6B4BB1F98005}"/>
                </a:ext>
              </a:extLst>
            </p:cNvPr>
            <p:cNvSpPr txBox="1"/>
            <p:nvPr/>
          </p:nvSpPr>
          <p:spPr>
            <a:xfrm>
              <a:off x="8145583" y="578426"/>
              <a:ext cx="24465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>
                  <a:latin typeface="Montserrat" pitchFamily="2" charset="0"/>
                </a:rPr>
                <a:t>SINISA</a:t>
              </a:r>
            </a:p>
            <a:p>
              <a:r>
                <a:rPr lang="pt-BR" sz="1600">
                  <a:latin typeface="Montserrat" pitchFamily="2" charset="0"/>
                  <a:hlinkClick r:id="rId5"/>
                </a:rPr>
                <a:t>sinisa@cidades.gov.br</a:t>
              </a:r>
              <a:endParaRPr lang="pt-BR" sz="1600">
                <a:latin typeface="Montserra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829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137B7-CAEC-FF8F-610D-64D9E0A2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1253F6C-25AA-AFF6-507B-959112AC8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63" cy="70205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1D62D5-49C4-3171-95BE-B468F1B52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48" y="5727201"/>
            <a:ext cx="4493501" cy="103229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DDF37A2-4303-A035-0F6B-88889CEF9C0A}"/>
              </a:ext>
            </a:extLst>
          </p:cNvPr>
          <p:cNvSpPr txBox="1">
            <a:spLocks/>
          </p:cNvSpPr>
          <p:nvPr/>
        </p:nvSpPr>
        <p:spPr>
          <a:xfrm>
            <a:off x="766614" y="418259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MATERIAIS DE APOIO</a:t>
            </a:r>
            <a:endParaRPr lang="pt-BR" sz="2800">
              <a:latin typeface="Montserrat ExtraBold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72135CC-FC3D-236B-3BDF-6EDA4F3C2D89}"/>
              </a:ext>
            </a:extLst>
          </p:cNvPr>
          <p:cNvSpPr txBox="1">
            <a:spLocks/>
          </p:cNvSpPr>
          <p:nvPr/>
        </p:nvSpPr>
        <p:spPr>
          <a:xfrm>
            <a:off x="1414686" y="994471"/>
            <a:ext cx="7221885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Relatórios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047B9F-11FC-F455-28D4-B33C592BF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662" y="1350516"/>
            <a:ext cx="1905266" cy="5515745"/>
          </a:xfrm>
          <a:prstGeom prst="rect">
            <a:avLst/>
          </a:prstGeom>
        </p:spPr>
      </p:pic>
      <p:pic>
        <p:nvPicPr>
          <p:cNvPr id="2" name="Imagem 1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985B8FB8-C936-F6E4-81A5-9BCE7BF260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38"/>
          <a:stretch>
            <a:fillRect/>
          </a:stretch>
        </p:blipFill>
        <p:spPr>
          <a:xfrm>
            <a:off x="3363186" y="1561798"/>
            <a:ext cx="7624460" cy="3679202"/>
          </a:xfrm>
          <a:prstGeom prst="rect">
            <a:avLst/>
          </a:prstGeom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1DAB2D6-FC7D-1BC0-FF56-2B5EA14E1EF1}"/>
              </a:ext>
            </a:extLst>
          </p:cNvPr>
          <p:cNvSpPr/>
          <p:nvPr/>
        </p:nvSpPr>
        <p:spPr>
          <a:xfrm>
            <a:off x="743496" y="4116500"/>
            <a:ext cx="302401" cy="21644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869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737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6606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5474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4343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3212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2080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90949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993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02717-A633-377E-3F13-0A84D237F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D099368-AE31-83DA-B4DF-9F767BD2F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63" cy="70205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32676D7-1151-A5EC-2C11-9AFDEDE0D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48" y="5727201"/>
            <a:ext cx="4493501" cy="103229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4CFE82F-D9C3-E19E-9A6D-D8E97F4A3A33}"/>
              </a:ext>
            </a:extLst>
          </p:cNvPr>
          <p:cNvSpPr txBox="1">
            <a:spLocks/>
          </p:cNvSpPr>
          <p:nvPr/>
        </p:nvSpPr>
        <p:spPr>
          <a:xfrm>
            <a:off x="766614" y="418259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MATERIAIS DE APOIO</a:t>
            </a:r>
            <a:endParaRPr lang="pt-BR" sz="2800">
              <a:latin typeface="Montserrat ExtraBold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EA2D185-4751-1933-D742-BCE1F4401E0E}"/>
              </a:ext>
            </a:extLst>
          </p:cNvPr>
          <p:cNvSpPr txBox="1">
            <a:spLocks/>
          </p:cNvSpPr>
          <p:nvPr/>
        </p:nvSpPr>
        <p:spPr>
          <a:xfrm>
            <a:off x="1414686" y="994471"/>
            <a:ext cx="7221885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Relatórios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C15B03-48AC-3779-B909-A64FD4F2C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662" y="1350516"/>
            <a:ext cx="1905266" cy="5515745"/>
          </a:xfrm>
          <a:prstGeom prst="rect">
            <a:avLst/>
          </a:prstGeom>
        </p:spPr>
      </p:pic>
      <p:pic>
        <p:nvPicPr>
          <p:cNvPr id="2" name="Imagem 1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4B2C2715-F42B-63EB-10E5-1FFECDD6A9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38"/>
          <a:stretch>
            <a:fillRect/>
          </a:stretch>
        </p:blipFill>
        <p:spPr>
          <a:xfrm>
            <a:off x="3363186" y="1561798"/>
            <a:ext cx="7624460" cy="3679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B607B95-EE4F-B0FE-0F60-28E0B7C64A5B}"/>
                  </a:ext>
                </a:extLst>
              </p14:cNvPr>
              <p14:cNvContentPartPr/>
              <p14:nvPr/>
            </p14:nvContentPartPr>
            <p14:xfrm>
              <a:off x="1376550" y="3689156"/>
              <a:ext cx="13765" cy="13765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B607B95-EE4F-B0FE-0F60-28E0B7C64A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688200" y="-440344"/>
                <a:ext cx="4129500" cy="82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02737570-16F3-C399-E411-A701566FA2F7}"/>
                  </a:ext>
                </a:extLst>
              </p14:cNvPr>
              <p14:cNvContentPartPr/>
              <p14:nvPr/>
            </p14:nvContentPartPr>
            <p14:xfrm>
              <a:off x="1514206" y="3619162"/>
              <a:ext cx="1254954" cy="69993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02737570-16F3-C399-E411-A701566FA2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0222" y="3512030"/>
                <a:ext cx="1362563" cy="283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9756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D9361-6761-072D-DF08-39BEA240B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77E77FD-7F47-584C-C8D1-A20C01200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63" cy="70205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DD392A-D126-88E4-C33D-D910BBB07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48" y="5727201"/>
            <a:ext cx="4493501" cy="103229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8A23942-78AF-EC1F-6CC6-82BE8EAD2325}"/>
              </a:ext>
            </a:extLst>
          </p:cNvPr>
          <p:cNvSpPr txBox="1">
            <a:spLocks/>
          </p:cNvSpPr>
          <p:nvPr/>
        </p:nvSpPr>
        <p:spPr>
          <a:xfrm>
            <a:off x="766614" y="418259"/>
            <a:ext cx="7326414" cy="418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FINALIZAÇÃO DO PREENCHIMENTO</a:t>
            </a:r>
            <a:endParaRPr lang="pt-BR" sz="2800">
              <a:latin typeface="Montserrat ExtraBold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E6DF3B-F616-80B8-9551-789851BC3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99" y="1586967"/>
            <a:ext cx="10991750" cy="16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D0C87C-0436-4B5A-B804-3EC85A3E1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5" y="82203"/>
            <a:ext cx="12047557" cy="6857107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9F473251-58FC-155E-2A4B-64E161759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86" y="408978"/>
            <a:ext cx="864823" cy="41891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B8EEDD0-114C-A9FD-6740-060F99C549DD}"/>
              </a:ext>
            </a:extLst>
          </p:cNvPr>
          <p:cNvSpPr txBox="1">
            <a:spLocks/>
          </p:cNvSpPr>
          <p:nvPr/>
        </p:nvSpPr>
        <p:spPr>
          <a:xfrm>
            <a:off x="3535220" y="565552"/>
            <a:ext cx="5833027" cy="402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Painel de seleção de módulos</a:t>
            </a:r>
            <a:endParaRPr lang="pt-BR" sz="2800" i="1">
              <a:latin typeface="Montserrat ExtraBold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48CED32-AE3F-5374-F876-B87054AF1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505" y="4651866"/>
            <a:ext cx="7514246" cy="19797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BA48A22-758A-10F1-7182-82150CBAD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499" y="1793244"/>
            <a:ext cx="7515821" cy="203373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D70754-7FA6-816A-46EE-1BB8D0E475E0}"/>
              </a:ext>
            </a:extLst>
          </p:cNvPr>
          <p:cNvSpPr txBox="1"/>
          <p:nvPr/>
        </p:nvSpPr>
        <p:spPr>
          <a:xfrm>
            <a:off x="3911627" y="1429967"/>
            <a:ext cx="4066645" cy="30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>
                <a:latin typeface="Montserrat" pitchFamily="2" charset="0"/>
              </a:rPr>
              <a:t>Usuário </a:t>
            </a:r>
            <a:r>
              <a:rPr lang="pt-BR" sz="1400" b="1">
                <a:latin typeface="Montserrat ExtraBold" pitchFamily="2" charset="0"/>
              </a:rPr>
              <a:t>com acesso</a:t>
            </a:r>
            <a:r>
              <a:rPr lang="pt-BR" sz="1400" b="1">
                <a:latin typeface="Montserrat" pitchFamily="2" charset="0"/>
              </a:rPr>
              <a:t> </a:t>
            </a:r>
            <a:r>
              <a:rPr lang="pt-BR" sz="1400">
                <a:latin typeface="Montserrat" pitchFamily="2" charset="0"/>
              </a:rPr>
              <a:t>à todos os módulos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6E1D28-1234-56A3-C8DE-74649BBEEA3B}"/>
              </a:ext>
            </a:extLst>
          </p:cNvPr>
          <p:cNvSpPr txBox="1"/>
          <p:nvPr/>
        </p:nvSpPr>
        <p:spPr>
          <a:xfrm>
            <a:off x="4192546" y="4215309"/>
            <a:ext cx="3785726" cy="30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>
                <a:latin typeface="Montserrat" pitchFamily="2" charset="0"/>
              </a:rPr>
              <a:t>Usuário </a:t>
            </a:r>
            <a:r>
              <a:rPr lang="pt-BR" sz="1400" b="1">
                <a:latin typeface="Montserrat ExtraBold" pitchFamily="2" charset="0"/>
              </a:rPr>
              <a:t>sem acesso</a:t>
            </a:r>
            <a:r>
              <a:rPr lang="pt-BR" sz="1400" b="1">
                <a:latin typeface="Montserrat" pitchFamily="2" charset="0"/>
              </a:rPr>
              <a:t> </a:t>
            </a:r>
            <a:r>
              <a:rPr lang="pt-BR" sz="1400">
                <a:latin typeface="Montserrat" pitchFamily="2" charset="0"/>
              </a:rPr>
              <a:t>à um dos módulos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7D3210-DB76-1CD6-FD97-1A66039844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5948"/>
          <a:stretch/>
        </p:blipFill>
        <p:spPr>
          <a:xfrm>
            <a:off x="11288079" y="406470"/>
            <a:ext cx="495759" cy="439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CB63139-9E2C-F146-C6B9-1E31C2658412}"/>
              </a:ext>
            </a:extLst>
          </p:cNvPr>
          <p:cNvSpPr/>
          <p:nvPr/>
        </p:nvSpPr>
        <p:spPr>
          <a:xfrm>
            <a:off x="2543174" y="5257799"/>
            <a:ext cx="2266950" cy="1209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869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737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6606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5474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4343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3212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2080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90949" algn="l" defTabSz="109773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19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m preto e branco&#10;&#10;Descrição gerada automaticamente">
            <a:extLst>
              <a:ext uri="{FF2B5EF4-FFF2-40B4-BE49-F238E27FC236}">
                <a16:creationId xmlns:a16="http://schemas.microsoft.com/office/drawing/2014/main" id="{758D8F13-D4E8-4CE4-A348-8EC3A9F897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6" y="82203"/>
            <a:ext cx="11904701" cy="6857107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0D9DB59E-DA41-5F02-469C-BCBF0C5B6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2" y="484857"/>
            <a:ext cx="864823" cy="418911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34F0B9C5-A435-C663-3671-28977726ACA1}"/>
              </a:ext>
            </a:extLst>
          </p:cNvPr>
          <p:cNvSpPr txBox="1">
            <a:spLocks/>
          </p:cNvSpPr>
          <p:nvPr/>
        </p:nvSpPr>
        <p:spPr>
          <a:xfrm>
            <a:off x="866489" y="1134492"/>
            <a:ext cx="10457434" cy="55838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Responsável pela Informação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1800">
                <a:latin typeface="Montserrat" pitchFamily="2" charset="0"/>
                <a:cs typeface="Segoe UI" panose="020B0502040204020203" pitchFamily="34" charset="0"/>
              </a:rPr>
              <a:t>Usuário-chave durante todo o processo de coleta, é com ele que a equipe do SINISA entrará em contato, caso seja verificada alguma inconsistência no preenchimento dos formulários.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1400" b="1" u="sng">
                <a:solidFill>
                  <a:srgbClr val="FF0000"/>
                </a:solidFill>
                <a:latin typeface="Montserrat"/>
                <a:cs typeface="Segoe UI"/>
              </a:rPr>
              <a:t>Atenção</a:t>
            </a:r>
            <a:r>
              <a:rPr lang="pt-BR" sz="1400">
                <a:latin typeface="Montserrat"/>
                <a:cs typeface="Segoe UI"/>
              </a:rPr>
              <a:t>: </a:t>
            </a:r>
            <a:r>
              <a:rPr lang="pt-BR" sz="1400" u="sng">
                <a:latin typeface="Montserrat"/>
                <a:cs typeface="Segoe UI"/>
              </a:rPr>
              <a:t>Apenas</a:t>
            </a:r>
            <a:r>
              <a:rPr lang="pt-BR" sz="1400">
                <a:latin typeface="Montserrat"/>
                <a:cs typeface="Segoe UI"/>
              </a:rPr>
              <a:t> o responsável pela informação pode </a:t>
            </a:r>
            <a:r>
              <a:rPr lang="pt-BR" sz="1400" u="sng">
                <a:latin typeface="Montserrat"/>
                <a:cs typeface="Segoe UI"/>
              </a:rPr>
              <a:t>finalizar o preenchimento</a:t>
            </a:r>
            <a:r>
              <a:rPr lang="pt-BR" sz="1400">
                <a:latin typeface="Montserrat"/>
                <a:cs typeface="Segoe UI"/>
              </a:rPr>
              <a:t> e </a:t>
            </a:r>
            <a:r>
              <a:rPr lang="pt-BR" sz="1400" u="sng">
                <a:latin typeface="Montserrat"/>
                <a:cs typeface="Segoe UI"/>
              </a:rPr>
              <a:t>cadastrar novos usuários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pt-BR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  <a:cs typeface="Segoe UI" panose="020B0502040204020203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Auxiliar de preenchimento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1800">
                <a:latin typeface="Montserrat" pitchFamily="2" charset="0"/>
                <a:cs typeface="Segoe UI" panose="020B0502040204020203" pitchFamily="34" charset="0"/>
              </a:rPr>
              <a:t>Perfil de usuário que apenas preenche os formulários. É convidado a entrar no sistema sempre pelo usuário com perfil de Responsável pela Informação.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pt-BR" sz="1800">
              <a:latin typeface="Montserrat" pitchFamily="2" charset="0"/>
              <a:cs typeface="Segoe UI" panose="020B0502040204020203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Regulador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1800">
                <a:latin typeface="Montserrat" pitchFamily="2" charset="0"/>
                <a:cs typeface="Segoe UI" panose="020B0502040204020203" pitchFamily="34" charset="0"/>
              </a:rPr>
              <a:t>Perfil de usuário destinado aos profissionais das agências reguladoras, com a finalidade de acompanhar o preenchimento dos municípios sob sua responsabilidade.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pt-BR" sz="1800">
              <a:latin typeface="Montserrat" pitchFamily="2" charset="0"/>
              <a:cs typeface="Segoe UI" panose="020B0502040204020203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20253B3-3FF3-3E07-771B-34B1DEEAE4D1}"/>
              </a:ext>
            </a:extLst>
          </p:cNvPr>
          <p:cNvSpPr txBox="1">
            <a:spLocks/>
          </p:cNvSpPr>
          <p:nvPr/>
        </p:nvSpPr>
        <p:spPr>
          <a:xfrm>
            <a:off x="5802515" y="533849"/>
            <a:ext cx="5770171" cy="626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PERFIS DE PREENCHIMENTO</a:t>
            </a:r>
            <a:endParaRPr lang="pt-BR" sz="2800">
              <a:latin typeface="Montserrat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1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D0C87C-0436-4B5A-B804-3EC85A3E1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0"/>
            <a:ext cx="12201526" cy="7021513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9F473251-58FC-155E-2A4B-64E161759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86" y="408978"/>
            <a:ext cx="864823" cy="41891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B8EEDD0-114C-A9FD-6740-060F99C549DD}"/>
              </a:ext>
            </a:extLst>
          </p:cNvPr>
          <p:cNvSpPr txBox="1">
            <a:spLocks/>
          </p:cNvSpPr>
          <p:nvPr/>
        </p:nvSpPr>
        <p:spPr>
          <a:xfrm>
            <a:off x="2391541" y="390471"/>
            <a:ext cx="6384891" cy="882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Sistema </a:t>
            </a:r>
            <a:r>
              <a:rPr lang="pt-BR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SINISA</a:t>
            </a:r>
          </a:p>
          <a:p>
            <a:pPr algn="ctr">
              <a:lnSpc>
                <a:spcPct val="100000"/>
              </a:lnSpc>
            </a:pPr>
            <a:r>
              <a:rPr lang="pt-BR" sz="2400" i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Águas Pluviais</a:t>
            </a:r>
            <a:endParaRPr lang="pt-BR" sz="2400" i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itchFamily="2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558DA64-999F-0DF0-F28D-275A426506A2}"/>
              </a:ext>
            </a:extLst>
          </p:cNvPr>
          <p:cNvSpPr txBox="1"/>
          <p:nvPr/>
        </p:nvSpPr>
        <p:spPr>
          <a:xfrm>
            <a:off x="236914" y="1969229"/>
            <a:ext cx="2532735" cy="1384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>
                <a:latin typeface="Montserrat ExtraBold" pitchFamily="2" charset="0"/>
              </a:rPr>
              <a:t>Início</a:t>
            </a:r>
            <a:r>
              <a:rPr lang="pt-BR" sz="1400">
                <a:latin typeface="Montserrat" pitchFamily="2" charset="0"/>
              </a:rPr>
              <a:t> –</a:t>
            </a:r>
          </a:p>
          <a:p>
            <a:pPr algn="r"/>
            <a:r>
              <a:rPr lang="pt-BR" sz="1400">
                <a:latin typeface="Montserrat" pitchFamily="2" charset="0"/>
              </a:rPr>
              <a:t>Cadastro –</a:t>
            </a:r>
          </a:p>
          <a:p>
            <a:pPr algn="r"/>
            <a:r>
              <a:rPr lang="pt-BR" sz="1400">
                <a:latin typeface="Montserrat" pitchFamily="2" charset="0"/>
              </a:rPr>
              <a:t>Formulários Financeiros –</a:t>
            </a:r>
          </a:p>
          <a:p>
            <a:pPr algn="r"/>
            <a:r>
              <a:rPr lang="pt-BR" sz="1400">
                <a:latin typeface="Montserrat" pitchFamily="2" charset="0"/>
              </a:rPr>
              <a:t>Formulários Técnicos –</a:t>
            </a:r>
          </a:p>
          <a:p>
            <a:pPr algn="r"/>
            <a:r>
              <a:rPr lang="pt-BR" sz="1400">
                <a:latin typeface="Montserrat" pitchFamily="2" charset="0"/>
              </a:rPr>
              <a:t>Relatórios –</a:t>
            </a:r>
          </a:p>
          <a:p>
            <a:pPr algn="r"/>
            <a:r>
              <a:rPr lang="pt-BR" sz="1400">
                <a:latin typeface="Montserrat" pitchFamily="2" charset="0"/>
              </a:rPr>
              <a:t>Finalizar preenchimento –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8C8DF9-F459-9543-48E3-289F7BBE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805" y="2056948"/>
            <a:ext cx="8981527" cy="407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433277-6AB2-370B-6AB0-5B8940FA7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5948"/>
          <a:stretch/>
        </p:blipFill>
        <p:spPr>
          <a:xfrm>
            <a:off x="11220573" y="380031"/>
            <a:ext cx="495759" cy="4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4A0A2-80D9-1B32-0AD1-717F6F155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730EFE-C363-6B2C-18A4-177D8EF58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0"/>
            <a:ext cx="12201526" cy="7021513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5935AFEB-BB49-71C7-F71C-6467F4755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86" y="408978"/>
            <a:ext cx="864823" cy="41891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D3C2586-BF35-1DDE-B5C1-D1BFFAC47300}"/>
              </a:ext>
            </a:extLst>
          </p:cNvPr>
          <p:cNvSpPr txBox="1">
            <a:spLocks/>
          </p:cNvSpPr>
          <p:nvPr/>
        </p:nvSpPr>
        <p:spPr>
          <a:xfrm>
            <a:off x="2767288" y="322537"/>
            <a:ext cx="6384891" cy="8822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Sistema </a:t>
            </a:r>
            <a:r>
              <a:rPr lang="pt-BR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SINISA</a:t>
            </a:r>
          </a:p>
          <a:p>
            <a:pPr algn="ctr">
              <a:lnSpc>
                <a:spcPct val="100000"/>
              </a:lnSpc>
            </a:pPr>
            <a:r>
              <a:rPr lang="pt-BR" sz="2400" i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/>
                <a:cs typeface="Segoe UI"/>
              </a:rPr>
              <a:t>Ferramentas e Funcionalidades</a:t>
            </a:r>
          </a:p>
        </p:txBody>
      </p:sp>
      <p:pic>
        <p:nvPicPr>
          <p:cNvPr id="7" name="Imagem 6" descr="Uma imagem contendo relógio&#10;&#10;O conteúdo gerado por IA pode estar incorreto.">
            <a:extLst>
              <a:ext uri="{FF2B5EF4-FFF2-40B4-BE49-F238E27FC236}">
                <a16:creationId xmlns:a16="http://schemas.microsoft.com/office/drawing/2014/main" id="{73E5B410-4D9C-A3A1-1E40-9FB008465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5948"/>
          <a:stretch/>
        </p:blipFill>
        <p:spPr>
          <a:xfrm>
            <a:off x="11209037" y="408978"/>
            <a:ext cx="567769" cy="501672"/>
          </a:xfrm>
          <a:prstGeom prst="rect">
            <a:avLst/>
          </a:prstGeom>
        </p:spPr>
      </p:pic>
      <p:pic>
        <p:nvPicPr>
          <p:cNvPr id="8" name="Imagem 7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D148A92B-B2B8-0274-657A-C9127229C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602" y="1202859"/>
            <a:ext cx="6135468" cy="50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D0C87C-0436-4B5A-B804-3EC85A3E1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4" y="-17636"/>
            <a:ext cx="12215887" cy="7039149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9F473251-58FC-155E-2A4B-64E161759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86" y="408978"/>
            <a:ext cx="864823" cy="41891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67EFD43-48D7-4657-25C7-8F85B5EC4AF2}"/>
              </a:ext>
            </a:extLst>
          </p:cNvPr>
          <p:cNvSpPr txBox="1">
            <a:spLocks/>
          </p:cNvSpPr>
          <p:nvPr/>
        </p:nvSpPr>
        <p:spPr>
          <a:xfrm>
            <a:off x="640916" y="523443"/>
            <a:ext cx="3894279" cy="626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CADASTRO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E37B6AA2-3374-EC1C-6DF0-1E8F65A050EF}"/>
              </a:ext>
            </a:extLst>
          </p:cNvPr>
          <p:cNvSpPr txBox="1">
            <a:spLocks/>
          </p:cNvSpPr>
          <p:nvPr/>
        </p:nvSpPr>
        <p:spPr>
          <a:xfrm>
            <a:off x="8631790" y="1639576"/>
            <a:ext cx="3415767" cy="858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itchFamily="2" charset="0"/>
                <a:cs typeface="Segoe UI" panose="020B0502040204020203" pitchFamily="34" charset="0"/>
              </a:rPr>
              <a:t>PREFEITURA</a:t>
            </a:r>
          </a:p>
          <a:p>
            <a:pPr marL="285721" indent="-28572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cs typeface="Segoe UI" panose="020B0502040204020203" pitchFamily="34" charset="0"/>
              </a:rPr>
              <a:t>PREFEITURA</a:t>
            </a:r>
          </a:p>
          <a:p>
            <a:pPr marL="285721" indent="-28572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cs typeface="Segoe UI" panose="020B0502040204020203" pitchFamily="34" charset="0"/>
              </a:rPr>
              <a:t>MANDATÁRIO</a:t>
            </a:r>
            <a:endParaRPr lang="pt-BR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  <a:cs typeface="Segoe UI" panose="020B0502040204020203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9E30C21B-BE04-12BE-6428-7E159B68D0A7}"/>
              </a:ext>
            </a:extLst>
          </p:cNvPr>
          <p:cNvSpPr txBox="1">
            <a:spLocks/>
          </p:cNvSpPr>
          <p:nvPr/>
        </p:nvSpPr>
        <p:spPr>
          <a:xfrm>
            <a:off x="8609535" y="3911095"/>
            <a:ext cx="3318153" cy="1439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itchFamily="2" charset="0"/>
                <a:cs typeface="Segoe UI" panose="020B0502040204020203" pitchFamily="34" charset="0"/>
              </a:rPr>
              <a:t>RESPONSÁVEL PELA INFO.</a:t>
            </a:r>
          </a:p>
          <a:p>
            <a:pPr marL="285721" indent="-28572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cs typeface="Segoe UI" panose="020B0502040204020203" pitchFamily="34" charset="0"/>
              </a:rPr>
              <a:t>SETOR RESPONSÁVEL</a:t>
            </a:r>
          </a:p>
          <a:p>
            <a:pPr marL="285721" indent="-28572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cs typeface="Segoe UI" panose="020B0502040204020203" pitchFamily="34" charset="0"/>
              </a:rPr>
              <a:t>IDENT. DO DIRIGENTE</a:t>
            </a:r>
          </a:p>
          <a:p>
            <a:pPr marL="285721" indent="-28572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cs typeface="Segoe UI" panose="020B0502040204020203" pitchFamily="34" charset="0"/>
              </a:rPr>
              <a:t>RESPONSÁVEL PELO PREENCHIMENTO</a:t>
            </a:r>
          </a:p>
          <a:p>
            <a:pPr marL="285721" indent="-28572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cs typeface="Segoe UI" panose="020B0502040204020203" pitchFamily="34" charset="0"/>
              </a:rPr>
              <a:t>RESPONSÁVEL SUBSTITUTO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293DD6E-F267-CD94-6FE3-47E9C9DC4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1691" y="896104"/>
            <a:ext cx="4614599" cy="266771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B6A5ECD-DAE5-C96D-A7B5-4484029DB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9929" y="3814044"/>
            <a:ext cx="4661861" cy="25428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C2F966-9CA8-6C26-2F3E-C2C8DA02AE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5948"/>
          <a:stretch/>
        </p:blipFill>
        <p:spPr>
          <a:xfrm>
            <a:off x="11301617" y="408978"/>
            <a:ext cx="495759" cy="439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656786D-FC78-5793-4978-F6D90D6FF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334" y="1150020"/>
            <a:ext cx="1848108" cy="5182323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D4A8F4-A191-1877-6B86-CA608D99FDEB}"/>
              </a:ext>
            </a:extLst>
          </p:cNvPr>
          <p:cNvGrpSpPr/>
          <p:nvPr/>
        </p:nvGrpSpPr>
        <p:grpSpPr>
          <a:xfrm>
            <a:off x="671345" y="2357918"/>
            <a:ext cx="3312368" cy="2227248"/>
            <a:chOff x="550590" y="2171082"/>
            <a:chExt cx="3312368" cy="2227248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6308504-6A61-1BE2-F319-551780440160}"/>
                </a:ext>
              </a:extLst>
            </p:cNvPr>
            <p:cNvGrpSpPr/>
            <p:nvPr/>
          </p:nvGrpSpPr>
          <p:grpSpPr>
            <a:xfrm>
              <a:off x="550590" y="2171082"/>
              <a:ext cx="3312368" cy="1205905"/>
              <a:chOff x="708085" y="2362200"/>
              <a:chExt cx="3050701" cy="1025525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53EB3D7B-AF33-6FCA-48F1-7E70C70DAB5A}"/>
                  </a:ext>
                </a:extLst>
              </p:cNvPr>
              <p:cNvSpPr/>
              <p:nvPr/>
            </p:nvSpPr>
            <p:spPr>
              <a:xfrm>
                <a:off x="708085" y="2940050"/>
                <a:ext cx="1736190" cy="447675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E13A3171-7EA4-07C2-130B-7CE7EA7BE088}"/>
                  </a:ext>
                </a:extLst>
              </p:cNvPr>
              <p:cNvCxnSpPr/>
              <p:nvPr/>
            </p:nvCxnSpPr>
            <p:spPr>
              <a:xfrm flipV="1">
                <a:off x="2444275" y="2362200"/>
                <a:ext cx="1314511" cy="67310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A4778088-53BA-67C2-C25C-2B3B705F3328}"/>
                </a:ext>
              </a:extLst>
            </p:cNvPr>
            <p:cNvCxnSpPr>
              <a:cxnSpLocks/>
            </p:cNvCxnSpPr>
            <p:nvPr/>
          </p:nvCxnSpPr>
          <p:spPr>
            <a:xfrm>
              <a:off x="2443957" y="3271382"/>
              <a:ext cx="1311554" cy="112694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89249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D0C87C-0436-4B5A-B804-3EC85A3E1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" y="1"/>
            <a:ext cx="12191983" cy="7021512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9F473251-58FC-155E-2A4B-64E161759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86" y="408978"/>
            <a:ext cx="864823" cy="41891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67EFD43-48D7-4657-25C7-8F85B5EC4AF2}"/>
              </a:ext>
            </a:extLst>
          </p:cNvPr>
          <p:cNvSpPr txBox="1">
            <a:spLocks/>
          </p:cNvSpPr>
          <p:nvPr/>
        </p:nvSpPr>
        <p:spPr>
          <a:xfrm>
            <a:off x="640916" y="523443"/>
            <a:ext cx="3894279" cy="626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CADASTRO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9C658FE-A9C0-E3D7-FD8C-2B4BC1E233BB}"/>
              </a:ext>
            </a:extLst>
          </p:cNvPr>
          <p:cNvSpPr txBox="1">
            <a:spLocks/>
          </p:cNvSpPr>
          <p:nvPr/>
        </p:nvSpPr>
        <p:spPr>
          <a:xfrm>
            <a:off x="9390950" y="1843583"/>
            <a:ext cx="2274600" cy="368819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>
                <a:latin typeface="Montserrat ExtraBold" pitchFamily="2" charset="0"/>
              </a:rPr>
              <a:t>DADOS GERAIS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100" b="0"/>
              <a:t>ÁREA TOTAL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100" b="0"/>
              <a:t>POPULAÇÃO TOTAL</a:t>
            </a: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pt-BR" sz="900">
                <a:latin typeface="Montserrat" pitchFamily="2" charset="0"/>
              </a:rPr>
              <a:t>CENSO 2022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100" b="0"/>
              <a:t>POPULAÇÃO URBANA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100" b="0"/>
              <a:t>POPULAÇÃO RURAL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endParaRPr lang="pt-BR" sz="1100" b="0"/>
          </a:p>
          <a:p>
            <a:endParaRPr lang="pt-BR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3679724-8064-428A-E484-9D0357221DD1}"/>
              </a:ext>
            </a:extLst>
          </p:cNvPr>
          <p:cNvSpPr txBox="1">
            <a:spLocks/>
          </p:cNvSpPr>
          <p:nvPr/>
        </p:nvSpPr>
        <p:spPr>
          <a:xfrm>
            <a:off x="9335089" y="4992034"/>
            <a:ext cx="2549017" cy="368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0"/>
                <a:cs typeface="Segoe UI" panose="020B0502040204020203" pitchFamily="34" charset="0"/>
              </a:rPr>
              <a:t>USUÁRIOS EXTERNOS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3243C9-D65A-48D7-A105-848D73368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562" y="1671403"/>
            <a:ext cx="5399297" cy="2571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4793CD9-5EEA-85B9-58D1-876AD0FF11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091"/>
          <a:stretch/>
        </p:blipFill>
        <p:spPr>
          <a:xfrm>
            <a:off x="3923078" y="4680591"/>
            <a:ext cx="5467581" cy="1224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F8E2057-86D9-B6D3-4954-081460D95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5948"/>
          <a:stretch/>
        </p:blipFill>
        <p:spPr>
          <a:xfrm>
            <a:off x="11199540" y="334400"/>
            <a:ext cx="495759" cy="43999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D55F6AA8-3FB8-756A-3828-EBEB27672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334" y="1150020"/>
            <a:ext cx="1848108" cy="5182323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E9B32E9D-800F-31E9-E38D-94083B8F6108}"/>
              </a:ext>
            </a:extLst>
          </p:cNvPr>
          <p:cNvGrpSpPr/>
          <p:nvPr/>
        </p:nvGrpSpPr>
        <p:grpSpPr>
          <a:xfrm>
            <a:off x="671345" y="2862684"/>
            <a:ext cx="3312368" cy="2227248"/>
            <a:chOff x="550590" y="2171082"/>
            <a:chExt cx="3312368" cy="2227248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AD8D768B-A01B-91FE-339F-044C488AFC5C}"/>
                </a:ext>
              </a:extLst>
            </p:cNvPr>
            <p:cNvGrpSpPr/>
            <p:nvPr/>
          </p:nvGrpSpPr>
          <p:grpSpPr>
            <a:xfrm>
              <a:off x="550590" y="2171082"/>
              <a:ext cx="3312368" cy="1205905"/>
              <a:chOff x="708085" y="2362200"/>
              <a:chExt cx="3050701" cy="1025525"/>
            </a:xfrm>
          </p:grpSpPr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93EEC85F-DE09-FD48-1059-9C8A2E1DAD10}"/>
                  </a:ext>
                </a:extLst>
              </p:cNvPr>
              <p:cNvSpPr/>
              <p:nvPr/>
            </p:nvSpPr>
            <p:spPr>
              <a:xfrm>
                <a:off x="708085" y="2940050"/>
                <a:ext cx="1736190" cy="447675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A3503512-7892-FCBA-C0B6-221C34650085}"/>
                  </a:ext>
                </a:extLst>
              </p:cNvPr>
              <p:cNvCxnSpPr/>
              <p:nvPr/>
            </p:nvCxnSpPr>
            <p:spPr>
              <a:xfrm flipV="1">
                <a:off x="2444275" y="2362200"/>
                <a:ext cx="1314511" cy="67310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4D13D8E4-0B5A-CF00-245D-3E717EB3426D}"/>
                </a:ext>
              </a:extLst>
            </p:cNvPr>
            <p:cNvCxnSpPr>
              <a:cxnSpLocks/>
            </p:cNvCxnSpPr>
            <p:nvPr/>
          </p:nvCxnSpPr>
          <p:spPr>
            <a:xfrm>
              <a:off x="2443957" y="3271382"/>
              <a:ext cx="1311554" cy="112694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935391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2460</Words>
  <Application>Microsoft Office PowerPoint</Application>
  <PresentationFormat>Personalizar</PresentationFormat>
  <Paragraphs>377</Paragraphs>
  <Slides>32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Cristiano</dc:creator>
  <cp:lastModifiedBy>Caio Petrillo Vieira de Mattos</cp:lastModifiedBy>
  <cp:revision>3</cp:revision>
  <dcterms:created xsi:type="dcterms:W3CDTF">2023-03-02T12:49:35Z</dcterms:created>
  <dcterms:modified xsi:type="dcterms:W3CDTF">2026-05-12T12:19:55Z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2026-01-27T14:12:01Z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1f1be804-ebdf-42f4-bda1-7f29abe6d47a</vt:lpwstr>
  </property>
  <property fmtid="{D5CDD505-2E9C-101B-9397-08002B2CF9AE}" pid="7" name="MSIP_Label_defa4170-0d19-0005-0004-bc88714345d2_ActionId">
    <vt:lpwstr>2b43d9da-03fa-4de1-8356-daed677c6aaa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