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86A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2" autoAdjust="0"/>
    <p:restoredTop sz="94660"/>
  </p:normalViewPr>
  <p:slideViewPr>
    <p:cSldViewPr snapToGrid="0">
      <p:cViewPr varScale="1">
        <p:scale>
          <a:sx n="76" d="100"/>
          <a:sy n="76" d="100"/>
        </p:scale>
        <p:origin x="50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19DBD-769B-4A18-886A-6E91CC8C295A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0936B-A191-4E5E-8D07-F79C4C521A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55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0989A8-D24A-756C-9AB2-D514DA8F94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C12B34-A524-334F-D764-1819BCEC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30F3B5-D5CE-FD8C-EE6F-2344F6F6E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B85286-A069-E2BE-2078-991B7BDA7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3595D7-067F-8B65-F05D-E1AB05CBF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51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5B12D3-F780-F45A-A9B9-928CA882E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9DFBBF-2344-7EEF-0CD9-B0CCADD5A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3222CB-D177-5AFF-9C43-5553A57E9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D3C6AE-99A7-CDEB-F436-77AF6DABA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CFB28E-2957-4E4E-57BE-FFDF4360C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593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1F7FEA-03A4-7B53-14F1-07B33D54D1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73FCF77-5F23-3569-BF50-E5486AB3E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5A41D0-D059-D732-B3E4-C591886AB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F63177-8F6C-E1F5-28D8-EE51217FE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E9BC36-93AE-3EB7-0695-240B31819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2327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56B6E-409C-9BCF-E6D1-795F25441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A7AB02-27D0-9FF1-77DF-EBC94F07C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6C394B-0146-DC46-8FAA-F5B8D3B1E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C137E2-9225-C757-6E1D-05C2DE994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93F82D-B3F3-2E21-B909-348EBB8F1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088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597B91-6186-C5D0-D85C-0A36C9C56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0D38E50-3848-2C18-9A06-FB8F779FA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20EB49-00FA-9C03-D98D-83259D820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421115-7A67-C6A2-16B9-6974FF971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F2A995-6B03-FC60-2073-2043EA813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826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2F31C8-AF0B-1528-004A-F2CC4E88E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96DFFA-BEB8-274D-7539-78605B89F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AD040B0-F9C3-F119-173C-9E2C3C7733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154B413-80CC-1641-40F4-28D0325BC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86E7216-283E-3544-6C51-90C04D5E1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BC9489-BF69-4113-CFCD-C7C3B456A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890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DA418B-FDB6-A7DA-0952-1B7834883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C7F098-74EA-898E-C6C2-D4C5561C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1719DDD-93BD-9C41-A0EB-37778FB77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82E59C8-9BA6-5E72-5797-A18410951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A199DC6-1261-24EE-E86C-22010D2CBB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C0D1E95-B389-456E-B3DB-F1D08E865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B24F23A-7B86-D715-0E86-EC691AF86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9F50E62-37D1-23F1-EE72-3E51D929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763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6CD72-D3ED-B1CA-B4F9-B82D43452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B2DA49A-8C34-8BF8-AD64-E425B1C29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0450F44-45E5-9201-2AA5-CC1F1A25B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B437805-BD4C-6BC9-4834-DE4822FD0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676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656FBB7-20D5-EC0D-9BC4-828348C9F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9C81DDC-4CE3-B30A-05A5-92F082141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C7650D6-A133-787E-D6A9-E2955D8C7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981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B7BF83-4884-4BF2-BDEC-F4E45448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86DB5-0906-F7D9-F8EF-ADFF4A25A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78196E4-4A8C-CFE9-A83F-42A70E08B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E22091E-CB31-3BEC-14BE-AD6C7E3AB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84219C-40DC-61A2-711A-447AF413D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9EDA0F7-4419-41B9-5161-2484F7288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14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EC2528-3802-633E-B9C2-9246165A4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A169FF0-EAE6-F279-EABD-EE52A9884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371F703-8D1D-8C0A-FD02-70012AE34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C022D54-3BE8-DE0F-2531-E9317375A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5C0F0D-B6C0-A816-4274-299739677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F6F24E-9EE6-B15C-F716-55422BB33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119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93027EE-0A20-28EB-0D99-D584FF246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8EB97D-51E4-133F-BECD-BD50413A1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7C27027-744A-CFB1-B88F-B17D20C799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72C91-9A7B-4F3D-AE4F-716EFE20EF15}" type="datetimeFigureOut">
              <a:rPr lang="pt-BR" smtClean="0"/>
              <a:t>21/07/2023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528FC1-491B-59FE-41B0-35276678B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C21818-913D-D7C8-85A7-64E4C6659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72D3C-8C41-4B8B-94AF-1866A6BE3D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969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tenderhabitacao.caixa.gov.br/" TargetMode="External"/><Relationship Id="rId2" Type="http://schemas.openxmlformats.org/officeDocument/2006/relationships/hyperlink" Target="https://www.gov.br/cidades/pt-br/acesso-a-informacao/acoes-e-programas/habitacao/programa-minha-casa-minha-vida/minha-casa-minha-vida-rura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DC01B2AA-8ED1-1372-B9E4-78019BE3C24F}"/>
              </a:ext>
            </a:extLst>
          </p:cNvPr>
          <p:cNvSpPr txBox="1"/>
          <p:nvPr/>
        </p:nvSpPr>
        <p:spPr>
          <a:xfrm>
            <a:off x="195943" y="77924"/>
            <a:ext cx="11800114" cy="67095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Passo a Passo para participar do MCMV Rural</a:t>
            </a:r>
          </a:p>
          <a:p>
            <a:pPr algn="just"/>
            <a:endParaRPr lang="pt-B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PASSO 1 </a:t>
            </a:r>
            <a:r>
              <a:rPr lang="pt-BR" sz="1400" dirty="0">
                <a:solidFill>
                  <a:schemeClr val="accent1">
                    <a:lumMod val="75000"/>
                  </a:schemeClr>
                </a:solidFill>
              </a:rPr>
              <a:t>– Levantamento dos candidatos a beneficiários  pela Entidade Organizadora - EO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Identificar o público alvo e a situação fundiária admitida, conforme  itens 4 e 6 da Portaria </a:t>
            </a:r>
            <a:r>
              <a:rPr lang="pt-BR" sz="1100" dirty="0" err="1">
                <a:latin typeface="rawline"/>
              </a:rPr>
              <a:t>MCid</a:t>
            </a:r>
            <a:r>
              <a:rPr lang="pt-BR" sz="1100" dirty="0">
                <a:latin typeface="rawline"/>
              </a:rPr>
              <a:t>  nº 741, de 2023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Caracterizar a comunidade  e o público alvo, conforme Formulário de Proposta disponível para consulta em </a:t>
            </a:r>
            <a:r>
              <a:rPr lang="pt-BR" sz="1100" dirty="0">
                <a:latin typeface="rawlin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https://www.gov.br/cidades/pt-br/acesso-a-informacao/acoes-e-programas/habitacao/programa-minha-casa-minha-vida/minha-casa-minha-vida-rural</a:t>
            </a:r>
            <a:endParaRPr lang="pt-BR" sz="1100" dirty="0">
              <a:latin typeface="rawline"/>
            </a:endParaRP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Colher as informações e providenciar os documentos básicos que acompanham o formulário de apresentação de proposta</a:t>
            </a:r>
          </a:p>
          <a:p>
            <a:pPr algn="just"/>
            <a:r>
              <a:rPr lang="pt-BR" sz="1100" dirty="0">
                <a:solidFill>
                  <a:srgbClr val="555555"/>
                </a:solidFill>
                <a:latin typeface="rawline"/>
              </a:rPr>
              <a:t>  </a:t>
            </a:r>
          </a:p>
          <a:p>
            <a:pPr algn="just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PASSO 2 </a:t>
            </a:r>
            <a:r>
              <a:rPr lang="pt-BR" sz="1400" dirty="0">
                <a:solidFill>
                  <a:schemeClr val="accent1">
                    <a:lumMod val="75000"/>
                  </a:schemeClr>
                </a:solidFill>
              </a:rPr>
              <a:t>– Habilitação de EO (se privada sem fins lucrativos), apresentação de propostas pela EO e enquadramento pelo Agente Financeiro - AF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O representante da EO deve acessar o Sistema de Habilitação de Entidades – SISAD, no sítio eletrônico do Ministério das Cidades (http://sisad.cidades.gov.br/) a partir do dia 24 de julho de 2023, e seguir as informações disponibilizadas no SISAD para cadastrar a sua entidade ou validar um cadastro existente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Uma vez cumprida a etapa do cadastramento ou validação cadastral a entidade deve selecionar o ciclo de seleção 2023 para gerar o seu protocolo de participação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De posse do protocolo e da documentação exigida na Portaria </a:t>
            </a:r>
            <a:r>
              <a:rPr lang="pt-BR" sz="1100" dirty="0" err="1">
                <a:latin typeface="rawline"/>
              </a:rPr>
              <a:t>MCid</a:t>
            </a:r>
            <a:r>
              <a:rPr lang="pt-BR" sz="1100" dirty="0">
                <a:latin typeface="rawline"/>
              </a:rPr>
              <a:t> nº 743, de 2023, o representante da EO encaminha a documentação via sistema eletrônico disponibilizado pelo AF (</a:t>
            </a:r>
            <a:r>
              <a:rPr lang="pt-BR" sz="1100" dirty="0">
                <a:latin typeface="rawlin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https://atenderhabitacao.caixa.gov.br</a:t>
            </a:r>
            <a:r>
              <a:rPr lang="pt-BR" sz="1100" dirty="0">
                <a:latin typeface="rawline"/>
              </a:rPr>
              <a:t>), com o pedido de sua habilitação e um única proposta de produção ou melhoria habitacional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O AF efetua a análise e validação da documentação apresentada diretamente no sistema, homologando o resultado da habilitação e o enquadramento da proposta</a:t>
            </a:r>
          </a:p>
          <a:p>
            <a:pPr algn="just"/>
            <a:endParaRPr lang="pt-BR" sz="1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PASSO 3 </a:t>
            </a:r>
            <a:r>
              <a:rPr lang="pt-BR" sz="1400" dirty="0">
                <a:solidFill>
                  <a:schemeClr val="accent1">
                    <a:lumMod val="75000"/>
                  </a:schemeClr>
                </a:solidFill>
              </a:rPr>
              <a:t>– Hierarquização e Seleção das Propostas pelo Ministério das Cidades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PT" sz="1100" dirty="0">
                <a:latin typeface="rawline"/>
              </a:rPr>
              <a:t>A hierarquização trata da classificação de propostas por unidade da federação pelo Ministério das Cidades, a partir da aplicação dos critérios de priorização definidos nas Portarias MCid n° 741 e 743, de 2023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PT" sz="1100" dirty="0">
                <a:latin typeface="rawline"/>
              </a:rPr>
              <a:t>A seleção trata da publicização pelo Ministério das Cidades das propostas melhor classificadas até o limite da meta física por unidade federação</a:t>
            </a:r>
          </a:p>
          <a:p>
            <a:pPr algn="just"/>
            <a:endParaRPr lang="pt-BR" sz="1100" dirty="0">
              <a:solidFill>
                <a:srgbClr val="555555"/>
              </a:solidFill>
              <a:latin typeface="rawline"/>
            </a:endParaRPr>
          </a:p>
          <a:p>
            <a:pPr algn="just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PASSO 4 </a:t>
            </a:r>
            <a:r>
              <a:rPr lang="pt-BR" sz="1400" dirty="0">
                <a:solidFill>
                  <a:schemeClr val="accent1">
                    <a:lumMod val="75000"/>
                  </a:schemeClr>
                </a:solidFill>
              </a:rPr>
              <a:t>– Contratação pelo AF das propostas selecionadas 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Solicitar ao município o cadastramento ou atualização dos dados dos candidatos a beneficiários no </a:t>
            </a:r>
            <a:r>
              <a:rPr lang="pt-BR" sz="1100" dirty="0" err="1">
                <a:latin typeface="rawline"/>
              </a:rPr>
              <a:t>CadÚnico</a:t>
            </a:r>
            <a:endParaRPr lang="pt-BR" sz="1100" dirty="0">
              <a:latin typeface="rawline"/>
            </a:endParaRP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O AF verificará o enquadramento das famílias, verificando suas informações cadastrais, financeiras e outras restrições, conforme subitem 13.3 da Portaria  </a:t>
            </a:r>
            <a:r>
              <a:rPr lang="pt-BR" sz="1100" dirty="0" err="1">
                <a:latin typeface="rawline"/>
              </a:rPr>
              <a:t>MCid</a:t>
            </a:r>
            <a:r>
              <a:rPr lang="pt-BR" sz="1100" dirty="0">
                <a:latin typeface="rawline"/>
              </a:rPr>
              <a:t> nº 741, de 2023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A contratação é feita pelo AF diretamente com cada família beneficiada, que deve apresentar a documentação exigida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Para contratação deverão ser elaborados os projetos de arquitetura, engenharia e trabalho social, conforme especificações técnicas mínimas definidas no Anexo II da Portaria  </a:t>
            </a:r>
            <a:r>
              <a:rPr lang="pt-BR" sz="1100" dirty="0" err="1">
                <a:latin typeface="rawline"/>
              </a:rPr>
              <a:t>MCid</a:t>
            </a:r>
            <a:r>
              <a:rPr lang="pt-BR" sz="1100" dirty="0">
                <a:latin typeface="rawline"/>
              </a:rPr>
              <a:t> nº 741, de 2023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Formar Comissão de Representantes - CRE, composta ao menos de 3 membros, dos quais 2 são eleitos entre os beneficiários em assembleia, sendo preferencialmente uma mulher e um membro da EO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Pagamento da participação financeira da família no valor de 1% da operação</a:t>
            </a:r>
          </a:p>
          <a:p>
            <a:pPr algn="just"/>
            <a:endParaRPr lang="pt-BR" sz="1000" dirty="0"/>
          </a:p>
          <a:p>
            <a:pPr algn="just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PASSO 5 </a:t>
            </a:r>
            <a:r>
              <a:rPr lang="pt-BR" sz="1400" dirty="0">
                <a:solidFill>
                  <a:schemeClr val="accent1">
                    <a:lumMod val="75000"/>
                  </a:schemeClr>
                </a:solidFill>
              </a:rPr>
              <a:t>– Execução das Obras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A EO deverá executar, gerenciar e fiscalizar direta ou indiretamente as obras e serviços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>
                <a:latin typeface="rawline"/>
              </a:rPr>
              <a:t>O repasse da subvenção e acompanhamento da execução da operação ocorrerá conforme itens 14 e 15 da Portaria  </a:t>
            </a:r>
            <a:r>
              <a:rPr lang="pt-BR" sz="1100" dirty="0" err="1">
                <a:latin typeface="rawline"/>
              </a:rPr>
              <a:t>MCid</a:t>
            </a:r>
            <a:r>
              <a:rPr lang="pt-BR" sz="1100" dirty="0">
                <a:latin typeface="rawline"/>
              </a:rPr>
              <a:t> nº 741, de 2023</a:t>
            </a:r>
          </a:p>
          <a:p>
            <a:pPr algn="just"/>
            <a:endParaRPr lang="pt-BR" sz="1100" dirty="0">
              <a:solidFill>
                <a:srgbClr val="FF0000"/>
              </a:solidFill>
            </a:endParaRPr>
          </a:p>
          <a:p>
            <a:pPr algn="just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PASSO 6 </a:t>
            </a:r>
            <a:r>
              <a:rPr lang="pt-BR" sz="1400" dirty="0">
                <a:solidFill>
                  <a:schemeClr val="accent1">
                    <a:lumMod val="75000"/>
                  </a:schemeClr>
                </a:solidFill>
              </a:rPr>
              <a:t>– Finalização das obras e prestação de contas</a:t>
            </a:r>
          </a:p>
          <a:p>
            <a:pPr marL="228600" indent="-228600" algn="just" fontAlgn="base">
              <a:buFont typeface="+mj-lt"/>
              <a:buAutoNum type="arabicPeriod"/>
            </a:pPr>
            <a:r>
              <a:rPr lang="pt-BR" sz="1100" dirty="0"/>
              <a:t>A EO deverá comunicar o encerramento da operação ao AF entregando os termos de recebimento das unidades pelas famílias e solicitando o ateste final e liberação da última parcela, </a:t>
            </a:r>
            <a:r>
              <a:rPr lang="pt-BR" sz="1100" dirty="0">
                <a:latin typeface="rawline"/>
              </a:rPr>
              <a:t>conforme item 18 da Portaria  </a:t>
            </a:r>
            <a:r>
              <a:rPr lang="pt-BR" sz="1100" dirty="0" err="1">
                <a:latin typeface="rawline"/>
              </a:rPr>
              <a:t>MCid</a:t>
            </a:r>
            <a:r>
              <a:rPr lang="pt-BR" sz="1100" dirty="0">
                <a:latin typeface="rawline"/>
              </a:rPr>
              <a:t> nº 741, de 2023, e relatório fotográfico</a:t>
            </a:r>
          </a:p>
        </p:txBody>
      </p:sp>
    </p:spTree>
    <p:extLst>
      <p:ext uri="{BB962C8B-B14F-4D97-AF65-F5344CB8AC3E}">
        <p14:creationId xmlns:p14="http://schemas.microsoft.com/office/powerpoint/2010/main" val="3263153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608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rawline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Fernando Henrique Neves</dc:creator>
  <cp:lastModifiedBy>Fernando Henrique Neves</cp:lastModifiedBy>
  <cp:revision>18</cp:revision>
  <dcterms:created xsi:type="dcterms:W3CDTF">2023-06-30T15:38:22Z</dcterms:created>
  <dcterms:modified xsi:type="dcterms:W3CDTF">2023-07-21T20:33:56Z</dcterms:modified>
</cp:coreProperties>
</file>