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746" r:id="rId5"/>
    <p:sldId id="747" r:id="rId6"/>
    <p:sldId id="772" r:id="rId7"/>
    <p:sldId id="774" r:id="rId8"/>
    <p:sldId id="773" r:id="rId9"/>
    <p:sldId id="771" r:id="rId10"/>
    <p:sldId id="750" r:id="rId11"/>
    <p:sldId id="751" r:id="rId12"/>
    <p:sldId id="752" r:id="rId13"/>
    <p:sldId id="753" r:id="rId14"/>
    <p:sldId id="755" r:id="rId15"/>
    <p:sldId id="756" r:id="rId16"/>
    <p:sldId id="763" r:id="rId17"/>
    <p:sldId id="767" r:id="rId18"/>
    <p:sldId id="768" r:id="rId19"/>
    <p:sldId id="770" r:id="rId20"/>
    <p:sldId id="35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0281F8B-BB57-4A51-AD87-7FF035EFE7EA}">
          <p14:sldIdLst>
            <p14:sldId id="746"/>
            <p14:sldId id="747"/>
            <p14:sldId id="772"/>
            <p14:sldId id="774"/>
            <p14:sldId id="773"/>
          </p14:sldIdLst>
        </p14:section>
        <p14:section name="Seção sem Título" id="{07D4EFDE-7242-476E-AE22-E52BAC865AFC}">
          <p14:sldIdLst>
            <p14:sldId id="771"/>
            <p14:sldId id="750"/>
            <p14:sldId id="751"/>
            <p14:sldId id="752"/>
            <p14:sldId id="753"/>
            <p14:sldId id="755"/>
            <p14:sldId id="756"/>
            <p14:sldId id="763"/>
            <p14:sldId id="767"/>
            <p14:sldId id="768"/>
            <p14:sldId id="770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Figueiroa Bakuzis" initials="TFB" lastIdx="1" clrIdx="0">
    <p:extLst>
      <p:ext uri="{19B8F6BF-5375-455C-9EA6-DF929625EA0E}">
        <p15:presenceInfo xmlns:p15="http://schemas.microsoft.com/office/powerpoint/2012/main" userId="Tamara Figueiroa Bakuz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1B6D0D"/>
    <a:srgbClr val="B0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ADEC8-A1CB-484C-9708-718C93E51C24}" v="2" dt="2022-06-07T12:28:28.57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98B0F-CD3B-42C0-AF63-1838C6AE530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519E9C-54E5-4FA3-B8D1-A3452AE9E0F7}">
      <dgm:prSet phldrT="[Texto]"/>
      <dgm:spPr/>
      <dgm:t>
        <a:bodyPr/>
        <a:lstStyle/>
        <a:p>
          <a:r>
            <a:rPr lang="pt-BR"/>
            <a:t>1º Plano de Ação</a:t>
          </a:r>
        </a:p>
      </dgm:t>
    </dgm:pt>
    <dgm:pt modelId="{511BEE60-5210-4DD1-8D4C-1770A122D5C2}" type="parTrans" cxnId="{23AA8E50-9AA5-4E6F-B38A-AB3CFECA918C}">
      <dgm:prSet/>
      <dgm:spPr/>
      <dgm:t>
        <a:bodyPr/>
        <a:lstStyle/>
        <a:p>
          <a:endParaRPr lang="pt-BR"/>
        </a:p>
      </dgm:t>
    </dgm:pt>
    <dgm:pt modelId="{ECACF503-8FEF-4504-96EB-813FCEB40959}" type="sibTrans" cxnId="{23AA8E50-9AA5-4E6F-B38A-AB3CFECA918C}">
      <dgm:prSet/>
      <dgm:spPr/>
      <dgm:t>
        <a:bodyPr/>
        <a:lstStyle/>
        <a:p>
          <a:endParaRPr lang="pt-BR"/>
        </a:p>
      </dgm:t>
    </dgm:pt>
    <dgm:pt modelId="{51A82AE1-73E5-4E41-88E5-264FC9C8BE1A}">
      <dgm:prSet phldrT="[Texto]"/>
      <dgm:spPr/>
      <dgm:t>
        <a:bodyPr/>
        <a:lstStyle/>
        <a:p>
          <a:r>
            <a:rPr lang="pt-BR"/>
            <a:t>2º Plano de Ação</a:t>
          </a:r>
        </a:p>
      </dgm:t>
    </dgm:pt>
    <dgm:pt modelId="{5AC78646-ABDF-4C5B-9C5B-D1676E012FB2}" type="parTrans" cxnId="{DE8853E4-92A6-460B-8545-D677968961FB}">
      <dgm:prSet/>
      <dgm:spPr/>
      <dgm:t>
        <a:bodyPr/>
        <a:lstStyle/>
        <a:p>
          <a:endParaRPr lang="pt-BR"/>
        </a:p>
      </dgm:t>
    </dgm:pt>
    <dgm:pt modelId="{6CFB1018-E8C5-49B8-884F-B9E7CCAD3166}" type="sibTrans" cxnId="{DE8853E4-92A6-460B-8545-D677968961FB}">
      <dgm:prSet/>
      <dgm:spPr/>
      <dgm:t>
        <a:bodyPr/>
        <a:lstStyle/>
        <a:p>
          <a:endParaRPr lang="pt-BR"/>
        </a:p>
      </dgm:t>
    </dgm:pt>
    <dgm:pt modelId="{9B997F0B-1B84-41C7-9B38-87B1E4115389}">
      <dgm:prSet phldrT="[Texto]"/>
      <dgm:spPr/>
      <dgm:t>
        <a:bodyPr/>
        <a:lstStyle/>
        <a:p>
          <a:r>
            <a:rPr lang="pt-BR"/>
            <a:t>3º Plano de Ação</a:t>
          </a:r>
        </a:p>
      </dgm:t>
    </dgm:pt>
    <dgm:pt modelId="{6011E646-AB56-41DD-BDDD-DF4A25806389}" type="parTrans" cxnId="{DFBDA5AC-19E0-4FA6-8500-6B29D7B7E8C0}">
      <dgm:prSet/>
      <dgm:spPr/>
      <dgm:t>
        <a:bodyPr/>
        <a:lstStyle/>
        <a:p>
          <a:endParaRPr lang="pt-BR"/>
        </a:p>
      </dgm:t>
    </dgm:pt>
    <dgm:pt modelId="{082E6B4C-CEF3-425E-A409-B55BC6E66C76}" type="sibTrans" cxnId="{DFBDA5AC-19E0-4FA6-8500-6B29D7B7E8C0}">
      <dgm:prSet/>
      <dgm:spPr/>
      <dgm:t>
        <a:bodyPr/>
        <a:lstStyle/>
        <a:p>
          <a:endParaRPr lang="pt-BR"/>
        </a:p>
      </dgm:t>
    </dgm:pt>
    <dgm:pt modelId="{2E0C1305-0529-4B20-97EA-3449FBD06B63}">
      <dgm:prSet/>
      <dgm:spPr/>
      <dgm:t>
        <a:bodyPr/>
        <a:lstStyle/>
        <a:p>
          <a:r>
            <a:rPr lang="pt-BR"/>
            <a:t>4º Plano de Ação</a:t>
          </a:r>
        </a:p>
      </dgm:t>
    </dgm:pt>
    <dgm:pt modelId="{4902BEBD-6EDD-4F8A-A12E-81336B2F5030}" type="parTrans" cxnId="{745D48D9-BA91-421C-871A-E3597FBF9C5F}">
      <dgm:prSet/>
      <dgm:spPr/>
      <dgm:t>
        <a:bodyPr/>
        <a:lstStyle/>
        <a:p>
          <a:endParaRPr lang="pt-BR"/>
        </a:p>
      </dgm:t>
    </dgm:pt>
    <dgm:pt modelId="{08F98FBA-E23B-49B6-90C9-AE70B3E7E1D6}" type="sibTrans" cxnId="{745D48D9-BA91-421C-871A-E3597FBF9C5F}">
      <dgm:prSet/>
      <dgm:spPr/>
      <dgm:t>
        <a:bodyPr/>
        <a:lstStyle/>
        <a:p>
          <a:endParaRPr lang="pt-BR"/>
        </a:p>
      </dgm:t>
    </dgm:pt>
    <dgm:pt modelId="{43CC1D5D-26C5-4DA7-A22F-339FCAA8CDFF}">
      <dgm:prSet/>
      <dgm:spPr/>
      <dgm:t>
        <a:bodyPr/>
        <a:lstStyle/>
        <a:p>
          <a:r>
            <a:rPr lang="pt-BR"/>
            <a:t>5º Plano de Ação</a:t>
          </a:r>
        </a:p>
      </dgm:t>
    </dgm:pt>
    <dgm:pt modelId="{0642F802-874B-4EAB-AA7F-07513F8B5134}" type="parTrans" cxnId="{21F61C78-C53C-4EA4-A243-EB1A1E03C22B}">
      <dgm:prSet/>
      <dgm:spPr/>
      <dgm:t>
        <a:bodyPr/>
        <a:lstStyle/>
        <a:p>
          <a:endParaRPr lang="pt-BR"/>
        </a:p>
      </dgm:t>
    </dgm:pt>
    <dgm:pt modelId="{2CD705D8-F3E4-4BE0-A885-D83DE1BE9B0C}" type="sibTrans" cxnId="{21F61C78-C53C-4EA4-A243-EB1A1E03C22B}">
      <dgm:prSet/>
      <dgm:spPr/>
      <dgm:t>
        <a:bodyPr/>
        <a:lstStyle/>
        <a:p>
          <a:endParaRPr lang="pt-BR"/>
        </a:p>
      </dgm:t>
    </dgm:pt>
    <dgm:pt modelId="{C855C1AB-6B2D-4F81-ACC5-35A719E102AB}" type="pres">
      <dgm:prSet presAssocID="{66F98B0F-CD3B-42C0-AF63-1838C6AE530A}" presName="arrowDiagram" presStyleCnt="0">
        <dgm:presLayoutVars>
          <dgm:chMax val="5"/>
          <dgm:dir/>
          <dgm:resizeHandles val="exact"/>
        </dgm:presLayoutVars>
      </dgm:prSet>
      <dgm:spPr/>
    </dgm:pt>
    <dgm:pt modelId="{E296E9E0-5E00-4105-B5C5-1753635020F0}" type="pres">
      <dgm:prSet presAssocID="{66F98B0F-CD3B-42C0-AF63-1838C6AE530A}" presName="arrow" presStyleLbl="bgShp" presStyleIdx="0" presStyleCnt="1"/>
      <dgm:spPr>
        <a:solidFill>
          <a:schemeClr val="bg1">
            <a:lumMod val="65000"/>
          </a:schemeClr>
        </a:solidFill>
      </dgm:spPr>
    </dgm:pt>
    <dgm:pt modelId="{75330733-45CF-4D90-B49B-CA3983A679CF}" type="pres">
      <dgm:prSet presAssocID="{66F98B0F-CD3B-42C0-AF63-1838C6AE530A}" presName="arrowDiagram5" presStyleCnt="0"/>
      <dgm:spPr/>
    </dgm:pt>
    <dgm:pt modelId="{FC4514E2-A120-4282-A71B-01AF7EE1BE42}" type="pres">
      <dgm:prSet presAssocID="{4B519E9C-54E5-4FA3-B8D1-A3452AE9E0F7}" presName="bullet5a" presStyleLbl="node1" presStyleIdx="0" presStyleCnt="5"/>
      <dgm:spPr>
        <a:solidFill>
          <a:srgbClr val="B00000"/>
        </a:solidFill>
      </dgm:spPr>
    </dgm:pt>
    <dgm:pt modelId="{CCAAAAD2-A83D-46AD-8873-784AE3053DDD}" type="pres">
      <dgm:prSet presAssocID="{4B519E9C-54E5-4FA3-B8D1-A3452AE9E0F7}" presName="textBox5a" presStyleLbl="revTx" presStyleIdx="0" presStyleCnt="5">
        <dgm:presLayoutVars>
          <dgm:bulletEnabled val="1"/>
        </dgm:presLayoutVars>
      </dgm:prSet>
      <dgm:spPr/>
    </dgm:pt>
    <dgm:pt modelId="{D31DF83A-CDB0-42EC-9455-62BFE2E1D4BA}" type="pres">
      <dgm:prSet presAssocID="{51A82AE1-73E5-4E41-88E5-264FC9C8BE1A}" presName="bullet5b" presStyleLbl="node1" presStyleIdx="1" presStyleCnt="5"/>
      <dgm:spPr>
        <a:solidFill>
          <a:schemeClr val="accent2">
            <a:lumMod val="75000"/>
          </a:schemeClr>
        </a:solidFill>
      </dgm:spPr>
    </dgm:pt>
    <dgm:pt modelId="{77794E98-9BAA-4F24-8309-41679B90F866}" type="pres">
      <dgm:prSet presAssocID="{51A82AE1-73E5-4E41-88E5-264FC9C8BE1A}" presName="textBox5b" presStyleLbl="revTx" presStyleIdx="1" presStyleCnt="5">
        <dgm:presLayoutVars>
          <dgm:bulletEnabled val="1"/>
        </dgm:presLayoutVars>
      </dgm:prSet>
      <dgm:spPr/>
    </dgm:pt>
    <dgm:pt modelId="{889AF822-4AF5-43B7-8BF3-2267C2BC3C12}" type="pres">
      <dgm:prSet presAssocID="{9B997F0B-1B84-41C7-9B38-87B1E4115389}" presName="bullet5c" presStyleLbl="node1" presStyleIdx="2" presStyleCnt="5"/>
      <dgm:spPr>
        <a:solidFill>
          <a:srgbClr val="FFC000"/>
        </a:solidFill>
      </dgm:spPr>
    </dgm:pt>
    <dgm:pt modelId="{B1B549FE-7082-47AA-9A0F-3360E16E5BFE}" type="pres">
      <dgm:prSet presAssocID="{9B997F0B-1B84-41C7-9B38-87B1E4115389}" presName="textBox5c" presStyleLbl="revTx" presStyleIdx="2" presStyleCnt="5">
        <dgm:presLayoutVars>
          <dgm:bulletEnabled val="1"/>
        </dgm:presLayoutVars>
      </dgm:prSet>
      <dgm:spPr/>
    </dgm:pt>
    <dgm:pt modelId="{4D1BA24C-A435-4F62-AF47-BED63FDC9965}" type="pres">
      <dgm:prSet presAssocID="{2E0C1305-0529-4B20-97EA-3449FBD06B63}" presName="bullet5d" presStyleLbl="node1" presStyleIdx="3" presStyleCnt="5"/>
      <dgm:spPr/>
    </dgm:pt>
    <dgm:pt modelId="{788E5606-4B14-40C8-8DFF-068D55EB6E02}" type="pres">
      <dgm:prSet presAssocID="{2E0C1305-0529-4B20-97EA-3449FBD06B63}" presName="textBox5d" presStyleLbl="revTx" presStyleIdx="3" presStyleCnt="5">
        <dgm:presLayoutVars>
          <dgm:bulletEnabled val="1"/>
        </dgm:presLayoutVars>
      </dgm:prSet>
      <dgm:spPr/>
    </dgm:pt>
    <dgm:pt modelId="{DB979A86-4154-4E19-ACDE-9F62EDCF00BE}" type="pres">
      <dgm:prSet presAssocID="{43CC1D5D-26C5-4DA7-A22F-339FCAA8CDFF}" presName="bullet5e" presStyleLbl="node1" presStyleIdx="4" presStyleCnt="5"/>
      <dgm:spPr>
        <a:solidFill>
          <a:srgbClr val="1B6D0D"/>
        </a:solidFill>
      </dgm:spPr>
    </dgm:pt>
    <dgm:pt modelId="{37447DF4-4E4F-43E3-BD33-9AEBF11F92F8}" type="pres">
      <dgm:prSet presAssocID="{43CC1D5D-26C5-4DA7-A22F-339FCAA8CDFF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F525080E-07DC-4A76-B08C-A54705E923DF}" type="presOf" srcId="{9B997F0B-1B84-41C7-9B38-87B1E4115389}" destId="{B1B549FE-7082-47AA-9A0F-3360E16E5BFE}" srcOrd="0" destOrd="0" presId="urn:microsoft.com/office/officeart/2005/8/layout/arrow2"/>
    <dgm:cxn modelId="{BDBC051E-1437-4AA7-948E-E733AFC6CA73}" type="presOf" srcId="{43CC1D5D-26C5-4DA7-A22F-339FCAA8CDFF}" destId="{37447DF4-4E4F-43E3-BD33-9AEBF11F92F8}" srcOrd="0" destOrd="0" presId="urn:microsoft.com/office/officeart/2005/8/layout/arrow2"/>
    <dgm:cxn modelId="{F3169266-B6D8-4D9D-ABFF-33C983BE9DC2}" type="presOf" srcId="{2E0C1305-0529-4B20-97EA-3449FBD06B63}" destId="{788E5606-4B14-40C8-8DFF-068D55EB6E02}" srcOrd="0" destOrd="0" presId="urn:microsoft.com/office/officeart/2005/8/layout/arrow2"/>
    <dgm:cxn modelId="{49ABE54C-7CE8-48B6-8B87-37D30764164A}" type="presOf" srcId="{51A82AE1-73E5-4E41-88E5-264FC9C8BE1A}" destId="{77794E98-9BAA-4F24-8309-41679B90F866}" srcOrd="0" destOrd="0" presId="urn:microsoft.com/office/officeart/2005/8/layout/arrow2"/>
    <dgm:cxn modelId="{23AA8E50-9AA5-4E6F-B38A-AB3CFECA918C}" srcId="{66F98B0F-CD3B-42C0-AF63-1838C6AE530A}" destId="{4B519E9C-54E5-4FA3-B8D1-A3452AE9E0F7}" srcOrd="0" destOrd="0" parTransId="{511BEE60-5210-4DD1-8D4C-1770A122D5C2}" sibTransId="{ECACF503-8FEF-4504-96EB-813FCEB40959}"/>
    <dgm:cxn modelId="{21F61C78-C53C-4EA4-A243-EB1A1E03C22B}" srcId="{66F98B0F-CD3B-42C0-AF63-1838C6AE530A}" destId="{43CC1D5D-26C5-4DA7-A22F-339FCAA8CDFF}" srcOrd="4" destOrd="0" parTransId="{0642F802-874B-4EAB-AA7F-07513F8B5134}" sibTransId="{2CD705D8-F3E4-4BE0-A885-D83DE1BE9B0C}"/>
    <dgm:cxn modelId="{DFBDA5AC-19E0-4FA6-8500-6B29D7B7E8C0}" srcId="{66F98B0F-CD3B-42C0-AF63-1838C6AE530A}" destId="{9B997F0B-1B84-41C7-9B38-87B1E4115389}" srcOrd="2" destOrd="0" parTransId="{6011E646-AB56-41DD-BDDD-DF4A25806389}" sibTransId="{082E6B4C-CEF3-425E-A409-B55BC6E66C76}"/>
    <dgm:cxn modelId="{745D48D9-BA91-421C-871A-E3597FBF9C5F}" srcId="{66F98B0F-CD3B-42C0-AF63-1838C6AE530A}" destId="{2E0C1305-0529-4B20-97EA-3449FBD06B63}" srcOrd="3" destOrd="0" parTransId="{4902BEBD-6EDD-4F8A-A12E-81336B2F5030}" sibTransId="{08F98FBA-E23B-49B6-90C9-AE70B3E7E1D6}"/>
    <dgm:cxn modelId="{DE8853E4-92A6-460B-8545-D677968961FB}" srcId="{66F98B0F-CD3B-42C0-AF63-1838C6AE530A}" destId="{51A82AE1-73E5-4E41-88E5-264FC9C8BE1A}" srcOrd="1" destOrd="0" parTransId="{5AC78646-ABDF-4C5B-9C5B-D1676E012FB2}" sibTransId="{6CFB1018-E8C5-49B8-884F-B9E7CCAD3166}"/>
    <dgm:cxn modelId="{1DF6FFE7-917F-4A14-ACEA-384CB5CE92CD}" type="presOf" srcId="{66F98B0F-CD3B-42C0-AF63-1838C6AE530A}" destId="{C855C1AB-6B2D-4F81-ACC5-35A719E102AB}" srcOrd="0" destOrd="0" presId="urn:microsoft.com/office/officeart/2005/8/layout/arrow2"/>
    <dgm:cxn modelId="{A74DDCEC-270C-4DA0-83CB-5BC0AF3A8554}" type="presOf" srcId="{4B519E9C-54E5-4FA3-B8D1-A3452AE9E0F7}" destId="{CCAAAAD2-A83D-46AD-8873-784AE3053DDD}" srcOrd="0" destOrd="0" presId="urn:microsoft.com/office/officeart/2005/8/layout/arrow2"/>
    <dgm:cxn modelId="{3F27D42C-93A4-4F1C-8F9E-0CB7DC77361D}" type="presParOf" srcId="{C855C1AB-6B2D-4F81-ACC5-35A719E102AB}" destId="{E296E9E0-5E00-4105-B5C5-1753635020F0}" srcOrd="0" destOrd="0" presId="urn:microsoft.com/office/officeart/2005/8/layout/arrow2"/>
    <dgm:cxn modelId="{701CF53E-A1F2-4AF2-A66E-75470CCFE7F9}" type="presParOf" srcId="{C855C1AB-6B2D-4F81-ACC5-35A719E102AB}" destId="{75330733-45CF-4D90-B49B-CA3983A679CF}" srcOrd="1" destOrd="0" presId="urn:microsoft.com/office/officeart/2005/8/layout/arrow2"/>
    <dgm:cxn modelId="{E4D62E29-2B8E-4380-ADDC-6805163D1563}" type="presParOf" srcId="{75330733-45CF-4D90-B49B-CA3983A679CF}" destId="{FC4514E2-A120-4282-A71B-01AF7EE1BE42}" srcOrd="0" destOrd="0" presId="urn:microsoft.com/office/officeart/2005/8/layout/arrow2"/>
    <dgm:cxn modelId="{5D4FE51F-0D15-4C8A-AC57-4A1E2E1938C6}" type="presParOf" srcId="{75330733-45CF-4D90-B49B-CA3983A679CF}" destId="{CCAAAAD2-A83D-46AD-8873-784AE3053DDD}" srcOrd="1" destOrd="0" presId="urn:microsoft.com/office/officeart/2005/8/layout/arrow2"/>
    <dgm:cxn modelId="{2164E493-D577-4C4D-A61B-E6CDBD4B1860}" type="presParOf" srcId="{75330733-45CF-4D90-B49B-CA3983A679CF}" destId="{D31DF83A-CDB0-42EC-9455-62BFE2E1D4BA}" srcOrd="2" destOrd="0" presId="urn:microsoft.com/office/officeart/2005/8/layout/arrow2"/>
    <dgm:cxn modelId="{81DA184C-C8D3-4F77-929F-E7CCB7621A81}" type="presParOf" srcId="{75330733-45CF-4D90-B49B-CA3983A679CF}" destId="{77794E98-9BAA-4F24-8309-41679B90F866}" srcOrd="3" destOrd="0" presId="urn:microsoft.com/office/officeart/2005/8/layout/arrow2"/>
    <dgm:cxn modelId="{EA67EB10-4D64-4F3A-A116-CE30A6E9851F}" type="presParOf" srcId="{75330733-45CF-4D90-B49B-CA3983A679CF}" destId="{889AF822-4AF5-43B7-8BF3-2267C2BC3C12}" srcOrd="4" destOrd="0" presId="urn:microsoft.com/office/officeart/2005/8/layout/arrow2"/>
    <dgm:cxn modelId="{C5F16484-5F24-495D-A1CB-A37C33306803}" type="presParOf" srcId="{75330733-45CF-4D90-B49B-CA3983A679CF}" destId="{B1B549FE-7082-47AA-9A0F-3360E16E5BFE}" srcOrd="5" destOrd="0" presId="urn:microsoft.com/office/officeart/2005/8/layout/arrow2"/>
    <dgm:cxn modelId="{AE9E0C8B-7E57-4895-A49D-95605212E021}" type="presParOf" srcId="{75330733-45CF-4D90-B49B-CA3983A679CF}" destId="{4D1BA24C-A435-4F62-AF47-BED63FDC9965}" srcOrd="6" destOrd="0" presId="urn:microsoft.com/office/officeart/2005/8/layout/arrow2"/>
    <dgm:cxn modelId="{67811716-99DE-40AB-9424-4FC2BEBDC3DE}" type="presParOf" srcId="{75330733-45CF-4D90-B49B-CA3983A679CF}" destId="{788E5606-4B14-40C8-8DFF-068D55EB6E02}" srcOrd="7" destOrd="0" presId="urn:microsoft.com/office/officeart/2005/8/layout/arrow2"/>
    <dgm:cxn modelId="{C8140786-163C-48FE-BA14-7112496812AA}" type="presParOf" srcId="{75330733-45CF-4D90-B49B-CA3983A679CF}" destId="{DB979A86-4154-4E19-ACDE-9F62EDCF00BE}" srcOrd="8" destOrd="0" presId="urn:microsoft.com/office/officeart/2005/8/layout/arrow2"/>
    <dgm:cxn modelId="{76754FBC-808B-4386-B38E-1EB94C194F13}" type="presParOf" srcId="{75330733-45CF-4D90-B49B-CA3983A679CF}" destId="{37447DF4-4E4F-43E3-BD33-9AEBF11F92F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6E9E0-5E00-4105-B5C5-1753635020F0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514E2-A120-4282-A71B-01AF7EE1BE42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rgbClr val="B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AAD2-A83D-46AD-8873-784AE3053DDD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1º Plano de Ação</a:t>
          </a:r>
        </a:p>
      </dsp:txBody>
      <dsp:txXfrm>
        <a:off x="894079" y="4040293"/>
        <a:ext cx="1064768" cy="1209040"/>
      </dsp:txXfrm>
    </dsp:sp>
    <dsp:sp modelId="{D31DF83A-CDB0-42EC-9455-62BFE2E1D4BA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4E98-9BAA-4F24-8309-41679B90F866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2º Plano de Ação</a:t>
          </a:r>
        </a:p>
      </dsp:txBody>
      <dsp:txXfrm>
        <a:off x="1958847" y="3120813"/>
        <a:ext cx="1349248" cy="2128519"/>
      </dsp:txXfrm>
    </dsp:sp>
    <dsp:sp modelId="{889AF822-4AF5-43B7-8BF3-2267C2BC3C12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549FE-7082-47AA-9A0F-3360E16E5BFE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3º Plano de Ação</a:t>
          </a:r>
        </a:p>
      </dsp:txBody>
      <dsp:txXfrm>
        <a:off x="3308095" y="2394373"/>
        <a:ext cx="1568704" cy="2854960"/>
      </dsp:txXfrm>
    </dsp:sp>
    <dsp:sp modelId="{4D1BA24C-A435-4F62-AF47-BED63FDC9965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E5606-4B14-40C8-8DFF-068D55EB6E02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4º Plano de Ação</a:t>
          </a:r>
        </a:p>
      </dsp:txBody>
      <dsp:txXfrm>
        <a:off x="4876800" y="1845733"/>
        <a:ext cx="1625600" cy="3403600"/>
      </dsp:txXfrm>
    </dsp:sp>
    <dsp:sp modelId="{DB979A86-4154-4E19-ACDE-9F62EDCF00BE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rgbClr val="1B6D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47DF4-4E4F-43E3-BD33-9AEBF11F92F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5º Plano de Ação</a:t>
          </a:r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E1B83-237A-49BF-AA89-2E91C1B804C3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ACDA4-04CE-4DA1-B69E-3B1F08FFC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7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40FF0-1B1E-4EB5-B852-7ABD216C631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9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7B1C1-D1CF-4768-BF18-6EE52A7AA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7D0E7-CDBF-41BA-B5A0-CF2B4C942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E49B6-E25C-4310-849D-B36ED5B8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8B3C86-A289-42F6-8D33-1A5D940A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3E4F73-23FE-4459-BC62-945AE76E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32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1FECF-7FC4-4444-9C80-7AA40E48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3EFAEC-B27C-40A6-B43F-EF3318C9D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27F35A-C402-4317-B71A-585E6BD5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608698-1E82-4112-A705-376F9C97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7F0DE0-F605-4076-B205-BB9F83A6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96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A562D3-E956-4A14-95D1-41507AF66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D99812-B970-4483-86F2-B0AB12285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D78B7-03BE-40A5-97E8-6F44D2D2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9C26CA-9282-426D-9BEE-F72A4CFA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0D6B9A-269A-4622-9D61-935BBCF5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0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8B83F-E6D0-4550-85AE-3CD8635F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00CEAF-D3C1-4FB0-8D82-D3C72347F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BA4027-A6CB-461C-AA93-C05076B0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ABA94D-C9D6-4BFE-96A2-8618A719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538E96-C0BE-4AD4-B4AE-8928B5E3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63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5A528-1C51-4503-80B6-1597F484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3964A7-01E1-4E92-9A2E-79BE3B9A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8BD8ED-3145-4CB2-B7F2-4EFF1691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49EDA3-D67A-464C-AD44-C4F0F288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E97E62-E14C-46BA-8B3A-E8F97CE8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6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E7A8B-F750-4709-A8FB-664AA02E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431D9B-0F94-4758-8E68-671DB8870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A4842E-2388-4954-8629-DA4A3ECE4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1E1D3B-9CD3-480B-B187-3E86D063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E452B7-DE1E-4AB3-B852-74FFD775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6482D7-F24C-4B35-BDF0-BC261F8A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23877-7BF3-4976-B08C-86162AE0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75AEAA-3054-4A04-B4E3-992F529B4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1CE0FF-BEF3-4E65-84BF-B4E5FFF21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D85921-9C43-43FF-AE7B-C1E122417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216D55-96A0-4220-8260-7F4B5EBE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79E9B2-B0BB-4802-8526-CF07901C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85777C-174F-4AE2-9514-DAF64C3E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A0A6790-12BF-41AF-B6C8-E5987DD7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1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FE82B-CF14-4EE2-AD9B-A29AC7F3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1A737E-87ED-4FB0-BD12-C6149E7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563AB9-882E-40B1-B7BC-255EA244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B1BBEF-FB74-4858-96F5-675D4E9D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89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E356CA3-6063-4A13-8FA7-313B9990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CFD4CC-6111-4C5B-A823-D669A952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444B78-A421-42D3-999F-1538E372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89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74D7B-3348-4804-A4CB-AA55A76E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3142F7-ADA3-438D-94EE-1331468A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8749F6-B491-477A-889A-B85AD4CC8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4379F4-FDED-45FF-933F-43E75AAC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2EF200-6CB9-460A-9D62-F695CC62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7888C6-615B-46F7-A803-06E13B39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83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8E2E9-8B21-4693-86CE-E858E286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2ECC13-E031-458F-B3D5-35744C25C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F114E-ED13-486A-9968-87A5FFEB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82578A-3B66-4AC6-A382-25DDC4A8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5D548-99FC-47BA-8261-87144C1D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92838C-9218-4F89-9D3C-A7E7787D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8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D18FC4-26A2-484B-9828-46BC9C91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528483-ACF7-418F-A6C3-B186F52C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6BD207-E153-4A41-90D2-252DDA760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D281-0FD2-4C57-89F1-12E8092C436A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97188-3D9D-4CD4-AEED-BA89ADAA5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90900-3BE9-49CD-AB8B-6443F2E82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11AB-5BB4-444A-8A91-751032745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2F10C5-A856-4670-86B4-1ABC69B7A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503"/>
          <a:stretch/>
        </p:blipFill>
        <p:spPr bwMode="auto">
          <a:xfrm>
            <a:off x="0" y="0"/>
            <a:ext cx="12192000" cy="65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732" y="3747052"/>
            <a:ext cx="7532674" cy="2387600"/>
          </a:xfrm>
        </p:spPr>
        <p:txBody>
          <a:bodyPr anchor="b">
            <a:noAutofit/>
          </a:bodyPr>
          <a:lstStyle/>
          <a:p>
            <a:pPr marL="143510" algn="l">
              <a:spcBef>
                <a:spcPts val="0"/>
              </a:spcBef>
            </a:pPr>
            <a:r>
              <a:rPr lang="pt-B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Comitê Interministerial</a:t>
            </a:r>
            <a:br>
              <a:rPr lang="pt-B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Governo Aberto</a:t>
            </a:r>
            <a:endParaRPr lang="en-US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rgbClr val="1B6D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0985"/>
            <a:ext cx="3778786" cy="558209"/>
          </a:xfrm>
        </p:spPr>
        <p:txBody>
          <a:bodyPr>
            <a:noAutofit/>
          </a:bodyPr>
          <a:lstStyle/>
          <a:p>
            <a:pPr lvl="0"/>
            <a:r>
              <a:rPr lang="pt-BR" sz="3600" b="1">
                <a:solidFill>
                  <a:schemeClr val="bg1"/>
                </a:solidFill>
              </a:rPr>
              <a:t>TEMAS PRIORIZADOS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A8A0866-9A96-4451-AC43-74964ACD310E}"/>
              </a:ext>
            </a:extLst>
          </p:cNvPr>
          <p:cNvSpPr txBox="1"/>
          <p:nvPr/>
        </p:nvSpPr>
        <p:spPr>
          <a:xfrm>
            <a:off x="4224284" y="189197"/>
            <a:ext cx="7795553" cy="66334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priorizados pela Sociedade Civil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Cadeias Agropecuárias e Dados Abertos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Meio Ambiente, Florestas e Dados Abertos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Combate à Corrupção no Setor Público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Maus Tratos a Animais e Governo Aberto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Direitos Humanos e Dados Abertos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priorizados pelo Governo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 de Imóveis Públicos Federais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Ciência de Dados para Vigilância Sanitária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 em Ciência: novos mecanismos de avaliação para o avanço da Ciência Aberta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 Social da Dívida Ativa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 Aberto no Licenciamento Ambiental Federal - LAF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priorizados por Outros Poderes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Participação social para melhoria dos dados eleitorais </a:t>
            </a:r>
            <a:r>
              <a:rPr lang="pt-BR">
                <a:latin typeface="Calibri"/>
                <a:ea typeface="Calibri" panose="020F0502020204030204" pitchFamily="34" charset="0"/>
                <a:cs typeface="Times New Roman"/>
              </a:rPr>
              <a:t>abertos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>
                <a:latin typeface="Calibri"/>
                <a:ea typeface="Calibri" panose="020F0502020204030204" pitchFamily="34" charset="0"/>
                <a:cs typeface="Times New Roman"/>
              </a:rPr>
              <a:t>Acessibilidade</a:t>
            </a:r>
            <a:r>
              <a:rPr lang="pt-BR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 para Participação no Legislativo</a:t>
            </a:r>
            <a:endParaRPr lang="pt-BR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>
              <a:ea typeface="+mn-lt"/>
              <a:cs typeface="Times New Roman"/>
            </a:endParaRP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A5926F69-17A7-4B37-9367-D2A9C2255A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41" y="3609748"/>
            <a:ext cx="879364" cy="11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0D4A621-04C9-4261-BA70-43D35B3534F1}"/>
              </a:ext>
            </a:extLst>
          </p:cNvPr>
          <p:cNvSpPr/>
          <p:nvPr/>
        </p:nvSpPr>
        <p:spPr>
          <a:xfrm>
            <a:off x="0" y="-39757"/>
            <a:ext cx="3778786" cy="6572473"/>
          </a:xfrm>
          <a:prstGeom prst="rect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8D6096B-5814-4347-9DB2-43BCB723D3D6}"/>
              </a:ext>
            </a:extLst>
          </p:cNvPr>
          <p:cNvSpPr txBox="1">
            <a:spLocks/>
          </p:cNvSpPr>
          <p:nvPr/>
        </p:nvSpPr>
        <p:spPr>
          <a:xfrm>
            <a:off x="0" y="3099712"/>
            <a:ext cx="3778786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chemeClr val="bg1"/>
                </a:solidFill>
              </a:rPr>
              <a:t>OFICINAS DE COCRIAÇÃO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97167E-6B28-4C18-9BD1-B261CDDBC02F}"/>
              </a:ext>
            </a:extLst>
          </p:cNvPr>
          <p:cNvSpPr txBox="1"/>
          <p:nvPr/>
        </p:nvSpPr>
        <p:spPr>
          <a:xfrm>
            <a:off x="4062735" y="576382"/>
            <a:ext cx="8015534" cy="5116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encontros virtuais realizados entre setembro e outubro de 2021</a:t>
            </a:r>
            <a:b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141 participantes</a:t>
            </a:r>
            <a:b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43% mulheres (paridade de gênero fomentada pela OGP)</a:t>
            </a:r>
            <a:b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79 instituições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 organizações da sociedade civil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 órgãos e entidades da Administração Pública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3993B04E-10B6-4B5C-8C9C-672A477609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9" y="4034419"/>
            <a:ext cx="1113074" cy="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0D4A621-04C9-4261-BA70-43D35B3534F1}"/>
              </a:ext>
            </a:extLst>
          </p:cNvPr>
          <p:cNvSpPr/>
          <p:nvPr/>
        </p:nvSpPr>
        <p:spPr>
          <a:xfrm>
            <a:off x="0" y="-39757"/>
            <a:ext cx="3778786" cy="6572473"/>
          </a:xfrm>
          <a:prstGeom prst="rect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8D6096B-5814-4347-9DB2-43BCB723D3D6}"/>
              </a:ext>
            </a:extLst>
          </p:cNvPr>
          <p:cNvSpPr txBox="1">
            <a:spLocks/>
          </p:cNvSpPr>
          <p:nvPr/>
        </p:nvSpPr>
        <p:spPr>
          <a:xfrm>
            <a:off x="0" y="3099712"/>
            <a:ext cx="3778786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solidFill>
                  <a:schemeClr val="bg1"/>
                </a:solidFill>
              </a:rPr>
              <a:t>OFICINAS DE COCRIAÇÃO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3993B04E-10B6-4B5C-8C9C-672A477609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9" y="4034419"/>
            <a:ext cx="1113074" cy="707266"/>
          </a:xfrm>
          <a:prstGeom prst="rect">
            <a:avLst/>
          </a:prstGeom>
        </p:spPr>
      </p:pic>
      <p:pic>
        <p:nvPicPr>
          <p:cNvPr id="2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69515C8-504A-4854-A2DB-0BE1DD464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758" y="102314"/>
            <a:ext cx="3620218" cy="2412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96FF9722-E248-45F5-B2BC-BF4AEB5A2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626" y="2616095"/>
            <a:ext cx="3620218" cy="1625810"/>
          </a:xfrm>
          <a:prstGeom prst="rect">
            <a:avLst/>
          </a:prstGeom>
        </p:spPr>
      </p:pic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8F0AA5-0AE7-46CE-AB1C-2A6955784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9306" y="444852"/>
            <a:ext cx="3807124" cy="1741352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8835F45-7A82-4E12-AC2F-7F67EDFE6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871" y="4389486"/>
            <a:ext cx="3792747" cy="223408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45B0700-F3A7-4912-B641-B72AAC6C6F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3" t="13725" b="980"/>
          <a:stretch/>
        </p:blipFill>
        <p:spPr>
          <a:xfrm>
            <a:off x="7671758" y="2702050"/>
            <a:ext cx="4396614" cy="197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2" descr="Table&#10;&#10;Description automatically generated">
            <a:extLst>
              <a:ext uri="{FF2B5EF4-FFF2-40B4-BE49-F238E27FC236}">
                <a16:creationId xmlns:a16="http://schemas.microsoft.com/office/drawing/2014/main" id="{85288327-765B-42BE-92AB-B47556737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3155" y="4851967"/>
            <a:ext cx="2743200" cy="15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8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0D4A621-04C9-4261-BA70-43D35B3534F1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rgbClr val="FFC000">
              <a:lumMod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BADAE49-0247-4BE2-B248-3CC4E97043F9}"/>
              </a:ext>
            </a:extLst>
          </p:cNvPr>
          <p:cNvSpPr txBox="1"/>
          <p:nvPr/>
        </p:nvSpPr>
        <p:spPr>
          <a:xfrm>
            <a:off x="4187685" y="578205"/>
            <a:ext cx="7832037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endParaRPr lang="pt-BR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lnSpc>
                <a:spcPct val="150000"/>
              </a:lnSpc>
            </a:pPr>
            <a:endParaRPr lang="pt-BR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40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8D6096B-5814-4347-9DB2-43BCB723D3D6}"/>
              </a:ext>
            </a:extLst>
          </p:cNvPr>
          <p:cNvSpPr txBox="1">
            <a:spLocks/>
          </p:cNvSpPr>
          <p:nvPr/>
        </p:nvSpPr>
        <p:spPr>
          <a:xfrm>
            <a:off x="13626" y="3865664"/>
            <a:ext cx="3778786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  <a:b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PROCESSO DE MONITORAMENTO</a:t>
            </a:r>
            <a:endParaRPr lang="pt-BR" sz="2400" b="1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04103A3-48E2-71F1-3131-1EF96F70E732}"/>
              </a:ext>
            </a:extLst>
          </p:cNvPr>
          <p:cNvSpPr txBox="1"/>
          <p:nvPr/>
        </p:nvSpPr>
        <p:spPr>
          <a:xfrm>
            <a:off x="4140256" y="0"/>
            <a:ext cx="7690273" cy="56260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pt-BR" sz="22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pt-BR" sz="2200" dirty="0">
              <a:ea typeface="+mn-lt"/>
              <a:cs typeface="+mn-lt"/>
            </a:endParaRPr>
          </a:p>
          <a:p>
            <a:pPr marL="34290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200" dirty="0"/>
              <a:t>Feito em conjunto </a:t>
            </a:r>
            <a:r>
              <a:rPr lang="pt-BR" sz="2200" b="1" dirty="0"/>
              <a:t>pelo governo</a:t>
            </a:r>
            <a:r>
              <a:rPr lang="pt-BR" sz="2200" dirty="0"/>
              <a:t>, representado pela CGU como o órgão coordenador do CIGA, e pela sociedade civil, representada </a:t>
            </a:r>
            <a:r>
              <a:rPr lang="pt-BR" sz="2200" b="1" dirty="0"/>
              <a:t>pelo GT da Sociedade Civil</a:t>
            </a:r>
          </a:p>
          <a:p>
            <a:pPr fontAlgn="base">
              <a:lnSpc>
                <a:spcPct val="150000"/>
              </a:lnSpc>
            </a:pPr>
            <a:endParaRPr lang="pt-BR" sz="2200" dirty="0"/>
          </a:p>
          <a:p>
            <a:pPr marL="34290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200" dirty="0"/>
              <a:t>A realização de um monitoramento efetivo e periódico permite a atuação proativa do governo e da sociedade tão logo sejam identificadas dificuldades de algum órgão ou entidade em executar as ações essenciais para implementação do compromisso proposto</a:t>
            </a:r>
            <a:endParaRPr lang="pt-BR" sz="22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51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0D4A621-04C9-4261-BA70-43D35B3534F1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rgbClr val="FFC000">
              <a:lumMod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8D6096B-5814-4347-9DB2-43BCB723D3D6}"/>
              </a:ext>
            </a:extLst>
          </p:cNvPr>
          <p:cNvSpPr txBox="1">
            <a:spLocks/>
          </p:cNvSpPr>
          <p:nvPr/>
        </p:nvSpPr>
        <p:spPr>
          <a:xfrm>
            <a:off x="13626" y="3865664"/>
            <a:ext cx="3778786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  <a:b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 EM TODO O PROCESSO</a:t>
            </a:r>
            <a:endParaRPr lang="pt-BR" sz="2400" b="1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F28FC5-6C4A-F81B-8F93-39F682DA092D}"/>
              </a:ext>
            </a:extLst>
          </p:cNvPr>
          <p:cNvSpPr txBox="1"/>
          <p:nvPr/>
        </p:nvSpPr>
        <p:spPr>
          <a:xfrm>
            <a:off x="5719324" y="224611"/>
            <a:ext cx="6202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https://www.gov.br/cgu/pt-br/governo-aberto/</a:t>
            </a:r>
          </a:p>
        </p:txBody>
      </p:sp>
      <p:pic>
        <p:nvPicPr>
          <p:cNvPr id="13" name="Imagem 12" descr="Diagrama&#10;&#10;Descrição gerada automaticamente">
            <a:extLst>
              <a:ext uri="{FF2B5EF4-FFF2-40B4-BE49-F238E27FC236}">
                <a16:creationId xmlns:a16="http://schemas.microsoft.com/office/drawing/2014/main" id="{68952601-E2C3-D435-4352-AD37250F0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/>
        </p:blipFill>
        <p:spPr>
          <a:xfrm>
            <a:off x="5029527" y="608458"/>
            <a:ext cx="6089196" cy="57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2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0D4A621-04C9-4261-BA70-43D35B3534F1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rgbClr val="FFC000">
              <a:lumMod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8D6096B-5814-4347-9DB2-43BCB723D3D6}"/>
              </a:ext>
            </a:extLst>
          </p:cNvPr>
          <p:cNvSpPr txBox="1">
            <a:spLocks/>
          </p:cNvSpPr>
          <p:nvPr/>
        </p:nvSpPr>
        <p:spPr>
          <a:xfrm>
            <a:off x="13626" y="3865664"/>
            <a:ext cx="3778786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  <a:b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 EM TODO O PROCESSO</a:t>
            </a:r>
            <a:endParaRPr lang="pt-BR" sz="2400" b="1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7A6498-FC71-3145-AA5C-ADB5BDD49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" t="31632" r="37765" b="7157"/>
          <a:stretch/>
        </p:blipFill>
        <p:spPr>
          <a:xfrm>
            <a:off x="4109475" y="197915"/>
            <a:ext cx="4146122" cy="22841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C0DED77-FADE-9D61-C915-0A948B2369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9" t="31731" r="58556" b="41919"/>
          <a:stretch/>
        </p:blipFill>
        <p:spPr>
          <a:xfrm>
            <a:off x="8408710" y="215970"/>
            <a:ext cx="3544478" cy="130120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EAEFB37-898D-50B3-729F-DF795833BE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9" t="58081" r="46495" b="12229"/>
          <a:stretch/>
        </p:blipFill>
        <p:spPr>
          <a:xfrm>
            <a:off x="4865121" y="2894750"/>
            <a:ext cx="6240544" cy="194182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5EE3878-D331-A815-D314-CF52C9D6DF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51" t="28560" r="32287" b="41750"/>
          <a:stretch/>
        </p:blipFill>
        <p:spPr>
          <a:xfrm>
            <a:off x="4773077" y="4822434"/>
            <a:ext cx="6424631" cy="15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0D4A621-04C9-4261-BA70-43D35B3534F1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rgbClr val="FFC000">
              <a:lumMod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8D6096B-5814-4347-9DB2-43BCB723D3D6}"/>
              </a:ext>
            </a:extLst>
          </p:cNvPr>
          <p:cNvSpPr txBox="1">
            <a:spLocks/>
          </p:cNvSpPr>
          <p:nvPr/>
        </p:nvSpPr>
        <p:spPr>
          <a:xfrm>
            <a:off x="13626" y="3865664"/>
            <a:ext cx="3778786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</a:t>
            </a:r>
            <a:b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CONSOLIDADAS SOBRE OS COMPROMISSOS</a:t>
            </a:r>
            <a:endParaRPr lang="pt-BR" sz="2400" b="1">
              <a:solidFill>
                <a:schemeClr val="bg1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5D04849-24CD-7F21-EB57-C9331748C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r="29491"/>
          <a:stretch/>
        </p:blipFill>
        <p:spPr bwMode="auto">
          <a:xfrm>
            <a:off x="3893122" y="224649"/>
            <a:ext cx="7442535" cy="43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369ABCE-D889-5C44-2F23-DD17D462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0755" r="1978" b="10014"/>
          <a:stretch/>
        </p:blipFill>
        <p:spPr bwMode="auto">
          <a:xfrm>
            <a:off x="8214467" y="4289065"/>
            <a:ext cx="3977533" cy="21885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8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AA9C7F99-2B01-42CB-97D1-1B1509A7C6B1}"/>
              </a:ext>
            </a:extLst>
          </p:cNvPr>
          <p:cNvSpPr txBox="1">
            <a:spLocks/>
          </p:cNvSpPr>
          <p:nvPr/>
        </p:nvSpPr>
        <p:spPr>
          <a:xfrm>
            <a:off x="-43132" y="1812919"/>
            <a:ext cx="4109721" cy="1692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4000" b="1">
                <a:solidFill>
                  <a:srgbClr val="FFFFFF"/>
                </a:solidFill>
              </a:rPr>
              <a:t>MONITORAMENTO DO PLANO DE AÇÃO</a:t>
            </a:r>
            <a:endParaRPr lang="pt-BR" sz="4000" b="1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AB024E-EDAA-48A8-AD5E-67BFF0C40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BECEC12-3309-4987-82D2-00F46600499C}"/>
              </a:ext>
            </a:extLst>
          </p:cNvPr>
          <p:cNvSpPr txBox="1"/>
          <p:nvPr/>
        </p:nvSpPr>
        <p:spPr>
          <a:xfrm>
            <a:off x="2862469" y="2120949"/>
            <a:ext cx="604299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/>
              <a:t>OBRIGADO!</a:t>
            </a:r>
          </a:p>
          <a:p>
            <a:pPr algn="ctr"/>
            <a:r>
              <a:rPr lang="pt-BR" sz="2000"/>
              <a:t>ogp@cgu.gov. </a:t>
            </a:r>
            <a:r>
              <a:rPr lang="pt-BR" sz="2000" err="1"/>
              <a:t>br</a:t>
            </a:r>
            <a:r>
              <a:rPr lang="pt-BR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8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2" y="3007131"/>
            <a:ext cx="3866434" cy="54383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666750">
              <a:spcAft>
                <a:spcPct val="35000"/>
              </a:spcAft>
            </a:pPr>
            <a:r>
              <a:rPr lang="pt-BR" sz="3600" b="1">
                <a:solidFill>
                  <a:schemeClr val="bg1"/>
                </a:solidFill>
              </a:rPr>
              <a:t>COMITÊ INTERMINISTERIAL DE GOVERNO ABERTO - CIGA</a:t>
            </a:r>
            <a:endParaRPr lang="pt-BR" sz="3600" b="1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0E3257F-6496-48E1-A3B5-207F869DE23D}"/>
              </a:ext>
            </a:extLst>
          </p:cNvPr>
          <p:cNvSpPr txBox="1">
            <a:spLocks/>
          </p:cNvSpPr>
          <p:nvPr/>
        </p:nvSpPr>
        <p:spPr>
          <a:xfrm>
            <a:off x="4110726" y="409323"/>
            <a:ext cx="7164362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>
              <a:latin typeface="Arial Narrow" panose="020B0606020202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991E4B-936B-6289-3AD1-0F2F20067A76}"/>
              </a:ext>
            </a:extLst>
          </p:cNvPr>
          <p:cNvSpPr txBox="1"/>
          <p:nvPr/>
        </p:nvSpPr>
        <p:spPr>
          <a:xfrm>
            <a:off x="4140256" y="0"/>
            <a:ext cx="7690273" cy="54827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pt-BR" sz="220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pt-BR" sz="2200">
              <a:ea typeface="+mn-lt"/>
              <a:cs typeface="+mn-lt"/>
            </a:endParaRPr>
          </a:p>
          <a:p>
            <a:pPr marL="34290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400">
                <a:ea typeface="+mn-lt"/>
                <a:cs typeface="+mn-lt"/>
              </a:rPr>
              <a:t>Instituído pelo Decreto nº 10.160/2019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400">
                <a:cs typeface="Calibri"/>
              </a:rPr>
              <a:t>Responsável</a:t>
            </a:r>
            <a:r>
              <a:rPr lang="pt-BR" sz="2400">
                <a:ea typeface="+mn-lt"/>
                <a:cs typeface="+mn-lt"/>
              </a:rPr>
              <a:t> pelo desenvolvimento da estratégia de governo aberto e por orientar a implementação e elaboração dos Planos de Ação do Brasil</a:t>
            </a:r>
            <a:endParaRPr lang="pt-BR"/>
          </a:p>
          <a:p>
            <a:pPr marL="34290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400">
                <a:ea typeface="+mn-lt"/>
                <a:cs typeface="+mn-lt"/>
              </a:rPr>
              <a:t>Composto por 13 ministérios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400">
                <a:ea typeface="+mn-lt"/>
                <a:cs typeface="+mn-lt"/>
              </a:rPr>
              <a:t>Coordenado pela CGU</a:t>
            </a:r>
            <a:endParaRPr lang="pt-BR" sz="2400">
              <a:cs typeface="Calibri"/>
            </a:endParaRPr>
          </a:p>
          <a:p>
            <a:pPr marL="34290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400">
              <a:cs typeface="Times New Roman"/>
            </a:endParaRPr>
          </a:p>
          <a:p>
            <a:pPr marL="34290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4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77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2" y="3007131"/>
            <a:ext cx="3866434" cy="54383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666750">
              <a:spcAft>
                <a:spcPct val="35000"/>
              </a:spcAft>
            </a:pPr>
            <a:r>
              <a:rPr lang="pt-BR" sz="4000" b="1">
                <a:solidFill>
                  <a:schemeClr val="bg1"/>
                </a:solidFill>
              </a:rPr>
              <a:t>CIGA</a:t>
            </a:r>
            <a:br>
              <a:rPr lang="pt-BR" sz="3600" b="1">
                <a:solidFill>
                  <a:schemeClr val="bg1"/>
                </a:solidFill>
                <a:cs typeface="Calibri Light"/>
              </a:rPr>
            </a:br>
            <a:br>
              <a:rPr lang="pt-BR" sz="3600" b="1"/>
            </a:br>
            <a:r>
              <a:rPr lang="pt-BR" sz="2400" b="1">
                <a:solidFill>
                  <a:schemeClr val="bg1"/>
                </a:solidFill>
                <a:cs typeface="Calibri Light"/>
              </a:rPr>
              <a:t>COMPOSIÇÃO</a:t>
            </a:r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0E3257F-6496-48E1-A3B5-207F869DE23D}"/>
              </a:ext>
            </a:extLst>
          </p:cNvPr>
          <p:cNvSpPr txBox="1">
            <a:spLocks/>
          </p:cNvSpPr>
          <p:nvPr/>
        </p:nvSpPr>
        <p:spPr>
          <a:xfrm>
            <a:off x="4110726" y="409323"/>
            <a:ext cx="7164362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>
              <a:latin typeface="Arial Narrow" panose="020B0606020202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991E4B-936B-6289-3AD1-0F2F20067A76}"/>
              </a:ext>
            </a:extLst>
          </p:cNvPr>
          <p:cNvSpPr txBox="1"/>
          <p:nvPr/>
        </p:nvSpPr>
        <p:spPr>
          <a:xfrm>
            <a:off x="3867086" y="776377"/>
            <a:ext cx="7690273" cy="67403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Controladoria-Geral da União, 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Casa Civil da Presidência da República;</a:t>
            </a:r>
            <a:endParaRPr lang="pt-BR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da Justiça e Segurança Pública;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das Relações Exteriores;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da Economia;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da Educação;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da Cidadania;</a:t>
            </a:r>
            <a:endParaRPr lang="pt-BR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da Saúde;</a:t>
            </a:r>
            <a:endParaRPr lang="pt-BR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da Ciência, Tecnologia, Inovações e Comunicações;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do Meio Ambiente;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do Desenvolvimento Regional;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>
                <a:ea typeface="+mn-lt"/>
                <a:cs typeface="+mn-lt"/>
              </a:rPr>
              <a:t>Ministério da Mulher, da Família e dos Direitos Humanos; </a:t>
            </a:r>
            <a:endParaRPr lang="pt-BR" sz="2400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err="1">
                <a:ea typeface="+mn-lt"/>
                <a:cs typeface="+mn-lt"/>
              </a:rPr>
              <a:t>Secretaria-Geral</a:t>
            </a:r>
            <a:r>
              <a:rPr lang="pt-BR" sz="2400">
                <a:ea typeface="+mn-lt"/>
                <a:cs typeface="+mn-lt"/>
              </a:rPr>
              <a:t> da Presidência da República. </a:t>
            </a:r>
            <a:endParaRPr lang="pt-BR">
              <a:cs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>
              <a:ea typeface="+mn-lt"/>
              <a:cs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400">
              <a:cs typeface="Times New Roman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40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316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2" y="3007131"/>
            <a:ext cx="3866434" cy="54383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666750">
              <a:spcAft>
                <a:spcPct val="35000"/>
              </a:spcAft>
            </a:pPr>
            <a:r>
              <a:rPr lang="pt-BR" sz="4000" b="1">
                <a:solidFill>
                  <a:schemeClr val="bg1"/>
                </a:solidFill>
              </a:rPr>
              <a:t>CIGA</a:t>
            </a:r>
            <a:br>
              <a:rPr lang="pt-BR" sz="3600" b="1">
                <a:solidFill>
                  <a:schemeClr val="bg1"/>
                </a:solidFill>
                <a:cs typeface="Calibri Light"/>
              </a:rPr>
            </a:br>
            <a:br>
              <a:rPr lang="pt-BR" sz="3600" b="1"/>
            </a:br>
            <a:r>
              <a:rPr lang="pt-BR" sz="2400" b="1">
                <a:solidFill>
                  <a:schemeClr val="bg1"/>
                </a:solidFill>
                <a:cs typeface="Calibri Light"/>
              </a:rPr>
              <a:t>COMPETÊNCIAS</a:t>
            </a:r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0E3257F-6496-48E1-A3B5-207F869DE23D}"/>
              </a:ext>
            </a:extLst>
          </p:cNvPr>
          <p:cNvSpPr txBox="1">
            <a:spLocks/>
          </p:cNvSpPr>
          <p:nvPr/>
        </p:nvSpPr>
        <p:spPr>
          <a:xfrm>
            <a:off x="4110726" y="409323"/>
            <a:ext cx="7164362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>
              <a:latin typeface="Arial Narrow" panose="020B0606020202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991E4B-936B-6289-3AD1-0F2F20067A76}"/>
              </a:ext>
            </a:extLst>
          </p:cNvPr>
          <p:cNvSpPr txBox="1"/>
          <p:nvPr/>
        </p:nvSpPr>
        <p:spPr>
          <a:xfrm>
            <a:off x="4111501" y="934528"/>
            <a:ext cx="7690273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Propor medidas para o </a:t>
            </a:r>
            <a:r>
              <a:rPr lang="pt-BR" sz="2400" b="1" dirty="0">
                <a:ea typeface="+mn-lt"/>
                <a:cs typeface="+mn-lt"/>
              </a:rPr>
              <a:t>desenvolvimento e a implementação da estratégia de governo aberto </a:t>
            </a:r>
            <a:r>
              <a:rPr lang="pt-BR" sz="2400" dirty="0">
                <a:ea typeface="+mn-lt"/>
                <a:cs typeface="+mn-lt"/>
              </a:rPr>
              <a:t>no âmbito do Poder Executivo federal;</a:t>
            </a:r>
            <a:endParaRPr lang="pt-BR" sz="2400" dirty="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Promover a </a:t>
            </a:r>
            <a:r>
              <a:rPr lang="pt-BR" sz="2400" b="1" dirty="0">
                <a:ea typeface="+mn-lt"/>
                <a:cs typeface="+mn-lt"/>
              </a:rPr>
              <a:t>cultura e o conhecimento sobre governo aberto</a:t>
            </a:r>
            <a:r>
              <a:rPr lang="pt-BR" sz="2400" dirty="0">
                <a:ea typeface="+mn-lt"/>
                <a:cs typeface="+mn-lt"/>
              </a:rPr>
              <a:t> entre os servidores da administração pública federal;</a:t>
            </a:r>
            <a:endParaRPr lang="pt-BR" sz="2400" dirty="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ea typeface="+mn-lt"/>
                <a:cs typeface="+mn-lt"/>
              </a:rPr>
              <a:t>Propor ações prioritárias </a:t>
            </a:r>
            <a:r>
              <a:rPr lang="pt-BR" sz="2400" dirty="0">
                <a:ea typeface="+mn-lt"/>
                <a:cs typeface="+mn-lt"/>
              </a:rPr>
              <a:t>a ser implementadas por meio dos planos de ação nacionais sobre governo aberto;</a:t>
            </a:r>
            <a:endParaRPr lang="pt-BR" sz="2400" dirty="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Promover a </a:t>
            </a:r>
            <a:r>
              <a:rPr lang="pt-BR" sz="2400" b="1" dirty="0">
                <a:ea typeface="+mn-lt"/>
                <a:cs typeface="+mn-lt"/>
              </a:rPr>
              <a:t>articulação intragovernamental </a:t>
            </a:r>
            <a:r>
              <a:rPr lang="pt-BR" sz="2400" dirty="0">
                <a:ea typeface="+mn-lt"/>
                <a:cs typeface="+mn-lt"/>
              </a:rPr>
              <a:t>necessária à execução de ações conjuntas, à troca de experiências, à transferência de tecnologia e à capacitação, no âmbito dos planos de ação nacionais sobre governo aberto;</a:t>
            </a:r>
            <a:endParaRPr lang="pt-BR" sz="2400" dirty="0"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+mn-lt"/>
              <a:cs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400" dirty="0">
              <a:cs typeface="Times New Roman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46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2" y="3007131"/>
            <a:ext cx="3866434" cy="54383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666750">
              <a:spcAft>
                <a:spcPct val="35000"/>
              </a:spcAft>
            </a:pPr>
            <a:r>
              <a:rPr lang="pt-BR" sz="4000" b="1">
                <a:solidFill>
                  <a:schemeClr val="bg1"/>
                </a:solidFill>
              </a:rPr>
              <a:t>CIGA</a:t>
            </a:r>
            <a:br>
              <a:rPr lang="pt-BR" sz="3600" b="1">
                <a:solidFill>
                  <a:schemeClr val="bg1"/>
                </a:solidFill>
                <a:cs typeface="Calibri Light"/>
              </a:rPr>
            </a:br>
            <a:br>
              <a:rPr lang="pt-BR" sz="3600" b="1"/>
            </a:br>
            <a:r>
              <a:rPr lang="pt-BR" sz="2400" b="1">
                <a:solidFill>
                  <a:schemeClr val="bg1"/>
                </a:solidFill>
                <a:ea typeface="+mj-lt"/>
                <a:cs typeface="+mj-lt"/>
              </a:rPr>
              <a:t>COMPETÊNCIAS</a:t>
            </a:r>
            <a:endParaRPr lang="pt-BR" sz="2400" b="1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0E3257F-6496-48E1-A3B5-207F869DE23D}"/>
              </a:ext>
            </a:extLst>
          </p:cNvPr>
          <p:cNvSpPr txBox="1">
            <a:spLocks/>
          </p:cNvSpPr>
          <p:nvPr/>
        </p:nvSpPr>
        <p:spPr>
          <a:xfrm>
            <a:off x="4110726" y="409323"/>
            <a:ext cx="7164362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>
              <a:latin typeface="Arial Narrow" panose="020B0606020202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991E4B-936B-6289-3AD1-0F2F20067A76}"/>
              </a:ext>
            </a:extLst>
          </p:cNvPr>
          <p:cNvSpPr txBox="1"/>
          <p:nvPr/>
        </p:nvSpPr>
        <p:spPr>
          <a:xfrm>
            <a:off x="4068370" y="560717"/>
            <a:ext cx="7719027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sz="2400" dirty="0">
                <a:ea typeface="+mn-lt"/>
                <a:cs typeface="+mn-lt"/>
              </a:rPr>
              <a:t>Identificar ações de </a:t>
            </a:r>
            <a:r>
              <a:rPr lang="pt-BR" sz="2400" b="1" dirty="0">
                <a:ea typeface="+mn-lt"/>
                <a:cs typeface="+mn-lt"/>
              </a:rPr>
              <a:t>pesquisa e desenvolvimento necessárias</a:t>
            </a:r>
            <a:r>
              <a:rPr lang="pt-BR" sz="2400" dirty="0">
                <a:ea typeface="+mn-lt"/>
                <a:cs typeface="+mn-lt"/>
              </a:rPr>
              <a:t> no âmbito dos planos de ação nacionais sobre governo aberto;</a:t>
            </a:r>
            <a:endParaRPr lang="pt-BR" sz="2400" dirty="0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dirty="0">
                <a:ea typeface="+mn-lt"/>
                <a:cs typeface="+mn-lt"/>
              </a:rPr>
              <a:t>Orientar a </a:t>
            </a:r>
            <a:r>
              <a:rPr lang="pt-BR" sz="2400" b="1" dirty="0">
                <a:ea typeface="+mn-lt"/>
                <a:cs typeface="+mn-lt"/>
              </a:rPr>
              <a:t>elaboração, a implementação, o monitoramento e a avaliação dos planos de ação nacionais sobre governo aberto</a:t>
            </a:r>
            <a:r>
              <a:rPr lang="pt-BR" sz="2400" dirty="0">
                <a:ea typeface="+mn-lt"/>
                <a:cs typeface="+mn-lt"/>
              </a:rPr>
              <a:t>;</a:t>
            </a:r>
            <a:endParaRPr lang="pt-BR" sz="2400" dirty="0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dirty="0">
                <a:ea typeface="+mn-lt"/>
                <a:cs typeface="+mn-lt"/>
              </a:rPr>
              <a:t>Aprovar as propostas de planos de ação nacionais sobre governo aberto e promover a articulação intragovernamental para a sua implementação e a execução;</a:t>
            </a:r>
            <a:endParaRPr lang="pt-BR" sz="2400" dirty="0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dirty="0">
                <a:ea typeface="+mn-lt"/>
                <a:cs typeface="+mn-lt"/>
              </a:rPr>
              <a:t>Avaliar os resultados e </a:t>
            </a:r>
            <a:r>
              <a:rPr lang="pt-BR" sz="2400" b="1" dirty="0">
                <a:ea typeface="+mn-lt"/>
                <a:cs typeface="+mn-lt"/>
              </a:rPr>
              <a:t>propor alterações ou revisões nos planos de ação nacionais </a:t>
            </a:r>
            <a:r>
              <a:rPr lang="pt-BR" sz="2400" dirty="0">
                <a:ea typeface="+mn-lt"/>
                <a:cs typeface="+mn-lt"/>
              </a:rPr>
              <a:t>sobre governo aberto.</a:t>
            </a:r>
          </a:p>
          <a:p>
            <a:pPr marL="342900" indent="-342900" fontAlgn="base">
              <a:buFont typeface="Arial"/>
              <a:buChar char="•"/>
            </a:pPr>
            <a:endParaRPr lang="pt-BR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828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352" y="3007131"/>
            <a:ext cx="4211490" cy="558209"/>
          </a:xfrm>
        </p:spPr>
        <p:txBody>
          <a:bodyPr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600" b="1">
                <a:solidFill>
                  <a:schemeClr val="bg1"/>
                </a:solidFill>
              </a:rPr>
              <a:t>CONCEITO DE </a:t>
            </a:r>
            <a:br>
              <a:rPr lang="pt-BR" sz="3600" b="1">
                <a:solidFill>
                  <a:schemeClr val="bg1"/>
                </a:solidFill>
              </a:rPr>
            </a:br>
            <a:r>
              <a:rPr lang="pt-BR" sz="3600" b="1">
                <a:solidFill>
                  <a:schemeClr val="bg1"/>
                </a:solidFill>
              </a:rPr>
              <a:t>GOVERNO ABERTO</a:t>
            </a:r>
            <a:endParaRPr lang="pt-BR" sz="3600" b="1" kern="120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0E3257F-6496-48E1-A3B5-207F869DE23D}"/>
              </a:ext>
            </a:extLst>
          </p:cNvPr>
          <p:cNvSpPr txBox="1">
            <a:spLocks/>
          </p:cNvSpPr>
          <p:nvPr/>
        </p:nvSpPr>
        <p:spPr>
          <a:xfrm>
            <a:off x="4110726" y="409323"/>
            <a:ext cx="7164362" cy="558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>
              <a:latin typeface="Arial Narrow" panose="020B0606020202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BB86B0F-ADF0-45FA-B131-843226180401}"/>
              </a:ext>
            </a:extLst>
          </p:cNvPr>
          <p:cNvSpPr txBox="1"/>
          <p:nvPr/>
        </p:nvSpPr>
        <p:spPr>
          <a:xfrm>
            <a:off x="3995138" y="1155847"/>
            <a:ext cx="7849881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ct val="150000"/>
              </a:lnSpc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</a:rPr>
              <a:t>Nova visão da Administração Pública, que promove projetos e ações voltados ao aumento da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</a:rPr>
              <a:t>transparência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</a:rPr>
              <a:t>, da </a:t>
            </a:r>
            <a:r>
              <a:rPr lang="pt-BR" sz="2400" b="1" i="1" u="none" strike="noStrike" dirty="0" err="1">
                <a:solidFill>
                  <a:srgbClr val="000000"/>
                </a:solidFill>
                <a:effectLst/>
              </a:rPr>
              <a:t>accountability</a:t>
            </a:r>
            <a:r>
              <a:rPr lang="pt-BR" sz="2400" i="1" u="none" strike="noStrike" dirty="0">
                <a:solidFill>
                  <a:srgbClr val="000000"/>
                </a:solidFill>
                <a:effectLst/>
              </a:rPr>
              <a:t>,</a:t>
            </a:r>
            <a:r>
              <a:rPr lang="pt-BR" sz="2400" b="1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</a:rPr>
              <a:t>à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</a:rPr>
              <a:t>participação social </a:t>
            </a:r>
            <a:r>
              <a:rPr lang="pt-BR" sz="2400" i="0" u="none" strike="noStrike" dirty="0">
                <a:solidFill>
                  <a:srgbClr val="000000"/>
                </a:solidFill>
                <a:effectLst/>
              </a:rPr>
              <a:t>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</a:rPr>
              <a:t> à </a:t>
            </a:r>
            <a:r>
              <a:rPr lang="pt-BR" sz="2400" b="1" i="0" u="none" strike="noStrike" dirty="0">
                <a:solidFill>
                  <a:srgbClr val="000000"/>
                </a:solidFill>
                <a:effectLst/>
              </a:rPr>
              <a:t>inovação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</a:rPr>
              <a:t> para tornar os governos mais responsáveis por suas ações e preparados para atender às necessidades dos cidadãos.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​</a:t>
            </a:r>
            <a:br>
              <a:rPr lang="pt-BR" sz="2400" b="0" i="0" dirty="0">
                <a:solidFill>
                  <a:srgbClr val="000000"/>
                </a:solidFill>
                <a:effectLst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ctr" rtl="0" fontAlgn="base">
              <a:lnSpc>
                <a:spcPct val="150000"/>
              </a:lnSpc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</a:rPr>
              <a:t>Governo aberto busca promover </a:t>
            </a:r>
            <a:r>
              <a:rPr lang="pt-BR" sz="2400" b="1" i="0" u="sng" dirty="0">
                <a:solidFill>
                  <a:srgbClr val="000000"/>
                </a:solidFill>
                <a:effectLst/>
              </a:rPr>
              <a:t>governos melhores</a:t>
            </a:r>
            <a:r>
              <a:rPr lang="pt-BR" sz="2400" b="0" i="0" dirty="0">
                <a:solidFill>
                  <a:srgbClr val="000000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98530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0"/>
            <a:ext cx="3778786" cy="657247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9712"/>
            <a:ext cx="3778786" cy="558209"/>
          </a:xfrm>
        </p:spPr>
        <p:txBody>
          <a:bodyPr>
            <a:no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EVOLUINDO A CADA PLANO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2FC2BE7-D3E9-4392-85B9-0663B18F6466}"/>
              </a:ext>
            </a:extLst>
          </p:cNvPr>
          <p:cNvGraphicFramePr/>
          <p:nvPr/>
        </p:nvGraphicFramePr>
        <p:xfrm>
          <a:off x="4064000" y="8124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100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-13253"/>
            <a:ext cx="3778786" cy="65724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9712"/>
            <a:ext cx="3778786" cy="55820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PROCESSO DE ELABORAÇÃO DO 5º PLANO DE AÇÃO NACIONAL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77AE07D-F423-4037-9F8A-9DC8764E549E}"/>
              </a:ext>
            </a:extLst>
          </p:cNvPr>
          <p:cNvSpPr txBox="1"/>
          <p:nvPr/>
        </p:nvSpPr>
        <p:spPr>
          <a:xfrm>
            <a:off x="4093692" y="239684"/>
            <a:ext cx="8098307" cy="442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200">
                <a:latin typeface="Calibri"/>
                <a:cs typeface="Times New Roman"/>
              </a:rPr>
              <a:t>Compromissos concretos – até dez/2022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200">
                <a:effectLst/>
                <a:latin typeface="Calibri"/>
                <a:ea typeface="Calibri" panose="020F0502020204030204" pitchFamily="34" charset="0"/>
                <a:cs typeface="Times New Roman"/>
              </a:rPr>
              <a:t>Metodologia definida pelo Comitê Interministerial de Governo Aberto (CIGA) e pelo Grupo de Trabalho da Sociedade Civil</a:t>
            </a:r>
            <a:r>
              <a:rPr lang="pt-BR" sz="22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pt-BR" sz="2200">
                <a:effectLst/>
                <a:latin typeface="Calibri"/>
                <a:ea typeface="Calibri" panose="020F0502020204030204" pitchFamily="34" charset="0"/>
                <a:cs typeface="Times New Roman"/>
              </a:rPr>
              <a:t> (GT)​</a:t>
            </a:r>
          </a:p>
          <a:p>
            <a:pPr lvl="0">
              <a:lnSpc>
                <a:spcPct val="107000"/>
              </a:lnSpc>
            </a:pPr>
            <a:endParaRPr lang="pt-BR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 coparticipativo do governo e da sociedade civil​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2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200">
                <a:latin typeface="Calibri" panose="020F0502020204030204" pitchFamily="34" charset="0"/>
                <a:cs typeface="Times New Roman" panose="02020603050405020304" pitchFamily="18" charset="0"/>
              </a:rPr>
              <a:t>Metodologia adaptada ao formato virtual. Contou com melhorias que buscaram ampliar o alcance e a diversidade do processo participativo</a:t>
            </a:r>
          </a:p>
          <a:p>
            <a:pPr lvl="0">
              <a:lnSpc>
                <a:spcPct val="107000"/>
              </a:lnSpc>
            </a:pPr>
            <a:endParaRPr lang="pt-BR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Dividido em três etapas: 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21153FFF-135A-4289-AB20-7117980E9D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13" y="4809896"/>
            <a:ext cx="715049" cy="914926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C3427017-861B-4369-9614-7A48C0676C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79" y="4913726"/>
            <a:ext cx="1113074" cy="707266"/>
          </a:xfrm>
          <a:prstGeom prst="rect">
            <a:avLst/>
          </a:prstGeom>
        </p:spPr>
      </p:pic>
      <p:pic>
        <p:nvPicPr>
          <p:cNvPr id="16" name="Imagem 15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A77FCD15-00A2-4527-9D88-B0DDE60D9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90" y="4809896"/>
            <a:ext cx="1607754" cy="70726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BC56FF-2D24-4B0D-9A01-D5B0B952AFF9}"/>
              </a:ext>
            </a:extLst>
          </p:cNvPr>
          <p:cNvSpPr txBox="1"/>
          <p:nvPr/>
        </p:nvSpPr>
        <p:spPr>
          <a:xfrm>
            <a:off x="4295090" y="5812668"/>
            <a:ext cx="1976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1600" b="1">
                <a:ea typeface="+mn-lt"/>
                <a:cs typeface="+mn-lt"/>
              </a:rPr>
              <a:t>DEFINIÇÃO DOS TEMAS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47BAE4A-2665-4779-9D85-6D45C06A11E7}"/>
              </a:ext>
            </a:extLst>
          </p:cNvPr>
          <p:cNvSpPr txBox="1"/>
          <p:nvPr/>
        </p:nvSpPr>
        <p:spPr>
          <a:xfrm>
            <a:off x="6744623" y="5709849"/>
            <a:ext cx="1976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1600" b="1">
                <a:ea typeface="+mn-lt"/>
                <a:cs typeface="+mn-lt"/>
              </a:rPr>
              <a:t>OFICINAS DE COCRIAÇÃO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6C790B4-1673-4B94-9265-313C45913392}"/>
              </a:ext>
            </a:extLst>
          </p:cNvPr>
          <p:cNvSpPr txBox="1"/>
          <p:nvPr/>
        </p:nvSpPr>
        <p:spPr>
          <a:xfrm>
            <a:off x="9350782" y="5724822"/>
            <a:ext cx="1976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pt-BR" sz="1600" b="1">
                <a:ea typeface="+mn-lt"/>
                <a:cs typeface="+mn-lt"/>
              </a:rPr>
              <a:t>APROVAÇÃO DO PLANO</a:t>
            </a:r>
          </a:p>
        </p:txBody>
      </p:sp>
    </p:spTree>
    <p:extLst>
      <p:ext uri="{BB962C8B-B14F-4D97-AF65-F5344CB8AC3E}">
        <p14:creationId xmlns:p14="http://schemas.microsoft.com/office/powerpoint/2010/main" val="131591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5D94575-A06E-4323-BFC1-9D7226661306}"/>
              </a:ext>
            </a:extLst>
          </p:cNvPr>
          <p:cNvSpPr/>
          <p:nvPr/>
        </p:nvSpPr>
        <p:spPr>
          <a:xfrm>
            <a:off x="0" y="-26505"/>
            <a:ext cx="3778786" cy="6572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6066A-7FAE-40B4-B5E9-BABCC910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68" y="2980626"/>
            <a:ext cx="3778786" cy="558209"/>
          </a:xfrm>
        </p:spPr>
        <p:txBody>
          <a:bodyPr>
            <a:no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DEFINIÇÃO DOS TEMAS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98A9DF-CAE6-4178-AA79-0350CF86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473"/>
            <a:ext cx="12192000" cy="2855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77AE07D-F423-4037-9F8A-9DC8764E549E}"/>
              </a:ext>
            </a:extLst>
          </p:cNvPr>
          <p:cNvSpPr txBox="1"/>
          <p:nvPr/>
        </p:nvSpPr>
        <p:spPr>
          <a:xfrm>
            <a:off x="4123295" y="582918"/>
            <a:ext cx="7777553" cy="47954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Temas Priorizados pela Sociedade Civil:  </a:t>
            </a:r>
            <a:r>
              <a:rPr lang="pt-BR" sz="24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</a:t>
            </a:r>
            <a:r>
              <a:rPr lang="pt-BR" sz="2000">
                <a:latin typeface="Calibri"/>
                <a:cs typeface="Times New Roman"/>
              </a:rPr>
              <a:t>elecionados</a:t>
            </a:r>
            <a:r>
              <a:rPr lang="pt-BR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 por meio de consulta pública em duas fases:</a:t>
            </a:r>
          </a:p>
          <a:p>
            <a:pPr algn="just" fontAlgn="base"/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1: </a:t>
            </a: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que a sociedade gostaria de discutir durante as oficinas de cocriação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2: </a:t>
            </a: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votação aberta para definir 5 grupos temáticos</a:t>
            </a:r>
          </a:p>
          <a:p>
            <a:pPr algn="just" rtl="0" fontAlgn="base"/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/>
            <a:r>
              <a:rPr lang="pt-PT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PT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Priorizado pelo Poder Executivo de Governo: </a:t>
            </a:r>
            <a:r>
              <a:rPr lang="pt-BR" sz="2000">
                <a:latin typeface="Calibri" panose="020F0502020204030204" pitchFamily="34" charset="0"/>
                <a:cs typeface="Times New Roman" panose="02020603050405020304" pitchFamily="18" charset="0"/>
              </a:rPr>
              <a:t>considerado estratégico para o Governo Federal, conforme demonstração de interesse e disponibilidade dos órgãos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pt-BR" sz="2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Priorizado pelo Governo - Outros Poderes: </a:t>
            </a:r>
            <a:r>
              <a:rPr lang="pt-B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incentiva sua participação no Plano Brasileiro de Governo Aberto</a:t>
            </a:r>
            <a:endParaRPr lang="pt-PT" sz="20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98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iovana xmlns="93d72014-7836-4b73-8639-3bf39feb55bb" xsi:nil="true"/>
    <lcf76f155ced4ddcb4097134ff3c332f xmlns="93d72014-7836-4b73-8639-3bf39feb55bb">
      <Terms xmlns="http://schemas.microsoft.com/office/infopath/2007/PartnerControls"/>
    </lcf76f155ced4ddcb4097134ff3c332f>
    <TaxCatchAll xmlns="67d0ff93-9992-4754-ba7a-dbbf76807a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7" ma:contentTypeDescription="Crie um novo documento." ma:contentTypeScope="" ma:versionID="346542933407088ced45d7037c8b0df1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77cc127232b26479793ea2fe6e472df1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Giovana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Giovana" ma:index="21" nillable="true" ma:displayName="Giovana" ma:format="Dropdown" ma:internalName="Giovana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f67d23-2c58-4773-9b75-cfc0c4410ca8}" ma:internalName="TaxCatchAll" ma:showField="CatchAllData" ma:web="67d0ff93-9992-4754-ba7a-dbbf76807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B70FC-EF2F-459A-867C-D32092E3ED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E7639F-8E0E-4856-99D6-CC9E4012EBEE}">
  <ds:schemaRefs>
    <ds:schemaRef ds:uri="http://schemas.microsoft.com/office/2006/metadata/properties"/>
    <ds:schemaRef ds:uri="http://schemas.microsoft.com/office/infopath/2007/PartnerControls"/>
    <ds:schemaRef ds:uri="93d72014-7836-4b73-8639-3bf39feb55bb"/>
    <ds:schemaRef ds:uri="67d0ff93-9992-4754-ba7a-dbbf76807a01"/>
  </ds:schemaRefs>
</ds:datastoreItem>
</file>

<file path=customXml/itemProps3.xml><?xml version="1.0" encoding="utf-8"?>
<ds:datastoreItem xmlns:ds="http://schemas.openxmlformats.org/officeDocument/2006/customXml" ds:itemID="{D435E1EE-4812-4672-8065-875F406EB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821</Words>
  <Application>Microsoft Office PowerPoint</Application>
  <PresentationFormat>Widescreen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Symbol</vt:lpstr>
      <vt:lpstr>Tema do Office</vt:lpstr>
      <vt:lpstr>Comitê Interministerial de Governo Aberto</vt:lpstr>
      <vt:lpstr>COMITÊ INTERMINISTERIAL DE GOVERNO ABERTO - CIGA</vt:lpstr>
      <vt:lpstr>CIGA  COMPOSIÇÃO</vt:lpstr>
      <vt:lpstr>CIGA  COMPETÊNCIAS</vt:lpstr>
      <vt:lpstr>CIGA  COMPETÊNCIAS</vt:lpstr>
      <vt:lpstr>CONCEITO DE  GOVERNO ABERTO</vt:lpstr>
      <vt:lpstr>EVOLUINDO A CADA PLANO</vt:lpstr>
      <vt:lpstr>PROCESSO DE ELABORAÇÃO DO 5º PLANO DE AÇÃO NACIONAL</vt:lpstr>
      <vt:lpstr>DEFINIÇÃO DOS TEMAS </vt:lpstr>
      <vt:lpstr>TEMAS PRIORIZADOS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MONITORAMENTO  DO 5º PLANO NACIONAL  DE GOVERNO ABERTO</dc:title>
  <dc:creator>Tamara Figueiroa Bakuzis</dc:creator>
  <cp:lastModifiedBy>Priscilla Ruas</cp:lastModifiedBy>
  <cp:revision>3</cp:revision>
  <dcterms:created xsi:type="dcterms:W3CDTF">2021-11-23T14:20:11Z</dcterms:created>
  <dcterms:modified xsi:type="dcterms:W3CDTF">2022-06-09T20:15:23Z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  <property fmtid="{D5CDD505-2E9C-101B-9397-08002B2CF9AE}" pid="3" name="MediaServiceImageTags">
    <vt:lpwstr/>
  </property>
</Properties>
</file>