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4" r:id="rId5"/>
    <p:sldId id="258" r:id="rId6"/>
    <p:sldId id="263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ontserrat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jL8pE87YjbZiLStWZL5HQUpVJy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font" Target="fonts/font1.fntdata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7166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863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sc.org.b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esc.org.b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6153149" y="0"/>
            <a:ext cx="6038851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>
            <a:spLocks noGrp="1"/>
          </p:cNvSpPr>
          <p:nvPr>
            <p:ph type="ctrTitle"/>
          </p:nvPr>
        </p:nvSpPr>
        <p:spPr>
          <a:xfrm>
            <a:off x="6266377" y="1559152"/>
            <a:ext cx="5700573" cy="1351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Montserrat"/>
              <a:buNone/>
            </a:pPr>
            <a:r>
              <a:rPr lang="pt-BR" sz="3959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Diálogos em Controle Social</a:t>
            </a:r>
            <a:endParaRPr sz="3959" b="1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"/>
          <p:cNvSpPr txBox="1">
            <a:spLocks noGrp="1"/>
          </p:cNvSpPr>
          <p:nvPr>
            <p:ph type="subTitle" idx="1"/>
          </p:nvPr>
        </p:nvSpPr>
        <p:spPr>
          <a:xfrm>
            <a:off x="8120664" y="3146892"/>
            <a:ext cx="3846286" cy="18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pt-BR" sz="28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Dados abertos e aprimoramento de políticas públicas</a:t>
            </a:r>
            <a:endParaRPr sz="28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523" y="2222500"/>
            <a:ext cx="2819415" cy="1859316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8456050" y="6165725"/>
            <a:ext cx="3510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Brasília, 16 de agosto de 2020</a:t>
            </a:r>
            <a:endParaRPr sz="1500" b="1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628AA7A-1FD1-471E-96AF-79A4A33531CB}"/>
              </a:ext>
            </a:extLst>
          </p:cNvPr>
          <p:cNvSpPr txBox="1"/>
          <p:nvPr/>
        </p:nvSpPr>
        <p:spPr>
          <a:xfrm>
            <a:off x="7399606" y="5298848"/>
            <a:ext cx="4792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Evento promovido pela Controladoria Geral da União - CGU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"/>
          <p:cNvPicPr preferRelativeResize="0"/>
          <p:nvPr/>
        </p:nvPicPr>
        <p:blipFill rotWithShape="1">
          <a:blip r:embed="rId3">
            <a:alphaModFix/>
          </a:blip>
          <a:srcRect l="32870" t="40162" r="-32870" b="-2363"/>
          <a:stretch/>
        </p:blipFill>
        <p:spPr>
          <a:xfrm>
            <a:off x="8749275" y="3862158"/>
            <a:ext cx="5087256" cy="316430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963233" y="135571"/>
            <a:ext cx="10873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4C2D3"/>
              </a:buClr>
              <a:buSzPts val="4000"/>
              <a:buFont typeface="Montserrat"/>
              <a:buNone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Dados abertos para o controle social</a:t>
            </a:r>
            <a:endParaRPr sz="4000" b="1" dirty="0">
              <a:solidFill>
                <a:srgbClr val="E95A0C"/>
              </a:solidFill>
              <a:latin typeface="Montserrat"/>
              <a:sym typeface="Montserrat"/>
            </a:endParaRPr>
          </a:p>
        </p:txBody>
      </p:sp>
      <p:sp>
        <p:nvSpPr>
          <p:cNvPr id="107" name="Google Shape;107;p2"/>
          <p:cNvSpPr txBox="1"/>
          <p:nvPr/>
        </p:nvSpPr>
        <p:spPr>
          <a:xfrm>
            <a:off x="555219" y="1564033"/>
            <a:ext cx="4653300" cy="679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Transparência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107;p2">
            <a:extLst>
              <a:ext uri="{FF2B5EF4-FFF2-40B4-BE49-F238E27FC236}">
                <a16:creationId xmlns:a16="http://schemas.microsoft.com/office/drawing/2014/main" id="{7EAD4A63-C087-48D7-930E-C317EF4A0777}"/>
              </a:ext>
            </a:extLst>
          </p:cNvPr>
          <p:cNvSpPr txBox="1"/>
          <p:nvPr/>
        </p:nvSpPr>
        <p:spPr>
          <a:xfrm>
            <a:off x="5953350" y="1565802"/>
            <a:ext cx="46533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Controle Social</a:t>
            </a:r>
            <a:endParaRPr sz="25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1692EB-6449-49BC-B6F4-40FF3E7EF89C}"/>
              </a:ext>
            </a:extLst>
          </p:cNvPr>
          <p:cNvSpPr txBox="1"/>
          <p:nvPr/>
        </p:nvSpPr>
        <p:spPr>
          <a:xfrm>
            <a:off x="555218" y="2243351"/>
            <a:ext cx="5087255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</a:rPr>
              <a:t>A Constituição Federal de 1988 garante ao cidadão o acesso aos dados públicos gerados e mantidos pelo governo. </a:t>
            </a:r>
          </a:p>
          <a:p>
            <a:endParaRPr lang="pt-BR" sz="2000" dirty="0">
              <a:solidFill>
                <a:schemeClr val="dk1"/>
              </a:solidFill>
              <a:latin typeface="Montserrat"/>
              <a:cs typeface="Calibri"/>
            </a:endParaRPr>
          </a:p>
          <a:p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</a:rPr>
              <a:t>Legislação posterior: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Lei de Acesso a Informação, 2011;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Política de Dados Abertos do Poder Executivo Federal, 2019;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Decreto 7724/2012: regulamentação da LAI;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IN 4/2012: Infraestrutura Nacional de Dados Abertos – INDA.</a:t>
            </a:r>
          </a:p>
          <a:p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*</a:t>
            </a:r>
            <a:r>
              <a:rPr lang="pt-BR" sz="18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entre outras.</a:t>
            </a:r>
          </a:p>
          <a:p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7EED225-B1B4-4E1F-956C-6E31658F1993}"/>
              </a:ext>
            </a:extLst>
          </p:cNvPr>
          <p:cNvSpPr txBox="1"/>
          <p:nvPr/>
        </p:nvSpPr>
        <p:spPr>
          <a:xfrm>
            <a:off x="6399983" y="2195472"/>
            <a:ext cx="4318782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A participação social é um direito previsto na Constituição Federal de 1988: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Voto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Plebiscito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Referendo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Audiências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Ouvidorias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Júri popular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Conselhos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chemeClr val="dk1"/>
                </a:solidFill>
                <a:latin typeface="Montserrat"/>
                <a:cs typeface="Calibri"/>
                <a:sym typeface="Calibri"/>
              </a:rPr>
              <a:t>Conferências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150" y="1821176"/>
            <a:ext cx="5087256" cy="508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89074" y="423115"/>
            <a:ext cx="11524500" cy="99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O Brasil com Baixa Imunidade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E95A0C"/>
                </a:solidFill>
                <a:latin typeface="Montserrat"/>
                <a:sym typeface="Montserrat"/>
              </a:rPr>
              <a:t>Usando dados abertos para o controle social</a:t>
            </a: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1066734" y="1729146"/>
            <a:ext cx="9779458" cy="4623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/>
              </a:rPr>
              <a:t>Relatório elaborado com dados do Portal Siga Brasil, nas áreas: socioambiental, educação, saúde, criança e adolescente, mulheres, igualdade racial, direto a cidade.</a:t>
            </a:r>
          </a:p>
          <a:p>
            <a:pPr marL="101600" lvl="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</a:pPr>
            <a:r>
              <a:rPr lang="pt-BR" sz="1800" dirty="0">
                <a:solidFill>
                  <a:schemeClr val="dk1"/>
                </a:solidFill>
                <a:latin typeface="Montserrat"/>
              </a:rPr>
              <a:t>Alguns destaques: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/>
              </a:rPr>
              <a:t>O Brasil chegou à pandemia com a </a:t>
            </a:r>
            <a:r>
              <a:rPr lang="pt-BR" sz="1800" b="1" dirty="0">
                <a:solidFill>
                  <a:schemeClr val="dk1"/>
                </a:solidFill>
                <a:latin typeface="Montserrat"/>
              </a:rPr>
              <a:t>saúde </a:t>
            </a:r>
            <a:r>
              <a:rPr lang="pt-BR" sz="1800" b="1" dirty="0" err="1">
                <a:solidFill>
                  <a:schemeClr val="dk1"/>
                </a:solidFill>
                <a:latin typeface="Montserrat"/>
              </a:rPr>
              <a:t>sub-financiada</a:t>
            </a:r>
            <a:r>
              <a:rPr lang="pt-BR" sz="1800" b="1" dirty="0">
                <a:solidFill>
                  <a:schemeClr val="dk1"/>
                </a:solidFill>
                <a:latin typeface="Montserrat"/>
              </a:rPr>
              <a:t> em 20 bilhões</a:t>
            </a:r>
            <a:r>
              <a:rPr lang="pt-BR" sz="1800" dirty="0">
                <a:solidFill>
                  <a:schemeClr val="dk1"/>
                </a:solidFill>
                <a:latin typeface="Montserrat"/>
              </a:rPr>
              <a:t>, efeito decorrente do </a:t>
            </a:r>
            <a:r>
              <a:rPr lang="pt-BR" sz="1800" b="1" dirty="0">
                <a:solidFill>
                  <a:schemeClr val="dk1"/>
                </a:solidFill>
                <a:latin typeface="Montserrat"/>
              </a:rPr>
              <a:t>Teto de Gastos</a:t>
            </a:r>
            <a:r>
              <a:rPr lang="pt-BR" sz="1800" dirty="0">
                <a:solidFill>
                  <a:schemeClr val="dk1"/>
                </a:solidFill>
                <a:latin typeface="Montserrat"/>
              </a:rPr>
              <a:t>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1800" dirty="0">
                <a:solidFill>
                  <a:schemeClr val="dk1"/>
                </a:solidFill>
                <a:latin typeface="Montserrat"/>
              </a:rPr>
              <a:t>A EC 95 </a:t>
            </a:r>
            <a:r>
              <a:rPr lang="pt-BR" sz="1800" b="1" dirty="0">
                <a:solidFill>
                  <a:schemeClr val="dk1"/>
                </a:solidFill>
                <a:latin typeface="Montserrat"/>
              </a:rPr>
              <a:t>também </a:t>
            </a:r>
            <a:r>
              <a:rPr lang="pt-BR" sz="1800" b="1" dirty="0" err="1">
                <a:solidFill>
                  <a:schemeClr val="dk1"/>
                </a:solidFill>
                <a:latin typeface="Montserrat"/>
              </a:rPr>
              <a:t>sub-financiou</a:t>
            </a:r>
            <a:r>
              <a:rPr lang="pt-BR" sz="1800" b="1" dirty="0">
                <a:solidFill>
                  <a:schemeClr val="dk1"/>
                </a:solidFill>
                <a:latin typeface="Montserrat"/>
              </a:rPr>
              <a:t> a Função Urbanismo em 20%</a:t>
            </a:r>
            <a:r>
              <a:rPr lang="pt-BR" sz="1800" dirty="0">
                <a:solidFill>
                  <a:schemeClr val="dk1"/>
                </a:solidFill>
                <a:latin typeface="Montserrat"/>
              </a:rPr>
              <a:t>, recursos que deveriam ser gastos com saneamento, mobilidade urbana e moradia;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1800" b="1" dirty="0">
                <a:solidFill>
                  <a:schemeClr val="dk1"/>
                </a:solidFill>
                <a:latin typeface="Montserrat"/>
              </a:rPr>
              <a:t>Em 2019, a saúde gastou, em termos reais, 1% a mais do que em 2014</a:t>
            </a:r>
            <a:r>
              <a:rPr lang="pt-BR" sz="1800" dirty="0">
                <a:solidFill>
                  <a:schemeClr val="dk1"/>
                </a:solidFill>
                <a:latin typeface="Montserrat"/>
              </a:rPr>
              <a:t>. Nesse meio tempo, a população brasileira cresceu em 7 milhões. Execução Financeira 2014: 126,1 bilhões. Em 2019: 127, 8 bilhões. 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endParaRPr lang="pt-BR" sz="2000" dirty="0">
              <a:solidFill>
                <a:schemeClr val="dk1"/>
              </a:solidFill>
              <a:latin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06150" y="1821176"/>
            <a:ext cx="5087256" cy="5087256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4"/>
          <p:cNvSpPr txBox="1"/>
          <p:nvPr/>
        </p:nvSpPr>
        <p:spPr>
          <a:xfrm>
            <a:off x="389074" y="437182"/>
            <a:ext cx="11524500" cy="99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Covid-19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E95A0C"/>
                </a:solidFill>
                <a:latin typeface="Montserrat"/>
                <a:sym typeface="Montserrat"/>
              </a:rPr>
              <a:t>Usando dados abertos para o controle social</a:t>
            </a: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 </a:t>
            </a:r>
            <a:endParaRPr dirty="0"/>
          </a:p>
        </p:txBody>
      </p:sp>
      <p:sp>
        <p:nvSpPr>
          <p:cNvPr id="123" name="Google Shape;123;p4"/>
          <p:cNvSpPr txBox="1"/>
          <p:nvPr/>
        </p:nvSpPr>
        <p:spPr>
          <a:xfrm>
            <a:off x="703384" y="1918276"/>
            <a:ext cx="10522633" cy="1510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</a:rPr>
              <a:t>Dos 500 bilhões autorizados pelo Congresso Nacional para enfrentamento a Covid-19, </a:t>
            </a:r>
            <a:r>
              <a:rPr lang="pt-BR" sz="2000" b="1" dirty="0">
                <a:solidFill>
                  <a:schemeClr val="dk1"/>
                </a:solidFill>
                <a:latin typeface="Montserrat"/>
              </a:rPr>
              <a:t>70% foram executados </a:t>
            </a:r>
            <a:r>
              <a:rPr lang="pt-BR" sz="2000" dirty="0">
                <a:solidFill>
                  <a:schemeClr val="dk1"/>
                </a:solidFill>
                <a:latin typeface="Montserrat"/>
              </a:rPr>
              <a:t>até agora. Em junho, este percentual era de apenas 30%. (Fonte: Tesouro Transparente);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Saúde Indígena: mesmo com a pandemia, governo gastou menos que no mesmo período de 2019 - </a:t>
            </a:r>
            <a:r>
              <a:rPr lang="pt-BR" sz="2000" b="1" dirty="0">
                <a:solidFill>
                  <a:schemeClr val="dk1"/>
                </a:solidFill>
                <a:latin typeface="Montserrat"/>
              </a:rPr>
              <a:t>queda de 9%</a:t>
            </a:r>
            <a:r>
              <a:rPr lang="pt-BR" sz="2000" dirty="0">
                <a:solidFill>
                  <a:schemeClr val="dk1"/>
                </a:solidFill>
                <a:latin typeface="Montserrat"/>
              </a:rPr>
              <a:t> (R$ 1,54 bilhão para R$ 1,39 bi) </a:t>
            </a: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(Fonte: Siga Brasil);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Quilombolas: somente R$115 mil reais autorizados no MMFDH, </a:t>
            </a:r>
            <a:r>
              <a:rPr lang="pt-BR" sz="2000" b="1" dirty="0">
                <a:solidFill>
                  <a:schemeClr val="dk1"/>
                </a:solidFill>
                <a:latin typeface="Montserrat"/>
                <a:sym typeface="Times New Roman"/>
              </a:rPr>
              <a:t>sem execução </a:t>
            </a: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(Fonte: Siga Brasil);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000"/>
              <a:buFont typeface="Montserrat"/>
              <a:buChar char="●"/>
            </a:pP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Mulheres: Dos R$117 milhões disponíveis, apenas R$12,5 milhões foram gastos (</a:t>
            </a:r>
            <a:r>
              <a:rPr lang="pt-BR" sz="2000" b="1" dirty="0">
                <a:solidFill>
                  <a:schemeClr val="dk1"/>
                </a:solidFill>
                <a:latin typeface="Montserrat"/>
                <a:sym typeface="Times New Roman"/>
              </a:rPr>
              <a:t>10% de execução</a:t>
            </a:r>
            <a:r>
              <a:rPr lang="pt-BR" sz="2000" dirty="0">
                <a:solidFill>
                  <a:schemeClr val="dk1"/>
                </a:solidFill>
                <a:latin typeface="Montserrat"/>
                <a:sym typeface="Times New Roman"/>
              </a:rPr>
              <a:t>), mesmo com o aumento dos feminicídios decorrente do isolamento social (Fonte: Siga Brasil);</a:t>
            </a:r>
          </a:p>
        </p:txBody>
      </p:sp>
    </p:spTree>
    <p:extLst>
      <p:ext uri="{BB962C8B-B14F-4D97-AF65-F5344CB8AC3E}">
        <p14:creationId xmlns:p14="http://schemas.microsoft.com/office/powerpoint/2010/main" val="1022868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l="37402" t="41030"/>
          <a:stretch/>
        </p:blipFill>
        <p:spPr>
          <a:xfrm>
            <a:off x="9007500" y="3942407"/>
            <a:ext cx="3184499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398741" y="290306"/>
            <a:ext cx="11619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44C2D3"/>
              </a:buClr>
              <a:buSzPts val="4000"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Desmonte do controle social</a:t>
            </a:r>
            <a:endParaRPr sz="4000" b="1" dirty="0">
              <a:solidFill>
                <a:srgbClr val="E95A0C"/>
              </a:solidFill>
              <a:latin typeface="Montserrat"/>
              <a:sym typeface="Montserrat"/>
            </a:endParaRPr>
          </a:p>
        </p:txBody>
      </p:sp>
      <p:sp>
        <p:nvSpPr>
          <p:cNvPr id="114" name="Google Shape;114;p3"/>
          <p:cNvSpPr txBox="1">
            <a:spLocks noGrp="1"/>
          </p:cNvSpPr>
          <p:nvPr>
            <p:ph type="body" idx="1"/>
          </p:nvPr>
        </p:nvSpPr>
        <p:spPr>
          <a:xfrm>
            <a:off x="1209821" y="1747627"/>
            <a:ext cx="8665699" cy="1807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300" b="1" dirty="0">
              <a:latin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300" dirty="0">
                <a:latin typeface="Montserrat"/>
                <a:sym typeface="Montserrat"/>
              </a:rPr>
              <a:t>Em 2014, Câmara dos Deputados derruba a Política Nacional de Participação Social;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300" dirty="0">
              <a:latin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300" dirty="0">
              <a:latin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pt-BR" sz="2300" dirty="0">
                <a:latin typeface="Montserrat"/>
                <a:sym typeface="Montserrat"/>
              </a:rPr>
              <a:t>Em 2019, a Portaria 524/2019 extingue conselhos, comitês, comissões e grupos de trabalho. O STF limitou a medida garantindo a permanência dos conselhos previstos em lei. No entanto, a medida representa mais de 500 conselhos fechados em todo o país.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300" dirty="0">
              <a:solidFill>
                <a:srgbClr val="FF0000"/>
              </a:solidFill>
              <a:latin typeface="Montserrat"/>
              <a:sym typeface="Montserra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300" dirty="0">
              <a:solidFill>
                <a:srgbClr val="FF0000"/>
              </a:solidFill>
              <a:latin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 l="37402" t="41030"/>
          <a:stretch/>
        </p:blipFill>
        <p:spPr>
          <a:xfrm>
            <a:off x="9007500" y="3858000"/>
            <a:ext cx="3184499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>
            <a:spLocks noGrp="1"/>
          </p:cNvSpPr>
          <p:nvPr>
            <p:ph type="title"/>
          </p:nvPr>
        </p:nvSpPr>
        <p:spPr>
          <a:xfrm>
            <a:off x="286200" y="372592"/>
            <a:ext cx="11619600" cy="1129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>
              <a:buClr>
                <a:srgbClr val="44C2D3"/>
              </a:buClr>
              <a:buSzPts val="4000"/>
            </a:pPr>
            <a:r>
              <a:rPr lang="pt-BR" sz="4000" b="1" dirty="0">
                <a:solidFill>
                  <a:srgbClr val="E95A0C"/>
                </a:solidFill>
                <a:latin typeface="Montserrat"/>
                <a:sym typeface="Montserrat"/>
              </a:rPr>
              <a:t>Tentativas de reduzir a transparência</a:t>
            </a:r>
            <a:endParaRPr sz="4000" b="1" dirty="0">
              <a:solidFill>
                <a:srgbClr val="E95A0C"/>
              </a:solidFill>
              <a:latin typeface="Montserrat"/>
              <a:sym typeface="Montserrat"/>
            </a:endParaRPr>
          </a:p>
        </p:txBody>
      </p:sp>
      <p:sp>
        <p:nvSpPr>
          <p:cNvPr id="6" name="Google Shape;114;p3">
            <a:extLst>
              <a:ext uri="{FF2B5EF4-FFF2-40B4-BE49-F238E27FC236}">
                <a16:creationId xmlns:a16="http://schemas.microsoft.com/office/drawing/2014/main" id="{CAD11928-2DF8-4107-9E04-5AFE17464ABC}"/>
              </a:ext>
            </a:extLst>
          </p:cNvPr>
          <p:cNvSpPr txBox="1">
            <a:spLocks/>
          </p:cNvSpPr>
          <p:nvPr/>
        </p:nvSpPr>
        <p:spPr>
          <a:xfrm>
            <a:off x="916249" y="937105"/>
            <a:ext cx="10056550" cy="5688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endParaRPr lang="pt-BR" sz="1800" b="1" dirty="0">
              <a:latin typeface="Montserrat"/>
              <a:sym typeface="Montserrat"/>
            </a:endParaRPr>
          </a:p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endParaRPr lang="pt-BR" sz="1800" dirty="0">
              <a:latin typeface="Montserrat"/>
              <a:sym typeface="Montserrat"/>
            </a:endParaRPr>
          </a:p>
          <a:p>
            <a:pPr marL="285750" indent="-285750">
              <a:spcBef>
                <a:spcPts val="0"/>
              </a:spcBef>
              <a:buSzPts val="2400"/>
            </a:pPr>
            <a:r>
              <a:rPr lang="pt-BR" sz="1600" dirty="0">
                <a:latin typeface="Montserrat"/>
                <a:sym typeface="Montserrat"/>
              </a:rPr>
              <a:t>Em </a:t>
            </a:r>
            <a:r>
              <a:rPr lang="pt-BR" sz="1600" b="1" dirty="0">
                <a:latin typeface="Montserrat"/>
                <a:sym typeface="Montserrat"/>
              </a:rPr>
              <a:t>janeiro de 2019</a:t>
            </a:r>
            <a:r>
              <a:rPr lang="pt-BR" sz="1600" dirty="0">
                <a:latin typeface="Montserrat"/>
                <a:sym typeface="Montserrat"/>
              </a:rPr>
              <a:t>, o Decreto 9690 prevê aumento do número de servidores que podem atribuir sigilo às informações públicas solicitadas via LAI. Em março, o Decreto é derrubado pela Câmara dos Deputados;</a:t>
            </a:r>
          </a:p>
          <a:p>
            <a:pPr marL="285750" indent="-285750">
              <a:spcBef>
                <a:spcPts val="0"/>
              </a:spcBef>
              <a:buSzPts val="2400"/>
            </a:pPr>
            <a:endParaRPr lang="pt-BR" sz="1600" dirty="0">
              <a:latin typeface="Montserrat"/>
              <a:sym typeface="Montserrat"/>
            </a:endParaRPr>
          </a:p>
          <a:p>
            <a:pPr marL="285750" indent="-285750">
              <a:spcBef>
                <a:spcPts val="0"/>
              </a:spcBef>
              <a:buSzPts val="2400"/>
            </a:pPr>
            <a:r>
              <a:rPr lang="pt-BR" sz="1600" dirty="0">
                <a:latin typeface="Montserrat"/>
                <a:sym typeface="Montserrat"/>
              </a:rPr>
              <a:t>Em </a:t>
            </a:r>
            <a:r>
              <a:rPr lang="pt-BR" sz="1600" b="1" dirty="0">
                <a:latin typeface="Montserrat"/>
                <a:sym typeface="Montserrat"/>
              </a:rPr>
              <a:t>março de 2020</a:t>
            </a:r>
            <a:r>
              <a:rPr lang="pt-BR" sz="1600" dirty="0">
                <a:latin typeface="Montserrat"/>
                <a:sym typeface="Montserrat"/>
              </a:rPr>
              <a:t>, o governo </a:t>
            </a:r>
            <a:r>
              <a:rPr lang="pt-BR" sz="1600" dirty="0">
                <a:latin typeface="Montserrat"/>
              </a:rPr>
              <a:t>editou uma Medida Provisória (MP) que suspende prazos de pedidos feitos via Lei de Acesso à Informação (LAI). O STF derrubou a medida em abril; </a:t>
            </a:r>
          </a:p>
          <a:p>
            <a:pPr marL="285750" indent="-285750">
              <a:spcBef>
                <a:spcPts val="0"/>
              </a:spcBef>
              <a:buSzPts val="2400"/>
            </a:pPr>
            <a:endParaRPr lang="pt-BR" sz="1600" dirty="0">
              <a:latin typeface="Montserrat"/>
            </a:endParaRPr>
          </a:p>
          <a:p>
            <a:pPr marL="285750" indent="-285750">
              <a:spcBef>
                <a:spcPts val="0"/>
              </a:spcBef>
              <a:buSzPts val="2400"/>
            </a:pPr>
            <a:r>
              <a:rPr lang="pt-BR" sz="1600" dirty="0">
                <a:latin typeface="Montserrat"/>
              </a:rPr>
              <a:t>Em </a:t>
            </a:r>
            <a:r>
              <a:rPr lang="pt-BR" sz="1600" b="1" dirty="0">
                <a:latin typeface="Montserrat"/>
              </a:rPr>
              <a:t>08.06.2020</a:t>
            </a:r>
            <a:r>
              <a:rPr lang="pt-BR" sz="1600" dirty="0">
                <a:latin typeface="Montserrat"/>
              </a:rPr>
              <a:t>, Ministério da Saúde retirou do ar site que divulgava no número de casos e mortes e disponibilizou nova plataforma que omitia dados relevantes (acumulados, consolidado por região, taxa de letalidade, limitação à download). Após pressão da sociedade, os dados foram republicados; </a:t>
            </a:r>
          </a:p>
          <a:p>
            <a:pPr marL="285750" indent="-285750">
              <a:spcBef>
                <a:spcPts val="0"/>
              </a:spcBef>
              <a:buSzPts val="2400"/>
            </a:pPr>
            <a:endParaRPr lang="pt-BR" sz="1600" dirty="0">
              <a:latin typeface="Montserrat"/>
            </a:endParaRPr>
          </a:p>
          <a:p>
            <a:pPr marL="285750" indent="-285750">
              <a:spcBef>
                <a:spcPts val="0"/>
              </a:spcBef>
              <a:buSzPts val="2400"/>
            </a:pPr>
            <a:r>
              <a:rPr lang="pt-BR" sz="1600" dirty="0">
                <a:latin typeface="Montserrat"/>
                <a:sym typeface="Montserrat"/>
              </a:rPr>
              <a:t>Em </a:t>
            </a:r>
            <a:r>
              <a:rPr lang="pt-BR" sz="1600" b="1" dirty="0">
                <a:latin typeface="Montserrat"/>
                <a:sym typeface="Montserrat"/>
              </a:rPr>
              <a:t>junho de 2020</a:t>
            </a:r>
            <a:r>
              <a:rPr lang="pt-BR" sz="1600" dirty="0">
                <a:latin typeface="Montserrat"/>
                <a:sym typeface="Montserrat"/>
              </a:rPr>
              <a:t>, MMFDH suprime informações sobre violência policial do balanço anual de violações de direitos humanos.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1600" dirty="0">
              <a:latin typeface="Montserrat"/>
              <a:sym typeface="Montserrat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pt-BR" sz="1600" dirty="0">
                <a:latin typeface="Montserrat"/>
                <a:sym typeface="Montserrat"/>
              </a:rPr>
              <a:t>*</a:t>
            </a:r>
            <a:r>
              <a:rPr lang="pt-BR" sz="1600" dirty="0">
                <a:latin typeface="Montserrat"/>
              </a:rPr>
              <a:t>A proporção de </a:t>
            </a:r>
            <a:r>
              <a:rPr lang="pt-BR" sz="1600" b="1" dirty="0">
                <a:latin typeface="Montserrat"/>
              </a:rPr>
              <a:t>respostas negativas </a:t>
            </a:r>
            <a:r>
              <a:rPr lang="pt-BR" sz="1600" dirty="0">
                <a:latin typeface="Montserrat"/>
              </a:rPr>
              <a:t>aos pedidos com base na LAI (Lei de Acesso à Informação) </a:t>
            </a:r>
            <a:r>
              <a:rPr lang="pt-BR" sz="1600" b="1" dirty="0">
                <a:latin typeface="Montserrat"/>
              </a:rPr>
              <a:t>cresceu 8%</a:t>
            </a:r>
            <a:r>
              <a:rPr lang="pt-BR" sz="1600" dirty="0">
                <a:latin typeface="Montserrat"/>
              </a:rPr>
              <a:t> de janeiro a novembro de 2019 em relação ao mesmo período de 2018. A justificativa é o sigilo dos dados (Fonte: Poder360, com dados da CGU.</a:t>
            </a:r>
          </a:p>
          <a:p>
            <a:pPr marL="0" indent="0">
              <a:spcBef>
                <a:spcPts val="0"/>
              </a:spcBef>
              <a:buSzPts val="2400"/>
              <a:buNone/>
            </a:pPr>
            <a:endParaRPr lang="pt-BR" sz="1600" dirty="0">
              <a:latin typeface="Montserrat"/>
            </a:endParaRPr>
          </a:p>
          <a:p>
            <a:pPr marL="0" indent="0">
              <a:spcBef>
                <a:spcPts val="0"/>
              </a:spcBef>
              <a:buSzPts val="2400"/>
              <a:buNone/>
            </a:pPr>
            <a:r>
              <a:rPr lang="pt-BR" sz="1600" dirty="0">
                <a:latin typeface="Montserrat"/>
              </a:rPr>
              <a:t>*Mesmo após o STF suspender a MP 928/2020, </a:t>
            </a:r>
            <a:r>
              <a:rPr lang="pt-BR" sz="1600" b="1" dirty="0">
                <a:latin typeface="Montserrat"/>
              </a:rPr>
              <a:t>foram negados 24 pedidos de informação</a:t>
            </a:r>
            <a:r>
              <a:rPr lang="pt-BR" sz="1600" dirty="0">
                <a:latin typeface="Montserrat"/>
              </a:rPr>
              <a:t> feitos ao Executivo Federal (Fonte: Fórum de Direito de Acesso a Informações Públicas, Maio 2020).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pt-BR" sz="2000" dirty="0">
              <a:latin typeface="Montserrat"/>
              <a:sym typeface="Montserrat"/>
            </a:endParaRPr>
          </a:p>
          <a:p>
            <a:pPr marL="0" indent="0">
              <a:spcBef>
                <a:spcPts val="0"/>
              </a:spcBef>
              <a:buSzPts val="2400"/>
              <a:buFont typeface="Arial"/>
              <a:buNone/>
            </a:pPr>
            <a:endParaRPr lang="pt-BR" sz="2300" dirty="0">
              <a:solidFill>
                <a:srgbClr val="FF0000"/>
              </a:solidFill>
              <a:latin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37927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"/>
          <p:cNvSpPr/>
          <p:nvPr/>
        </p:nvSpPr>
        <p:spPr>
          <a:xfrm>
            <a:off x="5651500" y="0"/>
            <a:ext cx="6540500" cy="6858000"/>
          </a:xfrm>
          <a:prstGeom prst="rect">
            <a:avLst/>
          </a:prstGeom>
          <a:solidFill>
            <a:srgbClr val="0C0C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8"/>
          <p:cNvSpPr txBox="1">
            <a:spLocks noGrp="1"/>
          </p:cNvSpPr>
          <p:nvPr>
            <p:ph type="ctrTitle"/>
          </p:nvPr>
        </p:nvSpPr>
        <p:spPr>
          <a:xfrm>
            <a:off x="8108442" y="2450473"/>
            <a:ext cx="3425371" cy="810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20"/>
              <a:buFont typeface="Montserrat"/>
              <a:buNone/>
            </a:pPr>
            <a:r>
              <a:rPr lang="pt-BR" sz="432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Obrigada</a:t>
            </a:r>
            <a:endParaRPr/>
          </a:p>
        </p:txBody>
      </p:sp>
      <p:sp>
        <p:nvSpPr>
          <p:cNvPr id="146" name="Google Shape;146;p8"/>
          <p:cNvSpPr txBox="1">
            <a:spLocks noGrp="1"/>
          </p:cNvSpPr>
          <p:nvPr>
            <p:ph type="subTitle" idx="1"/>
          </p:nvPr>
        </p:nvSpPr>
        <p:spPr>
          <a:xfrm>
            <a:off x="7269401" y="5467069"/>
            <a:ext cx="4264412" cy="1333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pt-BR" sz="1600" i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Para mais informações, visite</a:t>
            </a:r>
            <a:endParaRPr sz="1600" i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pt-BR" sz="1600" i="1" u="sng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www.Inesc.org.br</a:t>
            </a:r>
            <a:r>
              <a:rPr lang="pt-BR" sz="1600" i="1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47" name="Google Shape;147;p8"/>
          <p:cNvSpPr/>
          <p:nvPr/>
        </p:nvSpPr>
        <p:spPr>
          <a:xfrm>
            <a:off x="5535837" y="0"/>
            <a:ext cx="617312" cy="6858000"/>
          </a:xfrm>
          <a:prstGeom prst="rect">
            <a:avLst/>
          </a:prstGeom>
          <a:solidFill>
            <a:srgbClr val="96BF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173" y="5010703"/>
            <a:ext cx="2284916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8"/>
          <p:cNvSpPr/>
          <p:nvPr/>
        </p:nvSpPr>
        <p:spPr>
          <a:xfrm>
            <a:off x="4889043" y="0"/>
            <a:ext cx="646794" cy="6858000"/>
          </a:xfrm>
          <a:prstGeom prst="rect">
            <a:avLst/>
          </a:prstGeom>
          <a:solidFill>
            <a:srgbClr val="E95A0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8"/>
          <p:cNvSpPr/>
          <p:nvPr/>
        </p:nvSpPr>
        <p:spPr>
          <a:xfrm>
            <a:off x="4271731" y="0"/>
            <a:ext cx="646794" cy="6858000"/>
          </a:xfrm>
          <a:prstGeom prst="rect">
            <a:avLst/>
          </a:prstGeom>
          <a:solidFill>
            <a:srgbClr val="44C2D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8"/>
          <p:cNvSpPr/>
          <p:nvPr/>
        </p:nvSpPr>
        <p:spPr>
          <a:xfrm>
            <a:off x="3624937" y="0"/>
            <a:ext cx="646794" cy="6858000"/>
          </a:xfrm>
          <a:prstGeom prst="rect">
            <a:avLst/>
          </a:prstGeom>
          <a:solidFill>
            <a:srgbClr val="66248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1173" y="436512"/>
            <a:ext cx="1844934" cy="15068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 txBox="1"/>
          <p:nvPr/>
        </p:nvSpPr>
        <p:spPr>
          <a:xfrm>
            <a:off x="7503885" y="3429000"/>
            <a:ext cx="3846286" cy="1869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Carmela </a:t>
            </a:r>
            <a:r>
              <a:rPr lang="pt-BR" sz="2000" dirty="0" err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Zigoni</a:t>
            </a:r>
            <a:endParaRPr dirty="0"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pt-BR" sz="20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carmela@inesc.org.br</a:t>
            </a:r>
            <a:endParaRPr sz="20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E7099CC2F0334DBC5E3B547314E93C" ma:contentTypeVersion="10" ma:contentTypeDescription="Crie um novo documento." ma:contentTypeScope="" ma:versionID="c7cb6ffe04789b43fff6f1231e3ec93b">
  <xsd:schema xmlns:xsd="http://www.w3.org/2001/XMLSchema" xmlns:xs="http://www.w3.org/2001/XMLSchema" xmlns:p="http://schemas.microsoft.com/office/2006/metadata/properties" xmlns:ns2="81f001d6-c674-4f01-b079-87d775469752" xmlns:ns3="990c20f9-6bba-41eb-95d2-9660196455da" targetNamespace="http://schemas.microsoft.com/office/2006/metadata/properties" ma:root="true" ma:fieldsID="8abf380c4e9a63e3f67d7b67720f8375" ns2:_="" ns3:_="">
    <xsd:import namespace="81f001d6-c674-4f01-b079-87d775469752"/>
    <xsd:import namespace="990c20f9-6bba-41eb-95d2-9660196455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f001d6-c674-4f01-b079-87d7754697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0c20f9-6bba-41eb-95d2-9660196455d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EBAAAA1-1B33-4BD7-8FAC-8058615D3A37}"/>
</file>

<file path=customXml/itemProps2.xml><?xml version="1.0" encoding="utf-8"?>
<ds:datastoreItem xmlns:ds="http://schemas.openxmlformats.org/officeDocument/2006/customXml" ds:itemID="{F7B92E8F-5144-4D11-B453-A4D496CC02B3}"/>
</file>

<file path=customXml/itemProps3.xml><?xml version="1.0" encoding="utf-8"?>
<ds:datastoreItem xmlns:ds="http://schemas.openxmlformats.org/officeDocument/2006/customXml" ds:itemID="{4FE4FA1B-300E-4A9C-89BA-CF35543D0D55}"/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724</Words>
  <Application>Microsoft Office PowerPoint</Application>
  <PresentationFormat>Widescreen</PresentationFormat>
  <Paragraphs>63</Paragraphs>
  <Slides>7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Montserrat</vt:lpstr>
      <vt:lpstr>Calibri</vt:lpstr>
      <vt:lpstr>Tema do Office</vt:lpstr>
      <vt:lpstr>Diálogos em Controle Social</vt:lpstr>
      <vt:lpstr>Dados abertos para o controle social</vt:lpstr>
      <vt:lpstr>Apresentação do PowerPoint</vt:lpstr>
      <vt:lpstr>Apresentação do PowerPoint</vt:lpstr>
      <vt:lpstr>Desmonte do controle social</vt:lpstr>
      <vt:lpstr>Tentativas de reduzir a transparência</vt:lpstr>
      <vt:lpstr>Obrigada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Brasil com baixa imunidade</dc:title>
  <dc:creator>Thaís Andrade Vivas</dc:creator>
  <cp:lastModifiedBy>Admin</cp:lastModifiedBy>
  <cp:revision>65</cp:revision>
  <dcterms:created xsi:type="dcterms:W3CDTF">2019-07-16T16:55:19Z</dcterms:created>
  <dcterms:modified xsi:type="dcterms:W3CDTF">2020-09-16T15:38:20Z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0x010100D7E7099CC2F0334DBC5E3B547314E93C</vt:lpwstr>
  </property>
</Properties>
</file>