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85" r:id="rId3"/>
  </p:sldMasterIdLst>
  <p:notesMasterIdLst>
    <p:notesMasterId r:id="rId21"/>
  </p:notesMasterIdLst>
  <p:sldIdLst>
    <p:sldId id="256" r:id="rId4"/>
    <p:sldId id="257" r:id="rId5"/>
    <p:sldId id="258" r:id="rId6"/>
    <p:sldId id="259" r:id="rId7"/>
    <p:sldId id="260" r:id="rId8"/>
    <p:sldId id="261" r:id="rId9"/>
    <p:sldId id="271" r:id="rId10"/>
    <p:sldId id="262" r:id="rId11"/>
    <p:sldId id="263" r:id="rId12"/>
    <p:sldId id="265" r:id="rId13"/>
    <p:sldId id="424" r:id="rId14"/>
    <p:sldId id="267" r:id="rId15"/>
    <p:sldId id="269" r:id="rId16"/>
    <p:sldId id="272" r:id="rId17"/>
    <p:sldId id="366" r:id="rId18"/>
    <p:sldId id="425" r:id="rId19"/>
    <p:sldId id="398" r:id="rId20"/>
  </p:sldIdLst>
  <p:sldSz cx="20104100" cy="11309350"/>
  <p:notesSz cx="20104100" cy="1130935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022D"/>
    <a:srgbClr val="019C60"/>
    <a:srgbClr val="53D2FF"/>
    <a:srgbClr val="CAE8AA"/>
    <a:srgbClr val="9FDAE6"/>
    <a:srgbClr val="C0BAB4"/>
    <a:srgbClr val="8CC63F"/>
    <a:srgbClr val="FFF200"/>
    <a:srgbClr val="FFA22B"/>
    <a:srgbClr val="3497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822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294D9-E748-452A-B757-F8DCE7D0E810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9D9AE-9910-444A-BD9F-50D895937D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4902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FFBA6-0FC0-4823-8960-D37F1DFAB614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251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257ED-1CBF-4F22-BCC6-60CD9988477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561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D47B2A-EB2A-4A98-9909-CFE949041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602119"/>
            <a:ext cx="17339786" cy="218595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D3B82A8-4F68-4B14-805A-2C5E365E5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776" y="2772362"/>
            <a:ext cx="8504976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1D79A96-378D-49B1-9069-97869DDE51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4776" y="4131054"/>
            <a:ext cx="8504976" cy="607615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D9EFCAF-FAD5-4E4A-88BE-385CF7EE4E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77701" y="2772362"/>
            <a:ext cx="8546861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DC1ECF5-BD23-4D5F-B21F-BA20E5BD3B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177701" y="4131054"/>
            <a:ext cx="8546861" cy="607615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CC122C6-48BB-41CF-ACF3-DA00696AF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AC6FE-0D2B-4A8B-850E-82A89FA2B568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C86B04B-1D96-4480-BD50-45586B2EF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3474804-25C4-4A61-92D7-CF5EEFB7C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1BE4-12EE-4A1F-9EBE-B7A1EA2294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3661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4C6BBB-862C-4044-94F7-C8199FC21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FAB5230-1F9B-4960-A6E4-13E98C7E4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AC6FE-0D2B-4A8B-850E-82A89FA2B568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578487B-2B08-41A5-88BF-D36E0B9D3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90EC914-0503-4327-9E9D-230512ECC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1BE4-12EE-4A1F-9EBE-B7A1EA2294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4002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FD9D20A-C0E2-4270-9C08-10CE1F4FA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AC6FE-0D2B-4A8B-850E-82A89FA2B568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FA10C59-3952-40D4-8380-6647A7466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DF19399-63B8-4C3C-8A9E-59C38BF97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1BE4-12EE-4A1F-9EBE-B7A1EA2294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4536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5E4CCB-BF63-4715-8E0D-E40D0DEB0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E1810C0-DCFE-4B5D-82FC-CC523E5E5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>
              <a:defRPr sz="5277"/>
            </a:lvl1pPr>
            <a:lvl2pPr>
              <a:defRPr sz="4617"/>
            </a:lvl2pPr>
            <a:lvl3pPr>
              <a:defRPr sz="3958"/>
            </a:lvl3pPr>
            <a:lvl4pPr>
              <a:defRPr sz="3298"/>
            </a:lvl4pPr>
            <a:lvl5pPr>
              <a:defRPr sz="3298"/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1E63BD3-5268-4100-9D2C-6750E8518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C4C999D-6B88-4C44-80D1-CAA88DD59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AC6FE-0D2B-4A8B-850E-82A89FA2B568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A97C6CB-5893-4803-B426-076337E82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EBE4626-AF68-4853-8B55-9232F6D58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1BE4-12EE-4A1F-9EBE-B7A1EA2294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2223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C5BFD8-6D43-40FC-AC8A-A084387DF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34D28D3-BBE8-43FE-82AF-61A031CC1F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3AF5F22-787D-4BF2-A4A1-CEE75C834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17E78BA-AC52-4586-A66B-1D17DDDC3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AC6FE-0D2B-4A8B-850E-82A89FA2B568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D0A261B-1319-48B2-8135-94A504AC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92F8235-985D-4231-9F93-D0242D851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1BE4-12EE-4A1F-9EBE-B7A1EA2294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5341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32A9BA-30B5-4642-93DF-6C4FC97F1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FBFA644-1D7B-4214-9775-045E15DB73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AAEF2C2-1848-4A2F-BB8F-5632B0D42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AC6FE-0D2B-4A8B-850E-82A89FA2B568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4CAE7A7-BEFD-4010-80CF-39327D5DF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FDC4A0-DF29-4C86-BD9D-8FF5FB136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1BE4-12EE-4A1F-9EBE-B7A1EA2294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9059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C7D4DE2-6114-4181-913D-96E9A43771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4386996" y="602118"/>
            <a:ext cx="4334947" cy="958415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13FA9AA-DD14-432D-82BB-5D315FD2E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82157" y="602118"/>
            <a:ext cx="12753538" cy="9584151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4CE4399-42FB-4D26-81B0-59B846C53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AC6FE-0D2B-4A8B-850E-82A89FA2B568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A916375-C747-4CD2-AAC1-42028DC56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26D075-DE70-42A9-9C0D-E702FD6C6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1BE4-12EE-4A1F-9EBE-B7A1EA2294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9810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874B6-3A7B-4049-896E-51D141BA3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5D6FE-3E61-4544-BA75-0A1BA4CFE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B1F52-1EA6-4AAB-B0E1-EE812627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F1973-5C81-4DD0-B029-4C78A3CC6B7A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D9C83-288B-42BF-A412-41C1D6AAC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1334F-238A-479F-A30E-E4A11EC15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A97EE-5595-4ED6-9329-CB0E8EC975B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143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65A62-69A1-4684-BB6D-7E760FFBF6B0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2EB3-DAA4-4E96-8658-ACE36CBDC4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68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65A62-69A1-4684-BB6D-7E760FFBF6B0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2EB3-DAA4-4E96-8658-ACE36CBDC4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882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86" y="2819485"/>
            <a:ext cx="17339786" cy="4704375"/>
          </a:xfrm>
        </p:spPr>
        <p:txBody>
          <a:bodyPr anchor="b"/>
          <a:lstStyle>
            <a:lvl1pPr>
              <a:defRPr sz="9894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71686" y="7568366"/>
            <a:ext cx="17339786" cy="2473919"/>
          </a:xfrm>
        </p:spPr>
        <p:txBody>
          <a:bodyPr/>
          <a:lstStyle>
            <a:lvl1pPr marL="0" indent="0">
              <a:buNone/>
              <a:defRPr sz="3958">
                <a:solidFill>
                  <a:schemeClr val="tx1">
                    <a:tint val="75000"/>
                  </a:schemeClr>
                </a:solidFill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65A62-69A1-4684-BB6D-7E760FFBF6B0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2EB3-DAA4-4E96-8658-ACE36CBDC4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575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382157" y="3010591"/>
            <a:ext cx="8544243" cy="717567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0177700" y="3010591"/>
            <a:ext cx="8544243" cy="717567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65A62-69A1-4684-BB6D-7E760FFBF6B0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2EB3-DAA4-4E96-8658-ACE36CBDC4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817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4776" y="602119"/>
            <a:ext cx="17339786" cy="218595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84776" y="2772362"/>
            <a:ext cx="8504976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384776" y="4131054"/>
            <a:ext cx="8504976" cy="607615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10177701" y="2772362"/>
            <a:ext cx="8546861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10177701" y="4131054"/>
            <a:ext cx="8546861" cy="607615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65A62-69A1-4684-BB6D-7E760FFBF6B0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2EB3-DAA4-4E96-8658-ACE36CBDC4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139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65A62-69A1-4684-BB6D-7E760FFBF6B0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2EB3-DAA4-4E96-8658-ACE36CBDC4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400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65A62-69A1-4684-BB6D-7E760FFBF6B0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2EB3-DAA4-4E96-8658-ACE36CBDC4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57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>
              <a:defRPr sz="5277"/>
            </a:lvl1pPr>
            <a:lvl2pPr>
              <a:defRPr sz="4617"/>
            </a:lvl2pPr>
            <a:lvl3pPr>
              <a:defRPr sz="3958"/>
            </a:lvl3pPr>
            <a:lvl4pPr>
              <a:defRPr sz="3298"/>
            </a:lvl4pPr>
            <a:lvl5pPr>
              <a:defRPr sz="3298"/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65A62-69A1-4684-BB6D-7E760FFBF6B0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2EB3-DAA4-4E96-8658-ACE36CBDC4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734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65A62-69A1-4684-BB6D-7E760FFBF6B0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2EB3-DAA4-4E96-8658-ACE36CBDC4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262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65A62-69A1-4684-BB6D-7E760FFBF6B0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2EB3-DAA4-4E96-8658-ACE36CBDC4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151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4386996" y="602118"/>
            <a:ext cx="4334947" cy="958415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382157" y="602118"/>
            <a:ext cx="12753538" cy="9584151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65A62-69A1-4684-BB6D-7E760FFBF6B0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2EB3-DAA4-4E96-8658-ACE36CBDC4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522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circle/>
      </p:transition>
    </mc:Choice>
    <mc:Fallback xmlns="">
      <p:transition spd="slow" advClick="0" advTm="500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193559"/>
            <a:ext cx="20093940" cy="6115050"/>
          </a:xfrm>
          <a:custGeom>
            <a:avLst/>
            <a:gdLst/>
            <a:ahLst/>
            <a:cxnLst/>
            <a:rect l="l" t="t" r="r" b="b"/>
            <a:pathLst>
              <a:path w="20093940" h="6115050">
                <a:moveTo>
                  <a:pt x="0" y="0"/>
                </a:moveTo>
                <a:lnTo>
                  <a:pt x="20093629" y="0"/>
                </a:lnTo>
                <a:lnTo>
                  <a:pt x="20093629" y="6114997"/>
                </a:lnTo>
                <a:lnTo>
                  <a:pt x="0" y="6114997"/>
                </a:lnTo>
                <a:lnTo>
                  <a:pt x="0" y="0"/>
                </a:lnTo>
                <a:close/>
              </a:path>
            </a:pathLst>
          </a:custGeom>
          <a:solidFill>
            <a:srgbClr val="C9DA2B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20104100" cy="5193665"/>
          </a:xfrm>
          <a:custGeom>
            <a:avLst/>
            <a:gdLst/>
            <a:ahLst/>
            <a:cxnLst/>
            <a:rect l="l" t="t" r="r" b="b"/>
            <a:pathLst>
              <a:path w="20104100" h="5193665">
                <a:moveTo>
                  <a:pt x="20104099" y="0"/>
                </a:moveTo>
                <a:lnTo>
                  <a:pt x="0" y="0"/>
                </a:lnTo>
                <a:lnTo>
                  <a:pt x="0" y="5193559"/>
                </a:lnTo>
                <a:lnTo>
                  <a:pt x="20104099" y="5193559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EEF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9749602" y="10477956"/>
            <a:ext cx="41910" cy="141605"/>
          </a:xfrm>
          <a:custGeom>
            <a:avLst/>
            <a:gdLst/>
            <a:ahLst/>
            <a:cxnLst/>
            <a:rect l="l" t="t" r="r" b="b"/>
            <a:pathLst>
              <a:path w="41909" h="141604">
                <a:moveTo>
                  <a:pt x="0" y="0"/>
                </a:moveTo>
                <a:lnTo>
                  <a:pt x="0" y="141241"/>
                </a:lnTo>
                <a:lnTo>
                  <a:pt x="15660" y="110144"/>
                </a:lnTo>
                <a:lnTo>
                  <a:pt x="32422" y="72155"/>
                </a:lnTo>
                <a:lnTo>
                  <a:pt x="41354" y="35590"/>
                </a:lnTo>
                <a:lnTo>
                  <a:pt x="33524" y="8766"/>
                </a:lnTo>
                <a:lnTo>
                  <a:pt x="0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9749606" y="9761266"/>
            <a:ext cx="43180" cy="97155"/>
          </a:xfrm>
          <a:custGeom>
            <a:avLst/>
            <a:gdLst/>
            <a:ahLst/>
            <a:cxnLst/>
            <a:rect l="l" t="t" r="r" b="b"/>
            <a:pathLst>
              <a:path w="43180" h="97154">
                <a:moveTo>
                  <a:pt x="0" y="0"/>
                </a:moveTo>
                <a:lnTo>
                  <a:pt x="0" y="88939"/>
                </a:lnTo>
                <a:lnTo>
                  <a:pt x="10460" y="96782"/>
                </a:lnTo>
                <a:lnTo>
                  <a:pt x="30680" y="46393"/>
                </a:lnTo>
                <a:lnTo>
                  <a:pt x="42823" y="20310"/>
                </a:lnTo>
                <a:lnTo>
                  <a:pt x="41399" y="9576"/>
                </a:lnTo>
                <a:lnTo>
                  <a:pt x="26205" y="6355"/>
                </a:lnTo>
                <a:lnTo>
                  <a:pt x="8114" y="6355"/>
                </a:lnTo>
                <a:lnTo>
                  <a:pt x="0" y="0"/>
                </a:lnTo>
                <a:close/>
              </a:path>
              <a:path w="43180" h="97154">
                <a:moveTo>
                  <a:pt x="12847" y="4188"/>
                </a:moveTo>
                <a:lnTo>
                  <a:pt x="8114" y="6355"/>
                </a:lnTo>
                <a:lnTo>
                  <a:pt x="26205" y="6355"/>
                </a:lnTo>
                <a:lnTo>
                  <a:pt x="20920" y="5235"/>
                </a:lnTo>
                <a:lnTo>
                  <a:pt x="12847" y="4188"/>
                </a:lnTo>
                <a:close/>
              </a:path>
            </a:pathLst>
          </a:custGeom>
          <a:solidFill>
            <a:srgbClr val="C6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D24E98-5417-4553-8F23-13636707F2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ABE4DE6-9B1B-452E-9EBA-0F79675A3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C0AEEDF-A45A-4CBD-870B-198B5BEBB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AC6FE-0D2B-4A8B-850E-82A89FA2B568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70AC7D1-18D6-492B-AADD-523248415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15B91E5-D112-4935-B54E-90C6CFB9B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1BE4-12EE-4A1F-9EBE-B7A1EA2294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896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A4197D-EF23-4304-B506-0A5B2A2F4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E7957F-E063-4935-879C-3D334F095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03D5E35-2ECC-4513-ABD6-58FF71ACD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AC6FE-0D2B-4A8B-850E-82A89FA2B568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1904E1E-7DD9-4636-9662-DE8D7C49C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82B3E67-DA8A-4B38-A5A1-C688903FA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1BE4-12EE-4A1F-9EBE-B7A1EA2294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1970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A5A2F3-7EF1-4838-A0CB-B776820F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86" y="2819485"/>
            <a:ext cx="17339786" cy="4704375"/>
          </a:xfrm>
        </p:spPr>
        <p:txBody>
          <a:bodyPr anchor="b"/>
          <a:lstStyle>
            <a:lvl1pPr>
              <a:defRPr sz="9894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E1F90DD-9878-48ED-9E9E-DAF914C2C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86" y="7568366"/>
            <a:ext cx="17339786" cy="2473919"/>
          </a:xfrm>
        </p:spPr>
        <p:txBody>
          <a:bodyPr/>
          <a:lstStyle>
            <a:lvl1pPr marL="0" indent="0">
              <a:buNone/>
              <a:defRPr sz="3958">
                <a:solidFill>
                  <a:schemeClr val="tx1">
                    <a:tint val="75000"/>
                  </a:schemeClr>
                </a:solidFill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CB92F5-3F4D-4A3F-8674-960589BF5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AC6FE-0D2B-4A8B-850E-82A89FA2B568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A97AD58-DEB4-4C0A-B659-3337AEEB2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48B1AE-CAB7-403F-A030-3807A13CC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1BE4-12EE-4A1F-9EBE-B7A1EA2294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973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E82003-0E9B-42F3-B9E7-0F70FA657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041F65-1F8A-4DEE-8B76-82FFA82756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157" y="3010591"/>
            <a:ext cx="8544243" cy="717567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5FC6FD3-A94B-4F16-9511-DE0F563BF2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77700" y="3010591"/>
            <a:ext cx="8544243" cy="717567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F773533-F6BB-4C38-B697-D66E4CC57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AC6FE-0D2B-4A8B-850E-82A89FA2B568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974872B-5987-4053-B24E-4BAF993C2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61C1CD9-4B46-4458-8A1D-4A554312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1BE4-12EE-4A1F-9EBE-B7A1EA2294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4572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902635" y="-72188"/>
            <a:ext cx="1539240" cy="3752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A731A4D-0C80-466A-A3AE-F0F2B3DED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D57F0B7-4403-40DA-8507-FC58E6ACB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157" y="30105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9A1B0A5-7B52-4B68-9A3B-5606F2D6CA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AC6FE-0D2B-4A8B-850E-82A89FA2B568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62B60C1-67E8-42DE-8267-54DAD357E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A9D1F14-5395-4E9D-B70D-470CCA80A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51BE4-12EE-4A1F-9EBE-B7A1EA2294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2059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7" kern="1200">
          <a:solidFill>
            <a:schemeClr val="tx1"/>
          </a:solidFill>
          <a:latin typeface="+mn-lt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82157" y="30105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65A62-69A1-4684-BB6D-7E760FFBF6B0}" type="datetimeFigureOut">
              <a:rPr lang="pt-BR" smtClean="0"/>
              <a:t>30/04/2024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32EB3-DAA4-4E96-8658-ACE36CBDC4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8000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circle/>
      </p:transition>
    </mc:Choice>
    <mc:Fallback xmlns="">
      <p:transition spd="slow" advClick="0" advTm="5000">
        <p:circle/>
      </p:transition>
    </mc:Fallback>
  </mc:AlternateContent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7" kern="1200">
          <a:solidFill>
            <a:schemeClr val="tx1"/>
          </a:solidFill>
          <a:latin typeface="+mn-lt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vamec.mec.gov.br/#/instituicao/cgu/curso/14247/visualizar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youtube.com/watch?v=jm35Fe1iagw&amp;t=37s" TargetMode="Externa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br/cgu/pt-br/educacao-cidada/contatos" TargetMode="External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png"/><Relationship Id="rId5" Type="http://schemas.openxmlformats.org/officeDocument/2006/relationships/hyperlink" Target="https://www.gov.br/cgu/pt-br/educacao-cidada/programas/upt/colecao-de-revistas" TargetMode="Externa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8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9">
            <a:extLst>
              <a:ext uri="{FF2B5EF4-FFF2-40B4-BE49-F238E27FC236}">
                <a16:creationId xmlns:a16="http://schemas.microsoft.com/office/drawing/2014/main" id="{8FC2194A-2C1A-81B9-E1E7-25559BA81AE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18850" y="8474075"/>
            <a:ext cx="8686800" cy="2682875"/>
          </a:xfrm>
          <a:prstGeom prst="rect">
            <a:avLst/>
          </a:prstGeom>
          <a:noFill/>
        </p:spPr>
      </p:pic>
      <p:pic>
        <p:nvPicPr>
          <p:cNvPr id="14" name="Imagem 13" descr="Texto&#10;&#10;Descrição gerada automaticamente">
            <a:extLst>
              <a:ext uri="{FF2B5EF4-FFF2-40B4-BE49-F238E27FC236}">
                <a16:creationId xmlns:a16="http://schemas.microsoft.com/office/drawing/2014/main" id="{691E8086-C29B-E58A-0EA3-6E6896322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075"/>
            <a:ext cx="20104100" cy="640818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20386" y="8935382"/>
            <a:ext cx="2879090" cy="2373630"/>
          </a:xfrm>
          <a:custGeom>
            <a:avLst/>
            <a:gdLst/>
            <a:ahLst/>
            <a:cxnLst/>
            <a:rect l="l" t="t" r="r" b="b"/>
            <a:pathLst>
              <a:path w="2879090" h="2373629">
                <a:moveTo>
                  <a:pt x="2110804" y="0"/>
                </a:moveTo>
                <a:lnTo>
                  <a:pt x="0" y="2373173"/>
                </a:lnTo>
                <a:lnTo>
                  <a:pt x="1375099" y="2373173"/>
                </a:lnTo>
                <a:lnTo>
                  <a:pt x="2878540" y="682869"/>
                </a:lnTo>
                <a:lnTo>
                  <a:pt x="211080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946351" y="8992172"/>
            <a:ext cx="3043555" cy="2316480"/>
          </a:xfrm>
          <a:custGeom>
            <a:avLst/>
            <a:gdLst/>
            <a:ahLst/>
            <a:cxnLst/>
            <a:rect l="l" t="t" r="r" b="b"/>
            <a:pathLst>
              <a:path w="3043555" h="2316479">
                <a:moveTo>
                  <a:pt x="726543" y="0"/>
                </a:moveTo>
                <a:lnTo>
                  <a:pt x="0" y="726532"/>
                </a:lnTo>
                <a:lnTo>
                  <a:pt x="1589846" y="2316379"/>
                </a:lnTo>
                <a:lnTo>
                  <a:pt x="3042933" y="2316379"/>
                </a:lnTo>
                <a:lnTo>
                  <a:pt x="726543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78831" y="0"/>
            <a:ext cx="3082925" cy="2356485"/>
          </a:xfrm>
          <a:custGeom>
            <a:avLst/>
            <a:gdLst/>
            <a:ahLst/>
            <a:cxnLst/>
            <a:rect l="l" t="t" r="r" b="b"/>
            <a:pathLst>
              <a:path w="3082925" h="2356485">
                <a:moveTo>
                  <a:pt x="1453076" y="0"/>
                </a:moveTo>
                <a:lnTo>
                  <a:pt x="0" y="0"/>
                </a:lnTo>
                <a:lnTo>
                  <a:pt x="2356305" y="2356315"/>
                </a:lnTo>
                <a:lnTo>
                  <a:pt x="3082859" y="1629782"/>
                </a:lnTo>
                <a:lnTo>
                  <a:pt x="1453076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8718595" y="0"/>
            <a:ext cx="11271311" cy="10882326"/>
            <a:chOff x="8889781" y="5"/>
            <a:chExt cx="11214382" cy="10882326"/>
          </a:xfrm>
        </p:grpSpPr>
        <p:sp>
          <p:nvSpPr>
            <p:cNvPr id="6" name="object 6"/>
            <p:cNvSpPr/>
            <p:nvPr/>
          </p:nvSpPr>
          <p:spPr>
            <a:xfrm>
              <a:off x="9671113" y="5"/>
              <a:ext cx="10433050" cy="2357755"/>
            </a:xfrm>
            <a:custGeom>
              <a:avLst/>
              <a:gdLst/>
              <a:ahLst/>
              <a:cxnLst/>
              <a:rect l="l" t="t" r="r" b="b"/>
              <a:pathLst>
                <a:path w="10433050" h="2357755">
                  <a:moveTo>
                    <a:pt x="10432986" y="0"/>
                  </a:moveTo>
                  <a:lnTo>
                    <a:pt x="8988654" y="0"/>
                  </a:lnTo>
                  <a:lnTo>
                    <a:pt x="8345868" y="642785"/>
                  </a:lnTo>
                  <a:lnTo>
                    <a:pt x="0" y="642785"/>
                  </a:lnTo>
                  <a:lnTo>
                    <a:pt x="0" y="1143876"/>
                  </a:lnTo>
                  <a:lnTo>
                    <a:pt x="7844777" y="1143876"/>
                  </a:lnTo>
                  <a:lnTo>
                    <a:pt x="7357719" y="1630934"/>
                  </a:lnTo>
                  <a:lnTo>
                    <a:pt x="8084261" y="2357488"/>
                  </a:lnTo>
                  <a:lnTo>
                    <a:pt x="10432986" y="8750"/>
                  </a:lnTo>
                  <a:lnTo>
                    <a:pt x="10432986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02822" y="1673649"/>
              <a:ext cx="7505698" cy="796205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869792" y="1673649"/>
              <a:ext cx="7920355" cy="8152130"/>
            </a:xfrm>
            <a:custGeom>
              <a:avLst/>
              <a:gdLst/>
              <a:ahLst/>
              <a:cxnLst/>
              <a:rect l="l" t="t" r="r" b="b"/>
              <a:pathLst>
                <a:path w="7920355" h="8152130">
                  <a:moveTo>
                    <a:pt x="7920241" y="0"/>
                  </a:moveTo>
                  <a:lnTo>
                    <a:pt x="7433297" y="0"/>
                  </a:lnTo>
                  <a:lnTo>
                    <a:pt x="475957" y="0"/>
                  </a:lnTo>
                  <a:lnTo>
                    <a:pt x="475957" y="473646"/>
                  </a:lnTo>
                  <a:lnTo>
                    <a:pt x="7433297" y="473646"/>
                  </a:lnTo>
                  <a:lnTo>
                    <a:pt x="7433297" y="7648257"/>
                  </a:lnTo>
                  <a:lnTo>
                    <a:pt x="475818" y="7648257"/>
                  </a:lnTo>
                  <a:lnTo>
                    <a:pt x="475818" y="0"/>
                  </a:lnTo>
                  <a:lnTo>
                    <a:pt x="0" y="0"/>
                  </a:lnTo>
                  <a:lnTo>
                    <a:pt x="0" y="7648257"/>
                  </a:lnTo>
                  <a:lnTo>
                    <a:pt x="0" y="8151711"/>
                  </a:lnTo>
                  <a:lnTo>
                    <a:pt x="475818" y="8151711"/>
                  </a:lnTo>
                  <a:lnTo>
                    <a:pt x="7433297" y="8151711"/>
                  </a:lnTo>
                  <a:lnTo>
                    <a:pt x="7920241" y="8151711"/>
                  </a:lnTo>
                  <a:lnTo>
                    <a:pt x="7920241" y="7648257"/>
                  </a:lnTo>
                  <a:lnTo>
                    <a:pt x="7920241" y="473646"/>
                  </a:lnTo>
                  <a:lnTo>
                    <a:pt x="7920241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423796" y="9825355"/>
              <a:ext cx="8785225" cy="530225"/>
            </a:xfrm>
            <a:custGeom>
              <a:avLst/>
              <a:gdLst/>
              <a:ahLst/>
              <a:cxnLst/>
              <a:rect l="l" t="t" r="r" b="b"/>
              <a:pathLst>
                <a:path w="8785225" h="530225">
                  <a:moveTo>
                    <a:pt x="8785072" y="0"/>
                  </a:moveTo>
                  <a:lnTo>
                    <a:pt x="0" y="0"/>
                  </a:lnTo>
                  <a:lnTo>
                    <a:pt x="0" y="529774"/>
                  </a:lnTo>
                  <a:lnTo>
                    <a:pt x="8785072" y="529774"/>
                  </a:lnTo>
                  <a:lnTo>
                    <a:pt x="8785072" y="0"/>
                  </a:lnTo>
                  <a:close/>
                </a:path>
              </a:pathLst>
            </a:custGeom>
            <a:solidFill>
              <a:srgbClr val="C9DA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154096" y="994746"/>
              <a:ext cx="9652000" cy="9887585"/>
            </a:xfrm>
            <a:custGeom>
              <a:avLst/>
              <a:gdLst/>
              <a:ahLst/>
              <a:cxnLst/>
              <a:rect l="l" t="t" r="r" b="b"/>
              <a:pathLst>
                <a:path w="9652000" h="9887585">
                  <a:moveTo>
                    <a:pt x="9054770" y="9357385"/>
                  </a:moveTo>
                  <a:lnTo>
                    <a:pt x="0" y="9357385"/>
                  </a:lnTo>
                  <a:lnTo>
                    <a:pt x="0" y="9887153"/>
                  </a:lnTo>
                  <a:lnTo>
                    <a:pt x="9054770" y="9887153"/>
                  </a:lnTo>
                  <a:lnTo>
                    <a:pt x="9054770" y="9357385"/>
                  </a:lnTo>
                  <a:close/>
                </a:path>
                <a:path w="9652000" h="9887585">
                  <a:moveTo>
                    <a:pt x="9651606" y="0"/>
                  </a:moveTo>
                  <a:lnTo>
                    <a:pt x="9054770" y="0"/>
                  </a:lnTo>
                  <a:lnTo>
                    <a:pt x="9054770" y="149136"/>
                  </a:lnTo>
                  <a:lnTo>
                    <a:pt x="9054770" y="413562"/>
                  </a:lnTo>
                  <a:lnTo>
                    <a:pt x="9054770" y="678903"/>
                  </a:lnTo>
                  <a:lnTo>
                    <a:pt x="9054770" y="9109659"/>
                  </a:lnTo>
                  <a:lnTo>
                    <a:pt x="9651606" y="9109659"/>
                  </a:lnTo>
                  <a:lnTo>
                    <a:pt x="9651606" y="678903"/>
                  </a:lnTo>
                  <a:lnTo>
                    <a:pt x="9651606" y="413562"/>
                  </a:lnTo>
                  <a:lnTo>
                    <a:pt x="9651606" y="149136"/>
                  </a:lnTo>
                  <a:lnTo>
                    <a:pt x="9651606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419555" y="1617720"/>
              <a:ext cx="450850" cy="8241665"/>
            </a:xfrm>
            <a:custGeom>
              <a:avLst/>
              <a:gdLst/>
              <a:ahLst/>
              <a:cxnLst/>
              <a:rect l="l" t="t" r="r" b="b"/>
              <a:pathLst>
                <a:path w="450850" h="8241665">
                  <a:moveTo>
                    <a:pt x="0" y="8241539"/>
                  </a:moveTo>
                  <a:lnTo>
                    <a:pt x="450248" y="8241539"/>
                  </a:lnTo>
                  <a:lnTo>
                    <a:pt x="450248" y="0"/>
                  </a:lnTo>
                  <a:lnTo>
                    <a:pt x="0" y="0"/>
                  </a:lnTo>
                  <a:lnTo>
                    <a:pt x="0" y="8241539"/>
                  </a:lnTo>
                  <a:close/>
                </a:path>
              </a:pathLst>
            </a:custGeom>
            <a:solidFill>
              <a:srgbClr val="C9DA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889781" y="858612"/>
              <a:ext cx="530225" cy="9351010"/>
            </a:xfrm>
            <a:custGeom>
              <a:avLst/>
              <a:gdLst/>
              <a:ahLst/>
              <a:cxnLst/>
              <a:rect l="l" t="t" r="r" b="b"/>
              <a:pathLst>
                <a:path w="530225" h="9351010">
                  <a:moveTo>
                    <a:pt x="529774" y="0"/>
                  </a:moveTo>
                  <a:lnTo>
                    <a:pt x="0" y="0"/>
                  </a:lnTo>
                  <a:lnTo>
                    <a:pt x="0" y="9350500"/>
                  </a:lnTo>
                  <a:lnTo>
                    <a:pt x="529774" y="9350500"/>
                  </a:lnTo>
                  <a:lnTo>
                    <a:pt x="529774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423793" y="1143882"/>
              <a:ext cx="8900795" cy="9211945"/>
            </a:xfrm>
            <a:custGeom>
              <a:avLst/>
              <a:gdLst/>
              <a:ahLst/>
              <a:cxnLst/>
              <a:rect l="l" t="t" r="r" b="b"/>
              <a:pathLst>
                <a:path w="8900794" h="9211945">
                  <a:moveTo>
                    <a:pt x="8900249" y="0"/>
                  </a:moveTo>
                  <a:lnTo>
                    <a:pt x="0" y="0"/>
                  </a:lnTo>
                  <a:lnTo>
                    <a:pt x="0" y="529767"/>
                  </a:lnTo>
                  <a:lnTo>
                    <a:pt x="8366239" y="529767"/>
                  </a:lnTo>
                  <a:lnTo>
                    <a:pt x="8366239" y="9211831"/>
                  </a:lnTo>
                  <a:lnTo>
                    <a:pt x="8896007" y="9211831"/>
                  </a:lnTo>
                  <a:lnTo>
                    <a:pt x="8896007" y="529767"/>
                  </a:lnTo>
                  <a:lnTo>
                    <a:pt x="8900249" y="529767"/>
                  </a:lnTo>
                  <a:lnTo>
                    <a:pt x="8900249" y="0"/>
                  </a:lnTo>
                  <a:close/>
                </a:path>
              </a:pathLst>
            </a:custGeom>
            <a:solidFill>
              <a:srgbClr val="C9DA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74734" y="380974"/>
            <a:ext cx="7967345" cy="12330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900" spc="310" dirty="0">
                <a:solidFill>
                  <a:srgbClr val="000000"/>
                </a:solidFill>
                <a:latin typeface="+mj-lt"/>
                <a:cs typeface="Arial"/>
              </a:rPr>
              <a:t>5º</a:t>
            </a:r>
            <a:r>
              <a:rPr sz="7900" spc="-25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pt-BR" sz="7900" spc="-25" dirty="0">
                <a:solidFill>
                  <a:srgbClr val="000000"/>
                </a:solidFill>
                <a:latin typeface="+mj-lt"/>
                <a:cs typeface="Arial"/>
              </a:rPr>
              <a:t>ANO </a:t>
            </a:r>
            <a:endParaRPr sz="7900" dirty="0">
              <a:latin typeface="+mj-lt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71215" y="2589518"/>
            <a:ext cx="8247380" cy="762009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8800" b="1" spc="185" dirty="0">
                <a:latin typeface="+mj-lt"/>
                <a:cs typeface="Arial"/>
              </a:rPr>
              <a:t>KIT UPT </a:t>
            </a: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pt-BR" sz="5400" b="1" spc="185" dirty="0">
                <a:latin typeface="+mj-lt"/>
                <a:cs typeface="Arial"/>
              </a:rPr>
              <a:t>Kit estudante</a:t>
            </a:r>
            <a:r>
              <a:rPr sz="5400" b="1" spc="-30" dirty="0">
                <a:latin typeface="+mj-lt"/>
                <a:cs typeface="Arial"/>
              </a:rPr>
              <a:t> </a:t>
            </a:r>
            <a:r>
              <a:rPr lang="pt-BR" sz="5400" b="1" spc="204" dirty="0">
                <a:latin typeface="+mj-lt"/>
                <a:cs typeface="Arial"/>
              </a:rPr>
              <a:t>– </a:t>
            </a:r>
            <a:r>
              <a:rPr lang="pt-BR" sz="5400" b="1" spc="75" dirty="0">
                <a:latin typeface="+mj-lt"/>
                <a:cs typeface="Arial"/>
              </a:rPr>
              <a:t>caderno, revistas </a:t>
            </a:r>
            <a:r>
              <a:rPr lang="pt-BR" sz="5400" b="1" spc="250" dirty="0">
                <a:latin typeface="+mj-lt"/>
                <a:cs typeface="Arial"/>
              </a:rPr>
              <a:t>de </a:t>
            </a:r>
            <a:r>
              <a:rPr lang="pt-BR" sz="5400" b="1" spc="80" dirty="0">
                <a:latin typeface="+mj-lt"/>
                <a:cs typeface="Arial"/>
              </a:rPr>
              <a:t>histórias </a:t>
            </a:r>
            <a:r>
              <a:rPr lang="pt-BR" sz="5400" b="1" spc="400" dirty="0">
                <a:latin typeface="+mj-lt"/>
                <a:cs typeface="Arial"/>
              </a:rPr>
              <a:t>em </a:t>
            </a:r>
            <a:r>
              <a:rPr lang="pt-BR" sz="5400" b="1" spc="120" dirty="0">
                <a:latin typeface="+mj-lt"/>
                <a:cs typeface="Arial"/>
              </a:rPr>
              <a:t>quadrinhos; </a:t>
            </a:r>
            <a:r>
              <a:rPr lang="pt-BR" sz="5400" b="1" spc="-919" dirty="0">
                <a:latin typeface="+mj-lt"/>
                <a:cs typeface="Arial"/>
              </a:rPr>
              <a:t> </a:t>
            </a:r>
            <a:r>
              <a:rPr lang="pt-BR" sz="5400" b="1" spc="35" dirty="0">
                <a:latin typeface="+mj-lt"/>
                <a:cs typeface="Arial"/>
              </a:rPr>
              <a:t>jogos,</a:t>
            </a:r>
            <a:r>
              <a:rPr lang="pt-BR" sz="5400" b="1" spc="-15" dirty="0">
                <a:latin typeface="+mj-lt"/>
                <a:cs typeface="Arial"/>
              </a:rPr>
              <a:t> </a:t>
            </a:r>
            <a:r>
              <a:rPr lang="pt-BR" sz="5400" b="1" spc="170" dirty="0">
                <a:latin typeface="+mj-lt"/>
                <a:cs typeface="Arial"/>
              </a:rPr>
              <a:t>dinâmicas</a:t>
            </a:r>
            <a:r>
              <a:rPr lang="pt-BR" sz="5400" b="1" spc="-15" dirty="0">
                <a:latin typeface="+mj-lt"/>
                <a:cs typeface="Arial"/>
              </a:rPr>
              <a:t> </a:t>
            </a:r>
            <a:r>
              <a:rPr lang="pt-BR" sz="5400" b="1" spc="229" dirty="0">
                <a:latin typeface="+mj-lt"/>
                <a:cs typeface="Arial"/>
              </a:rPr>
              <a:t>e</a:t>
            </a:r>
            <a:r>
              <a:rPr lang="pt-BR" sz="5400" b="1" spc="-15" dirty="0">
                <a:latin typeface="+mj-lt"/>
                <a:cs typeface="Arial"/>
              </a:rPr>
              <a:t> </a:t>
            </a:r>
            <a:r>
              <a:rPr lang="pt-BR" sz="5400" b="1" spc="150" dirty="0">
                <a:latin typeface="+mj-lt"/>
                <a:cs typeface="Arial"/>
              </a:rPr>
              <a:t>atividades, </a:t>
            </a:r>
            <a:r>
              <a:rPr lang="pt-BR" sz="5400" b="1" spc="-10" dirty="0">
                <a:latin typeface="+mj-lt"/>
                <a:cs typeface="Arial"/>
              </a:rPr>
              <a:t> </a:t>
            </a:r>
            <a:r>
              <a:rPr lang="pt-BR" sz="5400" b="1" spc="75" dirty="0">
                <a:latin typeface="+mj-lt"/>
                <a:cs typeface="Arial"/>
              </a:rPr>
              <a:t>vídeos e apps</a:t>
            </a: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endParaRPr lang="pt-BR" sz="5400" dirty="0">
              <a:latin typeface="+mj-lt"/>
              <a:cs typeface="Arial"/>
            </a:endParaRPr>
          </a:p>
          <a:p>
            <a:pPr marL="12700" marR="5080">
              <a:lnSpc>
                <a:spcPts val="4050"/>
              </a:lnSpc>
              <a:spcBef>
                <a:spcPts val="95"/>
              </a:spcBef>
            </a:pPr>
            <a:r>
              <a:rPr lang="pt-BR" sz="5400" b="1" spc="100" dirty="0">
                <a:latin typeface="+mj-lt"/>
                <a:cs typeface="Arial"/>
              </a:rPr>
              <a:t>Kit professor - </a:t>
            </a:r>
            <a:r>
              <a:rPr lang="pt-BR" sz="5400" b="1" spc="254" dirty="0">
                <a:latin typeface="+mj-lt"/>
                <a:cs typeface="Arial"/>
              </a:rPr>
              <a:t>manual de </a:t>
            </a:r>
            <a:r>
              <a:rPr lang="pt-BR" sz="5400" b="1" spc="195" dirty="0">
                <a:latin typeface="+mj-lt"/>
                <a:cs typeface="Arial"/>
              </a:rPr>
              <a:t>conteúdo </a:t>
            </a:r>
            <a:r>
              <a:rPr lang="pt-BR" sz="5400" b="1" spc="80" dirty="0">
                <a:latin typeface="+mj-lt"/>
                <a:cs typeface="Arial"/>
              </a:rPr>
              <a:t>instrucional</a:t>
            </a:r>
            <a:endParaRPr lang="pt-BR" sz="5400" dirty="0">
              <a:latin typeface="+mj-lt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000">
              <a:srgbClr val="4E7C96"/>
            </a:gs>
            <a:gs pos="24000">
              <a:srgbClr val="C29142"/>
            </a:gs>
            <a:gs pos="14000">
              <a:srgbClr val="7D77A3">
                <a:alpha val="99000"/>
              </a:srgbClr>
            </a:gs>
            <a:gs pos="53000">
              <a:srgbClr val="809B4E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69369610-B166-465F-8AC8-E67E8C726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8386"/>
            <a:ext cx="20104100" cy="912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09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210" y="-115959"/>
            <a:ext cx="20074890" cy="8285233"/>
          </a:xfrm>
          <a:custGeom>
            <a:avLst/>
            <a:gdLst/>
            <a:ahLst/>
            <a:cxnLst/>
            <a:rect l="l" t="t" r="r" b="b"/>
            <a:pathLst>
              <a:path w="12984480" h="4513580">
                <a:moveTo>
                  <a:pt x="12983897" y="0"/>
                </a:moveTo>
                <a:lnTo>
                  <a:pt x="0" y="0"/>
                </a:lnTo>
                <a:lnTo>
                  <a:pt x="0" y="4512951"/>
                </a:lnTo>
                <a:lnTo>
                  <a:pt x="12983897" y="4512951"/>
                </a:lnTo>
                <a:lnTo>
                  <a:pt x="12983897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210" y="7559675"/>
            <a:ext cx="20074891" cy="3859186"/>
          </a:xfrm>
          <a:custGeom>
            <a:avLst/>
            <a:gdLst/>
            <a:ahLst/>
            <a:cxnLst/>
            <a:rect l="l" t="t" r="r" b="b"/>
            <a:pathLst>
              <a:path w="13005435" h="4041775">
                <a:moveTo>
                  <a:pt x="13004839" y="0"/>
                </a:moveTo>
                <a:lnTo>
                  <a:pt x="0" y="0"/>
                </a:lnTo>
                <a:lnTo>
                  <a:pt x="0" y="4041761"/>
                </a:lnTo>
                <a:lnTo>
                  <a:pt x="13004839" y="4041761"/>
                </a:lnTo>
                <a:lnTo>
                  <a:pt x="13004839" y="0"/>
                </a:lnTo>
                <a:close/>
              </a:path>
            </a:pathLst>
          </a:custGeom>
          <a:solidFill>
            <a:srgbClr val="C9DA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E804D08-3F02-A8AE-88B7-FA3E595BF1A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-1186" r="-241" b="11767"/>
          <a:stretch/>
        </p:blipFill>
        <p:spPr>
          <a:xfrm>
            <a:off x="793751" y="7408"/>
            <a:ext cx="9258300" cy="5342467"/>
          </a:xfrm>
          <a:prstGeom prst="rect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BF4FBEA-2B11-7583-081C-723A3D20C32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" t="4523" r="-165" b="11854"/>
          <a:stretch/>
        </p:blipFill>
        <p:spPr>
          <a:xfrm>
            <a:off x="10778955" y="31750"/>
            <a:ext cx="8531395" cy="5342467"/>
          </a:xfrm>
          <a:prstGeom prst="rect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A2DCC78E-D76E-0DAA-2A46-A04973423204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13"/>
          <a:stretch/>
        </p:blipFill>
        <p:spPr>
          <a:xfrm>
            <a:off x="842051" y="6130096"/>
            <a:ext cx="9209999" cy="4553779"/>
          </a:xfrm>
          <a:prstGeom prst="rect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94B9DBFC-377F-0ED4-B4D2-247E1D16C218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13"/>
          <a:stretch/>
        </p:blipFill>
        <p:spPr>
          <a:xfrm>
            <a:off x="10778954" y="6072494"/>
            <a:ext cx="8531395" cy="4553779"/>
          </a:xfrm>
          <a:prstGeom prst="rect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2243" y="9824025"/>
            <a:ext cx="18428970" cy="1057910"/>
            <a:chOff x="272243" y="9824025"/>
            <a:chExt cx="18428970" cy="1057910"/>
          </a:xfrm>
        </p:grpSpPr>
        <p:sp>
          <p:nvSpPr>
            <p:cNvPr id="3" name="object 3"/>
            <p:cNvSpPr/>
            <p:nvPr/>
          </p:nvSpPr>
          <p:spPr>
            <a:xfrm>
              <a:off x="272237" y="10042632"/>
              <a:ext cx="18242915" cy="839469"/>
            </a:xfrm>
            <a:custGeom>
              <a:avLst/>
              <a:gdLst/>
              <a:ahLst/>
              <a:cxnLst/>
              <a:rect l="l" t="t" r="r" b="b"/>
              <a:pathLst>
                <a:path w="18242915" h="839470">
                  <a:moveTo>
                    <a:pt x="18242496" y="0"/>
                  </a:moveTo>
                  <a:lnTo>
                    <a:pt x="0" y="0"/>
                  </a:lnTo>
                  <a:lnTo>
                    <a:pt x="0" y="620356"/>
                  </a:lnTo>
                  <a:lnTo>
                    <a:pt x="0" y="838962"/>
                  </a:lnTo>
                  <a:lnTo>
                    <a:pt x="18242496" y="838962"/>
                  </a:lnTo>
                  <a:lnTo>
                    <a:pt x="18242496" y="620356"/>
                  </a:lnTo>
                  <a:lnTo>
                    <a:pt x="18242496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8509" y="9824025"/>
              <a:ext cx="18242915" cy="839469"/>
            </a:xfrm>
            <a:custGeom>
              <a:avLst/>
              <a:gdLst/>
              <a:ahLst/>
              <a:cxnLst/>
              <a:rect l="l" t="t" r="r" b="b"/>
              <a:pathLst>
                <a:path w="18242915" h="839470">
                  <a:moveTo>
                    <a:pt x="18242491" y="0"/>
                  </a:moveTo>
                  <a:lnTo>
                    <a:pt x="0" y="0"/>
                  </a:lnTo>
                  <a:lnTo>
                    <a:pt x="0" y="838958"/>
                  </a:lnTo>
                  <a:lnTo>
                    <a:pt x="18242491" y="838958"/>
                  </a:lnTo>
                  <a:lnTo>
                    <a:pt x="18242491" y="0"/>
                  </a:lnTo>
                  <a:close/>
                </a:path>
              </a:pathLst>
            </a:custGeom>
            <a:solidFill>
              <a:srgbClr val="C9DA2B"/>
            </a:solidFill>
          </p:spPr>
          <p:txBody>
            <a:bodyPr wrap="square" lIns="0" tIns="0" rIns="0" bIns="0" rtlCol="0"/>
            <a:lstStyle/>
            <a:p>
              <a:r>
                <a:rPr lang="pt-BR" sz="4000" b="1" dirty="0"/>
                <a:t>ACESSO PELO PORTAL DE EDUCAÇÃO CIDADÃ DA CGU</a:t>
              </a:r>
            </a:p>
            <a:p>
              <a:endParaRPr sz="4400" dirty="0"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272237" y="6042440"/>
            <a:ext cx="16319500" cy="1057910"/>
            <a:chOff x="360994" y="5886972"/>
            <a:chExt cx="16319500" cy="1057910"/>
          </a:xfrm>
        </p:grpSpPr>
        <p:sp>
          <p:nvSpPr>
            <p:cNvPr id="6" name="object 6"/>
            <p:cNvSpPr/>
            <p:nvPr/>
          </p:nvSpPr>
          <p:spPr>
            <a:xfrm>
              <a:off x="360984" y="6105581"/>
              <a:ext cx="16154400" cy="839469"/>
            </a:xfrm>
            <a:custGeom>
              <a:avLst/>
              <a:gdLst/>
              <a:ahLst/>
              <a:cxnLst/>
              <a:rect l="l" t="t" r="r" b="b"/>
              <a:pathLst>
                <a:path w="16154400" h="839470">
                  <a:moveTo>
                    <a:pt x="16154184" y="0"/>
                  </a:moveTo>
                  <a:lnTo>
                    <a:pt x="0" y="0"/>
                  </a:lnTo>
                  <a:lnTo>
                    <a:pt x="0" y="620356"/>
                  </a:lnTo>
                  <a:lnTo>
                    <a:pt x="0" y="838962"/>
                  </a:lnTo>
                  <a:lnTo>
                    <a:pt x="16154184" y="838962"/>
                  </a:lnTo>
                  <a:lnTo>
                    <a:pt x="16154184" y="620356"/>
                  </a:lnTo>
                  <a:lnTo>
                    <a:pt x="16154184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25942" y="5886972"/>
              <a:ext cx="16154400" cy="839469"/>
            </a:xfrm>
            <a:custGeom>
              <a:avLst/>
              <a:gdLst/>
              <a:ahLst/>
              <a:cxnLst/>
              <a:rect l="l" t="t" r="r" b="b"/>
              <a:pathLst>
                <a:path w="16154400" h="839470">
                  <a:moveTo>
                    <a:pt x="16154178" y="0"/>
                  </a:moveTo>
                  <a:lnTo>
                    <a:pt x="0" y="0"/>
                  </a:lnTo>
                  <a:lnTo>
                    <a:pt x="0" y="838958"/>
                  </a:lnTo>
                  <a:lnTo>
                    <a:pt x="16154178" y="838958"/>
                  </a:lnTo>
                  <a:lnTo>
                    <a:pt x="16154178" y="0"/>
                  </a:lnTo>
                  <a:close/>
                </a:path>
              </a:pathLst>
            </a:custGeom>
            <a:solidFill>
              <a:srgbClr val="C9DA2B"/>
            </a:solidFill>
          </p:spPr>
          <p:txBody>
            <a:bodyPr wrap="square" lIns="0" tIns="0" rIns="0" bIns="0" rtlCol="0"/>
            <a:lstStyle/>
            <a:p>
              <a:r>
                <a:rPr lang="pt-BR" sz="4000" b="1" dirty="0"/>
                <a:t> 33 VÍDEOS CURTOS DE ANIMAÇÃO COM OS PERSONAGENS </a:t>
              </a:r>
              <a:endParaRPr sz="4000" b="1" dirty="0"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265877" y="7281842"/>
            <a:ext cx="16460469" cy="1057910"/>
            <a:chOff x="387422" y="7209654"/>
            <a:chExt cx="16460469" cy="1057910"/>
          </a:xfrm>
        </p:grpSpPr>
        <p:sp>
          <p:nvSpPr>
            <p:cNvPr id="9" name="object 9"/>
            <p:cNvSpPr/>
            <p:nvPr/>
          </p:nvSpPr>
          <p:spPr>
            <a:xfrm>
              <a:off x="387413" y="7428261"/>
              <a:ext cx="16294100" cy="839469"/>
            </a:xfrm>
            <a:custGeom>
              <a:avLst/>
              <a:gdLst/>
              <a:ahLst/>
              <a:cxnLst/>
              <a:rect l="l" t="t" r="r" b="b"/>
              <a:pathLst>
                <a:path w="16294100" h="839470">
                  <a:moveTo>
                    <a:pt x="16293859" y="0"/>
                  </a:moveTo>
                  <a:lnTo>
                    <a:pt x="0" y="0"/>
                  </a:lnTo>
                  <a:lnTo>
                    <a:pt x="0" y="620356"/>
                  </a:lnTo>
                  <a:lnTo>
                    <a:pt x="0" y="838962"/>
                  </a:lnTo>
                  <a:lnTo>
                    <a:pt x="16293859" y="838962"/>
                  </a:lnTo>
                  <a:lnTo>
                    <a:pt x="16293859" y="620356"/>
                  </a:lnTo>
                  <a:lnTo>
                    <a:pt x="16293859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3794" y="7209654"/>
              <a:ext cx="16294100" cy="839469"/>
            </a:xfrm>
            <a:custGeom>
              <a:avLst/>
              <a:gdLst/>
              <a:ahLst/>
              <a:cxnLst/>
              <a:rect l="l" t="t" r="r" b="b"/>
              <a:pathLst>
                <a:path w="16294100" h="839470">
                  <a:moveTo>
                    <a:pt x="16293859" y="0"/>
                  </a:moveTo>
                  <a:lnTo>
                    <a:pt x="0" y="0"/>
                  </a:lnTo>
                  <a:lnTo>
                    <a:pt x="0" y="838958"/>
                  </a:lnTo>
                  <a:lnTo>
                    <a:pt x="16293859" y="838958"/>
                  </a:lnTo>
                  <a:lnTo>
                    <a:pt x="16293859" y="0"/>
                  </a:lnTo>
                  <a:close/>
                </a:path>
              </a:pathLst>
            </a:custGeom>
            <a:solidFill>
              <a:srgbClr val="C9DA2B"/>
            </a:solidFill>
          </p:spPr>
          <p:txBody>
            <a:bodyPr wrap="square" lIns="0" tIns="0" rIns="0" bIns="0" rtlCol="0"/>
            <a:lstStyle/>
            <a:p>
              <a:r>
                <a:rPr lang="pt-BR" sz="4000" b="1" dirty="0"/>
                <a:t> GUIAS DO PROFESSOR E BANCOS DE ATIVIDADES </a:t>
              </a:r>
              <a:endParaRPr sz="4000" b="1" dirty="0"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265867" y="2569257"/>
            <a:ext cx="19749236" cy="8785706"/>
            <a:chOff x="354863" y="2522849"/>
            <a:chExt cx="19749236" cy="8785706"/>
          </a:xfrm>
        </p:grpSpPr>
        <p:sp>
          <p:nvSpPr>
            <p:cNvPr id="12" name="object 12"/>
            <p:cNvSpPr/>
            <p:nvPr/>
          </p:nvSpPr>
          <p:spPr>
            <a:xfrm>
              <a:off x="354863" y="8737123"/>
              <a:ext cx="18420080" cy="839469"/>
            </a:xfrm>
            <a:custGeom>
              <a:avLst/>
              <a:gdLst/>
              <a:ahLst/>
              <a:cxnLst/>
              <a:rect l="l" t="t" r="r" b="b"/>
              <a:pathLst>
                <a:path w="18420080" h="839470">
                  <a:moveTo>
                    <a:pt x="18419826" y="0"/>
                  </a:moveTo>
                  <a:lnTo>
                    <a:pt x="0" y="0"/>
                  </a:lnTo>
                  <a:lnTo>
                    <a:pt x="0" y="620356"/>
                  </a:lnTo>
                  <a:lnTo>
                    <a:pt x="0" y="838962"/>
                  </a:lnTo>
                  <a:lnTo>
                    <a:pt x="18419826" y="838962"/>
                  </a:lnTo>
                  <a:lnTo>
                    <a:pt x="18419826" y="620356"/>
                  </a:lnTo>
                  <a:lnTo>
                    <a:pt x="18419826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42946" y="8518515"/>
              <a:ext cx="18420080" cy="839469"/>
            </a:xfrm>
            <a:custGeom>
              <a:avLst/>
              <a:gdLst/>
              <a:ahLst/>
              <a:cxnLst/>
              <a:rect l="l" t="t" r="r" b="b"/>
              <a:pathLst>
                <a:path w="18420080" h="839470">
                  <a:moveTo>
                    <a:pt x="18419826" y="0"/>
                  </a:moveTo>
                  <a:lnTo>
                    <a:pt x="0" y="0"/>
                  </a:lnTo>
                  <a:lnTo>
                    <a:pt x="0" y="838958"/>
                  </a:lnTo>
                  <a:lnTo>
                    <a:pt x="18419826" y="838958"/>
                  </a:lnTo>
                  <a:lnTo>
                    <a:pt x="18419826" y="0"/>
                  </a:lnTo>
                  <a:close/>
                </a:path>
              </a:pathLst>
            </a:custGeom>
            <a:solidFill>
              <a:srgbClr val="C9DA2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502689" y="6366298"/>
              <a:ext cx="4601409" cy="494225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38965" y="6594730"/>
              <a:ext cx="4565134" cy="471382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29131" y="2522849"/>
              <a:ext cx="7111635" cy="745846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74833" y="3207626"/>
              <a:ext cx="5224469" cy="608891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77113" y="3684466"/>
              <a:ext cx="14594205" cy="839469"/>
            </a:xfrm>
            <a:custGeom>
              <a:avLst/>
              <a:gdLst/>
              <a:ahLst/>
              <a:cxnLst/>
              <a:rect l="l" t="t" r="r" b="b"/>
              <a:pathLst>
                <a:path w="14594205" h="839470">
                  <a:moveTo>
                    <a:pt x="14593824" y="0"/>
                  </a:moveTo>
                  <a:lnTo>
                    <a:pt x="0" y="0"/>
                  </a:lnTo>
                  <a:lnTo>
                    <a:pt x="0" y="620356"/>
                  </a:lnTo>
                  <a:lnTo>
                    <a:pt x="0" y="838962"/>
                  </a:lnTo>
                  <a:lnTo>
                    <a:pt x="14593824" y="838962"/>
                  </a:lnTo>
                  <a:lnTo>
                    <a:pt x="14593824" y="620356"/>
                  </a:lnTo>
                  <a:lnTo>
                    <a:pt x="14593824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26369" y="3414192"/>
              <a:ext cx="14594205" cy="839469"/>
            </a:xfrm>
            <a:custGeom>
              <a:avLst/>
              <a:gdLst/>
              <a:ahLst/>
              <a:cxnLst/>
              <a:rect l="l" t="t" r="r" b="b"/>
              <a:pathLst>
                <a:path w="14594205" h="839470">
                  <a:moveTo>
                    <a:pt x="14593827" y="0"/>
                  </a:moveTo>
                  <a:lnTo>
                    <a:pt x="0" y="0"/>
                  </a:lnTo>
                  <a:lnTo>
                    <a:pt x="0" y="838958"/>
                  </a:lnTo>
                  <a:lnTo>
                    <a:pt x="14593827" y="838958"/>
                  </a:lnTo>
                  <a:lnTo>
                    <a:pt x="14593827" y="0"/>
                  </a:lnTo>
                  <a:close/>
                </a:path>
              </a:pathLst>
            </a:custGeom>
            <a:solidFill>
              <a:srgbClr val="C9DA2B"/>
            </a:solidFill>
          </p:spPr>
          <p:txBody>
            <a:bodyPr wrap="square" lIns="0" tIns="0" rIns="0" bIns="0" rtlCol="0"/>
            <a:lstStyle/>
            <a:p>
              <a:r>
                <a:rPr lang="pt-BR" sz="4000" b="1" dirty="0"/>
                <a:t> COMPLEMENTO E CONSOLIDAÇÃO DOS TEMAS E CONCEITOS </a:t>
              </a:r>
              <a:endParaRPr sz="4000" b="1" dirty="0"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2508250" y="422637"/>
            <a:ext cx="8639332" cy="23704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9235"/>
              </a:lnSpc>
              <a:spcBef>
                <a:spcPts val="90"/>
              </a:spcBef>
            </a:pPr>
            <a:r>
              <a:rPr sz="7700" spc="-660" dirty="0">
                <a:solidFill>
                  <a:srgbClr val="000000"/>
                </a:solidFill>
                <a:latin typeface="Calibir"/>
                <a:cs typeface="Verdana"/>
              </a:rPr>
              <a:t>MATERIAIS</a:t>
            </a:r>
            <a:endParaRPr sz="7700" dirty="0">
              <a:latin typeface="Calibir"/>
              <a:cs typeface="Verdana"/>
            </a:endParaRPr>
          </a:p>
          <a:p>
            <a:pPr marL="12700">
              <a:lnSpc>
                <a:spcPts val="9235"/>
              </a:lnSpc>
            </a:pPr>
            <a:r>
              <a:rPr sz="7700" spc="-235" dirty="0">
                <a:solidFill>
                  <a:srgbClr val="000000"/>
                </a:solidFill>
                <a:latin typeface="Calibir"/>
                <a:cs typeface="Verdana"/>
              </a:rPr>
              <a:t>COMPLEMENTARES</a:t>
            </a:r>
            <a:endParaRPr sz="7700" dirty="0">
              <a:latin typeface="Calibir"/>
              <a:cs typeface="Verdana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324438" y="4693757"/>
            <a:ext cx="14921230" cy="1057910"/>
            <a:chOff x="345539" y="4728055"/>
            <a:chExt cx="14921230" cy="1057910"/>
          </a:xfrm>
        </p:grpSpPr>
        <p:sp>
          <p:nvSpPr>
            <p:cNvPr id="25" name="object 25"/>
            <p:cNvSpPr/>
            <p:nvPr/>
          </p:nvSpPr>
          <p:spPr>
            <a:xfrm>
              <a:off x="345528" y="4946656"/>
              <a:ext cx="14770735" cy="839469"/>
            </a:xfrm>
            <a:custGeom>
              <a:avLst/>
              <a:gdLst/>
              <a:ahLst/>
              <a:cxnLst/>
              <a:rect l="l" t="t" r="r" b="b"/>
              <a:pathLst>
                <a:path w="14770735" h="839470">
                  <a:moveTo>
                    <a:pt x="14770202" y="0"/>
                  </a:moveTo>
                  <a:lnTo>
                    <a:pt x="0" y="0"/>
                  </a:lnTo>
                  <a:lnTo>
                    <a:pt x="0" y="620369"/>
                  </a:lnTo>
                  <a:lnTo>
                    <a:pt x="0" y="838962"/>
                  </a:lnTo>
                  <a:lnTo>
                    <a:pt x="14770202" y="838962"/>
                  </a:lnTo>
                  <a:lnTo>
                    <a:pt x="14770202" y="620369"/>
                  </a:lnTo>
                  <a:lnTo>
                    <a:pt x="14770202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96351" y="4728055"/>
              <a:ext cx="14770735" cy="839469"/>
            </a:xfrm>
            <a:custGeom>
              <a:avLst/>
              <a:gdLst/>
              <a:ahLst/>
              <a:cxnLst/>
              <a:rect l="l" t="t" r="r" b="b"/>
              <a:pathLst>
                <a:path w="14770735" h="839470">
                  <a:moveTo>
                    <a:pt x="14770199" y="0"/>
                  </a:moveTo>
                  <a:lnTo>
                    <a:pt x="0" y="0"/>
                  </a:lnTo>
                  <a:lnTo>
                    <a:pt x="0" y="838958"/>
                  </a:lnTo>
                  <a:lnTo>
                    <a:pt x="14770199" y="838958"/>
                  </a:lnTo>
                  <a:lnTo>
                    <a:pt x="14770199" y="0"/>
                  </a:lnTo>
                  <a:close/>
                </a:path>
              </a:pathLst>
            </a:custGeom>
            <a:solidFill>
              <a:srgbClr val="C9DA2B"/>
            </a:solidFill>
          </p:spPr>
          <p:txBody>
            <a:bodyPr wrap="square" lIns="0" tIns="0" rIns="0" bIns="0" rtlCol="0"/>
            <a:lstStyle/>
            <a:p>
              <a:r>
                <a:rPr lang="pt-BR" sz="4000" b="1" dirty="0"/>
                <a:t> INDICADOS PARA DIVERSOS ANOS ESCOLARES</a:t>
              </a:r>
              <a:endParaRPr sz="4000" b="1" dirty="0"/>
            </a:p>
          </p:txBody>
        </p:sp>
      </p:grpSp>
      <p:pic>
        <p:nvPicPr>
          <p:cNvPr id="41" name="object 3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156445" y="-1222333"/>
            <a:ext cx="10587047" cy="4511925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860148" y="1000308"/>
            <a:ext cx="8800674" cy="3458816"/>
          </a:xfrm>
          <a:prstGeom prst="rect">
            <a:avLst/>
          </a:prstGeom>
        </p:spPr>
      </p:pic>
      <p:sp>
        <p:nvSpPr>
          <p:cNvPr id="43" name="CaixaDeTexto 42">
            <a:extLst>
              <a:ext uri="{FF2B5EF4-FFF2-40B4-BE49-F238E27FC236}">
                <a16:creationId xmlns:a16="http://schemas.microsoft.com/office/drawing/2014/main" id="{31783783-7D20-B9F2-DB1C-C8AF95415E85}"/>
              </a:ext>
            </a:extLst>
          </p:cNvPr>
          <p:cNvSpPr txBox="1"/>
          <p:nvPr/>
        </p:nvSpPr>
        <p:spPr>
          <a:xfrm>
            <a:off x="540028" y="8727264"/>
            <a:ext cx="147533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/>
              <a:t>30 TIRINHAS E 10 PÁGINAS DE HISTÓRIAS QUE ABORDAM OS TEMAS</a:t>
            </a:r>
            <a:endParaRPr lang="pt-BR" sz="4000" dirty="0"/>
          </a:p>
        </p:txBody>
      </p:sp>
      <p:pic>
        <p:nvPicPr>
          <p:cNvPr id="3074" name="Picture 2" descr="Desenho de cachorro com a língua de fora&#10;&#10;Descrição gerada automaticamente com confiança média">
            <a:extLst>
              <a:ext uri="{FF2B5EF4-FFF2-40B4-BE49-F238E27FC236}">
                <a16:creationId xmlns:a16="http://schemas.microsoft.com/office/drawing/2014/main" id="{26992077-BD55-C587-C116-DF662528D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50" y="599636"/>
            <a:ext cx="1623756" cy="184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605" y="0"/>
            <a:ext cx="20074890" cy="8285233"/>
          </a:xfrm>
          <a:custGeom>
            <a:avLst/>
            <a:gdLst/>
            <a:ahLst/>
            <a:cxnLst/>
            <a:rect l="l" t="t" r="r" b="b"/>
            <a:pathLst>
              <a:path w="12984480" h="4513580">
                <a:moveTo>
                  <a:pt x="12983897" y="0"/>
                </a:moveTo>
                <a:lnTo>
                  <a:pt x="0" y="0"/>
                </a:lnTo>
                <a:lnTo>
                  <a:pt x="0" y="4512951"/>
                </a:lnTo>
                <a:lnTo>
                  <a:pt x="12983897" y="4512951"/>
                </a:lnTo>
                <a:lnTo>
                  <a:pt x="12983897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7583734"/>
            <a:ext cx="20074891" cy="3859186"/>
          </a:xfrm>
          <a:custGeom>
            <a:avLst/>
            <a:gdLst/>
            <a:ahLst/>
            <a:cxnLst/>
            <a:rect l="l" t="t" r="r" b="b"/>
            <a:pathLst>
              <a:path w="13005435" h="4041775">
                <a:moveTo>
                  <a:pt x="13004839" y="0"/>
                </a:moveTo>
                <a:lnTo>
                  <a:pt x="0" y="0"/>
                </a:lnTo>
                <a:lnTo>
                  <a:pt x="0" y="4041761"/>
                </a:lnTo>
                <a:lnTo>
                  <a:pt x="13004839" y="4041761"/>
                </a:lnTo>
                <a:lnTo>
                  <a:pt x="13004839" y="0"/>
                </a:lnTo>
                <a:close/>
              </a:path>
            </a:pathLst>
          </a:custGeom>
          <a:solidFill>
            <a:srgbClr val="C9DA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8C9BE42-3381-E844-F683-2D7904CEED3A}"/>
              </a:ext>
            </a:extLst>
          </p:cNvPr>
          <p:cNvSpPr txBox="1"/>
          <p:nvPr/>
        </p:nvSpPr>
        <p:spPr>
          <a:xfrm>
            <a:off x="2660650" y="777875"/>
            <a:ext cx="15191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/>
              <a:t>CURSO DE CAPACITAÇÃO PARA O PROFESSOR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F086149-56AF-25FE-D067-525C30AE7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067" y="3188013"/>
            <a:ext cx="18039175" cy="508769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40C1CB8-FBC5-6FA8-6C79-AA129DE7DBA5}"/>
              </a:ext>
            </a:extLst>
          </p:cNvPr>
          <p:cNvSpPr txBox="1"/>
          <p:nvPr/>
        </p:nvSpPr>
        <p:spPr>
          <a:xfrm>
            <a:off x="3894455" y="8855075"/>
            <a:ext cx="12177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/>
              <a:t>Disponível em formato EAD na plataforma </a:t>
            </a:r>
            <a:r>
              <a:rPr lang="pt-BR" sz="4800" dirty="0">
                <a:hlinkClick r:id="rId3"/>
              </a:rPr>
              <a:t>AVAMEC</a:t>
            </a:r>
            <a:r>
              <a:rPr lang="pt-BR" sz="4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1128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D2FF">
            <a:alpha val="6823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1" name="Rectangle 16390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13093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BCA56C93-FFF6-4A19-846D-214F74C26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9551" y="1591684"/>
            <a:ext cx="3539052" cy="812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3" name="Freeform: Shape 16392">
            <a:extLst>
              <a:ext uri="{FF2B5EF4-FFF2-40B4-BE49-F238E27FC236}">
                <a16:creationId xmlns:a16="http://schemas.microsoft.com/office/drawing/2014/main" id="{15109354-9C5D-4F8C-B0E6-D1043C7BF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4663" y="0"/>
            <a:ext cx="12469437" cy="1130935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8A4A5B4-1899-4F30-A450-3726DBE1095E}"/>
              </a:ext>
            </a:extLst>
          </p:cNvPr>
          <p:cNvSpPr txBox="1"/>
          <p:nvPr/>
        </p:nvSpPr>
        <p:spPr>
          <a:xfrm>
            <a:off x="10330724" y="0"/>
            <a:ext cx="8800936" cy="16018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989"/>
              </a:spcAft>
              <a:defRPr/>
            </a:pPr>
            <a:r>
              <a:rPr lang="en-US" sz="7200" b="1" kern="1200" dirty="0">
                <a:solidFill>
                  <a:srgbClr val="FFFFFF"/>
                </a:solidFill>
                <a:ea typeface="+mj-ea"/>
                <a:cs typeface="+mj-cs"/>
              </a:rPr>
              <a:t>MONITORAMENTO</a:t>
            </a:r>
          </a:p>
        </p:txBody>
      </p:sp>
      <p:sp>
        <p:nvSpPr>
          <p:cNvPr id="16395" name="sketch line">
            <a:extLst>
              <a:ext uri="{FF2B5EF4-FFF2-40B4-BE49-F238E27FC236}">
                <a16:creationId xmlns:a16="http://schemas.microsoft.com/office/drawing/2014/main" id="{49B530FE-A87D-41A0-A920-ADC6539EA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96933" y="4222996"/>
            <a:ext cx="8292941" cy="30158"/>
          </a:xfrm>
          <a:custGeom>
            <a:avLst/>
            <a:gdLst>
              <a:gd name="connsiteX0" fmla="*/ 0 w 8292941"/>
              <a:gd name="connsiteY0" fmla="*/ 0 h 30158"/>
              <a:gd name="connsiteX1" fmla="*/ 442290 w 8292941"/>
              <a:gd name="connsiteY1" fmla="*/ 0 h 30158"/>
              <a:gd name="connsiteX2" fmla="*/ 1216298 w 8292941"/>
              <a:gd name="connsiteY2" fmla="*/ 0 h 30158"/>
              <a:gd name="connsiteX3" fmla="*/ 1658588 w 8292941"/>
              <a:gd name="connsiteY3" fmla="*/ 0 h 30158"/>
              <a:gd name="connsiteX4" fmla="*/ 2266737 w 8292941"/>
              <a:gd name="connsiteY4" fmla="*/ 0 h 30158"/>
              <a:gd name="connsiteX5" fmla="*/ 3123674 w 8292941"/>
              <a:gd name="connsiteY5" fmla="*/ 0 h 30158"/>
              <a:gd name="connsiteX6" fmla="*/ 3814753 w 8292941"/>
              <a:gd name="connsiteY6" fmla="*/ 0 h 30158"/>
              <a:gd name="connsiteX7" fmla="*/ 4588761 w 8292941"/>
              <a:gd name="connsiteY7" fmla="*/ 0 h 30158"/>
              <a:gd name="connsiteX8" fmla="*/ 5196910 w 8292941"/>
              <a:gd name="connsiteY8" fmla="*/ 0 h 30158"/>
              <a:gd name="connsiteX9" fmla="*/ 5887988 w 8292941"/>
              <a:gd name="connsiteY9" fmla="*/ 0 h 30158"/>
              <a:gd name="connsiteX10" fmla="*/ 6744925 w 8292941"/>
              <a:gd name="connsiteY10" fmla="*/ 0 h 30158"/>
              <a:gd name="connsiteX11" fmla="*/ 7270145 w 8292941"/>
              <a:gd name="connsiteY11" fmla="*/ 0 h 30158"/>
              <a:gd name="connsiteX12" fmla="*/ 8292941 w 8292941"/>
              <a:gd name="connsiteY12" fmla="*/ 0 h 30158"/>
              <a:gd name="connsiteX13" fmla="*/ 8292941 w 8292941"/>
              <a:gd name="connsiteY13" fmla="*/ 30158 h 30158"/>
              <a:gd name="connsiteX14" fmla="*/ 7684792 w 8292941"/>
              <a:gd name="connsiteY14" fmla="*/ 30158 h 30158"/>
              <a:gd name="connsiteX15" fmla="*/ 7242502 w 8292941"/>
              <a:gd name="connsiteY15" fmla="*/ 30158 h 30158"/>
              <a:gd name="connsiteX16" fmla="*/ 6551423 w 8292941"/>
              <a:gd name="connsiteY16" fmla="*/ 30158 h 30158"/>
              <a:gd name="connsiteX17" fmla="*/ 6026204 w 8292941"/>
              <a:gd name="connsiteY17" fmla="*/ 30158 h 30158"/>
              <a:gd name="connsiteX18" fmla="*/ 5335125 w 8292941"/>
              <a:gd name="connsiteY18" fmla="*/ 30158 h 30158"/>
              <a:gd name="connsiteX19" fmla="*/ 4644047 w 8292941"/>
              <a:gd name="connsiteY19" fmla="*/ 30158 h 30158"/>
              <a:gd name="connsiteX20" fmla="*/ 3952969 w 8292941"/>
              <a:gd name="connsiteY20" fmla="*/ 30158 h 30158"/>
              <a:gd name="connsiteX21" fmla="*/ 3261890 w 8292941"/>
              <a:gd name="connsiteY21" fmla="*/ 30158 h 30158"/>
              <a:gd name="connsiteX22" fmla="*/ 2653741 w 8292941"/>
              <a:gd name="connsiteY22" fmla="*/ 30158 h 30158"/>
              <a:gd name="connsiteX23" fmla="*/ 1879733 w 8292941"/>
              <a:gd name="connsiteY23" fmla="*/ 30158 h 30158"/>
              <a:gd name="connsiteX24" fmla="*/ 1188655 w 8292941"/>
              <a:gd name="connsiteY24" fmla="*/ 30158 h 30158"/>
              <a:gd name="connsiteX25" fmla="*/ 0 w 8292941"/>
              <a:gd name="connsiteY25" fmla="*/ 30158 h 30158"/>
              <a:gd name="connsiteX26" fmla="*/ 0 w 8292941"/>
              <a:gd name="connsiteY26" fmla="*/ 0 h 3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292941" h="30158" fill="none" extrusionOk="0">
                <a:moveTo>
                  <a:pt x="0" y="0"/>
                </a:moveTo>
                <a:cubicBezTo>
                  <a:pt x="101745" y="9244"/>
                  <a:pt x="244425" y="4098"/>
                  <a:pt x="442290" y="0"/>
                </a:cubicBezTo>
                <a:cubicBezTo>
                  <a:pt x="640155" y="-4098"/>
                  <a:pt x="913374" y="33250"/>
                  <a:pt x="1216298" y="0"/>
                </a:cubicBezTo>
                <a:cubicBezTo>
                  <a:pt x="1519222" y="-33250"/>
                  <a:pt x="1445316" y="-17782"/>
                  <a:pt x="1658588" y="0"/>
                </a:cubicBezTo>
                <a:cubicBezTo>
                  <a:pt x="1871860" y="17782"/>
                  <a:pt x="2072476" y="-28574"/>
                  <a:pt x="2266737" y="0"/>
                </a:cubicBezTo>
                <a:cubicBezTo>
                  <a:pt x="2460998" y="28574"/>
                  <a:pt x="2724165" y="-4873"/>
                  <a:pt x="3123674" y="0"/>
                </a:cubicBezTo>
                <a:cubicBezTo>
                  <a:pt x="3523183" y="4873"/>
                  <a:pt x="3563307" y="-23771"/>
                  <a:pt x="3814753" y="0"/>
                </a:cubicBezTo>
                <a:cubicBezTo>
                  <a:pt x="4066199" y="23771"/>
                  <a:pt x="4343448" y="-26693"/>
                  <a:pt x="4588761" y="0"/>
                </a:cubicBezTo>
                <a:cubicBezTo>
                  <a:pt x="4834074" y="26693"/>
                  <a:pt x="4903819" y="-8961"/>
                  <a:pt x="5196910" y="0"/>
                </a:cubicBezTo>
                <a:cubicBezTo>
                  <a:pt x="5490001" y="8961"/>
                  <a:pt x="5544474" y="-11705"/>
                  <a:pt x="5887988" y="0"/>
                </a:cubicBezTo>
                <a:cubicBezTo>
                  <a:pt x="6231502" y="11705"/>
                  <a:pt x="6438388" y="-1100"/>
                  <a:pt x="6744925" y="0"/>
                </a:cubicBezTo>
                <a:cubicBezTo>
                  <a:pt x="7051462" y="1100"/>
                  <a:pt x="7026548" y="19738"/>
                  <a:pt x="7270145" y="0"/>
                </a:cubicBezTo>
                <a:cubicBezTo>
                  <a:pt x="7513742" y="-19738"/>
                  <a:pt x="7927097" y="16966"/>
                  <a:pt x="8292941" y="0"/>
                </a:cubicBezTo>
                <a:cubicBezTo>
                  <a:pt x="8292947" y="9908"/>
                  <a:pt x="8292401" y="24040"/>
                  <a:pt x="8292941" y="30158"/>
                </a:cubicBezTo>
                <a:cubicBezTo>
                  <a:pt x="8076318" y="47839"/>
                  <a:pt x="7879305" y="51843"/>
                  <a:pt x="7684792" y="30158"/>
                </a:cubicBezTo>
                <a:cubicBezTo>
                  <a:pt x="7490279" y="8473"/>
                  <a:pt x="7337618" y="30898"/>
                  <a:pt x="7242502" y="30158"/>
                </a:cubicBezTo>
                <a:cubicBezTo>
                  <a:pt x="7147386" y="29419"/>
                  <a:pt x="6787574" y="44302"/>
                  <a:pt x="6551423" y="30158"/>
                </a:cubicBezTo>
                <a:cubicBezTo>
                  <a:pt x="6315272" y="16014"/>
                  <a:pt x="6231905" y="53103"/>
                  <a:pt x="6026204" y="30158"/>
                </a:cubicBezTo>
                <a:cubicBezTo>
                  <a:pt x="5820503" y="7213"/>
                  <a:pt x="5509906" y="34987"/>
                  <a:pt x="5335125" y="30158"/>
                </a:cubicBezTo>
                <a:cubicBezTo>
                  <a:pt x="5160344" y="25329"/>
                  <a:pt x="4926045" y="57989"/>
                  <a:pt x="4644047" y="30158"/>
                </a:cubicBezTo>
                <a:cubicBezTo>
                  <a:pt x="4362049" y="2327"/>
                  <a:pt x="4261124" y="25761"/>
                  <a:pt x="3952969" y="30158"/>
                </a:cubicBezTo>
                <a:cubicBezTo>
                  <a:pt x="3644814" y="34555"/>
                  <a:pt x="3495849" y="64447"/>
                  <a:pt x="3261890" y="30158"/>
                </a:cubicBezTo>
                <a:cubicBezTo>
                  <a:pt x="3027931" y="-4131"/>
                  <a:pt x="2904528" y="4562"/>
                  <a:pt x="2653741" y="30158"/>
                </a:cubicBezTo>
                <a:cubicBezTo>
                  <a:pt x="2402954" y="55754"/>
                  <a:pt x="2153441" y="5358"/>
                  <a:pt x="1879733" y="30158"/>
                </a:cubicBezTo>
                <a:cubicBezTo>
                  <a:pt x="1606025" y="54958"/>
                  <a:pt x="1383246" y="14869"/>
                  <a:pt x="1188655" y="30158"/>
                </a:cubicBezTo>
                <a:cubicBezTo>
                  <a:pt x="994064" y="45447"/>
                  <a:pt x="381898" y="42388"/>
                  <a:pt x="0" y="30158"/>
                </a:cubicBezTo>
                <a:cubicBezTo>
                  <a:pt x="1433" y="19114"/>
                  <a:pt x="-764" y="8437"/>
                  <a:pt x="0" y="0"/>
                </a:cubicBezTo>
                <a:close/>
              </a:path>
              <a:path w="8292941" h="30158" stroke="0" extrusionOk="0">
                <a:moveTo>
                  <a:pt x="0" y="0"/>
                </a:moveTo>
                <a:cubicBezTo>
                  <a:pt x="124132" y="2856"/>
                  <a:pt x="356727" y="-11895"/>
                  <a:pt x="608149" y="0"/>
                </a:cubicBezTo>
                <a:cubicBezTo>
                  <a:pt x="859571" y="11895"/>
                  <a:pt x="860213" y="20719"/>
                  <a:pt x="1050439" y="0"/>
                </a:cubicBezTo>
                <a:cubicBezTo>
                  <a:pt x="1240665" y="-20719"/>
                  <a:pt x="1527484" y="-9739"/>
                  <a:pt x="1907376" y="0"/>
                </a:cubicBezTo>
                <a:cubicBezTo>
                  <a:pt x="2287268" y="9739"/>
                  <a:pt x="2229238" y="16798"/>
                  <a:pt x="2515525" y="0"/>
                </a:cubicBezTo>
                <a:cubicBezTo>
                  <a:pt x="2801812" y="-16798"/>
                  <a:pt x="2866091" y="-5127"/>
                  <a:pt x="3123674" y="0"/>
                </a:cubicBezTo>
                <a:cubicBezTo>
                  <a:pt x="3381257" y="5127"/>
                  <a:pt x="3685084" y="40748"/>
                  <a:pt x="3980612" y="0"/>
                </a:cubicBezTo>
                <a:cubicBezTo>
                  <a:pt x="4276140" y="-40748"/>
                  <a:pt x="4267846" y="-19425"/>
                  <a:pt x="4505831" y="0"/>
                </a:cubicBezTo>
                <a:cubicBezTo>
                  <a:pt x="4743816" y="19425"/>
                  <a:pt x="4976409" y="-41419"/>
                  <a:pt x="5362769" y="0"/>
                </a:cubicBezTo>
                <a:cubicBezTo>
                  <a:pt x="5749129" y="41419"/>
                  <a:pt x="5847677" y="15990"/>
                  <a:pt x="6219706" y="0"/>
                </a:cubicBezTo>
                <a:cubicBezTo>
                  <a:pt x="6591735" y="-15990"/>
                  <a:pt x="6681549" y="28818"/>
                  <a:pt x="6910784" y="0"/>
                </a:cubicBezTo>
                <a:cubicBezTo>
                  <a:pt x="7140019" y="-28818"/>
                  <a:pt x="7639334" y="30640"/>
                  <a:pt x="8292941" y="0"/>
                </a:cubicBezTo>
                <a:cubicBezTo>
                  <a:pt x="8293657" y="13416"/>
                  <a:pt x="8292253" y="22729"/>
                  <a:pt x="8292941" y="30158"/>
                </a:cubicBezTo>
                <a:cubicBezTo>
                  <a:pt x="8111929" y="50066"/>
                  <a:pt x="7976307" y="25001"/>
                  <a:pt x="7850651" y="30158"/>
                </a:cubicBezTo>
                <a:cubicBezTo>
                  <a:pt x="7724995" y="35316"/>
                  <a:pt x="7274251" y="6764"/>
                  <a:pt x="6993714" y="30158"/>
                </a:cubicBezTo>
                <a:cubicBezTo>
                  <a:pt x="6713177" y="53552"/>
                  <a:pt x="6622397" y="30312"/>
                  <a:pt x="6468494" y="30158"/>
                </a:cubicBezTo>
                <a:cubicBezTo>
                  <a:pt x="6314591" y="30004"/>
                  <a:pt x="6009823" y="63733"/>
                  <a:pt x="5777416" y="30158"/>
                </a:cubicBezTo>
                <a:cubicBezTo>
                  <a:pt x="5545009" y="-3417"/>
                  <a:pt x="5276441" y="1912"/>
                  <a:pt x="4920478" y="30158"/>
                </a:cubicBezTo>
                <a:cubicBezTo>
                  <a:pt x="4564515" y="58404"/>
                  <a:pt x="4394614" y="45059"/>
                  <a:pt x="4229400" y="30158"/>
                </a:cubicBezTo>
                <a:cubicBezTo>
                  <a:pt x="4064186" y="15257"/>
                  <a:pt x="4008031" y="18447"/>
                  <a:pt x="3787110" y="30158"/>
                </a:cubicBezTo>
                <a:cubicBezTo>
                  <a:pt x="3566189" y="41870"/>
                  <a:pt x="3422415" y="51620"/>
                  <a:pt x="3261890" y="30158"/>
                </a:cubicBezTo>
                <a:cubicBezTo>
                  <a:pt x="3101365" y="8696"/>
                  <a:pt x="2705568" y="-6279"/>
                  <a:pt x="2404953" y="30158"/>
                </a:cubicBezTo>
                <a:cubicBezTo>
                  <a:pt x="2104338" y="66595"/>
                  <a:pt x="2001401" y="-4371"/>
                  <a:pt x="1713874" y="30158"/>
                </a:cubicBezTo>
                <a:cubicBezTo>
                  <a:pt x="1426347" y="64687"/>
                  <a:pt x="1314543" y="50883"/>
                  <a:pt x="1188655" y="30158"/>
                </a:cubicBezTo>
                <a:cubicBezTo>
                  <a:pt x="1062767" y="9433"/>
                  <a:pt x="317761" y="34746"/>
                  <a:pt x="0" y="30158"/>
                </a:cubicBezTo>
                <a:cubicBezTo>
                  <a:pt x="-907" y="18907"/>
                  <a:pt x="107" y="8854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9359092" y="2225675"/>
            <a:ext cx="10744200" cy="79980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989"/>
              </a:spcAft>
            </a:pPr>
            <a:r>
              <a:rPr lang="en-US" sz="3600" dirty="0">
                <a:solidFill>
                  <a:srgbClr val="FFFFFF"/>
                </a:solidFill>
              </a:rPr>
              <a:t>Etapa de </a:t>
            </a:r>
            <a:r>
              <a:rPr lang="en-US" sz="3600" dirty="0" err="1">
                <a:solidFill>
                  <a:srgbClr val="FFFFFF"/>
                </a:solidFill>
              </a:rPr>
              <a:t>monitoramento</a:t>
            </a:r>
            <a:r>
              <a:rPr lang="en-US" sz="3600" dirty="0">
                <a:solidFill>
                  <a:srgbClr val="FFFFFF"/>
                </a:solidFill>
              </a:rPr>
              <a:t> e </a:t>
            </a:r>
            <a:r>
              <a:rPr lang="en-US" sz="3600" dirty="0" err="1">
                <a:solidFill>
                  <a:srgbClr val="FFFFFF"/>
                </a:solidFill>
              </a:rPr>
              <a:t>avaliação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realizados</a:t>
            </a:r>
            <a:r>
              <a:rPr lang="en-US" sz="3600" dirty="0">
                <a:solidFill>
                  <a:srgbClr val="FFFFFF"/>
                </a:solidFill>
              </a:rPr>
              <a:t> para </a:t>
            </a:r>
            <a:r>
              <a:rPr lang="en-US" sz="3600" dirty="0" err="1">
                <a:solidFill>
                  <a:srgbClr val="FFFFFF"/>
                </a:solidFill>
              </a:rPr>
              <a:t>coletar</a:t>
            </a:r>
            <a:r>
              <a:rPr lang="en-US" sz="3600" dirty="0">
                <a:solidFill>
                  <a:srgbClr val="FFFFFF"/>
                </a:solidFill>
              </a:rPr>
              <a:t>, registrar e </a:t>
            </a:r>
            <a:r>
              <a:rPr lang="en-US" sz="3600" dirty="0" err="1">
                <a:solidFill>
                  <a:srgbClr val="FFFFFF"/>
                </a:solidFill>
              </a:rPr>
              <a:t>analisar</a:t>
            </a:r>
            <a:r>
              <a:rPr lang="en-US" sz="3600" dirty="0">
                <a:solidFill>
                  <a:srgbClr val="FFFFFF"/>
                </a:solidFill>
              </a:rPr>
              <a:t> as </a:t>
            </a:r>
            <a:r>
              <a:rPr lang="en-US" sz="3600" dirty="0" err="1">
                <a:solidFill>
                  <a:srgbClr val="FFFFFF"/>
                </a:solidFill>
              </a:rPr>
              <a:t>informações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sobre</a:t>
            </a:r>
            <a:r>
              <a:rPr lang="en-US" sz="3600" dirty="0">
                <a:solidFill>
                  <a:srgbClr val="FFFFFF"/>
                </a:solidFill>
              </a:rPr>
              <a:t> o </a:t>
            </a:r>
            <a:r>
              <a:rPr lang="en-US" sz="3600" dirty="0" err="1">
                <a:solidFill>
                  <a:srgbClr val="FFFFFF"/>
                </a:solidFill>
              </a:rPr>
              <a:t>projeto</a:t>
            </a:r>
            <a:endParaRPr lang="en-US" sz="36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989"/>
              </a:spcAft>
            </a:pPr>
            <a:endParaRPr lang="en-US" sz="36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989"/>
              </a:spcAft>
            </a:pPr>
            <a:endParaRPr lang="en-US" sz="36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989"/>
              </a:spcAft>
            </a:pPr>
            <a:r>
              <a:rPr lang="en-US" sz="3600" dirty="0" err="1">
                <a:solidFill>
                  <a:srgbClr val="FFFFFF"/>
                </a:solidFill>
              </a:rPr>
              <a:t>Poderá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será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realizado</a:t>
            </a:r>
            <a:r>
              <a:rPr lang="en-US" sz="3600" dirty="0">
                <a:solidFill>
                  <a:srgbClr val="FFFFFF"/>
                </a:solidFill>
              </a:rPr>
              <a:t> de forma </a:t>
            </a:r>
            <a:r>
              <a:rPr lang="en-US" sz="3600" dirty="0" err="1">
                <a:solidFill>
                  <a:srgbClr val="FFFFFF"/>
                </a:solidFill>
              </a:rPr>
              <a:t>presencial</a:t>
            </a:r>
            <a:r>
              <a:rPr lang="en-US" sz="3600" dirty="0">
                <a:solidFill>
                  <a:srgbClr val="FFFFFF"/>
                </a:solidFill>
              </a:rPr>
              <a:t> (“in loco”) e </a:t>
            </a:r>
            <a:r>
              <a:rPr lang="en-US" sz="3600" dirty="0" err="1">
                <a:solidFill>
                  <a:srgbClr val="FFFFFF"/>
                </a:solidFill>
              </a:rPr>
              <a:t>Remoto</a:t>
            </a:r>
            <a:r>
              <a:rPr lang="en-US" sz="3600" dirty="0">
                <a:solidFill>
                  <a:srgbClr val="FFFFFF"/>
                </a:solidFill>
              </a:rPr>
              <a:t> (por meio do </a:t>
            </a:r>
            <a:r>
              <a:rPr lang="en-US" sz="3600" dirty="0" err="1">
                <a:solidFill>
                  <a:srgbClr val="FFFFFF"/>
                </a:solidFill>
              </a:rPr>
              <a:t>preenchimento</a:t>
            </a:r>
            <a:r>
              <a:rPr lang="en-US" sz="3600" dirty="0">
                <a:solidFill>
                  <a:srgbClr val="FFFFFF"/>
                </a:solidFill>
              </a:rPr>
              <a:t> de </a:t>
            </a:r>
            <a:r>
              <a:rPr lang="en-US" sz="3600" dirty="0" err="1">
                <a:solidFill>
                  <a:srgbClr val="FFFFFF"/>
                </a:solidFill>
              </a:rPr>
              <a:t>questionários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eletrônicos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pelos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participantes</a:t>
            </a:r>
            <a:r>
              <a:rPr lang="en-US" sz="3600" dirty="0">
                <a:solidFill>
                  <a:srgbClr val="FFFFFF"/>
                </a:solidFill>
              </a:rPr>
              <a:t>, sempre que </a:t>
            </a:r>
            <a:r>
              <a:rPr lang="en-US" sz="3600" dirty="0" err="1">
                <a:solidFill>
                  <a:srgbClr val="FFFFFF"/>
                </a:solidFill>
              </a:rPr>
              <a:t>solicitado</a:t>
            </a:r>
            <a:r>
              <a:rPr lang="en-US" sz="3600" dirty="0">
                <a:solidFill>
                  <a:srgbClr val="FFFFFF"/>
                </a:solidFill>
              </a:rPr>
              <a:t> pela CGU)</a:t>
            </a:r>
          </a:p>
          <a:p>
            <a:pPr>
              <a:lnSpc>
                <a:spcPct val="90000"/>
              </a:lnSpc>
              <a:spcAft>
                <a:spcPts val="989"/>
              </a:spcAft>
            </a:pPr>
            <a:endParaRPr lang="en-US" sz="36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989"/>
              </a:spcAft>
            </a:pPr>
            <a:r>
              <a:rPr lang="en-US" sz="3600" dirty="0">
                <a:solidFill>
                  <a:srgbClr val="FFFFFF"/>
                </a:solidFill>
              </a:rPr>
              <a:t>O </a:t>
            </a:r>
            <a:r>
              <a:rPr lang="en-US" sz="3600" dirty="0" err="1">
                <a:solidFill>
                  <a:srgbClr val="FFFFFF"/>
                </a:solidFill>
              </a:rPr>
              <a:t>atendimento</a:t>
            </a:r>
            <a:r>
              <a:rPr lang="en-US" sz="3600" dirty="0">
                <a:solidFill>
                  <a:srgbClr val="FFFFFF"/>
                </a:solidFill>
              </a:rPr>
              <a:t> ao </a:t>
            </a:r>
            <a:r>
              <a:rPr lang="en-US" sz="3600" dirty="0" err="1">
                <a:solidFill>
                  <a:srgbClr val="FFFFFF"/>
                </a:solidFill>
              </a:rPr>
              <a:t>monitoramento</a:t>
            </a:r>
            <a:r>
              <a:rPr lang="en-US" sz="3600" dirty="0">
                <a:solidFill>
                  <a:srgbClr val="FFFFFF"/>
                </a:solidFill>
              </a:rPr>
              <a:t> e  à </a:t>
            </a:r>
            <a:r>
              <a:rPr lang="en-US" sz="3600" dirty="0" err="1">
                <a:solidFill>
                  <a:srgbClr val="FFFFFF"/>
                </a:solidFill>
              </a:rPr>
              <a:t>avaliação</a:t>
            </a:r>
            <a:r>
              <a:rPr lang="en-US" sz="3600" dirty="0">
                <a:solidFill>
                  <a:srgbClr val="FFFFFF"/>
                </a:solidFill>
              </a:rPr>
              <a:t> é </a:t>
            </a:r>
            <a:r>
              <a:rPr lang="en-US" sz="3600" dirty="0" err="1">
                <a:solidFill>
                  <a:srgbClr val="FFFFFF"/>
                </a:solidFill>
              </a:rPr>
              <a:t>responsabilidade</a:t>
            </a:r>
            <a:r>
              <a:rPr lang="en-US" sz="3600" dirty="0">
                <a:solidFill>
                  <a:srgbClr val="FFFFFF"/>
                </a:solidFill>
              </a:rPr>
              <a:t> dos </a:t>
            </a:r>
            <a:r>
              <a:rPr lang="en-US" sz="3600" dirty="0" err="1">
                <a:solidFill>
                  <a:srgbClr val="FFFFFF"/>
                </a:solidFill>
              </a:rPr>
              <a:t>participantes</a:t>
            </a:r>
            <a:r>
              <a:rPr lang="en-US" sz="3600" dirty="0">
                <a:solidFill>
                  <a:srgbClr val="FFFFFF"/>
                </a:solidFill>
              </a:rPr>
              <a:t>, </a:t>
            </a:r>
            <a:r>
              <a:rPr lang="en-US" sz="3600" dirty="0" err="1">
                <a:solidFill>
                  <a:srgbClr val="FFFFFF"/>
                </a:solidFill>
              </a:rPr>
              <a:t>conforme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Termo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aceito</a:t>
            </a:r>
            <a:r>
              <a:rPr lang="en-US" sz="3600" dirty="0">
                <a:solidFill>
                  <a:srgbClr val="FFFFFF"/>
                </a:solidFill>
              </a:rPr>
              <a:t> no </a:t>
            </a:r>
            <a:r>
              <a:rPr lang="en-US" sz="3600" dirty="0" err="1">
                <a:solidFill>
                  <a:srgbClr val="FFFFFF"/>
                </a:solidFill>
              </a:rPr>
              <a:t>ato</a:t>
            </a:r>
            <a:r>
              <a:rPr lang="en-US" sz="3600" dirty="0">
                <a:solidFill>
                  <a:srgbClr val="FFFFFF"/>
                </a:solidFill>
              </a:rPr>
              <a:t> da </a:t>
            </a:r>
            <a:r>
              <a:rPr lang="en-US" sz="3600" dirty="0" err="1">
                <a:solidFill>
                  <a:srgbClr val="FFFFFF"/>
                </a:solidFill>
              </a:rPr>
              <a:t>inscrição</a:t>
            </a:r>
            <a:endParaRPr lang="en-US" sz="25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989"/>
              </a:spcAft>
              <a:buFont typeface="Arial" panose="020B0604020202020204" pitchFamily="34" charset="0"/>
              <a:buChar char="•"/>
            </a:pPr>
            <a:endParaRPr lang="en-US" sz="2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5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130935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9567398" cy="1130935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A7ABDBC-6C3A-01F2-9C8D-FE2C2B3D45C6}"/>
              </a:ext>
            </a:extLst>
          </p:cNvPr>
          <p:cNvSpPr txBox="1"/>
          <p:nvPr/>
        </p:nvSpPr>
        <p:spPr>
          <a:xfrm>
            <a:off x="374650" y="3978275"/>
            <a:ext cx="8378269" cy="46094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https://www.youtube.com/watch?v=jm35Fe1iagw&amp;t=37s</a:t>
            </a: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6F13E85-AAE2-1405-3F8D-539C71B40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1847" y="2864795"/>
            <a:ext cx="9413325" cy="553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1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773090"/>
            <a:ext cx="20104100" cy="1214542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endParaRPr lang="en-US" sz="2968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644208"/>
            <a:ext cx="201041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0116512"/>
            <a:ext cx="201041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object 5">
            <a:extLst>
              <a:ext uri="{FF2B5EF4-FFF2-40B4-BE49-F238E27FC236}">
                <a16:creationId xmlns:a16="http://schemas.microsoft.com/office/drawing/2014/main" id="{FEE2B8FB-A725-435E-97B7-4A27195D4F4A}"/>
              </a:ext>
            </a:extLst>
          </p:cNvPr>
          <p:cNvGrpSpPr/>
          <p:nvPr/>
        </p:nvGrpSpPr>
        <p:grpSpPr>
          <a:xfrm>
            <a:off x="5109100" y="9024412"/>
            <a:ext cx="1070606" cy="995440"/>
            <a:chOff x="1259156" y="9622758"/>
            <a:chExt cx="492435" cy="467249"/>
          </a:xfrm>
        </p:grpSpPr>
        <p:sp>
          <p:nvSpPr>
            <p:cNvPr id="13" name="object 6">
              <a:extLst>
                <a:ext uri="{FF2B5EF4-FFF2-40B4-BE49-F238E27FC236}">
                  <a16:creationId xmlns:a16="http://schemas.microsoft.com/office/drawing/2014/main" id="{6306B09F-0554-40B1-848A-95F1E4D8CE5F}"/>
                </a:ext>
              </a:extLst>
            </p:cNvPr>
            <p:cNvSpPr/>
            <p:nvPr/>
          </p:nvSpPr>
          <p:spPr>
            <a:xfrm>
              <a:off x="1367416" y="9622758"/>
              <a:ext cx="384175" cy="379730"/>
            </a:xfrm>
            <a:custGeom>
              <a:avLst/>
              <a:gdLst/>
              <a:ahLst/>
              <a:cxnLst/>
              <a:rect l="l" t="t" r="r" b="b"/>
              <a:pathLst>
                <a:path w="384175" h="379729">
                  <a:moveTo>
                    <a:pt x="191865" y="379638"/>
                  </a:moveTo>
                  <a:lnTo>
                    <a:pt x="235851" y="374623"/>
                  </a:lnTo>
                  <a:lnTo>
                    <a:pt x="276233" y="360340"/>
                  </a:lnTo>
                  <a:lnTo>
                    <a:pt x="311858" y="337929"/>
                  </a:lnTo>
                  <a:lnTo>
                    <a:pt x="341573" y="308531"/>
                  </a:lnTo>
                  <a:lnTo>
                    <a:pt x="364225" y="273286"/>
                  </a:lnTo>
                  <a:lnTo>
                    <a:pt x="378662" y="233335"/>
                  </a:lnTo>
                  <a:lnTo>
                    <a:pt x="383731" y="189819"/>
                  </a:lnTo>
                  <a:lnTo>
                    <a:pt x="378662" y="146302"/>
                  </a:lnTo>
                  <a:lnTo>
                    <a:pt x="364225" y="106351"/>
                  </a:lnTo>
                  <a:lnTo>
                    <a:pt x="341573" y="71106"/>
                  </a:lnTo>
                  <a:lnTo>
                    <a:pt x="311858" y="41708"/>
                  </a:lnTo>
                  <a:lnTo>
                    <a:pt x="276233" y="19297"/>
                  </a:lnTo>
                  <a:lnTo>
                    <a:pt x="235851" y="5014"/>
                  </a:lnTo>
                  <a:lnTo>
                    <a:pt x="191865" y="0"/>
                  </a:lnTo>
                  <a:lnTo>
                    <a:pt x="147879" y="5013"/>
                  </a:lnTo>
                  <a:lnTo>
                    <a:pt x="107497" y="19295"/>
                  </a:lnTo>
                  <a:lnTo>
                    <a:pt x="71873" y="41705"/>
                  </a:lnTo>
                  <a:lnTo>
                    <a:pt x="42157" y="71103"/>
                  </a:lnTo>
                  <a:lnTo>
                    <a:pt x="19505" y="106349"/>
                  </a:lnTo>
                  <a:lnTo>
                    <a:pt x="5068" y="146301"/>
                  </a:lnTo>
                  <a:lnTo>
                    <a:pt x="0" y="189819"/>
                  </a:lnTo>
                  <a:lnTo>
                    <a:pt x="1746" y="215440"/>
                  </a:lnTo>
                  <a:lnTo>
                    <a:pt x="6821" y="240029"/>
                  </a:lnTo>
                  <a:lnTo>
                    <a:pt x="14977" y="263356"/>
                  </a:lnTo>
                  <a:lnTo>
                    <a:pt x="25966" y="285195"/>
                  </a:lnTo>
                  <a:lnTo>
                    <a:pt x="101314" y="258584"/>
                  </a:lnTo>
                  <a:lnTo>
                    <a:pt x="138989" y="245300"/>
                  </a:lnTo>
                  <a:lnTo>
                    <a:pt x="176663" y="232042"/>
                  </a:lnTo>
                  <a:lnTo>
                    <a:pt x="163263" y="265743"/>
                  </a:lnTo>
                  <a:lnTo>
                    <a:pt x="122937" y="366933"/>
                  </a:lnTo>
                  <a:lnTo>
                    <a:pt x="139337" y="372347"/>
                  </a:lnTo>
                  <a:lnTo>
                    <a:pt x="156339" y="376333"/>
                  </a:lnTo>
                  <a:lnTo>
                    <a:pt x="173872" y="378795"/>
                  </a:lnTo>
                  <a:lnTo>
                    <a:pt x="191865" y="379638"/>
                  </a:lnTo>
                  <a:close/>
                </a:path>
              </a:pathLst>
            </a:custGeom>
            <a:solidFill>
              <a:srgbClr val="FF6145"/>
            </a:solidFill>
          </p:spPr>
          <p:txBody>
            <a:bodyPr wrap="square" lIns="0" tIns="0" rIns="0" bIns="0" rtlCol="0"/>
            <a:lstStyle/>
            <a:p>
              <a:pPr defTabSz="1507846"/>
              <a:endParaRPr sz="296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A788CA5D-F793-4C4A-AC90-AD94AE4F11D7}"/>
                </a:ext>
              </a:extLst>
            </p:cNvPr>
            <p:cNvSpPr/>
            <p:nvPr/>
          </p:nvSpPr>
          <p:spPr>
            <a:xfrm>
              <a:off x="1259156" y="9694402"/>
              <a:ext cx="413384" cy="395605"/>
            </a:xfrm>
            <a:custGeom>
              <a:avLst/>
              <a:gdLst/>
              <a:ahLst/>
              <a:cxnLst/>
              <a:rect l="l" t="t" r="r" b="b"/>
              <a:pathLst>
                <a:path w="413385" h="395604">
                  <a:moveTo>
                    <a:pt x="163969" y="388984"/>
                  </a:moveTo>
                  <a:lnTo>
                    <a:pt x="165575" y="388704"/>
                  </a:lnTo>
                  <a:lnTo>
                    <a:pt x="167180" y="388330"/>
                  </a:lnTo>
                  <a:lnTo>
                    <a:pt x="168502" y="387302"/>
                  </a:lnTo>
                  <a:lnTo>
                    <a:pt x="169068" y="385808"/>
                  </a:lnTo>
                  <a:lnTo>
                    <a:pt x="267362" y="139192"/>
                  </a:lnTo>
                  <a:lnTo>
                    <a:pt x="266984" y="137231"/>
                  </a:lnTo>
                  <a:lnTo>
                    <a:pt x="264340" y="134615"/>
                  </a:lnTo>
                  <a:lnTo>
                    <a:pt x="262357" y="134148"/>
                  </a:lnTo>
                  <a:lnTo>
                    <a:pt x="260658" y="134802"/>
                  </a:lnTo>
                  <a:lnTo>
                    <a:pt x="225733" y="147133"/>
                  </a:lnTo>
                  <a:lnTo>
                    <a:pt x="254048" y="147133"/>
                  </a:lnTo>
                  <a:lnTo>
                    <a:pt x="162931" y="375625"/>
                  </a:lnTo>
                  <a:lnTo>
                    <a:pt x="150040" y="375625"/>
                  </a:lnTo>
                  <a:lnTo>
                    <a:pt x="161231" y="387302"/>
                  </a:lnTo>
                  <a:lnTo>
                    <a:pt x="162364" y="388517"/>
                  </a:lnTo>
                  <a:lnTo>
                    <a:pt x="163969" y="388984"/>
                  </a:lnTo>
                  <a:close/>
                </a:path>
                <a:path w="413385" h="395604">
                  <a:moveTo>
                    <a:pt x="2319" y="342183"/>
                  </a:moveTo>
                  <a:lnTo>
                    <a:pt x="4207" y="340408"/>
                  </a:lnTo>
                  <a:lnTo>
                    <a:pt x="68414" y="282024"/>
                  </a:lnTo>
                  <a:lnTo>
                    <a:pt x="69358" y="281090"/>
                  </a:lnTo>
                  <a:lnTo>
                    <a:pt x="69925" y="279969"/>
                  </a:lnTo>
                  <a:lnTo>
                    <a:pt x="70019" y="277446"/>
                  </a:lnTo>
                  <a:lnTo>
                    <a:pt x="69547" y="276232"/>
                  </a:lnTo>
                  <a:lnTo>
                    <a:pt x="22147" y="228964"/>
                  </a:lnTo>
                  <a:lnTo>
                    <a:pt x="254048" y="147133"/>
                  </a:lnTo>
                  <a:lnTo>
                    <a:pt x="225733" y="147133"/>
                  </a:lnTo>
                  <a:lnTo>
                    <a:pt x="11950" y="222612"/>
                  </a:lnTo>
                  <a:lnTo>
                    <a:pt x="10439" y="223172"/>
                  </a:lnTo>
                  <a:lnTo>
                    <a:pt x="9306" y="224387"/>
                  </a:lnTo>
                  <a:lnTo>
                    <a:pt x="8551" y="227469"/>
                  </a:lnTo>
                  <a:lnTo>
                    <a:pt x="9023" y="229151"/>
                  </a:lnTo>
                  <a:lnTo>
                    <a:pt x="58405" y="278381"/>
                  </a:lnTo>
                  <a:lnTo>
                    <a:pt x="0" y="331483"/>
                  </a:lnTo>
                  <a:lnTo>
                    <a:pt x="0" y="342040"/>
                  </a:lnTo>
                  <a:lnTo>
                    <a:pt x="2319" y="342183"/>
                  </a:lnTo>
                  <a:close/>
                </a:path>
                <a:path w="413385" h="395604">
                  <a:moveTo>
                    <a:pt x="150040" y="375625"/>
                  </a:moveTo>
                  <a:lnTo>
                    <a:pt x="162931" y="375625"/>
                  </a:lnTo>
                  <a:lnTo>
                    <a:pt x="114681" y="325275"/>
                  </a:lnTo>
                  <a:lnTo>
                    <a:pt x="111659" y="325181"/>
                  </a:lnTo>
                  <a:lnTo>
                    <a:pt x="99218" y="336858"/>
                  </a:lnTo>
                  <a:lnTo>
                    <a:pt x="112887" y="336858"/>
                  </a:lnTo>
                  <a:lnTo>
                    <a:pt x="150040" y="375625"/>
                  </a:lnTo>
                  <a:close/>
                </a:path>
                <a:path w="413385" h="395604">
                  <a:moveTo>
                    <a:pt x="47061" y="395280"/>
                  </a:moveTo>
                  <a:lnTo>
                    <a:pt x="48507" y="395280"/>
                  </a:lnTo>
                  <a:lnTo>
                    <a:pt x="48774" y="395243"/>
                  </a:lnTo>
                  <a:lnTo>
                    <a:pt x="49907" y="395243"/>
                  </a:lnTo>
                  <a:lnTo>
                    <a:pt x="51041" y="394776"/>
                  </a:lnTo>
                  <a:lnTo>
                    <a:pt x="51985" y="393935"/>
                  </a:lnTo>
                  <a:lnTo>
                    <a:pt x="112887" y="336858"/>
                  </a:lnTo>
                  <a:lnTo>
                    <a:pt x="99218" y="336858"/>
                  </a:lnTo>
                  <a:lnTo>
                    <a:pt x="43581" y="389077"/>
                  </a:lnTo>
                  <a:lnTo>
                    <a:pt x="43487" y="392066"/>
                  </a:lnTo>
                  <a:lnTo>
                    <a:pt x="45281" y="393935"/>
                  </a:lnTo>
                  <a:lnTo>
                    <a:pt x="46225" y="394962"/>
                  </a:lnTo>
                  <a:lnTo>
                    <a:pt x="47061" y="395280"/>
                  </a:lnTo>
                  <a:close/>
                </a:path>
                <a:path w="413385" h="395604">
                  <a:moveTo>
                    <a:pt x="298898" y="113223"/>
                  </a:moveTo>
                  <a:lnTo>
                    <a:pt x="301353" y="113223"/>
                  </a:lnTo>
                  <a:lnTo>
                    <a:pt x="302486" y="112756"/>
                  </a:lnTo>
                  <a:lnTo>
                    <a:pt x="303527" y="111822"/>
                  </a:lnTo>
                  <a:lnTo>
                    <a:pt x="369054" y="48580"/>
                  </a:lnTo>
                  <a:lnTo>
                    <a:pt x="370942" y="46712"/>
                  </a:lnTo>
                  <a:lnTo>
                    <a:pt x="370942" y="43816"/>
                  </a:lnTo>
                  <a:lnTo>
                    <a:pt x="369054" y="41854"/>
                  </a:lnTo>
                  <a:lnTo>
                    <a:pt x="367260" y="40079"/>
                  </a:lnTo>
                  <a:lnTo>
                    <a:pt x="364333" y="40079"/>
                  </a:lnTo>
                  <a:lnTo>
                    <a:pt x="362348" y="41947"/>
                  </a:lnTo>
                  <a:lnTo>
                    <a:pt x="296821" y="105189"/>
                  </a:lnTo>
                  <a:lnTo>
                    <a:pt x="294933" y="107058"/>
                  </a:lnTo>
                  <a:lnTo>
                    <a:pt x="294933" y="109954"/>
                  </a:lnTo>
                  <a:lnTo>
                    <a:pt x="296821" y="111915"/>
                  </a:lnTo>
                  <a:lnTo>
                    <a:pt x="297671" y="112756"/>
                  </a:lnTo>
                  <a:lnTo>
                    <a:pt x="298898" y="113223"/>
                  </a:lnTo>
                  <a:close/>
                </a:path>
                <a:path w="413385" h="395604">
                  <a:moveTo>
                    <a:pt x="320521" y="173289"/>
                  </a:moveTo>
                  <a:lnTo>
                    <a:pt x="411073" y="173289"/>
                  </a:lnTo>
                  <a:lnTo>
                    <a:pt x="413149" y="171234"/>
                  </a:lnTo>
                  <a:lnTo>
                    <a:pt x="413149" y="166002"/>
                  </a:lnTo>
                  <a:lnTo>
                    <a:pt x="411073" y="163947"/>
                  </a:lnTo>
                  <a:lnTo>
                    <a:pt x="320427" y="163947"/>
                  </a:lnTo>
                  <a:lnTo>
                    <a:pt x="318349" y="166002"/>
                  </a:lnTo>
                  <a:lnTo>
                    <a:pt x="318349" y="171234"/>
                  </a:lnTo>
                  <a:lnTo>
                    <a:pt x="320521" y="173289"/>
                  </a:lnTo>
                  <a:close/>
                </a:path>
                <a:path w="413385" h="395604">
                  <a:moveTo>
                    <a:pt x="241773" y="90523"/>
                  </a:moveTo>
                  <a:lnTo>
                    <a:pt x="246966" y="90523"/>
                  </a:lnTo>
                  <a:lnTo>
                    <a:pt x="249044" y="88468"/>
                  </a:lnTo>
                  <a:lnTo>
                    <a:pt x="249044" y="2057"/>
                  </a:lnTo>
                  <a:lnTo>
                    <a:pt x="246966" y="0"/>
                  </a:lnTo>
                  <a:lnTo>
                    <a:pt x="241679" y="0"/>
                  </a:lnTo>
                  <a:lnTo>
                    <a:pt x="239601" y="2057"/>
                  </a:lnTo>
                  <a:lnTo>
                    <a:pt x="239696" y="88468"/>
                  </a:lnTo>
                  <a:lnTo>
                    <a:pt x="241773" y="90523"/>
                  </a:lnTo>
                  <a:close/>
                </a:path>
              </a:pathLst>
            </a:custGeom>
            <a:solidFill>
              <a:srgbClr val="0E0D0C"/>
            </a:solidFill>
          </p:spPr>
          <p:txBody>
            <a:bodyPr wrap="square" lIns="0" tIns="0" rIns="0" bIns="0" rtlCol="0"/>
            <a:lstStyle/>
            <a:p>
              <a:pPr defTabSz="1507846"/>
              <a:endParaRPr sz="2968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408F3A9-262B-47B8-999F-BE4AC89D590D}"/>
              </a:ext>
            </a:extLst>
          </p:cNvPr>
          <p:cNvSpPr txBox="1"/>
          <p:nvPr/>
        </p:nvSpPr>
        <p:spPr>
          <a:xfrm>
            <a:off x="6267696" y="8751076"/>
            <a:ext cx="9106638" cy="1208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507846"/>
            <a:r>
              <a:rPr lang="en-US" sz="7256" b="1" dirty="0">
                <a:solidFill>
                  <a:srgbClr val="FF0000"/>
                </a:solidFill>
                <a:latin typeface="Calibri" panose="020F050202020403020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CGU NO SEU ESTADO! </a:t>
            </a:r>
            <a:endParaRPr lang="pt-BR" sz="7256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AF3CA3EE-CF3B-4673-8EFB-8554E1170477}"/>
              </a:ext>
            </a:extLst>
          </p:cNvPr>
          <p:cNvSpPr txBox="1"/>
          <p:nvPr/>
        </p:nvSpPr>
        <p:spPr>
          <a:xfrm>
            <a:off x="5762088" y="7678725"/>
            <a:ext cx="9445631" cy="701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507846"/>
            <a:r>
              <a:rPr lang="en-US" sz="3958" b="1" dirty="0">
                <a:solidFill>
                  <a:srgbClr val="002060"/>
                </a:solidFill>
                <a:latin typeface="Calibri" panose="020F0502020204030204"/>
              </a:rPr>
              <a:t>Mais </a:t>
            </a:r>
            <a:r>
              <a:rPr lang="en-US" sz="3958" b="1" dirty="0" err="1">
                <a:solidFill>
                  <a:srgbClr val="002060"/>
                </a:solidFill>
                <a:latin typeface="Calibri" panose="020F0502020204030204"/>
              </a:rPr>
              <a:t>informações</a:t>
            </a:r>
            <a:r>
              <a:rPr lang="en-US" sz="3958" b="1" dirty="0">
                <a:solidFill>
                  <a:srgbClr val="002060"/>
                </a:solidFill>
                <a:latin typeface="Calibri" panose="020F0502020204030204"/>
              </a:rPr>
              <a:t>? Entre em </a:t>
            </a:r>
            <a:r>
              <a:rPr lang="en-US" sz="3958" b="1" dirty="0" err="1">
                <a:solidFill>
                  <a:srgbClr val="002060"/>
                </a:solidFill>
                <a:latin typeface="Calibri" panose="020F0502020204030204"/>
              </a:rPr>
              <a:t>contato</a:t>
            </a:r>
            <a:r>
              <a:rPr lang="en-US" sz="3958" b="1" dirty="0">
                <a:solidFill>
                  <a:srgbClr val="002060"/>
                </a:solidFill>
                <a:latin typeface="Calibri" panose="020F0502020204030204"/>
              </a:rPr>
              <a:t> com a </a:t>
            </a:r>
            <a:endParaRPr lang="en-US" sz="3958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9FEE357-66B8-BBBF-5974-4390A0C8E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-176577"/>
            <a:ext cx="141160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027F6BB-2848-6226-271E-6A63E45554F7}"/>
              </a:ext>
            </a:extLst>
          </p:cNvPr>
          <p:cNvSpPr txBox="1"/>
          <p:nvPr/>
        </p:nvSpPr>
        <p:spPr>
          <a:xfrm>
            <a:off x="3768471" y="2915459"/>
            <a:ext cx="125671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>
                <a:hlinkClick r:id="rId5"/>
              </a:rPr>
              <a:t>PORTAL DE EDUCAÇÃO CIDADÃ DA CGU</a:t>
            </a:r>
            <a:endParaRPr lang="pt-BR" sz="6000" dirty="0"/>
          </a:p>
        </p:txBody>
      </p:sp>
      <p:grpSp>
        <p:nvGrpSpPr>
          <p:cNvPr id="3" name="Group 8">
            <a:extLst>
              <a:ext uri="{FF2B5EF4-FFF2-40B4-BE49-F238E27FC236}">
                <a16:creationId xmlns:a16="http://schemas.microsoft.com/office/drawing/2014/main" id="{BF784E8A-CFA3-2CD2-5905-BDA90CD8AA9B}"/>
              </a:ext>
            </a:extLst>
          </p:cNvPr>
          <p:cNvGrpSpPr/>
          <p:nvPr/>
        </p:nvGrpSpPr>
        <p:grpSpPr>
          <a:xfrm>
            <a:off x="8070850" y="4228128"/>
            <a:ext cx="3105504" cy="3114531"/>
            <a:chOff x="0" y="0"/>
            <a:chExt cx="6143538" cy="6143538"/>
          </a:xfrm>
        </p:grpSpPr>
        <p:grpSp>
          <p:nvGrpSpPr>
            <p:cNvPr id="4" name="Group 9">
              <a:extLst>
                <a:ext uri="{FF2B5EF4-FFF2-40B4-BE49-F238E27FC236}">
                  <a16:creationId xmlns:a16="http://schemas.microsoft.com/office/drawing/2014/main" id="{A0A5436D-B5AA-3DD2-07C5-7321BFFB9CFA}"/>
                </a:ext>
              </a:extLst>
            </p:cNvPr>
            <p:cNvGrpSpPr/>
            <p:nvPr/>
          </p:nvGrpSpPr>
          <p:grpSpPr>
            <a:xfrm>
              <a:off x="0" y="0"/>
              <a:ext cx="6143538" cy="6143538"/>
              <a:chOff x="0" y="0"/>
              <a:chExt cx="1913890" cy="1913890"/>
            </a:xfrm>
          </p:grpSpPr>
          <p:sp>
            <p:nvSpPr>
              <p:cNvPr id="6" name="Freeform 10">
                <a:extLst>
                  <a:ext uri="{FF2B5EF4-FFF2-40B4-BE49-F238E27FC236}">
                    <a16:creationId xmlns:a16="http://schemas.microsoft.com/office/drawing/2014/main" id="{C1F7532C-3AEF-D2C7-7F85-7912D980624A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1A1E2D"/>
              </a:solidFill>
            </p:spPr>
            <p:txBody>
              <a:bodyPr/>
              <a:lstStyle/>
              <a:p>
                <a:endParaRPr lang="pt-BR" dirty="0"/>
              </a:p>
            </p:txBody>
          </p:sp>
        </p:grpSp>
        <p:pic>
          <p:nvPicPr>
            <p:cNvPr id="5" name="Picture 11">
              <a:extLst>
                <a:ext uri="{FF2B5EF4-FFF2-40B4-BE49-F238E27FC236}">
                  <a16:creationId xmlns:a16="http://schemas.microsoft.com/office/drawing/2014/main" id="{491C2B46-BAE0-AF86-4033-3660FFB8F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28569" y="328569"/>
              <a:ext cx="5486400" cy="548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562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9589" y="9115367"/>
            <a:ext cx="18753455" cy="1103630"/>
          </a:xfrm>
          <a:custGeom>
            <a:avLst/>
            <a:gdLst/>
            <a:ahLst/>
            <a:cxnLst/>
            <a:rect l="l" t="t" r="r" b="b"/>
            <a:pathLst>
              <a:path w="18753455" h="1103629">
                <a:moveTo>
                  <a:pt x="18753366" y="0"/>
                </a:moveTo>
                <a:lnTo>
                  <a:pt x="0" y="0"/>
                </a:lnTo>
                <a:lnTo>
                  <a:pt x="0" y="800569"/>
                </a:lnTo>
                <a:lnTo>
                  <a:pt x="0" y="1103439"/>
                </a:lnTo>
                <a:lnTo>
                  <a:pt x="18753366" y="1103439"/>
                </a:lnTo>
                <a:lnTo>
                  <a:pt x="18753366" y="800569"/>
                </a:lnTo>
                <a:lnTo>
                  <a:pt x="18753366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8182" y="7534255"/>
            <a:ext cx="18753455" cy="1103630"/>
          </a:xfrm>
          <a:custGeom>
            <a:avLst/>
            <a:gdLst/>
            <a:ahLst/>
            <a:cxnLst/>
            <a:rect l="l" t="t" r="r" b="b"/>
            <a:pathLst>
              <a:path w="18753455" h="1103629">
                <a:moveTo>
                  <a:pt x="18753354" y="0"/>
                </a:moveTo>
                <a:lnTo>
                  <a:pt x="0" y="0"/>
                </a:lnTo>
                <a:lnTo>
                  <a:pt x="0" y="800138"/>
                </a:lnTo>
                <a:lnTo>
                  <a:pt x="0" y="1103439"/>
                </a:lnTo>
                <a:lnTo>
                  <a:pt x="18753354" y="1103439"/>
                </a:lnTo>
                <a:lnTo>
                  <a:pt x="18753354" y="800138"/>
                </a:lnTo>
                <a:lnTo>
                  <a:pt x="1875335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784792" y="2438399"/>
            <a:ext cx="1706880" cy="1327785"/>
          </a:xfrm>
          <a:custGeom>
            <a:avLst/>
            <a:gdLst/>
            <a:ahLst/>
            <a:cxnLst/>
            <a:rect l="l" t="t" r="r" b="b"/>
            <a:pathLst>
              <a:path w="1706880" h="1327785">
                <a:moveTo>
                  <a:pt x="1706806" y="0"/>
                </a:moveTo>
                <a:lnTo>
                  <a:pt x="0" y="0"/>
                </a:lnTo>
                <a:lnTo>
                  <a:pt x="0" y="1327519"/>
                </a:lnTo>
                <a:lnTo>
                  <a:pt x="1706806" y="1327519"/>
                </a:lnTo>
                <a:lnTo>
                  <a:pt x="17068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79554" y="8806014"/>
            <a:ext cx="18711545" cy="1109980"/>
          </a:xfrm>
          <a:custGeom>
            <a:avLst/>
            <a:gdLst/>
            <a:ahLst/>
            <a:cxnLst/>
            <a:rect l="l" t="t" r="r" b="b"/>
            <a:pathLst>
              <a:path w="18711545" h="1109979">
                <a:moveTo>
                  <a:pt x="18711472" y="0"/>
                </a:moveTo>
                <a:lnTo>
                  <a:pt x="0" y="0"/>
                </a:lnTo>
                <a:lnTo>
                  <a:pt x="0" y="1109913"/>
                </a:lnTo>
                <a:lnTo>
                  <a:pt x="18711472" y="1109913"/>
                </a:lnTo>
                <a:lnTo>
                  <a:pt x="18711472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27199" y="7230942"/>
            <a:ext cx="18764250" cy="1103630"/>
          </a:xfrm>
          <a:custGeom>
            <a:avLst/>
            <a:gdLst/>
            <a:ahLst/>
            <a:cxnLst/>
            <a:rect l="l" t="t" r="r" b="b"/>
            <a:pathLst>
              <a:path w="18764250" h="1103629">
                <a:moveTo>
                  <a:pt x="18763826" y="0"/>
                </a:moveTo>
                <a:lnTo>
                  <a:pt x="0" y="0"/>
                </a:lnTo>
                <a:lnTo>
                  <a:pt x="0" y="1103442"/>
                </a:lnTo>
                <a:lnTo>
                  <a:pt x="18763826" y="1103442"/>
                </a:lnTo>
                <a:lnTo>
                  <a:pt x="1876382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27199" y="7534252"/>
            <a:ext cx="18574385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42390">
              <a:spcBef>
                <a:spcPts val="204"/>
              </a:spcBef>
            </a:pPr>
            <a:r>
              <a:rPr sz="4800" b="1" spc="200" dirty="0">
                <a:latin typeface="+mj-lt"/>
                <a:cs typeface="Tahoma"/>
              </a:rPr>
              <a:t>Fomento à formação crítica e </a:t>
            </a:r>
            <a:r>
              <a:rPr sz="4800" b="1" spc="200" dirty="0" err="1">
                <a:latin typeface="+mj-lt"/>
                <a:cs typeface="Tahoma"/>
              </a:rPr>
              <a:t>participativa</a:t>
            </a:r>
            <a:endParaRPr sz="5400" b="1" spc="200" dirty="0">
              <a:latin typeface="+mj-lt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9554" y="9115356"/>
            <a:ext cx="18553430" cy="772006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535430">
              <a:lnSpc>
                <a:spcPct val="100000"/>
              </a:lnSpc>
              <a:spcBef>
                <a:spcPts val="260"/>
              </a:spcBef>
            </a:pPr>
            <a:r>
              <a:rPr sz="4800" b="1" spc="200" dirty="0">
                <a:latin typeface="+mj-lt"/>
                <a:cs typeface="Tahoma"/>
              </a:rPr>
              <a:t>Entendimento sobre atos dos governos e </a:t>
            </a:r>
            <a:r>
              <a:rPr sz="4800" b="1" spc="200" dirty="0" err="1">
                <a:latin typeface="+mj-lt"/>
                <a:cs typeface="Tahoma"/>
              </a:rPr>
              <a:t>questões</a:t>
            </a:r>
            <a:r>
              <a:rPr sz="4800" b="1" spc="200" dirty="0">
                <a:latin typeface="+mj-lt"/>
                <a:cs typeface="Tahoma"/>
              </a:rPr>
              <a:t> </a:t>
            </a:r>
            <a:r>
              <a:rPr sz="4800" b="1" spc="200" dirty="0" err="1">
                <a:latin typeface="+mj-lt"/>
                <a:cs typeface="Tahoma"/>
              </a:rPr>
              <a:t>coletivas</a:t>
            </a:r>
            <a:endParaRPr sz="4100" dirty="0">
              <a:latin typeface="Tahoma"/>
              <a:cs typeface="Tahom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5399" y="7261616"/>
            <a:ext cx="1099059" cy="105384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3736" y="8822370"/>
            <a:ext cx="1099059" cy="1053842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641059" y="5592801"/>
            <a:ext cx="18945225" cy="1391285"/>
            <a:chOff x="646189" y="5628875"/>
            <a:chExt cx="18945225" cy="1391285"/>
          </a:xfrm>
        </p:grpSpPr>
        <p:sp>
          <p:nvSpPr>
            <p:cNvPr id="15" name="object 15"/>
            <p:cNvSpPr/>
            <p:nvPr/>
          </p:nvSpPr>
          <p:spPr>
            <a:xfrm>
              <a:off x="646188" y="5916390"/>
              <a:ext cx="18753455" cy="1103630"/>
            </a:xfrm>
            <a:custGeom>
              <a:avLst/>
              <a:gdLst/>
              <a:ahLst/>
              <a:cxnLst/>
              <a:rect l="l" t="t" r="r" b="b"/>
              <a:pathLst>
                <a:path w="18753455" h="1103629">
                  <a:moveTo>
                    <a:pt x="18753354" y="0"/>
                  </a:moveTo>
                  <a:lnTo>
                    <a:pt x="0" y="0"/>
                  </a:lnTo>
                  <a:lnTo>
                    <a:pt x="0" y="815936"/>
                  </a:lnTo>
                  <a:lnTo>
                    <a:pt x="0" y="1103439"/>
                  </a:lnTo>
                  <a:lnTo>
                    <a:pt x="18753354" y="1103439"/>
                  </a:lnTo>
                  <a:lnTo>
                    <a:pt x="18753354" y="815936"/>
                  </a:lnTo>
                  <a:lnTo>
                    <a:pt x="18753354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37670" y="5628875"/>
              <a:ext cx="18753455" cy="1103630"/>
            </a:xfrm>
            <a:custGeom>
              <a:avLst/>
              <a:gdLst/>
              <a:ahLst/>
              <a:cxnLst/>
              <a:rect l="l" t="t" r="r" b="b"/>
              <a:pathLst>
                <a:path w="18753455" h="1103629">
                  <a:moveTo>
                    <a:pt x="18753355" y="0"/>
                  </a:moveTo>
                  <a:lnTo>
                    <a:pt x="0" y="0"/>
                  </a:lnTo>
                  <a:lnTo>
                    <a:pt x="0" y="1103442"/>
                  </a:lnTo>
                  <a:lnTo>
                    <a:pt x="18753355" y="1103442"/>
                  </a:lnTo>
                  <a:lnTo>
                    <a:pt x="18753355" y="0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837670" y="5916385"/>
            <a:ext cx="18562320" cy="764952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342390">
              <a:lnSpc>
                <a:spcPct val="100000"/>
              </a:lnSpc>
              <a:spcBef>
                <a:spcPts val="204"/>
              </a:spcBef>
            </a:pPr>
            <a:r>
              <a:rPr sz="4800" b="1" spc="200" dirty="0">
                <a:latin typeface="+mj-lt"/>
                <a:cs typeface="Tahoma"/>
              </a:rPr>
              <a:t>Conscientização sobre direitos e </a:t>
            </a:r>
            <a:r>
              <a:rPr sz="4800" b="1" spc="200" dirty="0" err="1">
                <a:latin typeface="+mj-lt"/>
                <a:cs typeface="Tahoma"/>
              </a:rPr>
              <a:t>deveres</a:t>
            </a:r>
            <a:endParaRPr sz="4800" b="1" spc="200" dirty="0">
              <a:latin typeface="+mj-lt"/>
              <a:cs typeface="Tahoma"/>
            </a:endParaRPr>
          </a:p>
        </p:txBody>
      </p:sp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0792" y="5667286"/>
            <a:ext cx="1748275" cy="954659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899847" y="510583"/>
            <a:ext cx="10988040" cy="4540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0"/>
              </a:spcBef>
            </a:pPr>
            <a:r>
              <a:rPr sz="9600" spc="245" dirty="0">
                <a:solidFill>
                  <a:srgbClr val="00AEEF"/>
                </a:solidFill>
                <a:latin typeface="+mj-lt"/>
                <a:cs typeface="Tahoma"/>
              </a:rPr>
              <a:t>Por </a:t>
            </a:r>
            <a:r>
              <a:rPr sz="9600" spc="425" dirty="0">
                <a:solidFill>
                  <a:srgbClr val="00AEEF"/>
                </a:solidFill>
                <a:latin typeface="+mj-lt"/>
                <a:cs typeface="Tahoma"/>
              </a:rPr>
              <a:t>que </a:t>
            </a:r>
            <a:r>
              <a:rPr sz="9600" spc="155" dirty="0">
                <a:solidFill>
                  <a:srgbClr val="00AEEF"/>
                </a:solidFill>
                <a:latin typeface="+mj-lt"/>
                <a:cs typeface="Tahoma"/>
              </a:rPr>
              <a:t>ensinar </a:t>
            </a:r>
            <a:r>
              <a:rPr sz="9600" spc="160" dirty="0">
                <a:solidFill>
                  <a:srgbClr val="00AEEF"/>
                </a:solidFill>
                <a:latin typeface="+mj-lt"/>
                <a:cs typeface="Tahoma"/>
              </a:rPr>
              <a:t> </a:t>
            </a:r>
            <a:r>
              <a:rPr sz="9600" spc="180" dirty="0">
                <a:solidFill>
                  <a:srgbClr val="00AEEF"/>
                </a:solidFill>
                <a:latin typeface="+mj-lt"/>
                <a:cs typeface="Tahoma"/>
              </a:rPr>
              <a:t>ética</a:t>
            </a:r>
            <a:r>
              <a:rPr sz="9600" spc="-200" dirty="0">
                <a:solidFill>
                  <a:srgbClr val="00AEEF"/>
                </a:solidFill>
                <a:latin typeface="+mj-lt"/>
                <a:cs typeface="Tahoma"/>
              </a:rPr>
              <a:t> </a:t>
            </a:r>
            <a:r>
              <a:rPr sz="9600" spc="290" dirty="0">
                <a:solidFill>
                  <a:srgbClr val="00AEEF"/>
                </a:solidFill>
                <a:latin typeface="+mj-lt"/>
                <a:cs typeface="Tahoma"/>
              </a:rPr>
              <a:t>e</a:t>
            </a:r>
            <a:r>
              <a:rPr sz="9600" spc="-195" dirty="0">
                <a:solidFill>
                  <a:srgbClr val="00AEEF"/>
                </a:solidFill>
                <a:latin typeface="+mj-lt"/>
                <a:cs typeface="Tahoma"/>
              </a:rPr>
              <a:t> </a:t>
            </a:r>
            <a:r>
              <a:rPr sz="9600" spc="250" dirty="0">
                <a:solidFill>
                  <a:srgbClr val="00AEEF"/>
                </a:solidFill>
                <a:latin typeface="+mj-lt"/>
                <a:cs typeface="Tahoma"/>
              </a:rPr>
              <a:t>cidadania </a:t>
            </a:r>
            <a:r>
              <a:rPr sz="9600" spc="-2870" dirty="0">
                <a:solidFill>
                  <a:srgbClr val="00AEEF"/>
                </a:solidFill>
                <a:latin typeface="+mj-lt"/>
                <a:cs typeface="Tahoma"/>
              </a:rPr>
              <a:t> </a:t>
            </a:r>
            <a:r>
              <a:rPr sz="9600" spc="190" dirty="0">
                <a:solidFill>
                  <a:srgbClr val="00AEEF"/>
                </a:solidFill>
                <a:latin typeface="+mj-lt"/>
                <a:cs typeface="Tahoma"/>
              </a:rPr>
              <a:t>nas</a:t>
            </a:r>
            <a:r>
              <a:rPr sz="9600" spc="-175" dirty="0">
                <a:solidFill>
                  <a:srgbClr val="00AEEF"/>
                </a:solidFill>
                <a:latin typeface="+mj-lt"/>
                <a:cs typeface="Tahoma"/>
              </a:rPr>
              <a:t> </a:t>
            </a:r>
            <a:r>
              <a:rPr sz="9600" spc="150" dirty="0">
                <a:solidFill>
                  <a:srgbClr val="00AEEF"/>
                </a:solidFill>
                <a:latin typeface="+mj-lt"/>
                <a:cs typeface="Tahoma"/>
              </a:rPr>
              <a:t>escolas</a:t>
            </a:r>
            <a:r>
              <a:rPr sz="9600" spc="-175" dirty="0">
                <a:solidFill>
                  <a:srgbClr val="00AEEF"/>
                </a:solidFill>
                <a:latin typeface="+mj-lt"/>
                <a:cs typeface="Tahoma"/>
              </a:rPr>
              <a:t> </a:t>
            </a:r>
            <a:r>
              <a:rPr sz="9600" spc="155" dirty="0">
                <a:solidFill>
                  <a:srgbClr val="00AEEF"/>
                </a:solidFill>
                <a:latin typeface="+mj-lt"/>
                <a:cs typeface="Tahoma"/>
              </a:rPr>
              <a:t>?</a:t>
            </a:r>
            <a:endParaRPr sz="9600" dirty="0">
              <a:solidFill>
                <a:srgbClr val="00AEEF"/>
              </a:solidFill>
              <a:latin typeface="+mj-lt"/>
              <a:cs typeface="Tahoma"/>
            </a:endParaRPr>
          </a:p>
        </p:txBody>
      </p:sp>
      <p:pic>
        <p:nvPicPr>
          <p:cNvPr id="2056" name="Picture 8" descr="Ateliê da Marina - Vila da Mônica Gramado">
            <a:extLst>
              <a:ext uri="{FF2B5EF4-FFF2-40B4-BE49-F238E27FC236}">
                <a16:creationId xmlns:a16="http://schemas.microsoft.com/office/drawing/2014/main" id="{59637CDB-64CB-34CF-4B2A-93F75DB82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3850" y="708435"/>
            <a:ext cx="4495800" cy="437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FE8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9770545" y="10540781"/>
            <a:ext cx="41910" cy="141605"/>
          </a:xfrm>
          <a:custGeom>
            <a:avLst/>
            <a:gdLst/>
            <a:ahLst/>
            <a:cxnLst/>
            <a:rect l="l" t="t" r="r" b="b"/>
            <a:pathLst>
              <a:path w="41909" h="141604">
                <a:moveTo>
                  <a:pt x="0" y="0"/>
                </a:moveTo>
                <a:lnTo>
                  <a:pt x="0" y="141241"/>
                </a:lnTo>
                <a:lnTo>
                  <a:pt x="15660" y="110144"/>
                </a:lnTo>
                <a:lnTo>
                  <a:pt x="32422" y="72155"/>
                </a:lnTo>
                <a:lnTo>
                  <a:pt x="41354" y="35590"/>
                </a:lnTo>
                <a:lnTo>
                  <a:pt x="33524" y="8766"/>
                </a:lnTo>
                <a:lnTo>
                  <a:pt x="0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0061575" y="4789647"/>
            <a:ext cx="10042525" cy="6758940"/>
            <a:chOff x="10061885" y="4549903"/>
            <a:chExt cx="10042525" cy="6758940"/>
          </a:xfrm>
        </p:grpSpPr>
        <p:sp>
          <p:nvSpPr>
            <p:cNvPr id="5" name="object 5"/>
            <p:cNvSpPr/>
            <p:nvPr/>
          </p:nvSpPr>
          <p:spPr>
            <a:xfrm>
              <a:off x="19770549" y="9824091"/>
              <a:ext cx="43180" cy="97155"/>
            </a:xfrm>
            <a:custGeom>
              <a:avLst/>
              <a:gdLst/>
              <a:ahLst/>
              <a:cxnLst/>
              <a:rect l="l" t="t" r="r" b="b"/>
              <a:pathLst>
                <a:path w="43180" h="97154">
                  <a:moveTo>
                    <a:pt x="0" y="0"/>
                  </a:moveTo>
                  <a:lnTo>
                    <a:pt x="0" y="88939"/>
                  </a:lnTo>
                  <a:lnTo>
                    <a:pt x="10460" y="96782"/>
                  </a:lnTo>
                  <a:lnTo>
                    <a:pt x="30680" y="46393"/>
                  </a:lnTo>
                  <a:lnTo>
                    <a:pt x="42823" y="20310"/>
                  </a:lnTo>
                  <a:lnTo>
                    <a:pt x="41399" y="9576"/>
                  </a:lnTo>
                  <a:lnTo>
                    <a:pt x="26205" y="6355"/>
                  </a:lnTo>
                  <a:lnTo>
                    <a:pt x="8114" y="6355"/>
                  </a:lnTo>
                  <a:lnTo>
                    <a:pt x="0" y="0"/>
                  </a:lnTo>
                  <a:close/>
                </a:path>
                <a:path w="43180" h="97154">
                  <a:moveTo>
                    <a:pt x="12847" y="4188"/>
                  </a:moveTo>
                  <a:lnTo>
                    <a:pt x="8114" y="6355"/>
                  </a:lnTo>
                  <a:lnTo>
                    <a:pt x="26205" y="6355"/>
                  </a:lnTo>
                  <a:lnTo>
                    <a:pt x="20920" y="5235"/>
                  </a:lnTo>
                  <a:lnTo>
                    <a:pt x="12847" y="4188"/>
                  </a:lnTo>
                  <a:close/>
                </a:path>
              </a:pathLst>
            </a:custGeom>
            <a:solidFill>
              <a:srgbClr val="C6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61885" y="4549903"/>
              <a:ext cx="10042214" cy="675865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0" y="197044"/>
            <a:ext cx="19348450" cy="105541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84480" marR="5080">
              <a:lnSpc>
                <a:spcPct val="101400"/>
              </a:lnSpc>
              <a:spcBef>
                <a:spcPts val="90"/>
              </a:spcBef>
            </a:pPr>
            <a:endParaRPr lang="pt-BR" sz="3200" b="1" spc="155" dirty="0">
              <a:cs typeface="Tahoma"/>
            </a:endParaRPr>
          </a:p>
          <a:p>
            <a:pPr marL="284480" marR="5080">
              <a:lnSpc>
                <a:spcPct val="101400"/>
              </a:lnSpc>
              <a:spcBef>
                <a:spcPts val="90"/>
              </a:spcBef>
            </a:pPr>
            <a:r>
              <a:rPr lang="pt-BR" sz="4400" b="1" spc="585" dirty="0">
                <a:solidFill>
                  <a:srgbClr val="019C60"/>
                </a:solidFill>
                <a:cs typeface="Tahoma"/>
              </a:rPr>
              <a:t>O</a:t>
            </a:r>
            <a:r>
              <a:rPr lang="pt-BR" sz="4400" b="1" spc="-160" dirty="0">
                <a:solidFill>
                  <a:srgbClr val="019C60"/>
                </a:solidFill>
                <a:cs typeface="Tahoma"/>
              </a:rPr>
              <a:t> </a:t>
            </a:r>
            <a:r>
              <a:rPr lang="pt-BR" sz="4400" b="1" spc="480" dirty="0">
                <a:solidFill>
                  <a:srgbClr val="019C60"/>
                </a:solidFill>
                <a:cs typeface="Tahoma"/>
              </a:rPr>
              <a:t>QUE</a:t>
            </a:r>
            <a:r>
              <a:rPr lang="pt-BR" sz="4400" b="1" spc="-160" dirty="0">
                <a:solidFill>
                  <a:srgbClr val="019C60"/>
                </a:solidFill>
                <a:cs typeface="Tahoma"/>
              </a:rPr>
              <a:t> </a:t>
            </a:r>
            <a:r>
              <a:rPr lang="pt-BR" sz="4400" b="1" spc="445" dirty="0">
                <a:solidFill>
                  <a:srgbClr val="019C60"/>
                </a:solidFill>
                <a:cs typeface="Tahoma"/>
              </a:rPr>
              <a:t>É</a:t>
            </a:r>
            <a:r>
              <a:rPr lang="pt-BR" sz="4400" b="1" spc="-160" dirty="0">
                <a:solidFill>
                  <a:srgbClr val="019C60"/>
                </a:solidFill>
                <a:cs typeface="Tahoma"/>
              </a:rPr>
              <a:t> </a:t>
            </a:r>
            <a:r>
              <a:rPr lang="pt-BR" sz="4400" b="1" spc="585" dirty="0">
                <a:solidFill>
                  <a:srgbClr val="019C60"/>
                </a:solidFill>
                <a:cs typeface="Tahoma"/>
              </a:rPr>
              <a:t>O</a:t>
            </a:r>
            <a:r>
              <a:rPr lang="pt-BR" sz="4400" b="1" spc="-160" dirty="0">
                <a:solidFill>
                  <a:srgbClr val="019C60"/>
                </a:solidFill>
                <a:cs typeface="Tahoma"/>
              </a:rPr>
              <a:t> </a:t>
            </a:r>
            <a:r>
              <a:rPr lang="pt-BR" sz="4400" b="1" spc="210" dirty="0">
                <a:solidFill>
                  <a:srgbClr val="019C60"/>
                </a:solidFill>
                <a:cs typeface="Tahoma"/>
              </a:rPr>
              <a:t>UPT</a:t>
            </a:r>
            <a:r>
              <a:rPr lang="pt-BR" sz="4400" b="1" spc="-160" dirty="0">
                <a:solidFill>
                  <a:srgbClr val="019C60"/>
                </a:solidFill>
                <a:cs typeface="Tahoma"/>
              </a:rPr>
              <a:t> </a:t>
            </a:r>
            <a:r>
              <a:rPr lang="pt-BR" sz="4400" b="1" spc="114" dirty="0">
                <a:solidFill>
                  <a:srgbClr val="019C60"/>
                </a:solidFill>
                <a:cs typeface="Tahoma"/>
              </a:rPr>
              <a:t>?</a:t>
            </a:r>
            <a:endParaRPr lang="pt-BR" sz="4400" b="1" spc="155" dirty="0">
              <a:solidFill>
                <a:srgbClr val="019C60"/>
              </a:solidFill>
              <a:cs typeface="Tahoma"/>
            </a:endParaRPr>
          </a:p>
          <a:p>
            <a:pPr marL="284480" marR="5080">
              <a:lnSpc>
                <a:spcPct val="101400"/>
              </a:lnSpc>
              <a:spcBef>
                <a:spcPts val="90"/>
              </a:spcBef>
            </a:pPr>
            <a:r>
              <a:rPr sz="4000" b="1" spc="155" dirty="0">
                <a:cs typeface="Tahoma"/>
              </a:rPr>
              <a:t>É</a:t>
            </a:r>
            <a:r>
              <a:rPr sz="4000" b="1" spc="-30" dirty="0">
                <a:cs typeface="Tahoma"/>
              </a:rPr>
              <a:t> </a:t>
            </a:r>
            <a:r>
              <a:rPr sz="4000" b="1" spc="200" dirty="0">
                <a:cs typeface="Tahoma"/>
              </a:rPr>
              <a:t>um</a:t>
            </a:r>
            <a:r>
              <a:rPr sz="4000" b="1" spc="-30" dirty="0">
                <a:cs typeface="Tahoma"/>
              </a:rPr>
              <a:t> </a:t>
            </a:r>
            <a:r>
              <a:rPr sz="4000" b="1" spc="30" dirty="0">
                <a:cs typeface="Tahoma"/>
              </a:rPr>
              <a:t>projeto</a:t>
            </a:r>
            <a:r>
              <a:rPr sz="4000" b="1" spc="-30" dirty="0">
                <a:cs typeface="Tahoma"/>
              </a:rPr>
              <a:t> </a:t>
            </a:r>
            <a:r>
              <a:rPr sz="4000" b="1" spc="100" dirty="0">
                <a:cs typeface="Tahoma"/>
              </a:rPr>
              <a:t>da</a:t>
            </a:r>
            <a:r>
              <a:rPr sz="4000" b="1" spc="-30" dirty="0">
                <a:cs typeface="Tahoma"/>
              </a:rPr>
              <a:t> </a:t>
            </a:r>
            <a:r>
              <a:rPr sz="4000" b="1" spc="120" dirty="0">
                <a:cs typeface="Tahoma"/>
              </a:rPr>
              <a:t>CGU</a:t>
            </a:r>
            <a:r>
              <a:rPr sz="4000" b="1" spc="-30" dirty="0">
                <a:cs typeface="Tahoma"/>
              </a:rPr>
              <a:t> </a:t>
            </a:r>
            <a:r>
              <a:rPr sz="4000" b="1" spc="180" dirty="0">
                <a:cs typeface="Tahoma"/>
              </a:rPr>
              <a:t>em</a:t>
            </a:r>
            <a:r>
              <a:rPr sz="4000" b="1" spc="-25" dirty="0">
                <a:cs typeface="Tahoma"/>
              </a:rPr>
              <a:t> </a:t>
            </a:r>
            <a:r>
              <a:rPr sz="4000" b="1" spc="40" dirty="0">
                <a:cs typeface="Tahoma"/>
              </a:rPr>
              <a:t>parceria</a:t>
            </a:r>
            <a:r>
              <a:rPr sz="4000" b="1" spc="-30" dirty="0">
                <a:cs typeface="Tahoma"/>
              </a:rPr>
              <a:t> </a:t>
            </a:r>
            <a:r>
              <a:rPr sz="4000" b="1" spc="165" dirty="0">
                <a:cs typeface="Tahoma"/>
              </a:rPr>
              <a:t>com</a:t>
            </a:r>
            <a:r>
              <a:rPr sz="4000" b="1" spc="-30" dirty="0">
                <a:cs typeface="Tahoma"/>
              </a:rPr>
              <a:t> </a:t>
            </a:r>
            <a:r>
              <a:rPr sz="4000" b="1" spc="90" dirty="0">
                <a:cs typeface="Tahoma"/>
              </a:rPr>
              <a:t>o</a:t>
            </a:r>
            <a:r>
              <a:rPr sz="4000" b="1" spc="-30" dirty="0">
                <a:cs typeface="Tahoma"/>
              </a:rPr>
              <a:t> </a:t>
            </a:r>
            <a:r>
              <a:rPr sz="4000" b="1" dirty="0">
                <a:cs typeface="Tahoma"/>
              </a:rPr>
              <a:t>Instituto</a:t>
            </a:r>
            <a:r>
              <a:rPr sz="4000" b="1" spc="-30" dirty="0">
                <a:cs typeface="Tahoma"/>
              </a:rPr>
              <a:t> </a:t>
            </a:r>
            <a:r>
              <a:rPr sz="4000" b="1" spc="60" dirty="0">
                <a:cs typeface="Tahoma"/>
              </a:rPr>
              <a:t>Mauricio</a:t>
            </a:r>
            <a:r>
              <a:rPr sz="4000" b="1" spc="-25" dirty="0">
                <a:cs typeface="Tahoma"/>
              </a:rPr>
              <a:t> </a:t>
            </a:r>
            <a:r>
              <a:rPr sz="4000" b="1" spc="125" dirty="0">
                <a:cs typeface="Tahoma"/>
              </a:rPr>
              <a:t>de</a:t>
            </a:r>
            <a:r>
              <a:rPr sz="4000" b="1" spc="-30" dirty="0">
                <a:cs typeface="Tahoma"/>
              </a:rPr>
              <a:t> </a:t>
            </a:r>
            <a:r>
              <a:rPr sz="4000" b="1" spc="20" dirty="0">
                <a:cs typeface="Tahoma"/>
              </a:rPr>
              <a:t>Sousa</a:t>
            </a:r>
            <a:r>
              <a:rPr lang="pt-BR" sz="4000" b="1" spc="20" dirty="0">
                <a:cs typeface="Tahoma"/>
              </a:rPr>
              <a:t> denominado UM POR TODOS E TODOS POR UM! PELA ÉTICA E CIDADANIA (UPT). </a:t>
            </a:r>
          </a:p>
          <a:p>
            <a:pPr marL="284480" marR="5080">
              <a:lnSpc>
                <a:spcPct val="101400"/>
              </a:lnSpc>
              <a:spcBef>
                <a:spcPts val="90"/>
              </a:spcBef>
            </a:pPr>
            <a:r>
              <a:rPr lang="pt-BR" sz="4000" b="1" spc="155" dirty="0">
                <a:cs typeface="Tahoma"/>
              </a:rPr>
              <a:t>Disponibiliza recursos educacionais em diversos formatos (impresso ou para impressão e digital)</a:t>
            </a:r>
          </a:p>
          <a:p>
            <a:pPr marL="284480" marR="5080">
              <a:lnSpc>
                <a:spcPct val="101400"/>
              </a:lnSpc>
              <a:spcBef>
                <a:spcPts val="90"/>
              </a:spcBef>
            </a:pPr>
            <a:endParaRPr lang="pt-BR" sz="4400" b="1" spc="155" dirty="0">
              <a:cs typeface="Tahoma"/>
            </a:endParaRPr>
          </a:p>
          <a:p>
            <a:pPr marL="284480" marR="5080">
              <a:lnSpc>
                <a:spcPct val="101400"/>
              </a:lnSpc>
              <a:spcBef>
                <a:spcPts val="90"/>
              </a:spcBef>
            </a:pPr>
            <a:r>
              <a:rPr lang="pt-BR" sz="4400" b="1" spc="155" dirty="0">
                <a:solidFill>
                  <a:srgbClr val="019C60"/>
                </a:solidFill>
                <a:cs typeface="Tahoma"/>
              </a:rPr>
              <a:t>QUAL OBJETIVO  DO MATERIAL?</a:t>
            </a:r>
          </a:p>
          <a:p>
            <a:pPr marL="284480" marR="5080">
              <a:lnSpc>
                <a:spcPct val="101400"/>
              </a:lnSpc>
              <a:spcBef>
                <a:spcPts val="90"/>
              </a:spcBef>
            </a:pPr>
            <a:r>
              <a:rPr lang="pt-BR" sz="4000" b="1" spc="155" dirty="0">
                <a:cs typeface="Tahoma"/>
              </a:rPr>
              <a:t>Ensinar valores e incentivar comportamentos relacionados à cidadania: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000" dirty="0">
              <a:cs typeface="Tahoma"/>
            </a:endParaRPr>
          </a:p>
          <a:p>
            <a:pPr marL="355600" marR="15367635">
              <a:lnSpc>
                <a:spcPct val="100299"/>
              </a:lnSpc>
            </a:pPr>
            <a:r>
              <a:rPr sz="4000" b="1" spc="15" dirty="0">
                <a:solidFill>
                  <a:srgbClr val="DC022D"/>
                </a:solidFill>
                <a:cs typeface="Tahoma"/>
              </a:rPr>
              <a:t>INTEGRIDADE </a:t>
            </a:r>
            <a:r>
              <a:rPr sz="4000" b="1" spc="20" dirty="0">
                <a:solidFill>
                  <a:srgbClr val="DC022D"/>
                </a:solidFill>
                <a:cs typeface="Tahoma"/>
              </a:rPr>
              <a:t> </a:t>
            </a:r>
            <a:r>
              <a:rPr sz="4000" b="1" spc="-35" dirty="0">
                <a:solidFill>
                  <a:srgbClr val="DC022D"/>
                </a:solidFill>
                <a:cs typeface="Tahoma"/>
              </a:rPr>
              <a:t>INC</a:t>
            </a:r>
            <a:r>
              <a:rPr sz="4000" b="1" spc="-70" dirty="0">
                <a:solidFill>
                  <a:srgbClr val="DC022D"/>
                </a:solidFill>
                <a:cs typeface="Tahoma"/>
              </a:rPr>
              <a:t>L</a:t>
            </a:r>
            <a:r>
              <a:rPr sz="4000" b="1" spc="-160" dirty="0">
                <a:solidFill>
                  <a:srgbClr val="DC022D"/>
                </a:solidFill>
                <a:cs typeface="Tahoma"/>
              </a:rPr>
              <a:t>US</a:t>
            </a:r>
            <a:r>
              <a:rPr sz="4000" b="1" spc="-130" dirty="0">
                <a:solidFill>
                  <a:srgbClr val="DC022D"/>
                </a:solidFill>
                <a:cs typeface="Tahoma"/>
              </a:rPr>
              <a:t>I</a:t>
            </a:r>
            <a:r>
              <a:rPr sz="4000" b="1" spc="145" dirty="0">
                <a:solidFill>
                  <a:srgbClr val="DC022D"/>
                </a:solidFill>
                <a:cs typeface="Tahoma"/>
              </a:rPr>
              <a:t>V</a:t>
            </a:r>
            <a:r>
              <a:rPr sz="4000" b="1" spc="-135" dirty="0">
                <a:solidFill>
                  <a:srgbClr val="DC022D"/>
                </a:solidFill>
                <a:cs typeface="Tahoma"/>
              </a:rPr>
              <a:t>I</a:t>
            </a:r>
            <a:r>
              <a:rPr sz="4000" b="1" spc="-250" dirty="0">
                <a:solidFill>
                  <a:srgbClr val="DC022D"/>
                </a:solidFill>
                <a:cs typeface="Tahoma"/>
              </a:rPr>
              <a:t>D</a:t>
            </a:r>
            <a:r>
              <a:rPr sz="4000" b="1" spc="235" dirty="0">
                <a:solidFill>
                  <a:srgbClr val="DC022D"/>
                </a:solidFill>
                <a:cs typeface="Tahoma"/>
              </a:rPr>
              <a:t>ADE</a:t>
            </a:r>
            <a:endParaRPr sz="4000" dirty="0">
              <a:solidFill>
                <a:srgbClr val="DC022D"/>
              </a:solidFill>
              <a:cs typeface="Tahoma"/>
            </a:endParaRPr>
          </a:p>
          <a:p>
            <a:pPr marL="355600" marR="9797415">
              <a:lnSpc>
                <a:spcPts val="4450"/>
              </a:lnSpc>
              <a:spcBef>
                <a:spcPts val="110"/>
              </a:spcBef>
            </a:pPr>
            <a:r>
              <a:rPr sz="4000" b="1" spc="40" dirty="0">
                <a:solidFill>
                  <a:srgbClr val="DC022D"/>
                </a:solidFill>
                <a:cs typeface="Tahoma"/>
              </a:rPr>
              <a:t>CONSCIÊNCIA</a:t>
            </a:r>
            <a:r>
              <a:rPr sz="4000" b="1" spc="-80" dirty="0">
                <a:solidFill>
                  <a:srgbClr val="DC022D"/>
                </a:solidFill>
                <a:cs typeface="Tahoma"/>
              </a:rPr>
              <a:t> </a:t>
            </a:r>
            <a:r>
              <a:rPr sz="4000" b="1" spc="235" dirty="0">
                <a:solidFill>
                  <a:srgbClr val="DC022D"/>
                </a:solidFill>
                <a:cs typeface="Tahoma"/>
              </a:rPr>
              <a:t>DE</a:t>
            </a:r>
            <a:r>
              <a:rPr sz="4000" b="1" spc="-80" dirty="0">
                <a:solidFill>
                  <a:srgbClr val="DC022D"/>
                </a:solidFill>
                <a:cs typeface="Tahoma"/>
              </a:rPr>
              <a:t> </a:t>
            </a:r>
            <a:r>
              <a:rPr sz="4000" b="1" spc="10" dirty="0">
                <a:solidFill>
                  <a:srgbClr val="DC022D"/>
                </a:solidFill>
                <a:cs typeface="Tahoma"/>
              </a:rPr>
              <a:t>DIRETOS</a:t>
            </a:r>
            <a:r>
              <a:rPr sz="4000" b="1" spc="-80" dirty="0">
                <a:solidFill>
                  <a:srgbClr val="DC022D"/>
                </a:solidFill>
                <a:cs typeface="Tahoma"/>
              </a:rPr>
              <a:t> </a:t>
            </a:r>
            <a:r>
              <a:rPr sz="4000" b="1" spc="204" dirty="0">
                <a:solidFill>
                  <a:srgbClr val="DC022D"/>
                </a:solidFill>
                <a:cs typeface="Tahoma"/>
              </a:rPr>
              <a:t>E</a:t>
            </a:r>
            <a:r>
              <a:rPr sz="4000" b="1" spc="-75" dirty="0">
                <a:solidFill>
                  <a:srgbClr val="DC022D"/>
                </a:solidFill>
                <a:cs typeface="Tahoma"/>
              </a:rPr>
              <a:t> </a:t>
            </a:r>
            <a:r>
              <a:rPr sz="4000" b="1" spc="145" dirty="0">
                <a:solidFill>
                  <a:srgbClr val="DC022D"/>
                </a:solidFill>
                <a:cs typeface="Tahoma"/>
              </a:rPr>
              <a:t>DEVERES </a:t>
            </a:r>
            <a:r>
              <a:rPr sz="4000" b="1" spc="-1070" dirty="0">
                <a:solidFill>
                  <a:srgbClr val="DC022D"/>
                </a:solidFill>
                <a:cs typeface="Tahoma"/>
              </a:rPr>
              <a:t> </a:t>
            </a:r>
            <a:r>
              <a:rPr sz="4000" b="1" spc="20" dirty="0">
                <a:solidFill>
                  <a:srgbClr val="DC022D"/>
                </a:solidFill>
                <a:cs typeface="Tahoma"/>
              </a:rPr>
              <a:t>PARTICIPAÇÃO</a:t>
            </a:r>
            <a:r>
              <a:rPr sz="4000" b="1" spc="-65" dirty="0">
                <a:solidFill>
                  <a:srgbClr val="DC022D"/>
                </a:solidFill>
                <a:cs typeface="Tahoma"/>
              </a:rPr>
              <a:t> </a:t>
            </a:r>
            <a:r>
              <a:rPr sz="4000" b="1" spc="35" dirty="0">
                <a:solidFill>
                  <a:srgbClr val="DC022D"/>
                </a:solidFill>
                <a:cs typeface="Tahoma"/>
              </a:rPr>
              <a:t>SOCIAL</a:t>
            </a:r>
            <a:endParaRPr lang="pt-BR" sz="4000" b="1" spc="35" dirty="0">
              <a:solidFill>
                <a:srgbClr val="DC022D"/>
              </a:solidFill>
              <a:cs typeface="Tahoma"/>
            </a:endParaRPr>
          </a:p>
          <a:p>
            <a:pPr marL="355600" marR="9797415">
              <a:lnSpc>
                <a:spcPts val="4450"/>
              </a:lnSpc>
              <a:spcBef>
                <a:spcPts val="110"/>
              </a:spcBef>
            </a:pPr>
            <a:endParaRPr lang="pt-BR" sz="4400" b="1" spc="35" dirty="0">
              <a:solidFill>
                <a:srgbClr val="019C60"/>
              </a:solidFill>
              <a:cs typeface="Tahoma"/>
            </a:endParaRPr>
          </a:p>
          <a:p>
            <a:pPr marL="355600" marR="9797415">
              <a:lnSpc>
                <a:spcPts val="4450"/>
              </a:lnSpc>
              <a:spcBef>
                <a:spcPts val="110"/>
              </a:spcBef>
            </a:pPr>
            <a:r>
              <a:rPr lang="pt-BR" sz="4400" b="1" spc="585" dirty="0">
                <a:solidFill>
                  <a:srgbClr val="019C60"/>
                </a:solidFill>
                <a:cs typeface="Tahoma"/>
              </a:rPr>
              <a:t>QUAL O PÚBLICO-ALVO?</a:t>
            </a:r>
          </a:p>
          <a:p>
            <a:pPr marL="284480" marR="5080">
              <a:lnSpc>
                <a:spcPct val="101400"/>
              </a:lnSpc>
              <a:spcBef>
                <a:spcPts val="90"/>
              </a:spcBef>
            </a:pPr>
            <a:r>
              <a:rPr lang="pt-BR" sz="4000" b="1" spc="20" dirty="0">
                <a:cs typeface="Tahoma"/>
              </a:rPr>
              <a:t>Estudantes e professor dos anos iniciais do Ensino Fundamental</a:t>
            </a:r>
            <a:r>
              <a:rPr lang="pt-BR" sz="3200" b="1" spc="20" dirty="0">
                <a:cs typeface="Tahoma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819" y="0"/>
            <a:ext cx="20075281" cy="11308715"/>
            <a:chOff x="0" y="0"/>
            <a:chExt cx="20104100" cy="11308715"/>
          </a:xfrm>
        </p:grpSpPr>
        <p:sp>
          <p:nvSpPr>
            <p:cNvPr id="3" name="object 3"/>
            <p:cNvSpPr/>
            <p:nvPr/>
          </p:nvSpPr>
          <p:spPr>
            <a:xfrm>
              <a:off x="444334" y="2264288"/>
              <a:ext cx="18753455" cy="1103630"/>
            </a:xfrm>
            <a:custGeom>
              <a:avLst/>
              <a:gdLst/>
              <a:ahLst/>
              <a:cxnLst/>
              <a:rect l="l" t="t" r="r" b="b"/>
              <a:pathLst>
                <a:path w="18753455" h="1103629">
                  <a:moveTo>
                    <a:pt x="18753354" y="810260"/>
                  </a:moveTo>
                  <a:lnTo>
                    <a:pt x="188480" y="810260"/>
                  </a:lnTo>
                  <a:lnTo>
                    <a:pt x="188480" y="0"/>
                  </a:lnTo>
                  <a:lnTo>
                    <a:pt x="0" y="0"/>
                  </a:lnTo>
                  <a:lnTo>
                    <a:pt x="0" y="810260"/>
                  </a:lnTo>
                  <a:lnTo>
                    <a:pt x="0" y="1103630"/>
                  </a:lnTo>
                  <a:lnTo>
                    <a:pt x="18753354" y="1103630"/>
                  </a:lnTo>
                  <a:lnTo>
                    <a:pt x="18753354" y="810260"/>
                  </a:lnTo>
                  <a:close/>
                </a:path>
              </a:pathLst>
            </a:custGeom>
            <a:solidFill>
              <a:srgbClr val="00AEEF">
                <a:alpha val="4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087966" y="498371"/>
            <a:ext cx="11257529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600" spc="-260" dirty="0">
                <a:solidFill>
                  <a:srgbClr val="0E0C0D"/>
                </a:solidFill>
                <a:latin typeface="+mj-lt"/>
                <a:cs typeface="Verdana"/>
              </a:rPr>
              <a:t>TEMAS</a:t>
            </a:r>
            <a:r>
              <a:rPr sz="6600" spc="-440" dirty="0">
                <a:solidFill>
                  <a:srgbClr val="0E0C0D"/>
                </a:solidFill>
                <a:latin typeface="+mj-lt"/>
                <a:cs typeface="Verdana"/>
              </a:rPr>
              <a:t> </a:t>
            </a:r>
            <a:r>
              <a:rPr sz="6600" spc="-90" dirty="0">
                <a:solidFill>
                  <a:srgbClr val="0E0C0D"/>
                </a:solidFill>
                <a:latin typeface="+mj-lt"/>
                <a:cs typeface="Verdana"/>
              </a:rPr>
              <a:t>E</a:t>
            </a:r>
            <a:r>
              <a:rPr sz="6600" spc="-440" dirty="0">
                <a:solidFill>
                  <a:srgbClr val="0E0C0D"/>
                </a:solidFill>
                <a:latin typeface="+mj-lt"/>
                <a:cs typeface="Verdana"/>
              </a:rPr>
              <a:t> </a:t>
            </a:r>
            <a:r>
              <a:rPr sz="6600" spc="-85" dirty="0">
                <a:solidFill>
                  <a:srgbClr val="0E0C0D"/>
                </a:solidFill>
                <a:latin typeface="+mj-lt"/>
                <a:cs typeface="Verdana"/>
              </a:rPr>
              <a:t>C</a:t>
            </a:r>
            <a:r>
              <a:rPr sz="6600" spc="-375" dirty="0">
                <a:solidFill>
                  <a:srgbClr val="0E0C0D"/>
                </a:solidFill>
                <a:latin typeface="+mj-lt"/>
                <a:cs typeface="Verdana"/>
              </a:rPr>
              <a:t>ONCEI</a:t>
            </a:r>
            <a:r>
              <a:rPr sz="6600" spc="-600" dirty="0">
                <a:solidFill>
                  <a:srgbClr val="0E0C0D"/>
                </a:solidFill>
                <a:latin typeface="+mj-lt"/>
                <a:cs typeface="Verdana"/>
              </a:rPr>
              <a:t>T</a:t>
            </a:r>
            <a:r>
              <a:rPr sz="6600" spc="-300" dirty="0">
                <a:solidFill>
                  <a:srgbClr val="0E0C0D"/>
                </a:solidFill>
                <a:latin typeface="+mj-lt"/>
                <a:cs typeface="Verdana"/>
              </a:rPr>
              <a:t>OS</a:t>
            </a:r>
            <a:r>
              <a:rPr sz="6600" spc="-440" dirty="0">
                <a:solidFill>
                  <a:srgbClr val="0E0C0D"/>
                </a:solidFill>
                <a:latin typeface="+mj-lt"/>
                <a:cs typeface="Verdana"/>
              </a:rPr>
              <a:t> </a:t>
            </a:r>
            <a:r>
              <a:rPr sz="6600" spc="-150" dirty="0">
                <a:solidFill>
                  <a:srgbClr val="0E0C0D"/>
                </a:solidFill>
                <a:latin typeface="+mj-lt"/>
                <a:cs typeface="Verdana"/>
              </a:rPr>
              <a:t>ABOR</a:t>
            </a:r>
            <a:r>
              <a:rPr sz="6600" spc="-105" dirty="0">
                <a:solidFill>
                  <a:srgbClr val="0E0C0D"/>
                </a:solidFill>
                <a:latin typeface="+mj-lt"/>
                <a:cs typeface="Verdana"/>
              </a:rPr>
              <a:t>D</a:t>
            </a:r>
            <a:r>
              <a:rPr sz="6600" spc="-185" dirty="0">
                <a:solidFill>
                  <a:srgbClr val="0E0C0D"/>
                </a:solidFill>
                <a:latin typeface="+mj-lt"/>
                <a:cs typeface="Verdana"/>
              </a:rPr>
              <a:t>A</a:t>
            </a:r>
            <a:r>
              <a:rPr sz="6600" spc="-204" dirty="0">
                <a:solidFill>
                  <a:srgbClr val="0E0C0D"/>
                </a:solidFill>
                <a:latin typeface="+mj-lt"/>
                <a:cs typeface="Verdana"/>
              </a:rPr>
              <a:t>DOS</a:t>
            </a:r>
            <a:endParaRPr sz="6600" dirty="0">
              <a:latin typeface="+mj-lt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32067" y="3845317"/>
            <a:ext cx="18757900" cy="6955790"/>
            <a:chOff x="532067" y="3845317"/>
            <a:chExt cx="18757900" cy="6955790"/>
          </a:xfrm>
        </p:grpSpPr>
        <p:sp>
          <p:nvSpPr>
            <p:cNvPr id="7" name="object 7"/>
            <p:cNvSpPr/>
            <p:nvPr/>
          </p:nvSpPr>
          <p:spPr>
            <a:xfrm>
              <a:off x="532067" y="3845317"/>
              <a:ext cx="18753455" cy="1103630"/>
            </a:xfrm>
            <a:custGeom>
              <a:avLst/>
              <a:gdLst/>
              <a:ahLst/>
              <a:cxnLst/>
              <a:rect l="l" t="t" r="r" b="b"/>
              <a:pathLst>
                <a:path w="18753455" h="1103629">
                  <a:moveTo>
                    <a:pt x="18753355" y="0"/>
                  </a:moveTo>
                  <a:lnTo>
                    <a:pt x="0" y="0"/>
                  </a:lnTo>
                  <a:lnTo>
                    <a:pt x="0" y="1103442"/>
                  </a:lnTo>
                  <a:lnTo>
                    <a:pt x="18753355" y="1103442"/>
                  </a:lnTo>
                  <a:lnTo>
                    <a:pt x="18753355" y="0"/>
                  </a:lnTo>
                  <a:close/>
                </a:path>
              </a:pathLst>
            </a:custGeom>
            <a:solidFill>
              <a:srgbClr val="00AEEF">
                <a:alpha val="4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6297" y="5907191"/>
              <a:ext cx="18753455" cy="1103630"/>
            </a:xfrm>
            <a:custGeom>
              <a:avLst/>
              <a:gdLst/>
              <a:ahLst/>
              <a:cxnLst/>
              <a:rect l="l" t="t" r="r" b="b"/>
              <a:pathLst>
                <a:path w="18753455" h="1103629">
                  <a:moveTo>
                    <a:pt x="18753355" y="0"/>
                  </a:moveTo>
                  <a:lnTo>
                    <a:pt x="0" y="0"/>
                  </a:lnTo>
                  <a:lnTo>
                    <a:pt x="0" y="1103442"/>
                  </a:lnTo>
                  <a:lnTo>
                    <a:pt x="18753355" y="1103442"/>
                  </a:lnTo>
                  <a:lnTo>
                    <a:pt x="18753355" y="0"/>
                  </a:lnTo>
                  <a:close/>
                </a:path>
              </a:pathLst>
            </a:custGeom>
            <a:solidFill>
              <a:srgbClr val="C9DA2B">
                <a:alpha val="41998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536297" y="7959485"/>
              <a:ext cx="18753455" cy="1103630"/>
            </a:xfrm>
            <a:custGeom>
              <a:avLst/>
              <a:gdLst/>
              <a:ahLst/>
              <a:cxnLst/>
              <a:rect l="l" t="t" r="r" b="b"/>
              <a:pathLst>
                <a:path w="18753455" h="1103629">
                  <a:moveTo>
                    <a:pt x="18753355" y="0"/>
                  </a:moveTo>
                  <a:lnTo>
                    <a:pt x="0" y="0"/>
                  </a:lnTo>
                  <a:lnTo>
                    <a:pt x="0" y="1103442"/>
                  </a:lnTo>
                  <a:lnTo>
                    <a:pt x="18753355" y="1103442"/>
                  </a:lnTo>
                  <a:lnTo>
                    <a:pt x="18753355" y="0"/>
                  </a:lnTo>
                  <a:close/>
                </a:path>
              </a:pathLst>
            </a:custGeom>
            <a:solidFill>
              <a:srgbClr val="00AEEF">
                <a:alpha val="4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36297" y="9697652"/>
              <a:ext cx="18753455" cy="1103630"/>
            </a:xfrm>
            <a:custGeom>
              <a:avLst/>
              <a:gdLst/>
              <a:ahLst/>
              <a:cxnLst/>
              <a:rect l="l" t="t" r="r" b="b"/>
              <a:pathLst>
                <a:path w="18753455" h="1103629">
                  <a:moveTo>
                    <a:pt x="18753355" y="0"/>
                  </a:moveTo>
                  <a:lnTo>
                    <a:pt x="0" y="0"/>
                  </a:lnTo>
                  <a:lnTo>
                    <a:pt x="0" y="1103442"/>
                  </a:lnTo>
                  <a:lnTo>
                    <a:pt x="18753355" y="1103442"/>
                  </a:lnTo>
                  <a:lnTo>
                    <a:pt x="18753355" y="0"/>
                  </a:lnTo>
                  <a:close/>
                </a:path>
              </a:pathLst>
            </a:custGeom>
            <a:solidFill>
              <a:srgbClr val="C9DA2B">
                <a:alpha val="41998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817235" y="4168219"/>
            <a:ext cx="288544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3300" b="1" spc="-145" dirty="0">
                <a:latin typeface="Verdana"/>
                <a:cs typeface="Verdana"/>
              </a:rPr>
              <a:t>A</a:t>
            </a:r>
            <a:r>
              <a:rPr sz="3300" b="1" spc="-125" dirty="0">
                <a:latin typeface="Verdana"/>
                <a:cs typeface="Verdana"/>
              </a:rPr>
              <a:t>U</a:t>
            </a:r>
            <a:r>
              <a:rPr sz="3300" b="1" spc="-300" dirty="0">
                <a:latin typeface="Verdana"/>
                <a:cs typeface="Verdana"/>
              </a:rPr>
              <a:t>T</a:t>
            </a:r>
            <a:r>
              <a:rPr sz="3300" b="1" spc="-120" dirty="0">
                <a:latin typeface="Verdana"/>
                <a:cs typeface="Verdana"/>
              </a:rPr>
              <a:t>OE</a:t>
            </a:r>
            <a:r>
              <a:rPr sz="3300" b="1" spc="-145" dirty="0">
                <a:latin typeface="Verdana"/>
                <a:cs typeface="Verdana"/>
              </a:rPr>
              <a:t>S</a:t>
            </a:r>
            <a:r>
              <a:rPr sz="3300" b="1" spc="-275" dirty="0">
                <a:latin typeface="Verdana"/>
                <a:cs typeface="Verdana"/>
              </a:rPr>
              <a:t>TIMA</a:t>
            </a:r>
            <a:endParaRPr sz="33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30755" y="1971918"/>
            <a:ext cx="18753455" cy="1103630"/>
          </a:xfrm>
          <a:prstGeom prst="rect">
            <a:avLst/>
          </a:prstGeom>
          <a:solidFill>
            <a:srgbClr val="C9DA2B">
              <a:alpha val="41998"/>
            </a:srgbClr>
          </a:solidFill>
        </p:spPr>
        <p:txBody>
          <a:bodyPr vert="horz" wrap="square" lIns="0" tIns="323850" rIns="0" bIns="0" rtlCol="0">
            <a:spAutoFit/>
          </a:bodyPr>
          <a:lstStyle/>
          <a:p>
            <a:pPr marL="3144520">
              <a:lnSpc>
                <a:spcPct val="100000"/>
              </a:lnSpc>
              <a:spcBef>
                <a:spcPts val="2550"/>
              </a:spcBef>
              <a:tabLst>
                <a:tab pos="11824335" algn="l"/>
              </a:tabLst>
            </a:pPr>
            <a:r>
              <a:rPr sz="3300" b="1" spc="-120" dirty="0">
                <a:latin typeface="Verdana"/>
                <a:cs typeface="Verdana"/>
              </a:rPr>
              <a:t>DEMOCRACIA	</a:t>
            </a:r>
            <a:r>
              <a:rPr sz="4950" b="1" spc="-337" baseline="1683" dirty="0">
                <a:latin typeface="Verdana"/>
                <a:cs typeface="Verdana"/>
              </a:rPr>
              <a:t>CIDADANIA</a:t>
            </a:r>
            <a:endParaRPr sz="4950" baseline="1683" dirty="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25104" y="8209981"/>
            <a:ext cx="4027804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3300" b="1" spc="-254" dirty="0">
                <a:latin typeface="Verdana"/>
                <a:cs typeface="Verdana"/>
              </a:rPr>
              <a:t>INC</a:t>
            </a:r>
            <a:r>
              <a:rPr sz="3300" b="1" spc="-265" dirty="0">
                <a:latin typeface="Verdana"/>
                <a:cs typeface="Verdana"/>
              </a:rPr>
              <a:t>L</a:t>
            </a:r>
            <a:r>
              <a:rPr sz="3300" b="1" spc="-150" dirty="0">
                <a:latin typeface="Verdana"/>
                <a:cs typeface="Verdana"/>
              </a:rPr>
              <a:t>US</a:t>
            </a:r>
            <a:r>
              <a:rPr sz="3300" b="1" spc="-185" dirty="0">
                <a:latin typeface="Verdana"/>
                <a:cs typeface="Verdana"/>
              </a:rPr>
              <a:t>Ã</a:t>
            </a:r>
            <a:r>
              <a:rPr sz="3300" b="1" spc="-30" dirty="0">
                <a:latin typeface="Verdana"/>
                <a:cs typeface="Verdana"/>
              </a:rPr>
              <a:t>O</a:t>
            </a:r>
            <a:r>
              <a:rPr sz="3300" b="1" spc="-220" dirty="0">
                <a:latin typeface="Verdana"/>
                <a:cs typeface="Verdana"/>
              </a:rPr>
              <a:t> </a:t>
            </a:r>
            <a:endParaRPr sz="3300" dirty="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52303" y="10021444"/>
            <a:ext cx="217805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3300" b="1" spc="-130" dirty="0">
                <a:latin typeface="Verdana"/>
                <a:cs typeface="Verdana"/>
              </a:rPr>
              <a:t>RES</a:t>
            </a:r>
            <a:r>
              <a:rPr sz="3300" b="1" spc="-165" dirty="0">
                <a:latin typeface="Verdana"/>
                <a:cs typeface="Verdana"/>
              </a:rPr>
              <a:t>P</a:t>
            </a:r>
            <a:r>
              <a:rPr sz="3300" b="1" spc="-345" dirty="0">
                <a:latin typeface="Verdana"/>
                <a:cs typeface="Verdana"/>
              </a:rPr>
              <a:t>EI</a:t>
            </a:r>
            <a:r>
              <a:rPr sz="3300" b="1" spc="-415" dirty="0">
                <a:latin typeface="Verdana"/>
                <a:cs typeface="Verdana"/>
              </a:rPr>
              <a:t>T</a:t>
            </a:r>
            <a:r>
              <a:rPr sz="3300" b="1" spc="-30" dirty="0">
                <a:latin typeface="Verdana"/>
                <a:cs typeface="Verdana"/>
              </a:rPr>
              <a:t>O</a:t>
            </a:r>
            <a:endParaRPr sz="3300" dirty="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895493" y="10021444"/>
            <a:ext cx="129095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3300" b="1" spc="-254" dirty="0">
                <a:latin typeface="Verdana"/>
                <a:cs typeface="Verdana"/>
              </a:rPr>
              <a:t>ÉTI</a:t>
            </a:r>
            <a:r>
              <a:rPr sz="3300" b="1" spc="-340" dirty="0">
                <a:latin typeface="Verdana"/>
                <a:cs typeface="Verdana"/>
              </a:rPr>
              <a:t>C</a:t>
            </a:r>
            <a:r>
              <a:rPr sz="3300" b="1" spc="-95" dirty="0">
                <a:latin typeface="Verdana"/>
                <a:cs typeface="Verdana"/>
              </a:rPr>
              <a:t>A</a:t>
            </a:r>
            <a:endParaRPr sz="33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481923" y="5906386"/>
            <a:ext cx="4452620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93420" marR="5080" indent="-694055">
              <a:lnSpc>
                <a:spcPct val="100000"/>
              </a:lnSpc>
              <a:spcBef>
                <a:spcPts val="95"/>
              </a:spcBef>
            </a:pPr>
            <a:r>
              <a:rPr sz="3300" b="1" spc="-100" dirty="0">
                <a:latin typeface="Verdana"/>
                <a:cs typeface="Verdana"/>
              </a:rPr>
              <a:t>DESE</a:t>
            </a:r>
            <a:r>
              <a:rPr sz="3300" b="1" spc="-135" dirty="0">
                <a:latin typeface="Verdana"/>
                <a:cs typeface="Verdana"/>
              </a:rPr>
              <a:t>N</a:t>
            </a:r>
            <a:r>
              <a:rPr sz="3300" b="1" spc="-195" dirty="0">
                <a:latin typeface="Verdana"/>
                <a:cs typeface="Verdana"/>
              </a:rPr>
              <a:t>V</a:t>
            </a:r>
            <a:r>
              <a:rPr sz="3300" b="1" spc="-30" dirty="0">
                <a:latin typeface="Verdana"/>
                <a:cs typeface="Verdana"/>
              </a:rPr>
              <a:t>O</a:t>
            </a:r>
            <a:r>
              <a:rPr sz="3300" b="1" spc="-295" dirty="0">
                <a:latin typeface="Verdana"/>
                <a:cs typeface="Verdana"/>
              </a:rPr>
              <a:t>L</a:t>
            </a:r>
            <a:r>
              <a:rPr sz="3300" b="1" spc="-170" dirty="0">
                <a:latin typeface="Verdana"/>
                <a:cs typeface="Verdana"/>
              </a:rPr>
              <a:t>V</a:t>
            </a:r>
            <a:r>
              <a:rPr sz="3300" b="1" spc="-240" dirty="0">
                <a:latin typeface="Verdana"/>
                <a:cs typeface="Verdana"/>
              </a:rPr>
              <a:t>IMEN</a:t>
            </a:r>
            <a:r>
              <a:rPr sz="3300" b="1" spc="-250" dirty="0">
                <a:latin typeface="Verdana"/>
                <a:cs typeface="Verdana"/>
              </a:rPr>
              <a:t>T</a:t>
            </a:r>
            <a:r>
              <a:rPr sz="3300" b="1" spc="-20" dirty="0">
                <a:latin typeface="Verdana"/>
                <a:cs typeface="Verdana"/>
              </a:rPr>
              <a:t>O  </a:t>
            </a:r>
            <a:r>
              <a:rPr sz="3300" b="1" spc="-185" dirty="0">
                <a:latin typeface="Verdana"/>
                <a:cs typeface="Verdana"/>
              </a:rPr>
              <a:t>SUSTENTÁVEL</a:t>
            </a:r>
            <a:endParaRPr sz="33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984526" y="8209981"/>
            <a:ext cx="329311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3300" b="1" spc="-229" dirty="0">
                <a:latin typeface="Verdana"/>
                <a:cs typeface="Verdana"/>
              </a:rPr>
              <a:t>PARTICIPAÇÃO</a:t>
            </a:r>
            <a:endParaRPr sz="3300" dirty="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82167" y="6115804"/>
            <a:ext cx="3764279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3300" b="1" spc="-185" dirty="0">
                <a:latin typeface="Verdana"/>
                <a:cs typeface="Verdana"/>
              </a:rPr>
              <a:t>TRANSPARÊNCIA</a:t>
            </a:r>
            <a:endParaRPr sz="33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879817" y="4178691"/>
            <a:ext cx="367157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3300" b="1" spc="-195" dirty="0">
                <a:latin typeface="Verdana"/>
                <a:cs typeface="Verdana"/>
              </a:rPr>
              <a:t>SOLIDARIEDADE</a:t>
            </a:r>
            <a:endParaRPr sz="3300">
              <a:latin typeface="Verdana"/>
              <a:cs typeface="Verdan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36517" y="4135890"/>
            <a:ext cx="18766155" cy="6982459"/>
            <a:chOff x="336517" y="4135890"/>
            <a:chExt cx="18766155" cy="6982459"/>
          </a:xfrm>
        </p:grpSpPr>
        <p:sp>
          <p:nvSpPr>
            <p:cNvPr id="21" name="object 21"/>
            <p:cNvSpPr/>
            <p:nvPr/>
          </p:nvSpPr>
          <p:spPr>
            <a:xfrm>
              <a:off x="338734" y="6197542"/>
              <a:ext cx="18755995" cy="4920615"/>
            </a:xfrm>
            <a:custGeom>
              <a:avLst/>
              <a:gdLst/>
              <a:ahLst/>
              <a:cxnLst/>
              <a:rect l="l" t="t" r="r" b="b"/>
              <a:pathLst>
                <a:path w="18755995" h="4920615">
                  <a:moveTo>
                    <a:pt x="18753366" y="4627232"/>
                  </a:moveTo>
                  <a:lnTo>
                    <a:pt x="188480" y="4627232"/>
                  </a:lnTo>
                  <a:lnTo>
                    <a:pt x="188480" y="3816972"/>
                  </a:lnTo>
                  <a:lnTo>
                    <a:pt x="0" y="3816972"/>
                  </a:lnTo>
                  <a:lnTo>
                    <a:pt x="0" y="4627232"/>
                  </a:lnTo>
                  <a:lnTo>
                    <a:pt x="0" y="4920602"/>
                  </a:lnTo>
                  <a:lnTo>
                    <a:pt x="18753366" y="4920602"/>
                  </a:lnTo>
                  <a:lnTo>
                    <a:pt x="18753366" y="4627232"/>
                  </a:lnTo>
                  <a:close/>
                </a:path>
                <a:path w="18755995" h="4920615">
                  <a:moveTo>
                    <a:pt x="18755805" y="810260"/>
                  </a:moveTo>
                  <a:lnTo>
                    <a:pt x="190931" y="810260"/>
                  </a:lnTo>
                  <a:lnTo>
                    <a:pt x="190931" y="0"/>
                  </a:lnTo>
                  <a:lnTo>
                    <a:pt x="2451" y="0"/>
                  </a:lnTo>
                  <a:lnTo>
                    <a:pt x="2451" y="810260"/>
                  </a:lnTo>
                  <a:lnTo>
                    <a:pt x="2451" y="1103630"/>
                  </a:lnTo>
                  <a:lnTo>
                    <a:pt x="18755805" y="1103630"/>
                  </a:lnTo>
                  <a:lnTo>
                    <a:pt x="18755805" y="810260"/>
                  </a:lnTo>
                  <a:close/>
                </a:path>
              </a:pathLst>
            </a:custGeom>
            <a:solidFill>
              <a:srgbClr val="00AEEF">
                <a:alpha val="4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36511" y="4135900"/>
              <a:ext cx="18766155" cy="5223510"/>
            </a:xfrm>
            <a:custGeom>
              <a:avLst/>
              <a:gdLst/>
              <a:ahLst/>
              <a:cxnLst/>
              <a:rect l="l" t="t" r="r" b="b"/>
              <a:pathLst>
                <a:path w="18766155" h="5223509">
                  <a:moveTo>
                    <a:pt x="18753354" y="4929771"/>
                  </a:moveTo>
                  <a:lnTo>
                    <a:pt x="188480" y="4929771"/>
                  </a:lnTo>
                  <a:lnTo>
                    <a:pt x="188480" y="4119511"/>
                  </a:lnTo>
                  <a:lnTo>
                    <a:pt x="0" y="4119511"/>
                  </a:lnTo>
                  <a:lnTo>
                    <a:pt x="0" y="4929771"/>
                  </a:lnTo>
                  <a:lnTo>
                    <a:pt x="0" y="5223141"/>
                  </a:lnTo>
                  <a:lnTo>
                    <a:pt x="18753354" y="5223141"/>
                  </a:lnTo>
                  <a:lnTo>
                    <a:pt x="18753354" y="4929771"/>
                  </a:lnTo>
                  <a:close/>
                </a:path>
                <a:path w="18766155" h="5223509">
                  <a:moveTo>
                    <a:pt x="18765825" y="810260"/>
                  </a:moveTo>
                  <a:lnTo>
                    <a:pt x="200952" y="810260"/>
                  </a:lnTo>
                  <a:lnTo>
                    <a:pt x="200952" y="0"/>
                  </a:lnTo>
                  <a:lnTo>
                    <a:pt x="12471" y="0"/>
                  </a:lnTo>
                  <a:lnTo>
                    <a:pt x="12471" y="810260"/>
                  </a:lnTo>
                  <a:lnTo>
                    <a:pt x="12471" y="1103630"/>
                  </a:lnTo>
                  <a:lnTo>
                    <a:pt x="18765825" y="1103630"/>
                  </a:lnTo>
                  <a:lnTo>
                    <a:pt x="18765825" y="810260"/>
                  </a:lnTo>
                  <a:close/>
                </a:path>
              </a:pathLst>
            </a:custGeom>
            <a:solidFill>
              <a:srgbClr val="C9DA2B">
                <a:alpha val="4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35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4921316"/>
              <a:ext cx="20104100" cy="2607310"/>
            </a:xfrm>
            <a:custGeom>
              <a:avLst/>
              <a:gdLst/>
              <a:ahLst/>
              <a:cxnLst/>
              <a:rect l="l" t="t" r="r" b="b"/>
              <a:pathLst>
                <a:path w="20104100" h="2607309">
                  <a:moveTo>
                    <a:pt x="0" y="0"/>
                  </a:moveTo>
                  <a:lnTo>
                    <a:pt x="20104099" y="0"/>
                  </a:lnTo>
                  <a:lnTo>
                    <a:pt x="20104099" y="2607250"/>
                  </a:lnTo>
                  <a:lnTo>
                    <a:pt x="0" y="2607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DA2B">
                <a:alpha val="78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20104100" cy="4921885"/>
            </a:xfrm>
            <a:custGeom>
              <a:avLst/>
              <a:gdLst/>
              <a:ahLst/>
              <a:cxnLst/>
              <a:rect l="l" t="t" r="r" b="b"/>
              <a:pathLst>
                <a:path w="20104100" h="4921885">
                  <a:moveTo>
                    <a:pt x="20104099" y="0"/>
                  </a:moveTo>
                  <a:lnTo>
                    <a:pt x="0" y="0"/>
                  </a:lnTo>
                  <a:lnTo>
                    <a:pt x="0" y="4921316"/>
                  </a:lnTo>
                  <a:lnTo>
                    <a:pt x="20104099" y="4921316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0AEEF">
                <a:alpha val="78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728660" y="10477956"/>
              <a:ext cx="41910" cy="141605"/>
            </a:xfrm>
            <a:custGeom>
              <a:avLst/>
              <a:gdLst/>
              <a:ahLst/>
              <a:cxnLst/>
              <a:rect l="l" t="t" r="r" b="b"/>
              <a:pathLst>
                <a:path w="41909" h="141604">
                  <a:moveTo>
                    <a:pt x="0" y="0"/>
                  </a:moveTo>
                  <a:lnTo>
                    <a:pt x="0" y="141241"/>
                  </a:lnTo>
                  <a:lnTo>
                    <a:pt x="15660" y="110144"/>
                  </a:lnTo>
                  <a:lnTo>
                    <a:pt x="32422" y="72155"/>
                  </a:lnTo>
                  <a:lnTo>
                    <a:pt x="41354" y="35590"/>
                  </a:lnTo>
                  <a:lnTo>
                    <a:pt x="33524" y="8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728665" y="9761266"/>
              <a:ext cx="43180" cy="97155"/>
            </a:xfrm>
            <a:custGeom>
              <a:avLst/>
              <a:gdLst/>
              <a:ahLst/>
              <a:cxnLst/>
              <a:rect l="l" t="t" r="r" b="b"/>
              <a:pathLst>
                <a:path w="43180" h="97154">
                  <a:moveTo>
                    <a:pt x="0" y="0"/>
                  </a:moveTo>
                  <a:lnTo>
                    <a:pt x="0" y="88939"/>
                  </a:lnTo>
                  <a:lnTo>
                    <a:pt x="10460" y="96782"/>
                  </a:lnTo>
                  <a:lnTo>
                    <a:pt x="30680" y="46393"/>
                  </a:lnTo>
                  <a:lnTo>
                    <a:pt x="42823" y="20310"/>
                  </a:lnTo>
                  <a:lnTo>
                    <a:pt x="41399" y="9576"/>
                  </a:lnTo>
                  <a:lnTo>
                    <a:pt x="26205" y="6355"/>
                  </a:lnTo>
                  <a:lnTo>
                    <a:pt x="8114" y="6355"/>
                  </a:lnTo>
                  <a:lnTo>
                    <a:pt x="0" y="0"/>
                  </a:lnTo>
                  <a:close/>
                </a:path>
                <a:path w="43180" h="97154">
                  <a:moveTo>
                    <a:pt x="12847" y="4188"/>
                  </a:moveTo>
                  <a:lnTo>
                    <a:pt x="8114" y="6355"/>
                  </a:lnTo>
                  <a:lnTo>
                    <a:pt x="26205" y="6355"/>
                  </a:lnTo>
                  <a:lnTo>
                    <a:pt x="20920" y="5235"/>
                  </a:lnTo>
                  <a:lnTo>
                    <a:pt x="12847" y="4188"/>
                  </a:lnTo>
                  <a:close/>
                </a:path>
              </a:pathLst>
            </a:custGeom>
            <a:solidFill>
              <a:srgbClr val="C6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17756" y="301339"/>
            <a:ext cx="7581694" cy="305660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543685">
              <a:lnSpc>
                <a:spcPct val="100000"/>
              </a:lnSpc>
              <a:spcBef>
                <a:spcPts val="95"/>
              </a:spcBef>
            </a:pPr>
            <a:r>
              <a:rPr sz="6600" spc="320" dirty="0">
                <a:latin typeface="+mn-lt"/>
                <a:cs typeface="Tahoma"/>
              </a:rPr>
              <a:t>QUAL </a:t>
            </a:r>
            <a:r>
              <a:rPr lang="pt-BR" sz="6600" spc="325" dirty="0">
                <a:latin typeface="+mn-lt"/>
                <a:cs typeface="Tahoma"/>
              </a:rPr>
              <a:t>A METODOLOGIA </a:t>
            </a:r>
            <a:endParaRPr sz="6600" dirty="0">
              <a:latin typeface="+mn-lt"/>
              <a:cs typeface="Tahoma"/>
            </a:endParaRPr>
          </a:p>
          <a:p>
            <a:pPr marL="12700">
              <a:lnSpc>
                <a:spcPts val="7905"/>
              </a:lnSpc>
            </a:pPr>
            <a:r>
              <a:rPr lang="pt-BR" sz="6600" spc="290" dirty="0">
                <a:latin typeface="+mn-lt"/>
                <a:cs typeface="Tahoma"/>
              </a:rPr>
              <a:t>PROPOSTA</a:t>
            </a:r>
            <a:r>
              <a:rPr sz="6600" spc="-195" dirty="0">
                <a:latin typeface="+mn-lt"/>
                <a:cs typeface="Tahoma"/>
              </a:rPr>
              <a:t> </a:t>
            </a:r>
            <a:r>
              <a:rPr sz="6600" spc="90" dirty="0">
                <a:latin typeface="+mn-lt"/>
                <a:cs typeface="Tahoma"/>
              </a:rPr>
              <a:t>?</a:t>
            </a:r>
            <a:endParaRPr sz="6600" dirty="0">
              <a:latin typeface="+mn-lt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9900" y="5654056"/>
            <a:ext cx="3550920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600" b="1" spc="405" dirty="0">
                <a:solidFill>
                  <a:srgbClr val="FFFFFF"/>
                </a:solidFill>
                <a:latin typeface="+mj-lt"/>
                <a:cs typeface="Tahoma"/>
              </a:rPr>
              <a:t>COMO</a:t>
            </a:r>
            <a:r>
              <a:rPr sz="6600" b="1" spc="-190" dirty="0">
                <a:solidFill>
                  <a:srgbClr val="FFFFFF"/>
                </a:solidFill>
                <a:latin typeface="+mj-lt"/>
                <a:cs typeface="Tahoma"/>
              </a:rPr>
              <a:t> </a:t>
            </a:r>
            <a:r>
              <a:rPr sz="6600" b="1" spc="90" dirty="0">
                <a:solidFill>
                  <a:srgbClr val="FFFFFF"/>
                </a:solidFill>
                <a:latin typeface="+mj-lt"/>
                <a:cs typeface="Tahoma"/>
              </a:rPr>
              <a:t>?</a:t>
            </a:r>
            <a:endParaRPr sz="6600" dirty="0">
              <a:latin typeface="+mj-lt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99560" y="4951863"/>
            <a:ext cx="13125090" cy="232820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lang="pt-BR" sz="3700" b="1" spc="50" dirty="0">
                <a:solidFill>
                  <a:schemeClr val="bg1"/>
                </a:solidFill>
                <a:latin typeface="Calibir"/>
                <a:cs typeface="Tahoma"/>
              </a:rPr>
              <a:t>Apoio</a:t>
            </a:r>
            <a:r>
              <a:rPr lang="pt-BR" sz="3700" b="1" spc="50" dirty="0">
                <a:solidFill>
                  <a:srgbClr val="00AEEF"/>
                </a:solidFill>
                <a:latin typeface="Calibir"/>
                <a:cs typeface="Tahoma"/>
              </a:rPr>
              <a:t> </a:t>
            </a:r>
            <a:r>
              <a:rPr lang="pt-BR" sz="3700" b="1" spc="50" dirty="0">
                <a:latin typeface="Calibir"/>
                <a:cs typeface="Tahoma"/>
              </a:rPr>
              <a:t>à comunidade escolar</a:t>
            </a:r>
          </a:p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sz="3700" b="1" spc="50" dirty="0" err="1">
                <a:solidFill>
                  <a:schemeClr val="bg1"/>
                </a:solidFill>
                <a:latin typeface="Calibir"/>
                <a:cs typeface="Tahoma"/>
              </a:rPr>
              <a:t>Sensibilização</a:t>
            </a:r>
            <a:r>
              <a:rPr sz="3700" b="1" spc="50" dirty="0">
                <a:solidFill>
                  <a:srgbClr val="00AEEF"/>
                </a:solidFill>
                <a:latin typeface="Calibir"/>
                <a:cs typeface="Tahoma"/>
              </a:rPr>
              <a:t> </a:t>
            </a:r>
            <a:r>
              <a:rPr sz="3700" b="1" spc="165" dirty="0">
                <a:latin typeface="Calibir"/>
                <a:cs typeface="Tahoma"/>
              </a:rPr>
              <a:t>de </a:t>
            </a:r>
            <a:r>
              <a:rPr sz="3700" b="1" spc="110" dirty="0">
                <a:latin typeface="Calibir"/>
                <a:cs typeface="Tahoma"/>
              </a:rPr>
              <a:t>educadores e </a:t>
            </a:r>
            <a:r>
              <a:rPr sz="3700" b="1" spc="35" dirty="0">
                <a:latin typeface="Calibir"/>
                <a:cs typeface="Tahoma"/>
              </a:rPr>
              <a:t>estudantes</a:t>
            </a:r>
            <a:endParaRPr lang="pt-BR" sz="3700" b="1" spc="35" dirty="0">
              <a:latin typeface="Calibir"/>
              <a:cs typeface="Tahoma"/>
            </a:endParaRPr>
          </a:p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sz="3700" b="1" spc="35" dirty="0" err="1">
                <a:solidFill>
                  <a:schemeClr val="bg1"/>
                </a:solidFill>
                <a:latin typeface="Calibir"/>
                <a:cs typeface="Tahoma"/>
              </a:rPr>
              <a:t>Introdução</a:t>
            </a:r>
            <a:r>
              <a:rPr sz="3700" b="1" spc="35" dirty="0">
                <a:solidFill>
                  <a:schemeClr val="bg1"/>
                </a:solidFill>
                <a:latin typeface="Calibir"/>
                <a:cs typeface="Tahoma"/>
              </a:rPr>
              <a:t> </a:t>
            </a:r>
            <a:r>
              <a:rPr sz="3700" b="1" spc="110" dirty="0">
                <a:latin typeface="Calibir"/>
                <a:cs typeface="Tahoma"/>
              </a:rPr>
              <a:t>dos </a:t>
            </a:r>
            <a:r>
              <a:rPr sz="3700" b="1" spc="85" dirty="0">
                <a:latin typeface="Calibir"/>
                <a:cs typeface="Tahoma"/>
              </a:rPr>
              <a:t>conceitos </a:t>
            </a:r>
            <a:r>
              <a:rPr sz="3700" b="1" spc="145" dirty="0">
                <a:latin typeface="Calibir"/>
                <a:cs typeface="Tahoma"/>
              </a:rPr>
              <a:t>no </a:t>
            </a:r>
            <a:r>
              <a:rPr sz="3700" b="1" spc="114" dirty="0">
                <a:latin typeface="Calibir"/>
                <a:cs typeface="Tahoma"/>
              </a:rPr>
              <a:t>ambiente </a:t>
            </a:r>
            <a:r>
              <a:rPr sz="3700" b="1" spc="-30" dirty="0">
                <a:latin typeface="Calibir"/>
                <a:cs typeface="Tahoma"/>
              </a:rPr>
              <a:t>familiar</a:t>
            </a:r>
            <a:endParaRPr lang="pt-BR" sz="3700" b="1" spc="-25" dirty="0">
              <a:latin typeface="Calibir"/>
              <a:cs typeface="Tahoma"/>
            </a:endParaRPr>
          </a:p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sz="3700" b="1" spc="45" dirty="0" err="1">
                <a:solidFill>
                  <a:schemeClr val="bg1"/>
                </a:solidFill>
                <a:latin typeface="Calibir"/>
                <a:cs typeface="Tahoma"/>
              </a:rPr>
              <a:t>Realização</a:t>
            </a:r>
            <a:r>
              <a:rPr sz="3700" b="1" spc="-55" dirty="0">
                <a:solidFill>
                  <a:srgbClr val="00AEEF"/>
                </a:solidFill>
                <a:latin typeface="Calibir"/>
                <a:cs typeface="Tahoma"/>
              </a:rPr>
              <a:t> </a:t>
            </a:r>
            <a:r>
              <a:rPr sz="3700" b="1" spc="165" dirty="0">
                <a:latin typeface="Calibir"/>
                <a:cs typeface="Tahoma"/>
              </a:rPr>
              <a:t>de</a:t>
            </a:r>
            <a:r>
              <a:rPr sz="3700" b="1" spc="-55" dirty="0">
                <a:latin typeface="Calibir"/>
                <a:cs typeface="Tahoma"/>
              </a:rPr>
              <a:t> </a:t>
            </a:r>
            <a:r>
              <a:rPr sz="3700" b="1" spc="55" dirty="0">
                <a:latin typeface="Calibir"/>
                <a:cs typeface="Tahoma"/>
              </a:rPr>
              <a:t>atividades</a:t>
            </a:r>
            <a:r>
              <a:rPr sz="3700" b="1" spc="-55" dirty="0">
                <a:latin typeface="Calibir"/>
                <a:cs typeface="Tahoma"/>
              </a:rPr>
              <a:t> </a:t>
            </a:r>
            <a:r>
              <a:rPr lang="pt-BR" sz="3700" b="1" spc="45" dirty="0">
                <a:latin typeface="Calibir"/>
                <a:cs typeface="Tahoma"/>
              </a:rPr>
              <a:t>individuais e coletivas</a:t>
            </a:r>
            <a:endParaRPr sz="3700" dirty="0">
              <a:latin typeface="Calibir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994650" y="1168748"/>
            <a:ext cx="12109449" cy="250709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pt-BR" sz="5400" b="1" spc="245" dirty="0">
                <a:cs typeface="Tahoma"/>
              </a:rPr>
              <a:t>Incentivar a</a:t>
            </a:r>
            <a:r>
              <a:rPr sz="5400" b="1" spc="-65" dirty="0">
                <a:cs typeface="Tahoma"/>
              </a:rPr>
              <a:t> </a:t>
            </a:r>
            <a:r>
              <a:rPr sz="5400" b="1" spc="120" dirty="0">
                <a:cs typeface="Tahoma"/>
              </a:rPr>
              <a:t>compreensão</a:t>
            </a:r>
            <a:r>
              <a:rPr sz="5400" b="1" spc="-65" dirty="0">
                <a:cs typeface="Tahoma"/>
              </a:rPr>
              <a:t> </a:t>
            </a:r>
            <a:r>
              <a:rPr sz="5400" b="1" spc="165" dirty="0">
                <a:cs typeface="Tahoma"/>
              </a:rPr>
              <a:t>de</a:t>
            </a:r>
            <a:r>
              <a:rPr sz="5400" b="1" spc="-60" dirty="0">
                <a:cs typeface="Tahoma"/>
              </a:rPr>
              <a:t> </a:t>
            </a:r>
            <a:r>
              <a:rPr sz="5400" b="1" spc="55" dirty="0">
                <a:cs typeface="Tahoma"/>
              </a:rPr>
              <a:t>assuntos</a:t>
            </a:r>
            <a:r>
              <a:rPr sz="5400" b="1" spc="-65" dirty="0">
                <a:cs typeface="Tahoma"/>
              </a:rPr>
              <a:t> </a:t>
            </a:r>
            <a:r>
              <a:rPr sz="5400" b="1" spc="90" dirty="0">
                <a:cs typeface="Tahoma"/>
              </a:rPr>
              <a:t>complexos</a:t>
            </a:r>
            <a:r>
              <a:rPr sz="5400" b="1" spc="-60" dirty="0">
                <a:cs typeface="Tahoma"/>
              </a:rPr>
              <a:t> </a:t>
            </a:r>
            <a:r>
              <a:rPr sz="5400" b="1" spc="165" dirty="0">
                <a:cs typeface="Tahoma"/>
              </a:rPr>
              <a:t>de</a:t>
            </a:r>
            <a:r>
              <a:rPr sz="5400" b="1" spc="-65" dirty="0">
                <a:cs typeface="Tahoma"/>
              </a:rPr>
              <a:t> </a:t>
            </a:r>
            <a:r>
              <a:rPr sz="5400" b="1" spc="75" dirty="0">
                <a:cs typeface="Tahoma"/>
              </a:rPr>
              <a:t>forma</a:t>
            </a:r>
            <a:endParaRPr lang="pt-BR" sz="5400" dirty="0">
              <a:cs typeface="Tahoma"/>
            </a:endParaRPr>
          </a:p>
          <a:p>
            <a:pPr marL="6904990">
              <a:lnSpc>
                <a:spcPct val="100000"/>
              </a:lnSpc>
              <a:spcBef>
                <a:spcPts val="10"/>
              </a:spcBef>
            </a:pPr>
            <a:r>
              <a:rPr lang="pt-BR" sz="5400" b="1" spc="55" dirty="0">
                <a:solidFill>
                  <a:schemeClr val="bg1"/>
                </a:solidFill>
                <a:cs typeface="Tahoma"/>
              </a:rPr>
              <a:t>lúdica</a:t>
            </a:r>
            <a:r>
              <a:rPr lang="pt-BR" sz="5400" b="1" spc="-100" dirty="0">
                <a:solidFill>
                  <a:schemeClr val="bg1"/>
                </a:solidFill>
                <a:cs typeface="Tahoma"/>
              </a:rPr>
              <a:t> </a:t>
            </a:r>
            <a:r>
              <a:rPr lang="pt-BR" sz="5400" b="1" spc="204" dirty="0">
                <a:solidFill>
                  <a:schemeClr val="bg1"/>
                </a:solidFill>
                <a:cs typeface="Tahoma"/>
              </a:rPr>
              <a:t>e</a:t>
            </a:r>
            <a:r>
              <a:rPr lang="pt-BR" sz="5400" b="1" spc="-100" dirty="0">
                <a:solidFill>
                  <a:schemeClr val="bg1"/>
                </a:solidFill>
                <a:cs typeface="Tahoma"/>
              </a:rPr>
              <a:t> </a:t>
            </a:r>
            <a:r>
              <a:rPr lang="pt-BR" sz="5400" b="1" spc="-15" dirty="0">
                <a:solidFill>
                  <a:schemeClr val="bg1"/>
                </a:solidFill>
                <a:cs typeface="Tahoma"/>
              </a:rPr>
              <a:t>vivencial</a:t>
            </a:r>
            <a:endParaRPr lang="pt-BR" sz="5400" dirty="0">
              <a:solidFill>
                <a:schemeClr val="bg1"/>
              </a:solidFill>
              <a:cs typeface="Tahom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7672050" y="9093267"/>
            <a:ext cx="1901378" cy="1718945"/>
            <a:chOff x="16986250" y="8702478"/>
            <a:chExt cx="2579017" cy="2481599"/>
          </a:xfrm>
        </p:grpSpPr>
        <p:sp>
          <p:nvSpPr>
            <p:cNvPr id="13" name="object 13"/>
            <p:cNvSpPr/>
            <p:nvPr/>
          </p:nvSpPr>
          <p:spPr>
            <a:xfrm>
              <a:off x="18632778" y="10424412"/>
              <a:ext cx="354965" cy="300355"/>
            </a:xfrm>
            <a:custGeom>
              <a:avLst/>
              <a:gdLst/>
              <a:ahLst/>
              <a:cxnLst/>
              <a:rect l="l" t="t" r="r" b="b"/>
              <a:pathLst>
                <a:path w="354965" h="300354">
                  <a:moveTo>
                    <a:pt x="354732" y="0"/>
                  </a:moveTo>
                  <a:lnTo>
                    <a:pt x="0" y="0"/>
                  </a:lnTo>
                  <a:lnTo>
                    <a:pt x="0" y="299812"/>
                  </a:lnTo>
                  <a:lnTo>
                    <a:pt x="354732" y="299812"/>
                  </a:lnTo>
                  <a:lnTo>
                    <a:pt x="3547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86250" y="8702478"/>
              <a:ext cx="2579017" cy="2481599"/>
            </a:xfrm>
            <a:prstGeom prst="rect">
              <a:avLst/>
            </a:prstGeom>
          </p:spPr>
        </p:pic>
      </p:grpSp>
      <p:grpSp>
        <p:nvGrpSpPr>
          <p:cNvPr id="15" name="object 12">
            <a:extLst>
              <a:ext uri="{FF2B5EF4-FFF2-40B4-BE49-F238E27FC236}">
                <a16:creationId xmlns:a16="http://schemas.microsoft.com/office/drawing/2014/main" id="{AA1DA5DB-D81A-EC8A-A1D1-350701A44C0B}"/>
              </a:ext>
            </a:extLst>
          </p:cNvPr>
          <p:cNvGrpSpPr/>
          <p:nvPr/>
        </p:nvGrpSpPr>
        <p:grpSpPr>
          <a:xfrm>
            <a:off x="2352228" y="9143313"/>
            <a:ext cx="1600200" cy="1401045"/>
            <a:chOff x="16986250" y="8702478"/>
            <a:chExt cx="2579017" cy="2481599"/>
          </a:xfrm>
        </p:grpSpPr>
        <p:sp>
          <p:nvSpPr>
            <p:cNvPr id="16" name="object 13">
              <a:extLst>
                <a:ext uri="{FF2B5EF4-FFF2-40B4-BE49-F238E27FC236}">
                  <a16:creationId xmlns:a16="http://schemas.microsoft.com/office/drawing/2014/main" id="{65BB7FF6-BE12-B43C-DCDE-C101D37F8DEE}"/>
                </a:ext>
              </a:extLst>
            </p:cNvPr>
            <p:cNvSpPr/>
            <p:nvPr/>
          </p:nvSpPr>
          <p:spPr>
            <a:xfrm>
              <a:off x="18632778" y="10424412"/>
              <a:ext cx="354965" cy="300355"/>
            </a:xfrm>
            <a:custGeom>
              <a:avLst/>
              <a:gdLst/>
              <a:ahLst/>
              <a:cxnLst/>
              <a:rect l="l" t="t" r="r" b="b"/>
              <a:pathLst>
                <a:path w="354965" h="300354">
                  <a:moveTo>
                    <a:pt x="354732" y="0"/>
                  </a:moveTo>
                  <a:lnTo>
                    <a:pt x="0" y="0"/>
                  </a:lnTo>
                  <a:lnTo>
                    <a:pt x="0" y="299812"/>
                  </a:lnTo>
                  <a:lnTo>
                    <a:pt x="354732" y="299812"/>
                  </a:lnTo>
                  <a:lnTo>
                    <a:pt x="3547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4">
              <a:extLst>
                <a:ext uri="{FF2B5EF4-FFF2-40B4-BE49-F238E27FC236}">
                  <a16:creationId xmlns:a16="http://schemas.microsoft.com/office/drawing/2014/main" id="{54C0AD20-9402-6565-9715-DA61CFBF6D2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86250" y="8702478"/>
              <a:ext cx="2579017" cy="24815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8139" y="487627"/>
            <a:ext cx="6642100" cy="40462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177415">
              <a:lnSpc>
                <a:spcPct val="100000"/>
              </a:lnSpc>
              <a:spcBef>
                <a:spcPts val="95"/>
              </a:spcBef>
            </a:pPr>
            <a:r>
              <a:rPr sz="6600" spc="114" dirty="0">
                <a:latin typeface="+mj-lt"/>
                <a:cs typeface="Arial"/>
              </a:rPr>
              <a:t>F</a:t>
            </a:r>
            <a:r>
              <a:rPr sz="6600" spc="425" dirty="0">
                <a:latin typeface="+mj-lt"/>
                <a:cs typeface="Arial"/>
              </a:rPr>
              <a:t>ORM</a:t>
            </a:r>
            <a:r>
              <a:rPr sz="6600" spc="-65" dirty="0">
                <a:latin typeface="+mj-lt"/>
                <a:cs typeface="Arial"/>
              </a:rPr>
              <a:t>A</a:t>
            </a:r>
            <a:r>
              <a:rPr sz="6600" spc="-135" dirty="0">
                <a:latin typeface="+mj-lt"/>
                <a:cs typeface="Arial"/>
              </a:rPr>
              <a:t>T</a:t>
            </a:r>
            <a:r>
              <a:rPr sz="6600" spc="240" dirty="0">
                <a:latin typeface="+mj-lt"/>
                <a:cs typeface="Arial"/>
              </a:rPr>
              <a:t>O  </a:t>
            </a:r>
            <a:r>
              <a:rPr sz="6600" spc="15" dirty="0">
                <a:latin typeface="+mj-lt"/>
                <a:cs typeface="Arial"/>
              </a:rPr>
              <a:t>E</a:t>
            </a:r>
            <a:r>
              <a:rPr sz="6600" spc="-40" dirty="0">
                <a:latin typeface="+mj-lt"/>
                <a:cs typeface="Arial"/>
              </a:rPr>
              <a:t> </a:t>
            </a:r>
            <a:r>
              <a:rPr sz="6600" spc="580" dirty="0">
                <a:latin typeface="+mj-lt"/>
                <a:cs typeface="Arial"/>
              </a:rPr>
              <a:t>MODO</a:t>
            </a:r>
            <a:endParaRPr sz="6600" dirty="0">
              <a:latin typeface="+mj-lt"/>
              <a:cs typeface="Arial"/>
            </a:endParaRPr>
          </a:p>
          <a:p>
            <a:pPr marL="12700" marR="5080">
              <a:lnSpc>
                <a:spcPts val="7920"/>
              </a:lnSpc>
              <a:spcBef>
                <a:spcPts val="85"/>
              </a:spcBef>
            </a:pPr>
            <a:r>
              <a:rPr sz="6600" spc="345" dirty="0">
                <a:latin typeface="+mj-lt"/>
                <a:cs typeface="Arial"/>
              </a:rPr>
              <a:t>DE</a:t>
            </a:r>
            <a:r>
              <a:rPr sz="6600" spc="-65" dirty="0">
                <a:latin typeface="+mj-lt"/>
                <a:cs typeface="Arial"/>
              </a:rPr>
              <a:t> </a:t>
            </a:r>
            <a:r>
              <a:rPr sz="6600" spc="125" dirty="0">
                <a:latin typeface="+mj-lt"/>
                <a:cs typeface="Arial"/>
              </a:rPr>
              <a:t>APLICAÇÃO </a:t>
            </a:r>
            <a:r>
              <a:rPr sz="6600" spc="-1820" dirty="0">
                <a:latin typeface="+mj-lt"/>
                <a:cs typeface="Arial"/>
              </a:rPr>
              <a:t> </a:t>
            </a:r>
            <a:r>
              <a:rPr sz="6600" spc="550" dirty="0">
                <a:latin typeface="+mj-lt"/>
                <a:cs typeface="Arial"/>
              </a:rPr>
              <a:t>DO</a:t>
            </a:r>
            <a:r>
              <a:rPr sz="6600" spc="-35" dirty="0">
                <a:latin typeface="+mj-lt"/>
                <a:cs typeface="Arial"/>
              </a:rPr>
              <a:t> </a:t>
            </a:r>
            <a:r>
              <a:rPr sz="6600" spc="135" dirty="0">
                <a:latin typeface="+mj-lt"/>
                <a:cs typeface="Arial"/>
              </a:rPr>
              <a:t>MATERIAL</a:t>
            </a:r>
            <a:endParaRPr sz="6600" dirty="0">
              <a:latin typeface="+mj-lt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5656" y="6340475"/>
            <a:ext cx="6152515" cy="30410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074545">
              <a:lnSpc>
                <a:spcPct val="100000"/>
              </a:lnSpc>
              <a:spcBef>
                <a:spcPts val="95"/>
              </a:spcBef>
            </a:pPr>
            <a:r>
              <a:rPr sz="6600" b="1" spc="440" dirty="0">
                <a:latin typeface="+mj-lt"/>
                <a:cs typeface="Arial"/>
              </a:rPr>
              <a:t>Q</a:t>
            </a:r>
            <a:r>
              <a:rPr sz="6600" b="1" spc="310" dirty="0">
                <a:latin typeface="+mj-lt"/>
                <a:cs typeface="Arial"/>
              </a:rPr>
              <a:t>U</a:t>
            </a:r>
            <a:r>
              <a:rPr sz="6600" b="1" spc="365" dirty="0">
                <a:latin typeface="+mj-lt"/>
                <a:cs typeface="Arial"/>
              </a:rPr>
              <a:t>ANDO  </a:t>
            </a:r>
            <a:r>
              <a:rPr sz="6600" b="1" spc="114" dirty="0">
                <a:latin typeface="+mj-lt"/>
                <a:cs typeface="Arial"/>
              </a:rPr>
              <a:t>APLICAR</a:t>
            </a:r>
            <a:endParaRPr sz="6600" dirty="0">
              <a:latin typeface="+mj-lt"/>
              <a:cs typeface="Arial"/>
            </a:endParaRPr>
          </a:p>
          <a:p>
            <a:pPr marL="12700">
              <a:lnSpc>
                <a:spcPts val="7909"/>
              </a:lnSpc>
            </a:pPr>
            <a:r>
              <a:rPr sz="6600" b="1" spc="420" dirty="0">
                <a:latin typeface="+mj-lt"/>
                <a:cs typeface="Arial"/>
              </a:rPr>
              <a:t>O</a:t>
            </a:r>
            <a:r>
              <a:rPr sz="6600" b="1" spc="-50" dirty="0">
                <a:latin typeface="+mj-lt"/>
                <a:cs typeface="Arial"/>
              </a:rPr>
              <a:t> </a:t>
            </a:r>
            <a:r>
              <a:rPr sz="6600" b="1" spc="135" dirty="0">
                <a:latin typeface="+mj-lt"/>
                <a:cs typeface="Arial"/>
              </a:rPr>
              <a:t>MATERIAL</a:t>
            </a:r>
            <a:r>
              <a:rPr sz="6600" b="1" spc="-45" dirty="0">
                <a:latin typeface="+mj-lt"/>
                <a:cs typeface="Arial"/>
              </a:rPr>
              <a:t> </a:t>
            </a:r>
            <a:r>
              <a:rPr sz="6600" b="1" spc="-200" dirty="0">
                <a:latin typeface="+mj-lt"/>
                <a:cs typeface="Arial"/>
              </a:rPr>
              <a:t>?</a:t>
            </a:r>
            <a:endParaRPr sz="6600" dirty="0">
              <a:latin typeface="+mj-lt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13483" y="1237103"/>
            <a:ext cx="11782478" cy="25064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5400" b="1" spc="245" dirty="0">
                <a:solidFill>
                  <a:srgbClr val="FFFFFF"/>
                </a:solidFill>
                <a:latin typeface="+mj-lt"/>
                <a:cs typeface="Arial"/>
              </a:rPr>
              <a:t>Formato</a:t>
            </a:r>
            <a:r>
              <a:rPr sz="5400" b="1" spc="-15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sz="5400" b="1" spc="225" dirty="0">
                <a:solidFill>
                  <a:srgbClr val="FFFFFF"/>
                </a:solidFill>
                <a:latin typeface="+mj-lt"/>
                <a:cs typeface="Arial"/>
              </a:rPr>
              <a:t>Digital</a:t>
            </a:r>
            <a:r>
              <a:rPr sz="5400" b="1" spc="-1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sz="5400" b="1" i="1" spc="170" dirty="0">
                <a:solidFill>
                  <a:srgbClr val="FFFFFF"/>
                </a:solidFill>
                <a:latin typeface="+mj-lt"/>
                <a:cs typeface="Arial"/>
              </a:rPr>
              <a:t>O</a:t>
            </a:r>
            <a:r>
              <a:rPr lang="pt-BR" sz="5400" b="1" i="1" spc="170" dirty="0">
                <a:solidFill>
                  <a:srgbClr val="FFFFFF"/>
                </a:solidFill>
                <a:latin typeface="+mj-lt"/>
                <a:cs typeface="Arial"/>
              </a:rPr>
              <a:t>ffl</a:t>
            </a:r>
            <a:r>
              <a:rPr sz="5400" b="1" i="1" spc="170" dirty="0">
                <a:solidFill>
                  <a:srgbClr val="FFFFFF"/>
                </a:solidFill>
                <a:latin typeface="+mj-lt"/>
                <a:cs typeface="Arial"/>
              </a:rPr>
              <a:t>ine</a:t>
            </a:r>
            <a:r>
              <a:rPr sz="5400" b="1" i="1" spc="-15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sz="5400" b="1" spc="190" dirty="0">
                <a:solidFill>
                  <a:srgbClr val="FFFFFF"/>
                </a:solidFill>
                <a:latin typeface="+mj-lt"/>
                <a:cs typeface="Arial"/>
              </a:rPr>
              <a:t>(Dowload) </a:t>
            </a:r>
            <a:r>
              <a:rPr sz="5400" b="1" spc="-1205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sz="5400" b="1" spc="245" dirty="0">
                <a:solidFill>
                  <a:srgbClr val="FFFFFF"/>
                </a:solidFill>
                <a:latin typeface="+mj-lt"/>
                <a:cs typeface="Arial"/>
              </a:rPr>
              <a:t>Formato</a:t>
            </a:r>
            <a:r>
              <a:rPr sz="5400" b="1" spc="-15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sz="5400" b="1" spc="225" dirty="0">
                <a:solidFill>
                  <a:srgbClr val="FFFFFF"/>
                </a:solidFill>
                <a:latin typeface="+mj-lt"/>
                <a:cs typeface="Arial"/>
              </a:rPr>
              <a:t>Digital</a:t>
            </a:r>
            <a:r>
              <a:rPr sz="5400" b="1" spc="-15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sz="5400" b="1" i="1" spc="220" dirty="0">
                <a:solidFill>
                  <a:srgbClr val="FFFFFF"/>
                </a:solidFill>
                <a:latin typeface="+mj-lt"/>
                <a:cs typeface="Arial"/>
              </a:rPr>
              <a:t>O</a:t>
            </a:r>
            <a:r>
              <a:rPr lang="pt-BR" sz="5400" b="1" i="1" spc="220" dirty="0">
                <a:solidFill>
                  <a:srgbClr val="FFFFFF"/>
                </a:solidFill>
                <a:latin typeface="+mj-lt"/>
                <a:cs typeface="Arial"/>
              </a:rPr>
              <a:t>nl</a:t>
            </a:r>
            <a:r>
              <a:rPr sz="5400" b="1" i="1" spc="220" dirty="0">
                <a:solidFill>
                  <a:srgbClr val="FFFFFF"/>
                </a:solidFill>
                <a:latin typeface="+mj-lt"/>
                <a:cs typeface="Arial"/>
              </a:rPr>
              <a:t>ine</a:t>
            </a:r>
            <a:r>
              <a:rPr sz="5400" b="1" i="1" spc="-15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sz="5400" b="1" spc="80" dirty="0">
                <a:solidFill>
                  <a:srgbClr val="FFFFFF"/>
                </a:solidFill>
                <a:latin typeface="+mj-lt"/>
                <a:cs typeface="Arial"/>
              </a:rPr>
              <a:t>(AVAMEC)</a:t>
            </a:r>
            <a:endParaRPr sz="5400" dirty="0">
              <a:latin typeface="+mj-lt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5400" b="1" spc="245" dirty="0" err="1">
                <a:solidFill>
                  <a:srgbClr val="FFFFFF"/>
                </a:solidFill>
                <a:latin typeface="+mj-lt"/>
                <a:cs typeface="Arial"/>
              </a:rPr>
              <a:t>Formato</a:t>
            </a:r>
            <a:r>
              <a:rPr sz="5400" b="1" spc="-4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sz="5400" b="1" spc="135" dirty="0" err="1">
                <a:solidFill>
                  <a:srgbClr val="FFFFFF"/>
                </a:solidFill>
                <a:latin typeface="+mj-lt"/>
                <a:cs typeface="Arial"/>
              </a:rPr>
              <a:t>Impresso</a:t>
            </a:r>
            <a:r>
              <a:rPr lang="pt-BR" sz="5400" b="1" spc="135" dirty="0">
                <a:solidFill>
                  <a:srgbClr val="FFFFFF"/>
                </a:solidFill>
                <a:latin typeface="+mj-lt"/>
                <a:cs typeface="Arial"/>
              </a:rPr>
              <a:t> ou para impressão</a:t>
            </a:r>
            <a:endParaRPr sz="5400" dirty="0">
              <a:latin typeface="+mj-lt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84850" y="5651784"/>
            <a:ext cx="13732209" cy="555344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6000" b="1" spc="285" dirty="0">
                <a:latin typeface="+mj-lt"/>
                <a:cs typeface="Arial"/>
              </a:rPr>
              <a:t>O </a:t>
            </a:r>
            <a:r>
              <a:rPr sz="6000" b="1" spc="200" dirty="0">
                <a:latin typeface="+mj-lt"/>
                <a:cs typeface="Arial"/>
              </a:rPr>
              <a:t>Educador </a:t>
            </a:r>
            <a:r>
              <a:rPr sz="6000" b="1" spc="275" dirty="0">
                <a:latin typeface="+mj-lt"/>
                <a:cs typeface="Arial"/>
              </a:rPr>
              <a:t>pode </a:t>
            </a:r>
            <a:r>
              <a:rPr sz="6000" b="1" spc="229" dirty="0">
                <a:latin typeface="+mj-lt"/>
                <a:cs typeface="Arial"/>
              </a:rPr>
              <a:t>dar </a:t>
            </a:r>
            <a:r>
              <a:rPr sz="6000" b="1" spc="125" dirty="0">
                <a:latin typeface="+mj-lt"/>
                <a:cs typeface="Arial"/>
              </a:rPr>
              <a:t>aulas </a:t>
            </a:r>
            <a:r>
              <a:rPr sz="6000" b="1" spc="60" dirty="0" err="1">
                <a:latin typeface="+mj-lt"/>
                <a:cs typeface="Arial"/>
              </a:rPr>
              <a:t>exclusivas</a:t>
            </a:r>
            <a:r>
              <a:rPr lang="pt-BR" sz="6000" b="1" spc="60" dirty="0">
                <a:latin typeface="+mj-lt"/>
                <a:cs typeface="Arial"/>
              </a:rPr>
              <a:t> do projeto</a:t>
            </a:r>
            <a:r>
              <a:rPr sz="6000" b="1" spc="280" dirty="0">
                <a:latin typeface="+mj-lt"/>
                <a:cs typeface="Arial"/>
              </a:rPr>
              <a:t>,</a:t>
            </a:r>
            <a:r>
              <a:rPr sz="6000" b="1" spc="-15" dirty="0">
                <a:latin typeface="+mj-lt"/>
                <a:cs typeface="Arial"/>
              </a:rPr>
              <a:t> </a:t>
            </a:r>
            <a:r>
              <a:rPr sz="6000" b="1" spc="450" dirty="0">
                <a:latin typeface="+mj-lt"/>
                <a:cs typeface="Arial"/>
              </a:rPr>
              <a:t>bem</a:t>
            </a:r>
            <a:r>
              <a:rPr sz="6000" b="1" spc="-10" dirty="0">
                <a:latin typeface="+mj-lt"/>
                <a:cs typeface="Arial"/>
              </a:rPr>
              <a:t> </a:t>
            </a:r>
            <a:r>
              <a:rPr sz="6000" b="1" spc="280" dirty="0">
                <a:latin typeface="+mj-lt"/>
                <a:cs typeface="Arial"/>
              </a:rPr>
              <a:t>como</a:t>
            </a:r>
            <a:r>
              <a:rPr sz="6000" b="1" spc="-15" dirty="0">
                <a:latin typeface="+mj-lt"/>
                <a:cs typeface="Arial"/>
              </a:rPr>
              <a:t> </a:t>
            </a:r>
            <a:r>
              <a:rPr sz="6000" b="1" spc="275" dirty="0">
                <a:latin typeface="+mj-lt"/>
                <a:cs typeface="Arial"/>
              </a:rPr>
              <a:t>pode</a:t>
            </a:r>
            <a:r>
              <a:rPr sz="6000" b="1" spc="-10" dirty="0">
                <a:latin typeface="+mj-lt"/>
                <a:cs typeface="Arial"/>
              </a:rPr>
              <a:t> </a:t>
            </a:r>
            <a:r>
              <a:rPr sz="6000" b="1" spc="65" dirty="0" err="1">
                <a:latin typeface="+mj-lt"/>
                <a:cs typeface="Arial"/>
              </a:rPr>
              <a:t>associar</a:t>
            </a:r>
            <a:r>
              <a:rPr sz="6000" b="1" spc="65" dirty="0">
                <a:latin typeface="+mj-lt"/>
                <a:cs typeface="Arial"/>
              </a:rPr>
              <a:t> </a:t>
            </a:r>
            <a:r>
              <a:rPr sz="6000" b="1" spc="-1210" dirty="0">
                <a:latin typeface="+mj-lt"/>
                <a:cs typeface="Arial"/>
              </a:rPr>
              <a:t> </a:t>
            </a:r>
            <a:r>
              <a:rPr lang="pt-BR" sz="6000" b="1" spc="150" dirty="0">
                <a:latin typeface="+mj-lt"/>
                <a:cs typeface="Arial"/>
              </a:rPr>
              <a:t>seu</a:t>
            </a:r>
            <a:r>
              <a:rPr sz="6000" b="1" spc="-15" dirty="0">
                <a:latin typeface="+mj-lt"/>
                <a:cs typeface="Arial"/>
              </a:rPr>
              <a:t> </a:t>
            </a:r>
            <a:r>
              <a:rPr sz="6000" b="1" spc="245" dirty="0" err="1">
                <a:latin typeface="+mj-lt"/>
                <a:cs typeface="Arial"/>
              </a:rPr>
              <a:t>conteúdo</a:t>
            </a:r>
            <a:r>
              <a:rPr lang="pt-BR" sz="6000" b="1" spc="245" dirty="0">
                <a:latin typeface="+mj-lt"/>
                <a:cs typeface="Arial"/>
              </a:rPr>
              <a:t> (materiais complementares)</a:t>
            </a:r>
            <a:r>
              <a:rPr lang="pt-BR" sz="6000" b="1" spc="250" dirty="0">
                <a:latin typeface="+mj-lt"/>
                <a:cs typeface="Arial"/>
              </a:rPr>
              <a:t> </a:t>
            </a:r>
            <a:r>
              <a:rPr sz="6000" b="1" spc="20" dirty="0" err="1">
                <a:latin typeface="+mj-lt"/>
                <a:cs typeface="Arial"/>
              </a:rPr>
              <a:t>às</a:t>
            </a:r>
            <a:r>
              <a:rPr sz="6000" b="1" spc="20" dirty="0">
                <a:latin typeface="+mj-lt"/>
                <a:cs typeface="Arial"/>
              </a:rPr>
              <a:t> </a:t>
            </a:r>
            <a:r>
              <a:rPr sz="6000" b="1" spc="240" dirty="0">
                <a:latin typeface="+mj-lt"/>
                <a:cs typeface="Arial"/>
              </a:rPr>
              <a:t>demais </a:t>
            </a:r>
            <a:r>
              <a:rPr sz="6000" b="1" spc="220" dirty="0">
                <a:latin typeface="+mj-lt"/>
                <a:cs typeface="Arial"/>
              </a:rPr>
              <a:t>matérias </a:t>
            </a:r>
            <a:r>
              <a:rPr sz="6000" b="1" spc="225" dirty="0">
                <a:latin typeface="+mj-lt"/>
                <a:cs typeface="Arial"/>
              </a:rPr>
              <a:t> </a:t>
            </a:r>
            <a:r>
              <a:rPr sz="6000" b="1" spc="215" dirty="0" err="1">
                <a:latin typeface="+mj-lt"/>
                <a:cs typeface="Arial"/>
              </a:rPr>
              <a:t>definidas</a:t>
            </a:r>
            <a:r>
              <a:rPr sz="6000" b="1" spc="-35" dirty="0">
                <a:latin typeface="+mj-lt"/>
                <a:cs typeface="Arial"/>
              </a:rPr>
              <a:t> </a:t>
            </a:r>
            <a:r>
              <a:rPr sz="6000" b="1" spc="204" dirty="0">
                <a:latin typeface="+mj-lt"/>
                <a:cs typeface="Arial"/>
              </a:rPr>
              <a:t>pelo</a:t>
            </a:r>
            <a:r>
              <a:rPr lang="pt-BR" sz="6000" b="1" spc="204" dirty="0">
                <a:latin typeface="+mj-lt"/>
                <a:cs typeface="Arial"/>
              </a:rPr>
              <a:t> </a:t>
            </a:r>
            <a:r>
              <a:rPr lang="pt-BR" sz="6000" b="1" spc="200" dirty="0">
                <a:latin typeface="+mj-lt"/>
                <a:cs typeface="Arial"/>
              </a:rPr>
              <a:t>projeto</a:t>
            </a:r>
            <a:endParaRPr lang="pt-BR" sz="6000" dirty="0">
              <a:latin typeface="+mj-lt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10"/>
              </a:spcBef>
            </a:pPr>
            <a:r>
              <a:rPr sz="6000" b="1" spc="204" dirty="0">
                <a:latin typeface="+mj-lt"/>
                <a:cs typeface="Arial"/>
              </a:rPr>
              <a:t>politico-pedagógico</a:t>
            </a:r>
            <a:r>
              <a:rPr sz="6000" b="1" spc="-35" dirty="0">
                <a:latin typeface="+mj-lt"/>
                <a:cs typeface="Arial"/>
              </a:rPr>
              <a:t> </a:t>
            </a:r>
            <a:r>
              <a:rPr sz="6000" b="1" spc="280" dirty="0">
                <a:latin typeface="+mj-lt"/>
                <a:cs typeface="Arial"/>
              </a:rPr>
              <a:t>da</a:t>
            </a:r>
            <a:r>
              <a:rPr sz="6000" b="1" spc="-30" dirty="0">
                <a:latin typeface="+mj-lt"/>
                <a:cs typeface="Arial"/>
              </a:rPr>
              <a:t> </a:t>
            </a:r>
            <a:r>
              <a:rPr sz="6000" b="1" spc="65" dirty="0">
                <a:latin typeface="+mj-lt"/>
                <a:cs typeface="Arial"/>
              </a:rPr>
              <a:t>escola</a:t>
            </a:r>
            <a:endParaRPr sz="6000" dirty="0">
              <a:latin typeface="+mj-lt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D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D344C93-9C52-4F11-9516-8EFD3C9FB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1791"/>
            <a:ext cx="5319056" cy="7524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D7EAEA-3C12-4180-B3A4-EDD0F470DFED}"/>
              </a:ext>
            </a:extLst>
          </p:cNvPr>
          <p:cNvSpPr txBox="1"/>
          <p:nvPr/>
        </p:nvSpPr>
        <p:spPr>
          <a:xfrm>
            <a:off x="8156245" y="40616"/>
            <a:ext cx="9667903" cy="11073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507846">
              <a:defRPr/>
            </a:pPr>
            <a:r>
              <a:rPr lang="pt-BR" sz="6596" b="1" dirty="0">
                <a:latin typeface="Calibri" panose="020F0502020204030204"/>
              </a:rPr>
              <a:t>RECURSOS EDUCACIONAIS </a:t>
            </a:r>
            <a:endParaRPr lang="en-US" sz="6596" b="1" dirty="0">
              <a:latin typeface="Calibri" panose="020F0502020204030204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F8D9AF8E-ADD4-4338-B9A5-87E166521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595" y="2124732"/>
            <a:ext cx="5319056" cy="752518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DDD30D5-B6C2-3E69-BEDC-BF8848175974}"/>
              </a:ext>
            </a:extLst>
          </p:cNvPr>
          <p:cNvSpPr txBox="1"/>
          <p:nvPr/>
        </p:nvSpPr>
        <p:spPr>
          <a:xfrm>
            <a:off x="6737650" y="1373172"/>
            <a:ext cx="13366450" cy="7197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3923" indent="-753923" defTabSz="1507846" fontAlgn="base">
              <a:buFont typeface="Arial" panose="020B0604020202020204" pitchFamily="34" charset="0"/>
              <a:buChar char="•"/>
              <a:defRPr/>
            </a:pPr>
            <a:r>
              <a:rPr lang="pt-BR" sz="4617" b="1" dirty="0">
                <a:solidFill>
                  <a:srgbClr val="FFA22B"/>
                </a:solidFill>
                <a:latin typeface="Calibri" panose="020F0502020204030204"/>
              </a:rPr>
              <a:t>COLEÇÃO DE REVISTAS: </a:t>
            </a:r>
            <a:r>
              <a:rPr lang="pt-BR" sz="4617" b="1" dirty="0">
                <a:latin typeface="Calibri" panose="020F0502020204030204"/>
              </a:rPr>
              <a:t>(1º ao 5º ano)  revista + bancos de atividades + guia do professor + </a:t>
            </a:r>
            <a:r>
              <a:rPr lang="pt-BR" sz="4617" b="1" i="1" dirty="0">
                <a:latin typeface="Calibri" panose="020F0502020204030204"/>
              </a:rPr>
              <a:t>apps</a:t>
            </a:r>
            <a:r>
              <a:rPr lang="pt-BR" sz="4617" b="1" dirty="0">
                <a:latin typeface="Calibri" panose="020F0502020204030204"/>
              </a:rPr>
              <a:t>. Estimativa 5 a 10 horas-aula</a:t>
            </a:r>
          </a:p>
          <a:p>
            <a:pPr marL="753923" indent="-753923" defTabSz="1507846" fontAlgn="base">
              <a:buFont typeface="Arial" panose="020B0604020202020204" pitchFamily="34" charset="0"/>
              <a:buChar char="•"/>
              <a:defRPr/>
            </a:pPr>
            <a:r>
              <a:rPr lang="pt-BR" sz="4617" b="1" dirty="0">
                <a:solidFill>
                  <a:srgbClr val="FFA22B"/>
                </a:solidFill>
                <a:latin typeface="Calibri" panose="020F0502020204030204"/>
              </a:rPr>
              <a:t> KIT UPT (5° ANO):  </a:t>
            </a:r>
            <a:r>
              <a:rPr lang="pt-BR" sz="4617" b="1" dirty="0">
                <a:latin typeface="Calibri" panose="020F0502020204030204"/>
              </a:rPr>
              <a:t>manual do professor + caderno do estudante + revistas + jogos + vídeos + </a:t>
            </a:r>
            <a:r>
              <a:rPr lang="pt-BR" sz="4617" b="1" i="1" dirty="0">
                <a:latin typeface="Calibri" panose="020F0502020204030204"/>
              </a:rPr>
              <a:t>apps </a:t>
            </a:r>
            <a:r>
              <a:rPr lang="pt-BR" sz="4617" b="1" dirty="0">
                <a:latin typeface="Calibri" panose="020F0502020204030204"/>
              </a:rPr>
              <a:t>Estimativa da carga horária: 38 horas-aula</a:t>
            </a:r>
          </a:p>
          <a:p>
            <a:pPr marL="753923" indent="-753923" defTabSz="1507846" fontAlgn="base">
              <a:buFont typeface="Arial" panose="020B0604020202020204" pitchFamily="34" charset="0"/>
              <a:buChar char="•"/>
              <a:defRPr/>
            </a:pPr>
            <a:r>
              <a:rPr lang="pt-BR" sz="4617" b="1" dirty="0">
                <a:solidFill>
                  <a:srgbClr val="FFA22B"/>
                </a:solidFill>
                <a:latin typeface="Calibri" panose="020F0502020204030204"/>
              </a:rPr>
              <a:t>MATERIAL COMPLEMENTAR:  </a:t>
            </a:r>
            <a:r>
              <a:rPr lang="pt-BR" sz="4617" b="1" dirty="0">
                <a:latin typeface="Calibri" panose="020F0502020204030204"/>
              </a:rPr>
              <a:t>vídeos + tirinhas e historinhas + bancos de atividades + guias + </a:t>
            </a:r>
            <a:r>
              <a:rPr lang="pt-BR" sz="4617" b="1" i="1" dirty="0">
                <a:latin typeface="Calibri" panose="020F0502020204030204"/>
              </a:rPr>
              <a:t>apps</a:t>
            </a:r>
            <a:endParaRPr lang="pt-BR" sz="4617" b="1" dirty="0">
              <a:latin typeface="Calibri" panose="020F0502020204030204"/>
            </a:endParaRPr>
          </a:p>
          <a:p>
            <a:pPr marL="753923" indent="-753923" defTabSz="1507846" fontAlgn="base">
              <a:buFont typeface="Arial" panose="020B0604020202020204" pitchFamily="34" charset="0"/>
              <a:buChar char="•"/>
              <a:defRPr/>
            </a:pPr>
            <a:r>
              <a:rPr lang="pt-BR" sz="4617" b="1" dirty="0">
                <a:solidFill>
                  <a:srgbClr val="FFA22B"/>
                </a:solidFill>
                <a:latin typeface="Calibri" panose="020F0502020204030204"/>
              </a:rPr>
              <a:t>CURSOS EAD:  </a:t>
            </a:r>
            <a:r>
              <a:rPr lang="pt-BR" sz="4617" b="1" dirty="0">
                <a:latin typeface="Calibri" panose="020F0502020204030204"/>
              </a:rPr>
              <a:t>capacitação para o professor (60 horas com certificado) no portal AVAMEC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77E0445-0AA9-F8D6-DC14-8DE805BAD530}"/>
              </a:ext>
            </a:extLst>
          </p:cNvPr>
          <p:cNvSpPr txBox="1"/>
          <p:nvPr/>
        </p:nvSpPr>
        <p:spPr>
          <a:xfrm>
            <a:off x="1" y="9649915"/>
            <a:ext cx="19978471" cy="1310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46"/>
            <a:r>
              <a:rPr lang="pt-BR" sz="3958" dirty="0">
                <a:latin typeface="Calibri" panose="020F0502020204030204"/>
              </a:rPr>
              <a:t>*Os recursos educacionais em formato digital tem o modo</a:t>
            </a:r>
            <a:r>
              <a:rPr lang="pt-BR" sz="3958" i="1" dirty="0">
                <a:latin typeface="Calibri" panose="020F0502020204030204"/>
              </a:rPr>
              <a:t> online </a:t>
            </a:r>
            <a:r>
              <a:rPr lang="pt-BR" sz="3958" dirty="0">
                <a:latin typeface="Calibri" panose="020F0502020204030204"/>
              </a:rPr>
              <a:t>(na plataforma AVAMEC) e</a:t>
            </a:r>
            <a:r>
              <a:rPr lang="pt-BR" sz="3958" i="1" dirty="0">
                <a:latin typeface="Calibri" panose="020F0502020204030204"/>
              </a:rPr>
              <a:t> offline </a:t>
            </a:r>
            <a:r>
              <a:rPr lang="pt-BR" sz="3958" dirty="0">
                <a:latin typeface="Calibri" panose="020F0502020204030204"/>
              </a:rPr>
              <a:t>(aplicativos para celulares/tablets e para computadores)</a:t>
            </a:r>
          </a:p>
        </p:txBody>
      </p:sp>
    </p:spTree>
    <p:extLst>
      <p:ext uri="{BB962C8B-B14F-4D97-AF65-F5344CB8AC3E}">
        <p14:creationId xmlns:p14="http://schemas.microsoft.com/office/powerpoint/2010/main" val="245553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050" y="0"/>
            <a:ext cx="20104100" cy="11308715"/>
            <a:chOff x="0" y="0"/>
            <a:chExt cx="20104100" cy="11308715"/>
          </a:xfrm>
        </p:grpSpPr>
        <p:sp>
          <p:nvSpPr>
            <p:cNvPr id="3" name="object 3"/>
            <p:cNvSpPr/>
            <p:nvPr/>
          </p:nvSpPr>
          <p:spPr>
            <a:xfrm>
              <a:off x="0" y="5601913"/>
              <a:ext cx="8879840" cy="2377440"/>
            </a:xfrm>
            <a:custGeom>
              <a:avLst/>
              <a:gdLst/>
              <a:ahLst/>
              <a:cxnLst/>
              <a:rect l="l" t="t" r="r" b="b"/>
              <a:pathLst>
                <a:path w="8879840" h="2377440">
                  <a:moveTo>
                    <a:pt x="8879310" y="0"/>
                  </a:moveTo>
                  <a:lnTo>
                    <a:pt x="0" y="0"/>
                  </a:lnTo>
                  <a:lnTo>
                    <a:pt x="0" y="2376901"/>
                  </a:lnTo>
                  <a:lnTo>
                    <a:pt x="8879310" y="2376901"/>
                  </a:lnTo>
                  <a:lnTo>
                    <a:pt x="8879310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978825"/>
              <a:ext cx="9801225" cy="1853564"/>
            </a:xfrm>
            <a:custGeom>
              <a:avLst/>
              <a:gdLst/>
              <a:ahLst/>
              <a:cxnLst/>
              <a:rect l="l" t="t" r="r" b="b"/>
              <a:pathLst>
                <a:path w="9801225" h="1853565">
                  <a:moveTo>
                    <a:pt x="9800748" y="0"/>
                  </a:moveTo>
                  <a:lnTo>
                    <a:pt x="0" y="0"/>
                  </a:lnTo>
                  <a:lnTo>
                    <a:pt x="0" y="1853336"/>
                  </a:lnTo>
                  <a:lnTo>
                    <a:pt x="9800748" y="1853336"/>
                  </a:lnTo>
                  <a:lnTo>
                    <a:pt x="9800748" y="0"/>
                  </a:lnTo>
                  <a:close/>
                </a:path>
              </a:pathLst>
            </a:custGeom>
            <a:solidFill>
              <a:srgbClr val="C9DA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20104100" cy="113087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2010409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0104099" y="11308556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76685C">
                <a:alpha val="46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736756" y="10394470"/>
              <a:ext cx="45720" cy="155575"/>
            </a:xfrm>
            <a:custGeom>
              <a:avLst/>
              <a:gdLst/>
              <a:ahLst/>
              <a:cxnLst/>
              <a:rect l="l" t="t" r="r" b="b"/>
              <a:pathLst>
                <a:path w="45719" h="155575">
                  <a:moveTo>
                    <a:pt x="0" y="0"/>
                  </a:moveTo>
                  <a:lnTo>
                    <a:pt x="0" y="155503"/>
                  </a:lnTo>
                  <a:lnTo>
                    <a:pt x="17241" y="121265"/>
                  </a:lnTo>
                  <a:lnTo>
                    <a:pt x="35695" y="79439"/>
                  </a:lnTo>
                  <a:lnTo>
                    <a:pt x="45529" y="39182"/>
                  </a:lnTo>
                  <a:lnTo>
                    <a:pt x="36909" y="96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862407" y="9605436"/>
              <a:ext cx="47625" cy="106680"/>
            </a:xfrm>
            <a:custGeom>
              <a:avLst/>
              <a:gdLst/>
              <a:ahLst/>
              <a:cxnLst/>
              <a:rect l="l" t="t" r="r" b="b"/>
              <a:pathLst>
                <a:path w="47625" h="106679">
                  <a:moveTo>
                    <a:pt x="0" y="0"/>
                  </a:moveTo>
                  <a:lnTo>
                    <a:pt x="0" y="97913"/>
                  </a:lnTo>
                  <a:lnTo>
                    <a:pt x="11517" y="106551"/>
                  </a:lnTo>
                  <a:lnTo>
                    <a:pt x="33779" y="51072"/>
                  </a:lnTo>
                  <a:lnTo>
                    <a:pt x="47150" y="22355"/>
                  </a:lnTo>
                  <a:lnTo>
                    <a:pt x="45584" y="10537"/>
                  </a:lnTo>
                  <a:lnTo>
                    <a:pt x="28865" y="6994"/>
                  </a:lnTo>
                  <a:lnTo>
                    <a:pt x="8942" y="6994"/>
                  </a:lnTo>
                  <a:lnTo>
                    <a:pt x="0" y="0"/>
                  </a:lnTo>
                  <a:close/>
                </a:path>
                <a:path w="47625" h="106679">
                  <a:moveTo>
                    <a:pt x="14146" y="4607"/>
                  </a:moveTo>
                  <a:lnTo>
                    <a:pt x="8942" y="6994"/>
                  </a:lnTo>
                  <a:lnTo>
                    <a:pt x="28865" y="6994"/>
                  </a:lnTo>
                  <a:lnTo>
                    <a:pt x="23035" y="5758"/>
                  </a:lnTo>
                  <a:lnTo>
                    <a:pt x="14146" y="4607"/>
                  </a:lnTo>
                  <a:close/>
                </a:path>
              </a:pathLst>
            </a:custGeom>
            <a:solidFill>
              <a:srgbClr val="C6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79573" y="5602593"/>
              <a:ext cx="4024526" cy="57023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05975" y="0"/>
              <a:ext cx="3956854" cy="566995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60064" y="46113"/>
              <a:ext cx="3989890" cy="558699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05975" y="5625643"/>
              <a:ext cx="3955296" cy="565042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171794" y="34585"/>
              <a:ext cx="3932305" cy="56100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56313" y="5614122"/>
              <a:ext cx="4180159" cy="5661947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32872" y="201969"/>
            <a:ext cx="7271384" cy="26584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1397000">
              <a:lnSpc>
                <a:spcPct val="100400"/>
              </a:lnSpc>
              <a:spcBef>
                <a:spcPts val="90"/>
              </a:spcBef>
            </a:pPr>
            <a:endParaRPr sz="8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8600" spc="-1590" dirty="0">
                <a:latin typeface="+mj-lt"/>
                <a:cs typeface="Tahoma"/>
              </a:rPr>
              <a:t>1º</a:t>
            </a:r>
            <a:r>
              <a:rPr sz="8600" spc="-140" dirty="0">
                <a:latin typeface="+mj-lt"/>
                <a:cs typeface="Tahoma"/>
              </a:rPr>
              <a:t> </a:t>
            </a:r>
            <a:r>
              <a:rPr sz="8600" spc="484" dirty="0">
                <a:latin typeface="+mj-lt"/>
                <a:cs typeface="Tahoma"/>
              </a:rPr>
              <a:t>A</a:t>
            </a:r>
            <a:r>
              <a:rPr sz="8600" spc="645" dirty="0">
                <a:latin typeface="+mj-lt"/>
                <a:cs typeface="Tahoma"/>
              </a:rPr>
              <a:t>O</a:t>
            </a:r>
            <a:r>
              <a:rPr sz="8600" spc="-140" dirty="0">
                <a:latin typeface="+mj-lt"/>
                <a:cs typeface="Tahoma"/>
              </a:rPr>
              <a:t> </a:t>
            </a:r>
            <a:r>
              <a:rPr sz="8600" spc="-525" dirty="0">
                <a:latin typeface="+mj-lt"/>
                <a:cs typeface="Tahoma"/>
              </a:rPr>
              <a:t>5</a:t>
            </a:r>
            <a:r>
              <a:rPr sz="8600" spc="-994" dirty="0">
                <a:latin typeface="+mj-lt"/>
                <a:cs typeface="Tahoma"/>
              </a:rPr>
              <a:t>º</a:t>
            </a:r>
            <a:r>
              <a:rPr sz="8600" spc="-140" dirty="0">
                <a:latin typeface="+mj-lt"/>
                <a:cs typeface="Tahoma"/>
              </a:rPr>
              <a:t> </a:t>
            </a:r>
            <a:r>
              <a:rPr sz="8600" spc="530" dirty="0">
                <a:latin typeface="+mj-lt"/>
                <a:cs typeface="Tahoma"/>
              </a:rPr>
              <a:t>ANO</a:t>
            </a:r>
            <a:endParaRPr sz="8600" dirty="0">
              <a:latin typeface="+mj-lt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2872" y="5729326"/>
            <a:ext cx="7633970" cy="40107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384" marR="852169">
              <a:lnSpc>
                <a:spcPct val="100299"/>
              </a:lnSpc>
              <a:spcBef>
                <a:spcPts val="95"/>
              </a:spcBef>
            </a:pPr>
            <a:r>
              <a:rPr lang="pt-BR" sz="3700" b="1" spc="40" dirty="0">
                <a:solidFill>
                  <a:srgbClr val="FFFFFF"/>
                </a:solidFill>
                <a:latin typeface="Tahoma"/>
                <a:cs typeface="Tahoma"/>
              </a:rPr>
              <a:t>COLEÇÃO DE REVISTAS</a:t>
            </a:r>
            <a:r>
              <a:rPr sz="3700" b="1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00" b="1" spc="240" dirty="0">
                <a:solidFill>
                  <a:srgbClr val="FFFFFF"/>
                </a:solidFill>
                <a:latin typeface="Tahoma"/>
                <a:cs typeface="Tahoma"/>
              </a:rPr>
              <a:t>em</a:t>
            </a:r>
            <a:r>
              <a:rPr sz="3700" b="1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00" b="1" spc="65" dirty="0">
                <a:solidFill>
                  <a:srgbClr val="FFFFFF"/>
                </a:solidFill>
                <a:latin typeface="Tahoma"/>
                <a:cs typeface="Tahoma"/>
              </a:rPr>
              <a:t>quadrinhos. </a:t>
            </a:r>
            <a:r>
              <a:rPr sz="3700" b="1" spc="-10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00" b="1" spc="95" dirty="0">
                <a:solidFill>
                  <a:srgbClr val="FFFFFF"/>
                </a:solidFill>
                <a:latin typeface="Tahoma"/>
                <a:cs typeface="Tahoma"/>
              </a:rPr>
              <a:t>Formato</a:t>
            </a:r>
            <a:r>
              <a:rPr sz="3700" b="1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00" b="1" spc="85" dirty="0">
                <a:solidFill>
                  <a:srgbClr val="FFFFFF"/>
                </a:solidFill>
                <a:latin typeface="Tahoma"/>
                <a:cs typeface="Tahoma"/>
              </a:rPr>
              <a:t>impresso</a:t>
            </a:r>
            <a:r>
              <a:rPr sz="3700" b="1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00" b="1" spc="11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700" b="1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00" b="1" spc="15" dirty="0">
                <a:solidFill>
                  <a:srgbClr val="FFFFFF"/>
                </a:solidFill>
                <a:latin typeface="Tahoma"/>
                <a:cs typeface="Tahoma"/>
              </a:rPr>
              <a:t>digital.</a:t>
            </a:r>
            <a:endParaRPr lang="pt-BR" sz="3700" b="1" spc="15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32384" marR="852169">
              <a:lnSpc>
                <a:spcPct val="100299"/>
              </a:lnSpc>
              <a:spcBef>
                <a:spcPts val="95"/>
              </a:spcBef>
            </a:pPr>
            <a:endParaRPr sz="3700" dirty="0">
              <a:latin typeface="Tahoma"/>
              <a:cs typeface="Tahoma"/>
            </a:endParaRPr>
          </a:p>
          <a:p>
            <a:pPr marL="12700" marR="5080">
              <a:lnSpc>
                <a:spcPct val="100299"/>
              </a:lnSpc>
            </a:pPr>
            <a:r>
              <a:rPr lang="pt-BR" sz="3700" b="1" spc="40" dirty="0">
                <a:solidFill>
                  <a:srgbClr val="FFFFFF"/>
                </a:solidFill>
                <a:latin typeface="Tahoma"/>
                <a:cs typeface="Tahoma"/>
              </a:rPr>
              <a:t>Uma revista para cada ano escolar.</a:t>
            </a:r>
          </a:p>
          <a:p>
            <a:pPr marL="12700" marR="5080">
              <a:lnSpc>
                <a:spcPct val="100299"/>
              </a:lnSpc>
            </a:pPr>
            <a:r>
              <a:rPr lang="pt-BR" sz="3700" b="1" spc="40" dirty="0">
                <a:solidFill>
                  <a:srgbClr val="FFFFFF"/>
                </a:solidFill>
                <a:latin typeface="Tahoma"/>
                <a:cs typeface="Tahoma"/>
              </a:rPr>
              <a:t>Temas alinhados à BNCC.</a:t>
            </a:r>
            <a:endParaRPr sz="37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982" y="6909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76685C">
              <a:alpha val="46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1223645" y="0"/>
            <a:ext cx="8880475" cy="9589135"/>
            <a:chOff x="11223645" y="0"/>
            <a:chExt cx="8880475" cy="95891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42774" y="0"/>
              <a:ext cx="4961325" cy="695544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23645" y="3087331"/>
              <a:ext cx="6087995" cy="650139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34401" y="3098073"/>
              <a:ext cx="5915903" cy="6329733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19728660" y="10477956"/>
            <a:ext cx="41910" cy="141605"/>
          </a:xfrm>
          <a:custGeom>
            <a:avLst/>
            <a:gdLst/>
            <a:ahLst/>
            <a:cxnLst/>
            <a:rect l="l" t="t" r="r" b="b"/>
            <a:pathLst>
              <a:path w="41909" h="141604">
                <a:moveTo>
                  <a:pt x="0" y="0"/>
                </a:moveTo>
                <a:lnTo>
                  <a:pt x="0" y="141241"/>
                </a:lnTo>
                <a:lnTo>
                  <a:pt x="15660" y="110144"/>
                </a:lnTo>
                <a:lnTo>
                  <a:pt x="32422" y="72155"/>
                </a:lnTo>
                <a:lnTo>
                  <a:pt x="41354" y="35590"/>
                </a:lnTo>
                <a:lnTo>
                  <a:pt x="33524" y="8766"/>
                </a:lnTo>
                <a:lnTo>
                  <a:pt x="0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728665" y="9761266"/>
            <a:ext cx="43180" cy="97155"/>
          </a:xfrm>
          <a:custGeom>
            <a:avLst/>
            <a:gdLst/>
            <a:ahLst/>
            <a:cxnLst/>
            <a:rect l="l" t="t" r="r" b="b"/>
            <a:pathLst>
              <a:path w="43180" h="97154">
                <a:moveTo>
                  <a:pt x="0" y="0"/>
                </a:moveTo>
                <a:lnTo>
                  <a:pt x="0" y="88939"/>
                </a:lnTo>
                <a:lnTo>
                  <a:pt x="10460" y="96782"/>
                </a:lnTo>
                <a:lnTo>
                  <a:pt x="30680" y="46393"/>
                </a:lnTo>
                <a:lnTo>
                  <a:pt x="42823" y="20310"/>
                </a:lnTo>
                <a:lnTo>
                  <a:pt x="41399" y="9576"/>
                </a:lnTo>
                <a:lnTo>
                  <a:pt x="26205" y="6355"/>
                </a:lnTo>
                <a:lnTo>
                  <a:pt x="8114" y="6355"/>
                </a:lnTo>
                <a:lnTo>
                  <a:pt x="0" y="0"/>
                </a:lnTo>
                <a:close/>
              </a:path>
              <a:path w="43180" h="97154">
                <a:moveTo>
                  <a:pt x="12847" y="4188"/>
                </a:moveTo>
                <a:lnTo>
                  <a:pt x="8114" y="6355"/>
                </a:lnTo>
                <a:lnTo>
                  <a:pt x="26205" y="6355"/>
                </a:lnTo>
                <a:lnTo>
                  <a:pt x="20920" y="5235"/>
                </a:lnTo>
                <a:lnTo>
                  <a:pt x="12847" y="4188"/>
                </a:lnTo>
                <a:close/>
              </a:path>
            </a:pathLst>
          </a:custGeom>
          <a:solidFill>
            <a:srgbClr val="C6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8613746" y="-68460"/>
            <a:ext cx="11439110" cy="11308715"/>
            <a:chOff x="8747419" y="0"/>
            <a:chExt cx="11356975" cy="1130871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66733" y="5051985"/>
              <a:ext cx="5656918" cy="625657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78025" y="5063249"/>
              <a:ext cx="5476258" cy="624530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209138" y="5"/>
              <a:ext cx="6010910" cy="11308715"/>
            </a:xfrm>
            <a:custGeom>
              <a:avLst/>
              <a:gdLst/>
              <a:ahLst/>
              <a:cxnLst/>
              <a:rect l="l" t="t" r="r" b="b"/>
              <a:pathLst>
                <a:path w="6010909" h="11308715">
                  <a:moveTo>
                    <a:pt x="6010287" y="0"/>
                  </a:moveTo>
                  <a:lnTo>
                    <a:pt x="5717108" y="0"/>
                  </a:lnTo>
                  <a:lnTo>
                    <a:pt x="5717108" y="2800959"/>
                  </a:lnTo>
                  <a:lnTo>
                    <a:pt x="5517146" y="2800959"/>
                  </a:lnTo>
                  <a:lnTo>
                    <a:pt x="5517146" y="2849422"/>
                  </a:lnTo>
                  <a:lnTo>
                    <a:pt x="2010410" y="2849422"/>
                  </a:lnTo>
                  <a:lnTo>
                    <a:pt x="2010410" y="2800959"/>
                  </a:lnTo>
                  <a:lnTo>
                    <a:pt x="1810461" y="2800959"/>
                  </a:lnTo>
                  <a:lnTo>
                    <a:pt x="1810461" y="2849422"/>
                  </a:lnTo>
                  <a:lnTo>
                    <a:pt x="1717230" y="2849422"/>
                  </a:lnTo>
                  <a:lnTo>
                    <a:pt x="1717230" y="4807470"/>
                  </a:lnTo>
                  <a:lnTo>
                    <a:pt x="93230" y="4807470"/>
                  </a:lnTo>
                  <a:lnTo>
                    <a:pt x="93230" y="4817948"/>
                  </a:lnTo>
                  <a:lnTo>
                    <a:pt x="93230" y="5015560"/>
                  </a:lnTo>
                  <a:lnTo>
                    <a:pt x="0" y="5015560"/>
                  </a:lnTo>
                  <a:lnTo>
                    <a:pt x="0" y="11308550"/>
                  </a:lnTo>
                  <a:lnTo>
                    <a:pt x="293179" y="11308550"/>
                  </a:lnTo>
                  <a:lnTo>
                    <a:pt x="293179" y="5062677"/>
                  </a:lnTo>
                  <a:lnTo>
                    <a:pt x="1937118" y="5062677"/>
                  </a:lnTo>
                  <a:lnTo>
                    <a:pt x="1937118" y="5052199"/>
                  </a:lnTo>
                  <a:lnTo>
                    <a:pt x="2010410" y="5052199"/>
                  </a:lnTo>
                  <a:lnTo>
                    <a:pt x="2010410" y="4817948"/>
                  </a:lnTo>
                  <a:lnTo>
                    <a:pt x="2010410" y="4807470"/>
                  </a:lnTo>
                  <a:lnTo>
                    <a:pt x="2010410" y="3094151"/>
                  </a:lnTo>
                  <a:lnTo>
                    <a:pt x="5717108" y="3094151"/>
                  </a:lnTo>
                  <a:lnTo>
                    <a:pt x="6010287" y="3094151"/>
                  </a:lnTo>
                  <a:lnTo>
                    <a:pt x="6010287" y="0"/>
                  </a:lnTo>
                  <a:close/>
                </a:path>
              </a:pathLst>
            </a:custGeom>
            <a:solidFill>
              <a:srgbClr val="C9DA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758708" y="6821785"/>
              <a:ext cx="5345430" cy="4486910"/>
            </a:xfrm>
            <a:custGeom>
              <a:avLst/>
              <a:gdLst/>
              <a:ahLst/>
              <a:cxnLst/>
              <a:rect l="l" t="t" r="r" b="b"/>
              <a:pathLst>
                <a:path w="5345430" h="4486909">
                  <a:moveTo>
                    <a:pt x="5345392" y="0"/>
                  </a:moveTo>
                  <a:lnTo>
                    <a:pt x="2366416" y="0"/>
                  </a:lnTo>
                  <a:lnTo>
                    <a:pt x="2366416" y="251307"/>
                  </a:lnTo>
                  <a:lnTo>
                    <a:pt x="2366416" y="293192"/>
                  </a:lnTo>
                  <a:lnTo>
                    <a:pt x="2366416" y="497370"/>
                  </a:lnTo>
                  <a:lnTo>
                    <a:pt x="2366416" y="2617724"/>
                  </a:lnTo>
                  <a:lnTo>
                    <a:pt x="0" y="2617724"/>
                  </a:lnTo>
                  <a:lnTo>
                    <a:pt x="0" y="2863786"/>
                  </a:lnTo>
                  <a:lnTo>
                    <a:pt x="0" y="2910903"/>
                  </a:lnTo>
                  <a:lnTo>
                    <a:pt x="0" y="4486770"/>
                  </a:lnTo>
                  <a:lnTo>
                    <a:pt x="293179" y="4486770"/>
                  </a:lnTo>
                  <a:lnTo>
                    <a:pt x="293179" y="2910903"/>
                  </a:lnTo>
                  <a:lnTo>
                    <a:pt x="2539187" y="2910903"/>
                  </a:lnTo>
                  <a:lnTo>
                    <a:pt x="2539187" y="2863786"/>
                  </a:lnTo>
                  <a:lnTo>
                    <a:pt x="2659608" y="2863786"/>
                  </a:lnTo>
                  <a:lnTo>
                    <a:pt x="2659608" y="497370"/>
                  </a:lnTo>
                  <a:lnTo>
                    <a:pt x="2659608" y="293192"/>
                  </a:lnTo>
                  <a:lnTo>
                    <a:pt x="5345392" y="293192"/>
                  </a:lnTo>
                  <a:lnTo>
                    <a:pt x="5345392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931479" y="7067848"/>
              <a:ext cx="5005705" cy="3968750"/>
            </a:xfrm>
            <a:custGeom>
              <a:avLst/>
              <a:gdLst/>
              <a:ahLst/>
              <a:cxnLst/>
              <a:rect l="l" t="t" r="r" b="b"/>
              <a:pathLst>
                <a:path w="5005705" h="3968750">
                  <a:moveTo>
                    <a:pt x="5005082" y="0"/>
                  </a:moveTo>
                  <a:lnTo>
                    <a:pt x="2366416" y="0"/>
                  </a:lnTo>
                  <a:lnTo>
                    <a:pt x="2366416" y="219900"/>
                  </a:lnTo>
                  <a:lnTo>
                    <a:pt x="2366416" y="251307"/>
                  </a:lnTo>
                  <a:lnTo>
                    <a:pt x="2366416" y="293192"/>
                  </a:lnTo>
                  <a:lnTo>
                    <a:pt x="2366416" y="471195"/>
                  </a:lnTo>
                  <a:lnTo>
                    <a:pt x="2366416" y="513080"/>
                  </a:lnTo>
                  <a:lnTo>
                    <a:pt x="2366416" y="2617724"/>
                  </a:lnTo>
                  <a:lnTo>
                    <a:pt x="0" y="2617724"/>
                  </a:lnTo>
                  <a:lnTo>
                    <a:pt x="0" y="3968470"/>
                  </a:lnTo>
                  <a:lnTo>
                    <a:pt x="293179" y="3968470"/>
                  </a:lnTo>
                  <a:lnTo>
                    <a:pt x="293179" y="3748582"/>
                  </a:lnTo>
                  <a:lnTo>
                    <a:pt x="293179" y="3130804"/>
                  </a:lnTo>
                  <a:lnTo>
                    <a:pt x="293179" y="3078442"/>
                  </a:lnTo>
                  <a:lnTo>
                    <a:pt x="293179" y="2910916"/>
                  </a:lnTo>
                  <a:lnTo>
                    <a:pt x="2575839" y="2910916"/>
                  </a:lnTo>
                  <a:lnTo>
                    <a:pt x="2575839" y="2837611"/>
                  </a:lnTo>
                  <a:lnTo>
                    <a:pt x="2575839" y="2617724"/>
                  </a:lnTo>
                  <a:lnTo>
                    <a:pt x="2575839" y="513080"/>
                  </a:lnTo>
                  <a:lnTo>
                    <a:pt x="2659596" y="513080"/>
                  </a:lnTo>
                  <a:lnTo>
                    <a:pt x="2659596" y="471195"/>
                  </a:lnTo>
                  <a:lnTo>
                    <a:pt x="2659596" y="293192"/>
                  </a:lnTo>
                  <a:lnTo>
                    <a:pt x="5005082" y="293192"/>
                  </a:lnTo>
                  <a:lnTo>
                    <a:pt x="5005082" y="219900"/>
                  </a:lnTo>
                  <a:lnTo>
                    <a:pt x="5005082" y="0"/>
                  </a:lnTo>
                  <a:close/>
                </a:path>
              </a:pathLst>
            </a:custGeom>
            <a:solidFill>
              <a:srgbClr val="C9DA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009189" y="251300"/>
              <a:ext cx="10697210" cy="10891520"/>
            </a:xfrm>
            <a:custGeom>
              <a:avLst/>
              <a:gdLst/>
              <a:ahLst/>
              <a:cxnLst/>
              <a:rect l="l" t="t" r="r" b="b"/>
              <a:pathLst>
                <a:path w="10697210" h="10891520">
                  <a:moveTo>
                    <a:pt x="6010287" y="0"/>
                  </a:moveTo>
                  <a:lnTo>
                    <a:pt x="5717095" y="0"/>
                  </a:lnTo>
                  <a:lnTo>
                    <a:pt x="5717095" y="2304935"/>
                  </a:lnTo>
                  <a:lnTo>
                    <a:pt x="5455323" y="2304935"/>
                  </a:lnTo>
                  <a:lnTo>
                    <a:pt x="5455323" y="2336355"/>
                  </a:lnTo>
                  <a:lnTo>
                    <a:pt x="2010410" y="2336355"/>
                  </a:lnTo>
                  <a:lnTo>
                    <a:pt x="1964296" y="2336355"/>
                  </a:lnTo>
                  <a:lnTo>
                    <a:pt x="1717217" y="2336355"/>
                  </a:lnTo>
                  <a:lnTo>
                    <a:pt x="1717217" y="4273474"/>
                  </a:lnTo>
                  <a:lnTo>
                    <a:pt x="1675333" y="4273474"/>
                  </a:lnTo>
                  <a:lnTo>
                    <a:pt x="1675333" y="4294403"/>
                  </a:lnTo>
                  <a:lnTo>
                    <a:pt x="31407" y="4294403"/>
                  </a:lnTo>
                  <a:lnTo>
                    <a:pt x="31407" y="4304881"/>
                  </a:lnTo>
                  <a:lnTo>
                    <a:pt x="31407" y="4519536"/>
                  </a:lnTo>
                  <a:lnTo>
                    <a:pt x="0" y="4519536"/>
                  </a:lnTo>
                  <a:lnTo>
                    <a:pt x="0" y="10629290"/>
                  </a:lnTo>
                  <a:lnTo>
                    <a:pt x="0" y="10891063"/>
                  </a:lnTo>
                  <a:lnTo>
                    <a:pt x="293179" y="10891063"/>
                  </a:lnTo>
                  <a:lnTo>
                    <a:pt x="293179" y="10629290"/>
                  </a:lnTo>
                  <a:lnTo>
                    <a:pt x="293179" y="4566653"/>
                  </a:lnTo>
                  <a:lnTo>
                    <a:pt x="1937105" y="4566653"/>
                  </a:lnTo>
                  <a:lnTo>
                    <a:pt x="1937105" y="4556176"/>
                  </a:lnTo>
                  <a:lnTo>
                    <a:pt x="2010410" y="4556176"/>
                  </a:lnTo>
                  <a:lnTo>
                    <a:pt x="2010410" y="4294403"/>
                  </a:lnTo>
                  <a:lnTo>
                    <a:pt x="2010410" y="2598128"/>
                  </a:lnTo>
                  <a:lnTo>
                    <a:pt x="5717095" y="2598128"/>
                  </a:lnTo>
                  <a:lnTo>
                    <a:pt x="6010287" y="2598128"/>
                  </a:lnTo>
                  <a:lnTo>
                    <a:pt x="6010287" y="0"/>
                  </a:lnTo>
                  <a:close/>
                </a:path>
                <a:path w="10697210" h="10891520">
                  <a:moveTo>
                    <a:pt x="10697007" y="7036435"/>
                  </a:moveTo>
                  <a:lnTo>
                    <a:pt x="8498129" y="7036435"/>
                  </a:lnTo>
                  <a:lnTo>
                    <a:pt x="8498129" y="7287742"/>
                  </a:lnTo>
                  <a:lnTo>
                    <a:pt x="8498129" y="7329627"/>
                  </a:lnTo>
                  <a:lnTo>
                    <a:pt x="8498129" y="9654159"/>
                  </a:lnTo>
                  <a:lnTo>
                    <a:pt x="6131699" y="9654159"/>
                  </a:lnTo>
                  <a:lnTo>
                    <a:pt x="6131699" y="9894989"/>
                  </a:lnTo>
                  <a:lnTo>
                    <a:pt x="6131699" y="9947351"/>
                  </a:lnTo>
                  <a:lnTo>
                    <a:pt x="6131699" y="10565130"/>
                  </a:lnTo>
                  <a:lnTo>
                    <a:pt x="6424892" y="10565130"/>
                  </a:lnTo>
                  <a:lnTo>
                    <a:pt x="6424892" y="9947351"/>
                  </a:lnTo>
                  <a:lnTo>
                    <a:pt x="8498129" y="9947351"/>
                  </a:lnTo>
                  <a:lnTo>
                    <a:pt x="8791308" y="9947351"/>
                  </a:lnTo>
                  <a:lnTo>
                    <a:pt x="8791308" y="9654159"/>
                  </a:lnTo>
                  <a:lnTo>
                    <a:pt x="8791308" y="7329627"/>
                  </a:lnTo>
                  <a:lnTo>
                    <a:pt x="10697007" y="7329627"/>
                  </a:lnTo>
                  <a:lnTo>
                    <a:pt x="10697007" y="7036435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747417" y="607319"/>
              <a:ext cx="6010910" cy="10273665"/>
            </a:xfrm>
            <a:custGeom>
              <a:avLst/>
              <a:gdLst/>
              <a:ahLst/>
              <a:cxnLst/>
              <a:rect l="l" t="t" r="r" b="b"/>
              <a:pathLst>
                <a:path w="6010909" h="10273665">
                  <a:moveTo>
                    <a:pt x="6010287" y="0"/>
                  </a:moveTo>
                  <a:lnTo>
                    <a:pt x="5717095" y="0"/>
                  </a:lnTo>
                  <a:lnTo>
                    <a:pt x="5717095" y="1687144"/>
                  </a:lnTo>
                  <a:lnTo>
                    <a:pt x="2010410" y="1687144"/>
                  </a:lnTo>
                  <a:lnTo>
                    <a:pt x="1964296" y="1687144"/>
                  </a:lnTo>
                  <a:lnTo>
                    <a:pt x="1717217" y="1687144"/>
                  </a:lnTo>
                  <a:lnTo>
                    <a:pt x="1717217" y="3655682"/>
                  </a:lnTo>
                  <a:lnTo>
                    <a:pt x="0" y="3655682"/>
                  </a:lnTo>
                  <a:lnTo>
                    <a:pt x="0" y="3901744"/>
                  </a:lnTo>
                  <a:lnTo>
                    <a:pt x="0" y="3948861"/>
                  </a:lnTo>
                  <a:lnTo>
                    <a:pt x="0" y="10273271"/>
                  </a:lnTo>
                  <a:lnTo>
                    <a:pt x="293179" y="10273271"/>
                  </a:lnTo>
                  <a:lnTo>
                    <a:pt x="293179" y="3948861"/>
                  </a:lnTo>
                  <a:lnTo>
                    <a:pt x="1937105" y="3948861"/>
                  </a:lnTo>
                  <a:lnTo>
                    <a:pt x="1937105" y="3938384"/>
                  </a:lnTo>
                  <a:lnTo>
                    <a:pt x="2010410" y="3938384"/>
                  </a:lnTo>
                  <a:lnTo>
                    <a:pt x="2010410" y="1980336"/>
                  </a:lnTo>
                  <a:lnTo>
                    <a:pt x="5717095" y="1980336"/>
                  </a:lnTo>
                  <a:lnTo>
                    <a:pt x="6010287" y="1980336"/>
                  </a:lnTo>
                  <a:lnTo>
                    <a:pt x="6010287" y="0"/>
                  </a:lnTo>
                  <a:close/>
                </a:path>
              </a:pathLst>
            </a:custGeom>
            <a:solidFill>
              <a:srgbClr val="C9DA2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801006" y="219341"/>
            <a:ext cx="9251043" cy="333552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0"/>
              </a:spcBef>
            </a:pPr>
            <a:r>
              <a:rPr sz="7200" spc="560" dirty="0">
                <a:latin typeface="+mj-lt"/>
                <a:cs typeface="Tahoma"/>
              </a:rPr>
              <a:t>M</a:t>
            </a:r>
            <a:r>
              <a:rPr sz="7200" spc="270" dirty="0">
                <a:latin typeface="+mj-lt"/>
                <a:cs typeface="Tahoma"/>
              </a:rPr>
              <a:t>A</a:t>
            </a:r>
            <a:r>
              <a:rPr sz="7200" spc="-15" dirty="0">
                <a:latin typeface="+mj-lt"/>
                <a:cs typeface="Tahoma"/>
              </a:rPr>
              <a:t>TERIAL </a:t>
            </a:r>
            <a:r>
              <a:rPr sz="7200" spc="-10" dirty="0">
                <a:latin typeface="+mj-lt"/>
                <a:cs typeface="Tahoma"/>
              </a:rPr>
              <a:t> </a:t>
            </a:r>
            <a:r>
              <a:rPr sz="7200" spc="550" dirty="0">
                <a:latin typeface="+mj-lt"/>
                <a:cs typeface="Tahoma"/>
              </a:rPr>
              <a:t>DE</a:t>
            </a:r>
            <a:endParaRPr sz="7200" dirty="0">
              <a:latin typeface="+mj-lt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7200" spc="215" dirty="0">
                <a:latin typeface="+mj-lt"/>
                <a:cs typeface="Tahoma"/>
              </a:rPr>
              <a:t>APOIO</a:t>
            </a:r>
            <a:r>
              <a:rPr lang="pt-BR" sz="7200" spc="215" dirty="0">
                <a:latin typeface="+mj-lt"/>
                <a:cs typeface="Tahoma"/>
              </a:rPr>
              <a:t> À COLEÇÃO DE REVISTAS </a:t>
            </a:r>
            <a:endParaRPr sz="7200" dirty="0">
              <a:latin typeface="+mj-lt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6916" y="5146021"/>
            <a:ext cx="8658992" cy="55649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552065">
              <a:lnSpc>
                <a:spcPct val="100299"/>
              </a:lnSpc>
              <a:spcBef>
                <a:spcPts val="95"/>
              </a:spcBef>
            </a:pPr>
            <a:r>
              <a:rPr sz="4000" b="1" spc="60" dirty="0" err="1">
                <a:latin typeface="+mj-lt"/>
                <a:cs typeface="Tahoma"/>
              </a:rPr>
              <a:t>Guia</a:t>
            </a:r>
            <a:r>
              <a:rPr sz="4000" b="1" spc="-85" dirty="0">
                <a:latin typeface="+mj-lt"/>
                <a:cs typeface="Tahoma"/>
              </a:rPr>
              <a:t> </a:t>
            </a:r>
            <a:r>
              <a:rPr sz="4000" b="1" spc="160" dirty="0">
                <a:latin typeface="+mj-lt"/>
                <a:cs typeface="Tahoma"/>
              </a:rPr>
              <a:t>do</a:t>
            </a:r>
            <a:r>
              <a:rPr sz="4000" b="1" spc="-85" dirty="0">
                <a:latin typeface="+mj-lt"/>
                <a:cs typeface="Tahoma"/>
              </a:rPr>
              <a:t> </a:t>
            </a:r>
            <a:r>
              <a:rPr sz="4000" b="1" spc="35" dirty="0">
                <a:latin typeface="+mj-lt"/>
                <a:cs typeface="Tahoma"/>
              </a:rPr>
              <a:t>Professor</a:t>
            </a:r>
            <a:r>
              <a:rPr lang="pt-BR" sz="4000" b="1" spc="35" dirty="0">
                <a:latin typeface="+mj-lt"/>
                <a:cs typeface="Tahoma"/>
              </a:rPr>
              <a:t> -</a:t>
            </a:r>
            <a:r>
              <a:rPr sz="4000" b="1" spc="-1070" dirty="0">
                <a:latin typeface="+mj-lt"/>
                <a:cs typeface="Tahoma"/>
              </a:rPr>
              <a:t> </a:t>
            </a:r>
            <a:r>
              <a:rPr sz="4000" b="1" spc="240" dirty="0">
                <a:latin typeface="+mj-lt"/>
                <a:cs typeface="Tahoma"/>
              </a:rPr>
              <a:t>em</a:t>
            </a:r>
            <a:r>
              <a:rPr lang="pt-BR" sz="4000" b="1" spc="240" dirty="0">
                <a:latin typeface="+mj-lt"/>
                <a:cs typeface="Tahoma"/>
              </a:rPr>
              <a:t> </a:t>
            </a:r>
            <a:r>
              <a:rPr sz="4000" b="1" spc="65" dirty="0" err="1">
                <a:latin typeface="+mj-lt"/>
                <a:cs typeface="Tahoma"/>
              </a:rPr>
              <a:t>formato</a:t>
            </a:r>
            <a:r>
              <a:rPr sz="4000" b="1" spc="-80" dirty="0">
                <a:latin typeface="+mj-lt"/>
                <a:cs typeface="Tahoma"/>
              </a:rPr>
              <a:t> </a:t>
            </a:r>
            <a:r>
              <a:rPr sz="4000" b="1" spc="229" dirty="0">
                <a:latin typeface="+mj-lt"/>
                <a:cs typeface="Tahoma"/>
              </a:rPr>
              <a:t>PDF</a:t>
            </a:r>
            <a:endParaRPr sz="4000" dirty="0">
              <a:latin typeface="+mj-lt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4000" b="1" spc="45" dirty="0">
                <a:latin typeface="+mj-lt"/>
                <a:cs typeface="Tahoma"/>
              </a:rPr>
              <a:t>para</a:t>
            </a:r>
            <a:r>
              <a:rPr sz="4000" b="1" spc="-80" dirty="0">
                <a:latin typeface="+mj-lt"/>
                <a:cs typeface="Tahoma"/>
              </a:rPr>
              <a:t> </a:t>
            </a:r>
            <a:r>
              <a:rPr sz="4000" b="1" i="1" spc="105" dirty="0">
                <a:latin typeface="+mj-lt"/>
                <a:cs typeface="Tahoma"/>
              </a:rPr>
              <a:t>download</a:t>
            </a:r>
            <a:r>
              <a:rPr sz="4000" b="1" spc="-80" dirty="0">
                <a:latin typeface="+mj-lt"/>
                <a:cs typeface="Tahoma"/>
              </a:rPr>
              <a:t> </a:t>
            </a:r>
            <a:r>
              <a:rPr sz="4000" b="1" spc="110" dirty="0">
                <a:latin typeface="+mj-lt"/>
                <a:cs typeface="Tahoma"/>
              </a:rPr>
              <a:t>e</a:t>
            </a:r>
            <a:r>
              <a:rPr sz="4000" b="1" spc="-80" dirty="0">
                <a:latin typeface="+mj-lt"/>
                <a:cs typeface="Tahoma"/>
              </a:rPr>
              <a:t> </a:t>
            </a:r>
            <a:r>
              <a:rPr sz="4000" b="1" spc="45" dirty="0" err="1">
                <a:latin typeface="+mj-lt"/>
                <a:cs typeface="Tahoma"/>
              </a:rPr>
              <a:t>impressão</a:t>
            </a:r>
            <a:endParaRPr sz="4000" dirty="0">
              <a:latin typeface="+mj-lt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000" dirty="0">
              <a:latin typeface="+mj-lt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4000" b="1" spc="155" dirty="0">
                <a:latin typeface="+mj-lt"/>
                <a:cs typeface="Tahoma"/>
              </a:rPr>
              <a:t>Banco</a:t>
            </a:r>
            <a:r>
              <a:rPr sz="4000" b="1" spc="-80" dirty="0">
                <a:latin typeface="+mj-lt"/>
                <a:cs typeface="Tahoma"/>
              </a:rPr>
              <a:t> </a:t>
            </a:r>
            <a:r>
              <a:rPr sz="4000" b="1" spc="165" dirty="0">
                <a:latin typeface="+mj-lt"/>
                <a:cs typeface="Tahoma"/>
              </a:rPr>
              <a:t>de</a:t>
            </a:r>
            <a:r>
              <a:rPr sz="4000" b="1" spc="-80" dirty="0">
                <a:latin typeface="+mj-lt"/>
                <a:cs typeface="Tahoma"/>
              </a:rPr>
              <a:t> </a:t>
            </a:r>
            <a:r>
              <a:rPr sz="4000" b="1" spc="30" dirty="0">
                <a:latin typeface="+mj-lt"/>
                <a:cs typeface="Tahoma"/>
              </a:rPr>
              <a:t>atividades</a:t>
            </a:r>
            <a:r>
              <a:rPr lang="pt-BR" sz="4000" b="1" spc="30" dirty="0">
                <a:latin typeface="+mj-lt"/>
                <a:cs typeface="Tahoma"/>
              </a:rPr>
              <a:t> – dinâmicas e atividades propostas para auxílio na consolidação de conceitos</a:t>
            </a:r>
          </a:p>
          <a:p>
            <a:pPr marL="12700">
              <a:lnSpc>
                <a:spcPct val="100000"/>
              </a:lnSpc>
            </a:pPr>
            <a:endParaRPr lang="pt-BR" sz="4000" b="1" spc="30" dirty="0">
              <a:latin typeface="+mj-lt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lang="pt-BR" sz="4000" b="1" spc="30" dirty="0">
                <a:latin typeface="+mj-lt"/>
                <a:cs typeface="Tahoma"/>
              </a:rPr>
              <a:t>Tempo de aplicação – 5 a 10 horas-aula</a:t>
            </a:r>
            <a:endParaRPr sz="4000" dirty="0">
              <a:latin typeface="+mj-lt"/>
              <a:cs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rilhant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1653</TotalTime>
  <Words>616</Words>
  <Application>Microsoft Office PowerPoint</Application>
  <PresentationFormat>Personalizar</PresentationFormat>
  <Paragraphs>92</Paragraphs>
  <Slides>17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17</vt:i4>
      </vt:variant>
    </vt:vector>
  </HeadingPairs>
  <TitlesOfParts>
    <vt:vector size="27" baseType="lpstr">
      <vt:lpstr>Aptos</vt:lpstr>
      <vt:lpstr>Arial</vt:lpstr>
      <vt:lpstr>Calibir</vt:lpstr>
      <vt:lpstr>Calibri</vt:lpstr>
      <vt:lpstr>Calibri Light</vt:lpstr>
      <vt:lpstr>Tahoma</vt:lpstr>
      <vt:lpstr>Verdana</vt:lpstr>
      <vt:lpstr>Office Theme</vt:lpstr>
      <vt:lpstr>2_Tema do Office</vt:lpstr>
      <vt:lpstr>Tema do Office</vt:lpstr>
      <vt:lpstr>Apresentação do PowerPoint</vt:lpstr>
      <vt:lpstr>Por que ensinar  ética e cidadania  nas escolas ?</vt:lpstr>
      <vt:lpstr>Apresentação do PowerPoint</vt:lpstr>
      <vt:lpstr>TEMAS E CONCEITOS ABORDADOS</vt:lpstr>
      <vt:lpstr>QUAL A METODOLOGIA  PROPOSTA ?</vt:lpstr>
      <vt:lpstr>FORMATO  E MODO DE APLICAÇÃO  DO MATERIAL</vt:lpstr>
      <vt:lpstr>Apresentação do PowerPoint</vt:lpstr>
      <vt:lpstr> 1º AO 5º ANO</vt:lpstr>
      <vt:lpstr>MATERIAL  DE APOIO À COLEÇÃO DE REVISTAS </vt:lpstr>
      <vt:lpstr>5º ANO </vt:lpstr>
      <vt:lpstr>Apresentação do PowerPoint</vt:lpstr>
      <vt:lpstr>Apresentação do PowerPoint</vt:lpstr>
      <vt:lpstr>MATERIAIS COMPLEMENTARES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Audria Cristina Coelho Constantin</dc:creator>
  <cp:lastModifiedBy>Audria Cristina Coelho Constantin</cp:lastModifiedBy>
  <cp:revision>6</cp:revision>
  <dcterms:created xsi:type="dcterms:W3CDTF">2024-04-22T16:34:21Z</dcterms:created>
  <dcterms:modified xsi:type="dcterms:W3CDTF">2024-04-30T15:25:42Z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2024-04-12T00:00:00Z</vt:filetime>
  </property>
  <property fmtid="{D5CDD505-2E9C-101B-9397-08002B2CF9AE}" pid="3" name="Creator">
    <vt:lpwstr>Adobe Illustrator 28.4 (Windows)</vt:lpwstr>
  </property>
  <property fmtid="{D5CDD505-2E9C-101B-9397-08002B2CF9AE}" pid="4" name="LastSaved">
    <vt:filetime>2024-04-22T00:00:00Z</vt:filetime>
  </property>
</Properties>
</file>