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409" r:id="rId6"/>
    <p:sldId id="416" r:id="rId7"/>
    <p:sldId id="354" r:id="rId8"/>
    <p:sldId id="414" r:id="rId9"/>
    <p:sldId id="415" r:id="rId10"/>
    <p:sldId id="349" r:id="rId11"/>
    <p:sldId id="350" r:id="rId12"/>
    <p:sldId id="408" r:id="rId13"/>
    <p:sldId id="352" r:id="rId14"/>
    <p:sldId id="353" r:id="rId15"/>
    <p:sldId id="398" r:id="rId16"/>
    <p:sldId id="315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ia Cristina Coelho Constantin" initials="ACCC" lastIdx="1" clrIdx="0">
    <p:extLst>
      <p:ext uri="{19B8F6BF-5375-455C-9EA6-DF929625EA0E}">
        <p15:presenceInfo xmlns:p15="http://schemas.microsoft.com/office/powerpoint/2012/main" userId="406bbc4c4b2466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5E7"/>
    <a:srgbClr val="FF6600"/>
    <a:srgbClr val="006666"/>
    <a:srgbClr val="006600"/>
    <a:srgbClr val="009999"/>
    <a:srgbClr val="FF3300"/>
    <a:srgbClr val="008080"/>
    <a:srgbClr val="00CC00"/>
    <a:srgbClr val="DE4A08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82C831-B131-1243-176A-14973FEA5BBC}" v="42" dt="2025-06-02T17:17:58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6809" autoAdjust="0"/>
  </p:normalViewPr>
  <p:slideViewPr>
    <p:cSldViewPr snapToGrid="0">
      <p:cViewPr varScale="1">
        <p:scale>
          <a:sx n="96" d="100"/>
          <a:sy n="96" d="100"/>
        </p:scale>
        <p:origin x="11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Eduarda dos Anjos de Almeida" userId="S::maria.anjos@cgu.gov.br::e3352eb4-396e-4d70-996c-affa5af35256" providerId="AD" clId="Web-{5C3D06ED-4E9D-1C84-A1AB-2FCD0A229D6B}"/>
    <pc:docChg chg="modSld">
      <pc:chgData name="Maria Eduarda dos Anjos de Almeida" userId="S::maria.anjos@cgu.gov.br::e3352eb4-396e-4d70-996c-affa5af35256" providerId="AD" clId="Web-{5C3D06ED-4E9D-1C84-A1AB-2FCD0A229D6B}" dt="2025-05-30T18:06:31.351" v="5" actId="1076"/>
      <pc:docMkLst>
        <pc:docMk/>
      </pc:docMkLst>
      <pc:sldChg chg="modSp">
        <pc:chgData name="Maria Eduarda dos Anjos de Almeida" userId="S::maria.anjos@cgu.gov.br::e3352eb4-396e-4d70-996c-affa5af35256" providerId="AD" clId="Web-{5C3D06ED-4E9D-1C84-A1AB-2FCD0A229D6B}" dt="2025-05-30T18:06:31.351" v="5" actId="1076"/>
        <pc:sldMkLst>
          <pc:docMk/>
          <pc:sldMk cId="275910070" sldId="354"/>
        </pc:sldMkLst>
        <pc:spChg chg="mod">
          <ac:chgData name="Maria Eduarda dos Anjos de Almeida" userId="S::maria.anjos@cgu.gov.br::e3352eb4-396e-4d70-996c-affa5af35256" providerId="AD" clId="Web-{5C3D06ED-4E9D-1C84-A1AB-2FCD0A229D6B}" dt="2025-05-30T18:06:31.351" v="5" actId="1076"/>
          <ac:spMkLst>
            <pc:docMk/>
            <pc:sldMk cId="275910070" sldId="354"/>
            <ac:spMk id="7" creationId="{C6F40D62-5E3E-4EAD-B45C-2BCDBF4401D6}"/>
          </ac:spMkLst>
        </pc:spChg>
        <pc:spChg chg="mod">
          <ac:chgData name="Maria Eduarda dos Anjos de Almeida" userId="S::maria.anjos@cgu.gov.br::e3352eb4-396e-4d70-996c-affa5af35256" providerId="AD" clId="Web-{5C3D06ED-4E9D-1C84-A1AB-2FCD0A229D6B}" dt="2025-05-30T18:06:23.304" v="4" actId="20577"/>
          <ac:spMkLst>
            <pc:docMk/>
            <pc:sldMk cId="275910070" sldId="354"/>
            <ac:spMk id="9" creationId="{6ED867D3-4BF7-4FD5-B57C-F731715CB0CA}"/>
          </ac:spMkLst>
        </pc:spChg>
      </pc:sldChg>
    </pc:docChg>
  </pc:docChgLst>
  <pc:docChgLst>
    <pc:chgData name="Maria Eduarda dos Anjos de Almeida" userId="S::maria.anjos@cgu.gov.br::e3352eb4-396e-4d70-996c-affa5af35256" providerId="AD" clId="Web-{DD82C831-B131-1243-176A-14973FEA5BBC}"/>
    <pc:docChg chg="modSld">
      <pc:chgData name="Maria Eduarda dos Anjos de Almeida" userId="S::maria.anjos@cgu.gov.br::e3352eb4-396e-4d70-996c-affa5af35256" providerId="AD" clId="Web-{DD82C831-B131-1243-176A-14973FEA5BBC}" dt="2025-06-02T17:17:58.472" v="30" actId="1076"/>
      <pc:docMkLst>
        <pc:docMk/>
      </pc:docMkLst>
      <pc:sldChg chg="addSp delSp modSp">
        <pc:chgData name="Maria Eduarda dos Anjos de Almeida" userId="S::maria.anjos@cgu.gov.br::e3352eb4-396e-4d70-996c-affa5af35256" providerId="AD" clId="Web-{DD82C831-B131-1243-176A-14973FEA5BBC}" dt="2025-06-02T17:17:58.472" v="30" actId="1076"/>
        <pc:sldMkLst>
          <pc:docMk/>
          <pc:sldMk cId="978297249" sldId="315"/>
        </pc:sldMkLst>
        <pc:spChg chg="add del">
          <ac:chgData name="Maria Eduarda dos Anjos de Almeida" userId="S::maria.anjos@cgu.gov.br::e3352eb4-396e-4d70-996c-affa5af35256" providerId="AD" clId="Web-{DD82C831-B131-1243-176A-14973FEA5BBC}" dt="2025-06-02T17:15:15.640" v="1"/>
          <ac:spMkLst>
            <pc:docMk/>
            <pc:sldMk cId="978297249" sldId="315"/>
            <ac:spMk id="21" creationId="{C5DC97CA-CEEF-7205-F966-8AF2A352D380}"/>
          </ac:spMkLst>
        </pc:spChg>
        <pc:spChg chg="add mod">
          <ac:chgData name="Maria Eduarda dos Anjos de Almeida" userId="S::maria.anjos@cgu.gov.br::e3352eb4-396e-4d70-996c-affa5af35256" providerId="AD" clId="Web-{DD82C831-B131-1243-176A-14973FEA5BBC}" dt="2025-06-02T17:17:58.472" v="30" actId="1076"/>
          <ac:spMkLst>
            <pc:docMk/>
            <pc:sldMk cId="978297249" sldId="315"/>
            <ac:spMk id="22" creationId="{0E4AB1F4-F470-B9E1-1740-C1DF034588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FDCA5-BC22-41B2-A08F-EFA475F1E6AD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257ED-1CBF-4F22-BCC6-60CD99884775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429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257ED-1CBF-4F22-BCC6-60CD99884775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423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257ED-1CBF-4F22-BCC6-60CD99884775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678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257ED-1CBF-4F22-BCC6-60CD99884775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259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257ED-1CBF-4F22-BCC6-60CD99884775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4024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257ED-1CBF-4F22-BCC6-60CD99884775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20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257ED-1CBF-4F22-BCC6-60CD99884775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6167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257ED-1CBF-4F22-BCC6-60CD99884775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0329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257ED-1CBF-4F22-BCC6-60CD99884775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3607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257ED-1CBF-4F22-BCC6-60CD9988477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56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5A62-69A1-4684-BB6D-7E760FFBF6B0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EB3-DAA4-4E96-8658-ACE36CBDC4A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9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5A62-69A1-4684-BB6D-7E760FFBF6B0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EB3-DAA4-4E96-8658-ACE36CBDC4A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813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5A62-69A1-4684-BB6D-7E760FFBF6B0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EB3-DAA4-4E96-8658-ACE36CBDC4A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244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E8BEE-356D-451F-9D31-5E39A197D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E3F2DE-C266-4234-B761-883F29A07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085333-CB95-455F-969E-989BE51C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2D7C-CEE7-4A76-97C3-F089FF1C4F52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6CFFDD-57F3-437B-8301-796EBC18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6A02EF-4DA4-48CE-9A56-2E78A94E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4254-BE00-4D2F-83AA-293A93C9429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015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B4C55-984B-486E-8629-C3C939FE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5B673D-2030-4C96-A6FA-6D8001FA0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BE248A-1004-4F7B-BBAE-DE2D217B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2D7C-CEE7-4A76-97C3-F089FF1C4F52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AE76E8-DA94-43F8-83C4-5955AF432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D9F305-2A1D-4326-8CE8-227CBADF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4254-BE00-4D2F-83AA-293A93C9429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1317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B22C3-6B19-477E-A800-3B73312A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934496-0541-436D-A6FB-C76A79A71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EA5304-D6AE-4F90-86AF-DC8B6650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2D7C-CEE7-4A76-97C3-F089FF1C4F52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01D570-1294-41B6-8C25-44176816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C6B6E8-5F5E-4680-8DFA-6BCBC75E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4254-BE00-4D2F-83AA-293A93C9429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014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3292D-63CD-4DBD-8BD7-99F8C320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E44E0F-527C-42E2-8DF3-9B9BF07CA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557C0C-4E01-450A-A787-CC75E6B5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23110E-E140-4515-A181-2685F9991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2D7C-CEE7-4A76-97C3-F089FF1C4F52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3C83E2-B21C-4963-9580-CDD2A79A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A59AA8-9464-431E-8CCB-37858C3D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4254-BE00-4D2F-83AA-293A93C9429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254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8863B-5A38-49F8-9DAC-333A1C0A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49448A-28C4-4861-830B-DEA8A228C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EA91B9-2D12-44D2-A803-0DAD0A7AF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AC049CD-5BBD-493E-B15D-6F9367763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E05FDE4-7429-48FC-B896-4A9715DE6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E7DB9A-C0E4-4AEF-AFA8-1AC10043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2D7C-CEE7-4A76-97C3-F089FF1C4F52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08FAC4-7BBC-409C-9F3F-F2ECA159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FD7E32D-7D25-4D42-8066-04F9309D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4254-BE00-4D2F-83AA-293A93C9429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6963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500CF-FFAE-4D42-BE6E-F1D3D8B3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E659EC5-B7FD-4BAC-91C1-CCCB49877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2D7C-CEE7-4A76-97C3-F089FF1C4F52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C4891E9-9A12-42A8-891D-50D87684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5D8A2C7-4BD9-4204-BDE2-6669F6AA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4254-BE00-4D2F-83AA-293A93C9429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5420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90E379-2118-4B5D-A729-4DB3ACF0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2D7C-CEE7-4A76-97C3-F089FF1C4F52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CE3054-C824-4EA8-A76A-2546681D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D88715-8FF4-4F46-A88E-8F0CD220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4254-BE00-4D2F-83AA-293A93C9429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0950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18C27-2710-4DF2-880E-B055879C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361F0D-98A3-46F1-8077-502ADA2A3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FBCF1C-9237-471C-9063-0D006BECD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E02E90-92D2-4C78-898C-AF994FCB7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2D7C-CEE7-4A76-97C3-F089FF1C4F52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0499CF-27F1-4B74-A249-3692ADDAA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AF4EDC-02C9-47EA-9884-9ECCD790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4254-BE00-4D2F-83AA-293A93C9429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126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5A62-69A1-4684-BB6D-7E760FFBF6B0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EB3-DAA4-4E96-8658-ACE36CBDC4A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0702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9A07C-7AE8-4620-80A4-0F6EA5E1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BEEFC76-6B57-4A49-93E7-64E188485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F39F3-4F37-42A4-AC17-16EE33403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B186F0-363D-4CCF-A3C9-EBAF1EE59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2D7C-CEE7-4A76-97C3-F089FF1C4F52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9A8AB6-39E5-4ABD-B213-1FF9B267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D63406-3561-4795-B96B-BBBFA288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4254-BE00-4D2F-83AA-293A93C9429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5933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C7DB9-0FA7-4DA5-9EBC-153B3491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8E1073-C78F-4EEE-A6AD-65236F6F2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29530C-0F35-416A-B84A-E370EEC7C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2D7C-CEE7-4A76-97C3-F089FF1C4F52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59306D-F6AC-414C-8506-EF651BB8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6FD8F0-31AB-4DA6-9312-B399D3A8D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4254-BE00-4D2F-83AA-293A93C9429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7587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9924D4-E8B0-4D99-9295-C19D634E3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085AC5-33B9-418E-AE49-1CA5ADBE1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476BAF-3EBC-42BC-A1CD-FC29F3717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2D7C-CEE7-4A76-97C3-F089FF1C4F52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3040D3-21EA-4CBA-A3EA-52854582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17E535-9834-4EC3-971C-B1A5B9AC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4254-BE00-4D2F-83AA-293A93C9429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496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5A62-69A1-4684-BB6D-7E760FFBF6B0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EB3-DAA4-4E96-8658-ACE36CBDC4A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08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5A62-69A1-4684-BB6D-7E760FFBF6B0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EB3-DAA4-4E96-8658-ACE36CBDC4A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563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5A62-69A1-4684-BB6D-7E760FFBF6B0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EB3-DAA4-4E96-8658-ACE36CBDC4A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48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5A62-69A1-4684-BB6D-7E760FFBF6B0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EB3-DAA4-4E96-8658-ACE36CBDC4A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430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5A62-69A1-4684-BB6D-7E760FFBF6B0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EB3-DAA4-4E96-8658-ACE36CBDC4A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009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5A62-69A1-4684-BB6D-7E760FFBF6B0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EB3-DAA4-4E96-8658-ACE36CBDC4A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437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5A62-69A1-4684-BB6D-7E760FFBF6B0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EB3-DAA4-4E96-8658-ACE36CBDC4A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63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5A62-69A1-4684-BB6D-7E760FFBF6B0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32EB3-DAA4-4E96-8658-ACE36CBDC4A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942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03F6C7-2D72-456F-9E5F-4D97573AE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DB39A6-1157-4C50-841E-FBD0D94FE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6C0DCB-402E-457F-8674-7E6EAAAA5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E2D7C-CEE7-4A76-97C3-F089FF1C4F52}" type="datetimeFigureOut">
              <a:rPr lang="pt-BR" smtClean="0"/>
              <a:t>02/06/2025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B02D48-B8C6-4014-88E9-D8ADB1A40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6C7C86-CD88-4A1C-8603-6A57B9AB8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34254-BE00-4D2F-83AA-293A93C9429C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454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cgu/pt-br/educacao-cidada/programas/turma-da-cidadani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gov.br/cgu/pt-br/educacao-cidada/contato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cgu/pt-br/educacao-cidada/programas/turma-da-cidadani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cgu/pt-br/educacao-cidada/" TargetMode="External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41.svg"/><Relationship Id="rId10" Type="http://schemas.openxmlformats.org/officeDocument/2006/relationships/image" Target="../media/image1.png"/><Relationship Id="rId4" Type="http://schemas.openxmlformats.org/officeDocument/2006/relationships/image" Target="../media/image40.png"/><Relationship Id="rId9" Type="http://schemas.openxmlformats.org/officeDocument/2006/relationships/hyperlink" Target="https://www.gov.br/cgu/pt-br/educacao-cidada/contato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cgu/pt-br/educacao-cidada/programas/turma-da-cidadania/turma-da-cidadani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9">
            <a:extLst>
              <a:ext uri="{FF2B5EF4-FFF2-40B4-BE49-F238E27FC236}">
                <a16:creationId xmlns:a16="http://schemas.microsoft.com/office/drawing/2014/main" id="{6753DD0A-FA63-470F-8543-DF632B12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485736"/>
            <a:ext cx="12192001" cy="2372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035242D-E21C-4AC1-80E0-80F9133137F5}"/>
              </a:ext>
            </a:extLst>
          </p:cNvPr>
          <p:cNvSpPr txBox="1"/>
          <p:nvPr/>
        </p:nvSpPr>
        <p:spPr>
          <a:xfrm>
            <a:off x="838200" y="4754880"/>
            <a:ext cx="10515600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Educação para ética e cidadania!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38CC42A6-1E0A-4BB2-A4F0-A20BFD642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3641"/>
            <a:ext cx="10515599" cy="33124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624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85179" y="310049"/>
            <a:ext cx="7191893" cy="6547951"/>
          </a:xfrm>
          <a:prstGeom prst="rect">
            <a:avLst/>
          </a:prstGeom>
          <a:solidFill>
            <a:srgbClr val="ECF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pt-BR" sz="2400" dirty="0">
                <a:solidFill>
                  <a:srgbClr val="002060"/>
                </a:solidFill>
                <a:cs typeface="Calibri" panose="020F0502020204030204" pitchFamily="34" charset="0"/>
              </a:rPr>
              <a:t>O material está disponível, gratuitamente, a estudantes e professores de escolas públicas e privadas de todo o país e pode ser acessado, inclusive para livre download,  </a:t>
            </a:r>
            <a:r>
              <a:rPr lang="pt-BR" sz="2400" dirty="0">
                <a:solidFill>
                  <a:srgbClr val="002060"/>
                </a:solidFill>
                <a:cs typeface="Calibri" panose="020F0502020204030204" pitchFamily="34" charset="0"/>
                <a:hlinkClick r:id="rId3"/>
              </a:rPr>
              <a:t>no portal de Educação Cidadã. </a:t>
            </a:r>
            <a:endParaRPr lang="pt-BR" sz="2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endParaRPr lang="pt-BR" sz="2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pt-BR" sz="2400" b="0" i="0" dirty="0">
                <a:solidFill>
                  <a:srgbClr val="555555"/>
                </a:solidFill>
                <a:effectLst/>
                <a:latin typeface="rawline"/>
              </a:rPr>
              <a:t>E ainda, se alguma entidade ou organização (pública ou privada) tiver interesse em imprimir o material com qualidade gráfica profissional, poderá entrar em </a:t>
            </a:r>
            <a:r>
              <a:rPr lang="pt-BR" sz="2400" b="0" i="0" u="none" strike="noStrike" dirty="0">
                <a:solidFill>
                  <a:srgbClr val="1351B4"/>
                </a:solidFill>
                <a:effectLst/>
                <a:latin typeface="rawline"/>
                <a:hlinkClick r:id="rId4"/>
              </a:rPr>
              <a:t>contato com a CGU em cada estado</a:t>
            </a:r>
            <a:r>
              <a:rPr lang="pt-BR" sz="2400" b="0" i="0" dirty="0">
                <a:solidFill>
                  <a:srgbClr val="555555"/>
                </a:solidFill>
                <a:effectLst/>
                <a:latin typeface="rawline"/>
              </a:rPr>
              <a:t> e firmar um Termo de Compromisso para receber os arquivos em alta resolução, inclusive com a adição da sua logomarca, para impressão e distribuição gratuita do material às unidades educacionais. </a:t>
            </a:r>
            <a:endParaRPr lang="pt-BR" sz="24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3" y="2328090"/>
            <a:ext cx="3798557" cy="2381211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ED867D3-4BF7-4FD5-B57C-F731715CB0CA}"/>
              </a:ext>
            </a:extLst>
          </p:cNvPr>
          <p:cNvSpPr/>
          <p:nvPr/>
        </p:nvSpPr>
        <p:spPr>
          <a:xfrm>
            <a:off x="89320" y="310050"/>
            <a:ext cx="5288925" cy="14315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50800" dir="5400000" sx="96000" sy="96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50800" dir="5400000" sx="96000" sy="96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Bauhaus 93" panose="04030905020B02020C02" pitchFamily="82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70C0"/>
                </a:solidFill>
                <a:latin typeface="Bauhaus 93" panose="04030905020B02020C02" pitchFamily="82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 Black" panose="020B0A04020102020204" pitchFamily="34" charset="0"/>
              </a:rPr>
              <a:t>COMO PARTICIPAR?</a:t>
            </a:r>
          </a:p>
        </p:txBody>
      </p:sp>
    </p:spTree>
    <p:extLst>
      <p:ext uri="{BB962C8B-B14F-4D97-AF65-F5344CB8AC3E}">
        <p14:creationId xmlns:p14="http://schemas.microsoft.com/office/powerpoint/2010/main" val="371506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B9AA1AFD-FDA6-43BB-8650-ACAA4B00536B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Saiba mais: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Portal de Educação Cidadã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098140F-C719-4335-B757-FE2C19E5FB9A}"/>
              </a:ext>
            </a:extLst>
          </p:cNvPr>
          <p:cNvSpPr txBox="1"/>
          <p:nvPr/>
        </p:nvSpPr>
        <p:spPr>
          <a:xfrm>
            <a:off x="2246243" y="6056693"/>
            <a:ext cx="909430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https://www.gov.br/cgu/pt-br/educacao-cidada/</a:t>
            </a:r>
            <a:r>
              <a:rPr lang="pt-BR" sz="2000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programas/turma-da-cidadania</a:t>
            </a:r>
            <a:endParaRPr lang="pt-BR" sz="2000" dirty="0">
              <a:ea typeface="+mn-lt"/>
              <a:cs typeface="+mn-lt"/>
            </a:endParaRPr>
          </a:p>
          <a:p>
            <a:pPr>
              <a:defRPr/>
            </a:pPr>
            <a:endParaRPr lang="pt-BR" sz="2000" dirty="0">
              <a:cs typeface="Calibri"/>
            </a:endParaRPr>
          </a:p>
        </p:txBody>
      </p:sp>
      <p:pic>
        <p:nvPicPr>
          <p:cNvPr id="3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0BF29710-8A17-DAAB-3952-32884413D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875" y="303216"/>
            <a:ext cx="8668750" cy="500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2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9194" y="5954347"/>
            <a:ext cx="361098" cy="3610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60322" y="5984310"/>
            <a:ext cx="449843" cy="3148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6701" y="5924636"/>
            <a:ext cx="363369" cy="36109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77751" y="880310"/>
            <a:ext cx="2497968" cy="696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5067"/>
              </a:lnSpc>
              <a:spcBef>
                <a:spcPct val="0"/>
              </a:spcBef>
            </a:pPr>
            <a:r>
              <a:rPr lang="en-US" sz="5334" u="none">
                <a:solidFill>
                  <a:srgbClr val="5076B6"/>
                </a:solidFill>
                <a:latin typeface="Catamaran Bold Bold"/>
              </a:rPr>
              <a:t>Contato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66919" y="2488360"/>
            <a:ext cx="7222922" cy="2604020"/>
            <a:chOff x="-2409" y="66676"/>
            <a:chExt cx="12007898" cy="5208040"/>
          </a:xfrm>
        </p:grpSpPr>
        <p:sp>
          <p:nvSpPr>
            <p:cNvPr id="9" name="TextBox 9"/>
            <p:cNvSpPr txBox="1"/>
            <p:nvPr/>
          </p:nvSpPr>
          <p:spPr>
            <a:xfrm>
              <a:off x="0" y="66676"/>
              <a:ext cx="5962186" cy="545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3E4450"/>
                  </a:solidFill>
                  <a:latin typeface="HK Grotesk Bold Bold"/>
                </a:rPr>
                <a:t>| CGU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40270"/>
              <a:ext cx="2461606" cy="468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ts val="180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5076B6"/>
                  </a:solidFill>
                  <a:latin typeface="HK Grotesk Bold Bold"/>
                </a:rPr>
                <a:t>Site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788822"/>
              <a:ext cx="2461606" cy="468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l">
                <a:lnSpc>
                  <a:spcPts val="1800"/>
                </a:lnSpc>
                <a:spcBef>
                  <a:spcPct val="0"/>
                </a:spcBef>
              </a:pPr>
              <a:r>
                <a:rPr lang="en-US" sz="1800" u="none" dirty="0">
                  <a:solidFill>
                    <a:srgbClr val="5076B6"/>
                  </a:solidFill>
                  <a:latin typeface="HK Grotesk Bold Bold"/>
                </a:rPr>
                <a:t>E-mail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671" y="2446058"/>
              <a:ext cx="2981091" cy="468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l">
                <a:lnSpc>
                  <a:spcPts val="1800"/>
                </a:lnSpc>
                <a:spcBef>
                  <a:spcPct val="0"/>
                </a:spcBef>
              </a:pPr>
              <a:r>
                <a:rPr lang="en-US" sz="1800" u="none" dirty="0">
                  <a:solidFill>
                    <a:srgbClr val="5076B6"/>
                  </a:solidFill>
                  <a:latin typeface="HK Grotesk Bold Bold"/>
                </a:rPr>
                <a:t>Redes </a:t>
              </a:r>
              <a:r>
                <a:rPr lang="en-US" sz="1800" u="none" dirty="0" err="1">
                  <a:solidFill>
                    <a:srgbClr val="5076B6"/>
                  </a:solidFill>
                  <a:latin typeface="HK Grotesk Bold Bold"/>
                </a:rPr>
                <a:t>Sociais</a:t>
              </a:r>
              <a:endParaRPr lang="en-US" sz="1800" u="none" dirty="0">
                <a:solidFill>
                  <a:srgbClr val="5076B6"/>
                </a:solidFill>
                <a:latin typeface="HK Grotesk Bold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2409" y="4204326"/>
              <a:ext cx="5323714" cy="448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ts val="1687"/>
                </a:lnSpc>
                <a:spcBef>
                  <a:spcPct val="0"/>
                </a:spcBef>
              </a:pPr>
              <a:r>
                <a:rPr lang="en-US" sz="1800" spc="29">
                  <a:solidFill>
                    <a:srgbClr val="3E4450"/>
                  </a:solidFill>
                  <a:latin typeface="HK Grotesk Light"/>
                  <a:hlinkClick r:id="rId8"/>
                </a:rPr>
                <a:t>gov.br/cgu/</a:t>
              </a:r>
              <a:r>
                <a:rPr lang="en-US" sz="1800" spc="29" err="1">
                  <a:solidFill>
                    <a:srgbClr val="3E4450"/>
                  </a:solidFill>
                  <a:latin typeface="HK Grotesk Light"/>
                  <a:hlinkClick r:id="rId8"/>
                </a:rPr>
                <a:t>educacaocidada</a:t>
              </a:r>
              <a:endParaRPr lang="en-US" sz="1800" spc="29">
                <a:solidFill>
                  <a:srgbClr val="3E4450"/>
                </a:solidFill>
                <a:latin typeface="HK Grotesk Light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671" y="4825876"/>
              <a:ext cx="11992818" cy="4488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ts val="1687"/>
                </a:lnSpc>
                <a:spcBef>
                  <a:spcPct val="0"/>
                </a:spcBef>
              </a:pPr>
              <a:r>
                <a:rPr lang="en-US" sz="1800" spc="29" dirty="0">
                  <a:solidFill>
                    <a:srgbClr val="3E4450"/>
                  </a:solidFill>
                  <a:latin typeface="HK Grotesk Light"/>
                  <a:hlinkClick r:id="rId9"/>
                </a:rPr>
                <a:t>www.gov.br/cgu/pt-br/educacao-cidada/contatos</a:t>
              </a:r>
              <a:endParaRPr lang="en-US" sz="1800" spc="29" dirty="0">
                <a:solidFill>
                  <a:srgbClr val="3E4450"/>
                </a:solidFill>
                <a:latin typeface="HK Grotesk Light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17513" y="5955839"/>
            <a:ext cx="1275075" cy="346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794"/>
              </a:lnSpc>
            </a:pPr>
            <a:r>
              <a:rPr lang="en-US" sz="1995" err="1">
                <a:solidFill>
                  <a:srgbClr val="000000"/>
                </a:solidFill>
                <a:latin typeface="HK Grotesk Light"/>
              </a:rPr>
              <a:t>cguonline</a:t>
            </a:r>
            <a:endParaRPr lang="en-US" sz="1995">
              <a:solidFill>
                <a:srgbClr val="000000"/>
              </a:solidFill>
              <a:latin typeface="HK Grotesk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173099" y="5967062"/>
            <a:ext cx="1029891" cy="34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794"/>
              </a:lnSpc>
            </a:pPr>
            <a:r>
              <a:rPr lang="en-US" sz="1950" dirty="0" err="1">
                <a:solidFill>
                  <a:srgbClr val="000000"/>
                </a:solidFill>
                <a:latin typeface="HK Grotesk Light"/>
              </a:rPr>
              <a:t>cguoficia</a:t>
            </a:r>
            <a:endParaRPr lang="en-US" sz="1995" dirty="0" err="1">
              <a:solidFill>
                <a:srgbClr val="000000"/>
              </a:solidFill>
              <a:latin typeface="HK Grotesk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828182" y="5937112"/>
            <a:ext cx="1080236" cy="346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794"/>
              </a:lnSpc>
            </a:pPr>
            <a:r>
              <a:rPr lang="en-US" sz="1995" err="1">
                <a:solidFill>
                  <a:srgbClr val="000000"/>
                </a:solidFill>
                <a:latin typeface="HK Grotesk Light"/>
              </a:rPr>
              <a:t>cguonline</a:t>
            </a:r>
            <a:endParaRPr lang="en-US" sz="1995">
              <a:solidFill>
                <a:srgbClr val="000000"/>
              </a:solidFill>
              <a:latin typeface="HK Grotesk Light"/>
            </a:endParaRPr>
          </a:p>
        </p:txBody>
      </p:sp>
      <p:pic>
        <p:nvPicPr>
          <p:cNvPr id="19" name="Imagem 18" descr="Logotipo&#10;&#10;Descrição gerada automaticamente">
            <a:extLst>
              <a:ext uri="{FF2B5EF4-FFF2-40B4-BE49-F238E27FC236}">
                <a16:creationId xmlns:a16="http://schemas.microsoft.com/office/drawing/2014/main" id="{211167D6-41C2-4E24-93B7-599396A260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444" y="5684390"/>
            <a:ext cx="2491897" cy="781405"/>
          </a:xfrm>
          <a:prstGeom prst="rect">
            <a:avLst/>
          </a:prstGeom>
        </p:spPr>
      </p:pic>
      <p:pic>
        <p:nvPicPr>
          <p:cNvPr id="2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353541CA-F013-FC5D-E19A-D16D7380D3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7757" y="6022373"/>
            <a:ext cx="2598058" cy="446610"/>
          </a:xfrm>
          <a:prstGeom prst="rect">
            <a:avLst/>
          </a:prstGeom>
        </p:spPr>
      </p:pic>
      <p:pic>
        <p:nvPicPr>
          <p:cNvPr id="20" name="Imagem 19" descr="Logotipo&#10;&#10;Descrição gerada automaticamente">
            <a:extLst>
              <a:ext uri="{FF2B5EF4-FFF2-40B4-BE49-F238E27FC236}">
                <a16:creationId xmlns:a16="http://schemas.microsoft.com/office/drawing/2014/main" id="{539C1423-6AFF-2C73-53EC-0FD9ED09BCA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t="-509" r="70950" b="509"/>
          <a:stretch/>
        </p:blipFill>
        <p:spPr>
          <a:xfrm>
            <a:off x="8604867" y="2794652"/>
            <a:ext cx="2844279" cy="317221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A2CD635-20BD-0FF8-AF6A-72CDBFE8E06F}"/>
              </a:ext>
            </a:extLst>
          </p:cNvPr>
          <p:cNvSpPr/>
          <p:nvPr/>
        </p:nvSpPr>
        <p:spPr>
          <a:xfrm>
            <a:off x="10452218" y="4093335"/>
            <a:ext cx="1727583" cy="1129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D947640-5D54-4CDF-B5EC-71E7C72D2FF2}"/>
              </a:ext>
            </a:extLst>
          </p:cNvPr>
          <p:cNvSpPr txBox="1"/>
          <p:nvPr/>
        </p:nvSpPr>
        <p:spPr>
          <a:xfrm>
            <a:off x="10201419" y="4201362"/>
            <a:ext cx="249545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Educação Cidadã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E4AB1F4-F470-B9E1-1740-C1DF03458865}"/>
              </a:ext>
            </a:extLst>
          </p:cNvPr>
          <p:cNvSpPr txBox="1"/>
          <p:nvPr/>
        </p:nvSpPr>
        <p:spPr>
          <a:xfrm>
            <a:off x="4103661" y="5277224"/>
            <a:ext cx="399325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b="1" dirty="0">
                <a:latin typeface="Arial"/>
                <a:ea typeface="Calibri"/>
                <a:cs typeface="Arial"/>
              </a:rPr>
              <a:t>SECRETARIA DE INTEGRIDADE PÚBLICA</a:t>
            </a:r>
            <a:endParaRPr lang="pt-BR" sz="1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29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4576505C-66F3-7A91-F890-A5EC55697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7" r="3650"/>
          <a:stretch/>
        </p:blipFill>
        <p:spPr>
          <a:xfrm>
            <a:off x="226569" y="421783"/>
            <a:ext cx="11738862" cy="60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2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20937" y="674370"/>
            <a:ext cx="6371063" cy="6183630"/>
          </a:xfrm>
          <a:prstGeom prst="rect">
            <a:avLst/>
          </a:prstGeom>
          <a:solidFill>
            <a:srgbClr val="ECF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F40D62-5E3E-4EAD-B45C-2BCDBF4401D6}"/>
              </a:ext>
            </a:extLst>
          </p:cNvPr>
          <p:cNvSpPr/>
          <p:nvPr/>
        </p:nvSpPr>
        <p:spPr>
          <a:xfrm>
            <a:off x="5992515" y="831770"/>
            <a:ext cx="5884128" cy="5212068"/>
          </a:xfrm>
          <a:prstGeom prst="rect">
            <a:avLst/>
          </a:prstGeom>
          <a:solidFill>
            <a:srgbClr val="ECF5E7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24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Turma da Cidadania </a:t>
            </a:r>
            <a:r>
              <a:rPr lang="pt-BR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é uma ação da Secretaria de Integridade Pública da CGU que visa incentivar o desenvolvimento de uma cultura ética e cidadã entre crianças e adolescentes, por meio da valorização de comportamentos íntegros da formação de cidadãos conscientes que não toleram desvios de conduta</a:t>
            </a:r>
            <a:r>
              <a:rPr lang="pt-BR" sz="24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24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24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24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2400" b="1" dirty="0">
              <a:solidFill>
                <a:srgbClr val="009999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24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0" y="2829935"/>
            <a:ext cx="5456142" cy="29975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ED867D3-4BF7-4FD5-B57C-F731715CB0CA}"/>
              </a:ext>
            </a:extLst>
          </p:cNvPr>
          <p:cNvSpPr/>
          <p:nvPr/>
        </p:nvSpPr>
        <p:spPr>
          <a:xfrm>
            <a:off x="-2502204" y="1030497"/>
            <a:ext cx="10925887" cy="14315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50800" dir="5400000" sx="96000" sy="96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50800" dir="5400000" sx="96000" sy="96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 O QUE É A TURMA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DA CIDADANIA? 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012" y="70144"/>
            <a:ext cx="1805234" cy="616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6ED867D3-4BF7-4FD5-B57C-F731715CB0CA}"/>
              </a:ext>
            </a:extLst>
          </p:cNvPr>
          <p:cNvSpPr/>
          <p:nvPr/>
        </p:nvSpPr>
        <p:spPr>
          <a:xfrm>
            <a:off x="5993296" y="5085968"/>
            <a:ext cx="6062869" cy="14315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Bauhaus 93" panose="04030905020B02020C02" pitchFamily="82" charset="0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   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PÚBLICO - ALVO</a:t>
            </a:r>
            <a:r>
              <a:rPr lang="en-US" sz="2000" dirty="0">
                <a:solidFill>
                  <a:srgbClr val="0070C0"/>
                </a:solidFill>
                <a:latin typeface="Bauhaus 93" panose="04030905020B02020C02" pitchFamily="82" charset="0"/>
              </a:rPr>
              <a:t>: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/>
              <a:t>O </a:t>
            </a:r>
            <a:r>
              <a:rPr lang="en-US" sz="2400" dirty="0" err="1"/>
              <a:t>projeto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Turma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da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Cidadania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/>
              <a:t>é </a:t>
            </a:r>
            <a:r>
              <a:rPr lang="en-US" sz="2400" dirty="0" err="1"/>
              <a:t>indicado</a:t>
            </a:r>
            <a:r>
              <a:rPr lang="en-US" sz="2400" dirty="0"/>
              <a:t> para </a:t>
            </a:r>
            <a:r>
              <a:rPr lang="en-US" sz="2400" dirty="0" err="1"/>
              <a:t>estudantes</a:t>
            </a:r>
            <a:r>
              <a:rPr lang="en-US" sz="2400" dirty="0"/>
              <a:t> e </a:t>
            </a:r>
            <a:r>
              <a:rPr lang="en-US" sz="2400" dirty="0" err="1"/>
              <a:t>professores</a:t>
            </a:r>
            <a:r>
              <a:rPr lang="en-US" sz="2400" dirty="0"/>
              <a:t> do Ensino Fundamental (1º </a:t>
            </a:r>
            <a:r>
              <a:rPr lang="en-US" sz="2400" dirty="0" err="1"/>
              <a:t>ao</a:t>
            </a:r>
            <a:r>
              <a:rPr lang="en-US" sz="2400" dirty="0"/>
              <a:t> 9º </a:t>
            </a:r>
            <a:r>
              <a:rPr lang="en-US" sz="2400" dirty="0" err="1"/>
              <a:t>ano</a:t>
            </a:r>
            <a:r>
              <a:rPr lang="en-US" sz="2400" dirty="0"/>
              <a:t>), de </a:t>
            </a:r>
            <a:r>
              <a:rPr lang="en-US" sz="2400" dirty="0" err="1"/>
              <a:t>acordo</a:t>
            </a:r>
            <a:r>
              <a:rPr lang="en-US" sz="2400" dirty="0"/>
              <a:t> com a </a:t>
            </a:r>
            <a:r>
              <a:rPr lang="en-US" sz="2400" dirty="0" err="1"/>
              <a:t>avaliação</a:t>
            </a:r>
            <a:r>
              <a:rPr lang="en-US" sz="2400" dirty="0"/>
              <a:t> do professor </a:t>
            </a:r>
            <a:r>
              <a:rPr lang="en-US" sz="2400" dirty="0" err="1"/>
              <a:t>quanto</a:t>
            </a:r>
            <a:r>
              <a:rPr lang="en-US" sz="2400" dirty="0"/>
              <a:t> á </a:t>
            </a:r>
            <a:r>
              <a:rPr lang="en-US" sz="2400" dirty="0" err="1"/>
              <a:t>pertinência</a:t>
            </a:r>
            <a:r>
              <a:rPr lang="en-US" sz="2400" dirty="0"/>
              <a:t> de </a:t>
            </a:r>
            <a:r>
              <a:rPr lang="en-US" sz="2400" dirty="0" err="1"/>
              <a:t>aplicação</a:t>
            </a:r>
            <a:r>
              <a:rPr lang="en-US" sz="2400" dirty="0"/>
              <a:t> do material para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turma</a:t>
            </a:r>
            <a:r>
              <a:rPr lang="en-US" sz="2400" dirty="0"/>
              <a:t>.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9B5D561-3B5F-4BD2-9054-658148BF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33" y="243421"/>
            <a:ext cx="8764524" cy="603904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C64B6CD-368E-4937-B35A-B84477D7978B}"/>
              </a:ext>
            </a:extLst>
          </p:cNvPr>
          <p:cNvSpPr/>
          <p:nvPr/>
        </p:nvSpPr>
        <p:spPr>
          <a:xfrm>
            <a:off x="286243" y="2997664"/>
            <a:ext cx="2954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PERSONAGENS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Bauhaus 93" panose="04030905020B02020C02" pitchFamily="82" charset="0"/>
              </a:rPr>
              <a:t> 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386F17-F217-4E13-874C-646B3F1C4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880" y="3649058"/>
            <a:ext cx="2037215" cy="900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09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582A7C0-CA57-4C19-9321-E2AC49EA4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340139"/>
            <a:ext cx="8412481" cy="617772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898946E-DA39-40BF-9474-5687605F362F}"/>
              </a:ext>
            </a:extLst>
          </p:cNvPr>
          <p:cNvSpPr/>
          <p:nvPr/>
        </p:nvSpPr>
        <p:spPr>
          <a:xfrm>
            <a:off x="581123" y="3167390"/>
            <a:ext cx="2925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PERSONAGENS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Bauhaus 93" panose="04030905020B02020C02" pitchFamily="82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Bauhaus 93" panose="04030905020B02020C02" pitchFamily="82" charset="0"/>
              </a:rPr>
              <a:t> </a:t>
            </a:r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C7D8ED-28C3-459D-AE14-6A1DA7923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23" y="3835606"/>
            <a:ext cx="2273180" cy="10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0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20937" y="568382"/>
            <a:ext cx="6371063" cy="6289618"/>
          </a:xfrm>
          <a:prstGeom prst="rect">
            <a:avLst/>
          </a:prstGeom>
          <a:solidFill>
            <a:srgbClr val="ECF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F40D62-5E3E-4EAD-B45C-2BCDBF4401D6}"/>
              </a:ext>
            </a:extLst>
          </p:cNvPr>
          <p:cNvSpPr/>
          <p:nvPr/>
        </p:nvSpPr>
        <p:spPr>
          <a:xfrm>
            <a:off x="6096000" y="890927"/>
            <a:ext cx="5884128" cy="284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Autoestima e autoconhecimento;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Respeito e tolerância;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Proteção do meio ambiente/natureza;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Combate ao bullying;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Inclusão;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Interesse pelo bem-estar coletivo.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9" y="2778764"/>
            <a:ext cx="5456142" cy="29975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ED867D3-4BF7-4FD5-B57C-F731715CB0CA}"/>
              </a:ext>
            </a:extLst>
          </p:cNvPr>
          <p:cNvSpPr/>
          <p:nvPr/>
        </p:nvSpPr>
        <p:spPr>
          <a:xfrm>
            <a:off x="-2250203" y="1012410"/>
            <a:ext cx="10321344" cy="119068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50800" dir="5400000" sx="96000" sy="96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50800" dir="5400000" sx="96000" sy="96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</a:rPr>
              <a:t>A TURMA DA CIDADANIA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</a:rPr>
              <a:t>DESPERTA A REFLEXÃO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</a:rPr>
              <a:t>SOBRE OS SEGUINTES VALORES: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ED867D3-4BF7-4FD5-B57C-F731715CB0CA}"/>
              </a:ext>
            </a:extLst>
          </p:cNvPr>
          <p:cNvSpPr/>
          <p:nvPr/>
        </p:nvSpPr>
        <p:spPr>
          <a:xfrm>
            <a:off x="2707348" y="3334625"/>
            <a:ext cx="10321344" cy="119068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50800" dir="5400000" sx="96000" sy="96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50800" dir="5400000" sx="96000" sy="96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Bauhaus 93" panose="04030905020B02020C02" pitchFamily="82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Bauhaus 93" panose="04030905020B02020C02" pitchFamily="82" charset="0"/>
              </a:rPr>
              <a:t>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6F40D62-5E3E-4EAD-B45C-2BCDBF4401D6}"/>
              </a:ext>
            </a:extLst>
          </p:cNvPr>
          <p:cNvSpPr/>
          <p:nvPr/>
        </p:nvSpPr>
        <p:spPr>
          <a:xfrm>
            <a:off x="6064404" y="3729797"/>
            <a:ext cx="5884128" cy="24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Participação e controle social;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Ética, cidadania, democracia;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Informação e transparência;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Prevenção à corrupção;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Preservação do patrimônio público;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Responsabilidade cidadã.</a:t>
            </a:r>
          </a:p>
        </p:txBody>
      </p:sp>
      <p:sp>
        <p:nvSpPr>
          <p:cNvPr id="3" name="Seta em Curva para Baixo 2"/>
          <p:cNvSpPr/>
          <p:nvPr/>
        </p:nvSpPr>
        <p:spPr>
          <a:xfrm>
            <a:off x="4797819" y="964240"/>
            <a:ext cx="1232118" cy="340155"/>
          </a:xfrm>
          <a:prstGeom prst="curved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944" y="5308879"/>
            <a:ext cx="680056" cy="1472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23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58269" y="691376"/>
            <a:ext cx="6160911" cy="6290323"/>
          </a:xfrm>
          <a:prstGeom prst="rect">
            <a:avLst/>
          </a:prstGeom>
          <a:solidFill>
            <a:srgbClr val="ECF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F40D62-5E3E-4EAD-B45C-2BCDBF4401D6}"/>
              </a:ext>
            </a:extLst>
          </p:cNvPr>
          <p:cNvSpPr/>
          <p:nvPr/>
        </p:nvSpPr>
        <p:spPr>
          <a:xfrm>
            <a:off x="6058269" y="1247616"/>
            <a:ext cx="5950761" cy="63675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  <a:cs typeface="Calibri" panose="020F0502020204030204" pitchFamily="34" charset="0"/>
              </a:rPr>
              <a:t>10 Revistas em Quadrinhos;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  <a:cs typeface="Calibri" panose="020F0502020204030204" pitchFamily="34" charset="0"/>
              </a:rPr>
              <a:t>8 Vídeos animados;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  <a:cs typeface="Calibri" panose="020F0502020204030204" pitchFamily="34" charset="0"/>
              </a:rPr>
              <a:t>Guia do Professor/Banco de Atividades para cada um dos materiais.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t-BR" sz="2400" b="1" i="1" dirty="0">
              <a:solidFill>
                <a:srgbClr val="009999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t-BR" sz="2400" b="1" i="1" dirty="0">
              <a:solidFill>
                <a:srgbClr val="009999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t-BR" sz="2000" i="1" dirty="0">
              <a:solidFill>
                <a:srgbClr val="009999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t-BR" sz="2000" i="1" dirty="0">
              <a:solidFill>
                <a:srgbClr val="009999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t-BR" sz="2000" i="1" dirty="0">
              <a:solidFill>
                <a:srgbClr val="009999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2000" i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Os materiais estarão disponíveis para livre acesso e</a:t>
            </a:r>
            <a:r>
              <a:rPr lang="pt-BR" sz="2400" i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2000" b="1" i="1" dirty="0">
                <a:solidFill>
                  <a:srgbClr val="FF66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download gratuito!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1400" b="1" i="1" dirty="0">
                <a:solidFill>
                  <a:srgbClr val="FF3300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https://www.gov.br/cgu/pt-br/educacao-cidada/programas/turma-da-cidadania/turma-da-cidadania</a:t>
            </a:r>
            <a:endParaRPr lang="pt-BR" sz="1400" b="1" i="1" dirty="0">
              <a:solidFill>
                <a:srgbClr val="FF33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t-BR" sz="1400" b="1" i="1" dirty="0">
              <a:solidFill>
                <a:srgbClr val="FF33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t-BR" sz="2400" b="1" i="1" dirty="0">
              <a:solidFill>
                <a:srgbClr val="FF33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ED867D3-4BF7-4FD5-B57C-F731715CB0CA}"/>
              </a:ext>
            </a:extLst>
          </p:cNvPr>
          <p:cNvSpPr/>
          <p:nvPr/>
        </p:nvSpPr>
        <p:spPr>
          <a:xfrm>
            <a:off x="346385" y="651727"/>
            <a:ext cx="4972050" cy="14315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50800" dir="5400000" sx="96000" sy="96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50800" dir="5400000" sx="96000" sy="96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 COMPOSIÇÃO DO MATERIAL DIDÁTICO</a:t>
            </a:r>
          </a:p>
        </p:txBody>
      </p:sp>
      <p:pic>
        <p:nvPicPr>
          <p:cNvPr id="9" name="Image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" y="2333590"/>
            <a:ext cx="2798122" cy="2294166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10" y="4627756"/>
            <a:ext cx="2954236" cy="2230244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63" y="-9937"/>
            <a:ext cx="2044520" cy="698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6ED867D3-4BF7-4FD5-B57C-F731715CB0CA}"/>
              </a:ext>
            </a:extLst>
          </p:cNvPr>
          <p:cNvSpPr/>
          <p:nvPr/>
        </p:nvSpPr>
        <p:spPr>
          <a:xfrm>
            <a:off x="6333472" y="3538711"/>
            <a:ext cx="4972050" cy="14315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50800" dir="5400000" sx="96000" sy="96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50800" dir="5400000" sx="96000" sy="96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Bauhaus 93" panose="04030905020B02020C02" pitchFamily="82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  <a:latin typeface="Bauhaus 93" panose="04030905020B02020C02" pitchFamily="82" charset="0"/>
              </a:rPr>
              <a:t> COMO ACESSAR O MATERIAL?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ED867D3-4BF7-4FD5-B57C-F731715CB0CA}"/>
              </a:ext>
            </a:extLst>
          </p:cNvPr>
          <p:cNvSpPr/>
          <p:nvPr/>
        </p:nvSpPr>
        <p:spPr>
          <a:xfrm>
            <a:off x="5590058" y="-27056"/>
            <a:ext cx="4972050" cy="14315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solidFill>
                <a:srgbClr val="009999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50800" dir="5400000" sx="96000" sy="96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009999"/>
              </a:solidFill>
              <a:latin typeface="Bauhaus 93" panose="04030905020B02020C02" pitchFamily="82" charset="0"/>
            </a:endParaRPr>
          </a:p>
        </p:txBody>
      </p:sp>
      <p:sp>
        <p:nvSpPr>
          <p:cNvPr id="18" name="Seta em Curva para Baixo 17"/>
          <p:cNvSpPr/>
          <p:nvPr/>
        </p:nvSpPr>
        <p:spPr>
          <a:xfrm>
            <a:off x="4973999" y="909526"/>
            <a:ext cx="1232118" cy="340155"/>
          </a:xfrm>
          <a:prstGeom prst="curved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7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6EE80B08-34BE-468D-B26C-0E6D5573A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9" y="973202"/>
            <a:ext cx="1541451" cy="2152648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6ED867D3-4BF7-4FD5-B57C-F731715CB0CA}"/>
              </a:ext>
            </a:extLst>
          </p:cNvPr>
          <p:cNvSpPr/>
          <p:nvPr/>
        </p:nvSpPr>
        <p:spPr>
          <a:xfrm>
            <a:off x="105549" y="0"/>
            <a:ext cx="4972050" cy="7560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</a:rPr>
              <a:t>REVISTAS EM QUADRINHOS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ED867D3-4BF7-4FD5-B57C-F731715CB0CA}"/>
              </a:ext>
            </a:extLst>
          </p:cNvPr>
          <p:cNvSpPr/>
          <p:nvPr/>
        </p:nvSpPr>
        <p:spPr>
          <a:xfrm>
            <a:off x="6712084" y="198407"/>
            <a:ext cx="4972050" cy="55768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009999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009999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latin typeface="Arial Black" panose="020B0A04020102020204" pitchFamily="34" charset="0"/>
              </a:rPr>
              <a:t>VÍDEOS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3D6EB62F-92F3-4BB3-9C97-DA8E45F02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994" y="683972"/>
            <a:ext cx="1571469" cy="21355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16A13F44-708C-4FBC-AAE6-6D8655F87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660" y="756088"/>
            <a:ext cx="1541451" cy="2135512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87A6E46-ED0C-4B7C-939B-A2B5E20CA2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2" y="4444238"/>
            <a:ext cx="1582266" cy="227047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73A115E-324C-4FAD-A4DB-4660FFAE9B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0831" y="2605482"/>
            <a:ext cx="1565529" cy="227047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E8FBEE8-9513-4260-90C6-ED46B0C57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6584" y="2280139"/>
            <a:ext cx="1553119" cy="222490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D82569C-C21C-41B5-AC9F-3E4F6D3C7D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890" y="2605482"/>
            <a:ext cx="1565529" cy="233263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D0B59FA-4418-4C3E-9D87-0943616550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4029" y="4186333"/>
            <a:ext cx="1577407" cy="23133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14EE024-7A43-40C3-9919-59B52A486D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2683" y="3464708"/>
            <a:ext cx="1630627" cy="229495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2AEFBB7-9CE6-476D-9B7B-7FBE4F5FEA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5405" y="4938120"/>
            <a:ext cx="1285945" cy="1833848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4BDDF8A6-69E1-47EA-A021-311E12F189C7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62" y="702021"/>
            <a:ext cx="3946355" cy="171619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C24769A-7F46-43E5-9C7E-D19A31A1F5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2434" y="2644443"/>
            <a:ext cx="2313131" cy="171619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19D4265D-225B-4353-B464-CB2C00AECD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2415" y="2709961"/>
            <a:ext cx="2310986" cy="1680149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8355A6E9-520E-42C5-A0EA-32CE1F2806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56498" y="2646413"/>
            <a:ext cx="2329120" cy="1716194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65D8045E-07B9-40ED-BD1A-828547AF7D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22434" y="4612205"/>
            <a:ext cx="2340264" cy="1716194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9DCE39A9-FD78-4AC2-BA06-5EF8FCA0DD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15837" y="4590805"/>
            <a:ext cx="2237564" cy="1725049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9EB4A043-B8DB-4359-8367-3083C4B2375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30349" y="756088"/>
            <a:ext cx="2329121" cy="1727645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22CD6C6C-E1B5-4A10-96F2-30A82E1177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35917" y="4617211"/>
            <a:ext cx="2310986" cy="16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67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949" y="3964954"/>
            <a:ext cx="1869745" cy="255067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980" y="3964954"/>
            <a:ext cx="1923708" cy="254190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186" y="1669694"/>
            <a:ext cx="1962087" cy="2526688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tângulo 1"/>
          <p:cNvSpPr/>
          <p:nvPr/>
        </p:nvSpPr>
        <p:spPr>
          <a:xfrm>
            <a:off x="6594192" y="644738"/>
            <a:ext cx="5567109" cy="6164888"/>
          </a:xfrm>
          <a:prstGeom prst="rect">
            <a:avLst/>
          </a:prstGeom>
          <a:solidFill>
            <a:srgbClr val="ECF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ED867D3-4BF7-4FD5-B57C-F731715CB0CA}"/>
              </a:ext>
            </a:extLst>
          </p:cNvPr>
          <p:cNvSpPr/>
          <p:nvPr/>
        </p:nvSpPr>
        <p:spPr>
          <a:xfrm>
            <a:off x="1188620" y="536777"/>
            <a:ext cx="4972050" cy="83342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BANCO DE ATIVIDADES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303" y="1645583"/>
            <a:ext cx="1851745" cy="254190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C6F40D62-5E3E-4EAD-B45C-2BCDBF4401D6}"/>
              </a:ext>
            </a:extLst>
          </p:cNvPr>
          <p:cNvSpPr/>
          <p:nvPr/>
        </p:nvSpPr>
        <p:spPr>
          <a:xfrm>
            <a:off x="6929803" y="1061449"/>
            <a:ext cx="5100658" cy="6408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15 a 20 dinâmicas e atividades: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Passatempos;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Jogos variados;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Produção textual;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Desenhos e pinturas;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  <a:cs typeface="Calibri" panose="020F0502020204030204" pitchFamily="34" charset="0"/>
              </a:rPr>
              <a:t>Leitura/pesquisa;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Atividade teatral;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Dinâmicas de grupo, dentre outras.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245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t-BR" sz="2400" dirty="0">
              <a:solidFill>
                <a:srgbClr val="009999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24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Os conteúdos e  atividades estão alinhados às Competências Gerais da </a:t>
            </a:r>
            <a:r>
              <a:rPr lang="pt-BR" sz="2400" dirty="0">
                <a:solidFill>
                  <a:srgbClr val="FF66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Base Nacional Comum Curricular – </a:t>
            </a:r>
            <a:r>
              <a:rPr lang="pt-BR" sz="2800" dirty="0">
                <a:solidFill>
                  <a:srgbClr val="FF66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BNCC.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t-BR" sz="2400" b="1" i="1" dirty="0">
              <a:solidFill>
                <a:srgbClr val="FF33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sz="2000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ED867D3-4BF7-4FD5-B57C-F731715CB0CA}"/>
              </a:ext>
            </a:extLst>
          </p:cNvPr>
          <p:cNvSpPr/>
          <p:nvPr/>
        </p:nvSpPr>
        <p:spPr>
          <a:xfrm>
            <a:off x="6624889" y="62029"/>
            <a:ext cx="4972050" cy="14315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88" y="82614"/>
            <a:ext cx="1862713" cy="636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1350" y="1631742"/>
            <a:ext cx="1961195" cy="25646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3310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1DBEBBDB2F174A87494FBBFF54C2A3" ma:contentTypeVersion="11" ma:contentTypeDescription="Crie um novo documento." ma:contentTypeScope="" ma:versionID="5d55b191987f7e9b1dac789bbf9d9f66">
  <xsd:schema xmlns:xsd="http://www.w3.org/2001/XMLSchema" xmlns:xs="http://www.w3.org/2001/XMLSchema" xmlns:p="http://schemas.microsoft.com/office/2006/metadata/properties" xmlns:ns2="353f770b-99b5-4575-9c0f-3c05054184d0" xmlns:ns3="775e2f11-27ee-49af-8c11-77f495fe8c69" targetNamespace="http://schemas.microsoft.com/office/2006/metadata/properties" ma:root="true" ma:fieldsID="0e703d491e0fc24f326e72f6792b9727" ns2:_="" ns3:_="">
    <xsd:import namespace="353f770b-99b5-4575-9c0f-3c05054184d0"/>
    <xsd:import namespace="775e2f11-27ee-49af-8c11-77f495fe8c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f770b-99b5-4575-9c0f-3c05054184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e2f11-27ee-49af-8c11-77f495fe8c6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8E4386-8A5C-4D3C-883E-5A9BA17730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3f770b-99b5-4575-9c0f-3c05054184d0"/>
    <ds:schemaRef ds:uri="775e2f11-27ee-49af-8c11-77f495fe8c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48B2FE-633B-4DD4-B930-24A5D74F9A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E45813-0619-4A3D-A3F8-DA2718C3B4CF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6f735ba-f640-4cc4-b8e0-5c0bed52c6c5"/>
    <ds:schemaRef ds:uri="27fc69c8-eaab-4e6a-aff7-0950b673dc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469</Words>
  <Application>Microsoft Office PowerPoint</Application>
  <PresentationFormat>Widescreen</PresentationFormat>
  <Paragraphs>135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Tema do Office</vt:lpstr>
      <vt:lpstr>1_Tema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Audria Cristina Coelho Constantin</dc:creator>
  <cp:lastModifiedBy>Maria Eduarda dos Anjos de Almeida</cp:lastModifiedBy>
  <cp:revision>210</cp:revision>
  <dcterms:created xsi:type="dcterms:W3CDTF">2020-11-05T02:44:06Z</dcterms:created>
  <dcterms:modified xsi:type="dcterms:W3CDTF">2025-06-02T17:17:59Z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0x010100961DBEBBDB2F174A87494FBBFF54C2A3</vt:lpwstr>
  </property>
</Properties>
</file>