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  <p:sldMasterId id="2147483684" r:id="rId5"/>
    <p:sldMasterId id="2147483648" r:id="rId6"/>
  </p:sldMasterIdLst>
  <p:notesMasterIdLst>
    <p:notesMasterId r:id="rId19"/>
  </p:notesMasterIdLst>
  <p:sldIdLst>
    <p:sldId id="314" r:id="rId7"/>
    <p:sldId id="311" r:id="rId8"/>
    <p:sldId id="312" r:id="rId9"/>
    <p:sldId id="310" r:id="rId10"/>
    <p:sldId id="261" r:id="rId11"/>
    <p:sldId id="260" r:id="rId12"/>
    <p:sldId id="266" r:id="rId13"/>
    <p:sldId id="256" r:id="rId14"/>
    <p:sldId id="257" r:id="rId15"/>
    <p:sldId id="267" r:id="rId16"/>
    <p:sldId id="264" r:id="rId17"/>
    <p:sldId id="315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999"/>
    <a:srgbClr val="31923D"/>
    <a:srgbClr val="399642"/>
    <a:srgbClr val="358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DD1EF7-E0AE-48B9-B6CD-0D4586C58EB6}" v="30" dt="2022-03-08T18:56:09.631"/>
    <p1510:client id="{A7D7F753-E110-4242-A873-BB3536594DC0}" v="64" dt="2022-03-07T19:17:52.601"/>
    <p1510:client id="{EDB0285E-5D7E-73B4-8634-1EF78DD180F2}" v="36" dt="2022-04-29T20:37:45.823"/>
    <p1510:client id="{F86E3AD2-21A2-4EDE-BEC8-4DC60947DA3A}" v="1" dt="2022-03-08T18:57:48.266"/>
    <p1510:client id="{F9CEDCDD-549E-401A-9285-CA85A910E1B4}" v="7" dt="2022-03-08T18:58:40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C2EFE-98C3-4749-B750-B09073C52BFF}" type="datetimeFigureOut">
              <a:rPr lang="pt-BR" smtClean="0"/>
              <a:t>29/04/2022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73B77-8349-467D-9703-CF41FADE37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322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73B77-8349-467D-9703-CF41FADE37C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329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73B77-8349-467D-9703-CF41FADE37C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4407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773B77-8349-467D-9703-CF41FADE37C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605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D64C-3172-48AD-8D46-8F7763062767}" type="datetimeFigureOut">
              <a:rPr lang="pt-BR" smtClean="0"/>
              <a:t>29/04/2022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4FD-2997-464E-9945-2478963F6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11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D64C-3172-48AD-8D46-8F7763062767}" type="datetimeFigureOut">
              <a:rPr lang="pt-BR" smtClean="0"/>
              <a:t>29/04/2022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4FD-2997-464E-9945-2478963F6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267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D64C-3172-48AD-8D46-8F7763062767}" type="datetimeFigureOut">
              <a:rPr lang="pt-BR" smtClean="0"/>
              <a:t>29/04/2022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4FD-2997-464E-9945-2478963F6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21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5A62-69A1-4684-BB6D-7E760FFBF6B0}" type="datetimeFigureOut">
              <a:rPr lang="pt-BR" smtClean="0"/>
              <a:t>29/04/2022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EB3-DAA4-4E96-8658-ACE36CBDC4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009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5A62-69A1-4684-BB6D-7E760FFBF6B0}" type="datetimeFigureOut">
              <a:rPr lang="pt-BR" smtClean="0"/>
              <a:t>29/04/2022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32EB3-DAA4-4E96-8658-ACE36CBDC4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336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circle/>
      </p:transition>
    </mc:Choice>
    <mc:Fallback xmlns="">
      <p:transition spd="slow" advClick="0" advTm="5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D64C-3172-48AD-8D46-8F7763062767}" type="datetimeFigureOut">
              <a:rPr lang="pt-BR" smtClean="0"/>
              <a:t>29/04/2022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4FD-2997-464E-9945-2478963F6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809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D64C-3172-48AD-8D46-8F7763062767}" type="datetimeFigureOut">
              <a:rPr lang="pt-BR" smtClean="0"/>
              <a:t>29/04/2022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4FD-2997-464E-9945-2478963F6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236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D64C-3172-48AD-8D46-8F7763062767}" type="datetimeFigureOut">
              <a:rPr lang="pt-BR" smtClean="0"/>
              <a:t>29/04/2022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4FD-2997-464E-9945-2478963F6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75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D64C-3172-48AD-8D46-8F7763062767}" type="datetimeFigureOut">
              <a:rPr lang="pt-BR" smtClean="0"/>
              <a:t>29/04/2022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4FD-2997-464E-9945-2478963F6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38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D64C-3172-48AD-8D46-8F7763062767}" type="datetimeFigureOut">
              <a:rPr lang="pt-BR" smtClean="0"/>
              <a:t>29/04/2022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4FD-2997-464E-9945-2478963F6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97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D64C-3172-48AD-8D46-8F7763062767}" type="datetimeFigureOut">
              <a:rPr lang="pt-BR" smtClean="0"/>
              <a:t>29/04/2022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4FD-2997-464E-9945-2478963F6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2811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D64C-3172-48AD-8D46-8F7763062767}" type="datetimeFigureOut">
              <a:rPr lang="pt-BR" smtClean="0"/>
              <a:t>29/04/2022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4FD-2997-464E-9945-2478963F6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760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9D64C-3172-48AD-8D46-8F7763062767}" type="datetimeFigureOut">
              <a:rPr lang="pt-BR" smtClean="0"/>
              <a:t>29/04/2022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004FD-2997-464E-9945-2478963F6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89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9D64C-3172-48AD-8D46-8F7763062767}" type="datetimeFigureOut">
              <a:rPr lang="pt-BR" smtClean="0"/>
              <a:t>29/04/2022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004FD-2997-464E-9945-2478963F60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56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87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65A62-69A1-4684-BB6D-7E760FFBF6B0}" type="datetimeFigureOut">
              <a:rPr lang="pt-BR" smtClean="0"/>
              <a:t>29/04/2022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32EB3-DAA4-4E96-8658-ACE36CBDC4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92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6" r:id="rId2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circle/>
      </p:transition>
    </mc:Choice>
    <mc:Fallback xmlns="">
      <p:transition spd="slow" advClick="0" advTm="500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br/cgu/pt-br/educacao-cidada/programas/game-da-cidadania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br/cgu/pt-br/educacao-cidada/" TargetMode="External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5" Type="http://schemas.openxmlformats.org/officeDocument/2006/relationships/image" Target="../media/image21.svg"/><Relationship Id="rId10" Type="http://schemas.openxmlformats.org/officeDocument/2006/relationships/image" Target="../media/image2.png"/><Relationship Id="rId4" Type="http://schemas.openxmlformats.org/officeDocument/2006/relationships/image" Target="../media/image20.png"/><Relationship Id="rId9" Type="http://schemas.openxmlformats.org/officeDocument/2006/relationships/hyperlink" Target="https://www.gov.br/cgu/pt-br/educacao-cidada/contato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v.br/cgu/pt-br/educacao-cidada/programas/game-da-cidadania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concursos.cgu.gov.br/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FB35BAB-10F0-4DAC-BFCE-E1D157068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A05AE0EF-4EE4-4A96-AD29-8F0767EED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9" y="1585316"/>
            <a:ext cx="11565970" cy="368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7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330"/>
            <a:ext cx="12192000" cy="68580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077" y="823301"/>
            <a:ext cx="6729248" cy="542767"/>
          </a:xfrm>
        </p:spPr>
        <p:txBody>
          <a:bodyPr>
            <a:normAutofit/>
          </a:bodyPr>
          <a:lstStyle/>
          <a:p>
            <a:r>
              <a:rPr lang="pt-BR" sz="2800" b="1">
                <a:solidFill>
                  <a:srgbClr val="FF0000"/>
                </a:solidFill>
                <a:latin typeface="Comic Sans MS" panose="030F0702030302020204" pitchFamily="66" charset="0"/>
              </a:rPr>
              <a:t>Dicas para a produção do seu vídeo!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0" t="11739" r="20399" b="8881"/>
          <a:stretch/>
        </p:blipFill>
        <p:spPr>
          <a:xfrm>
            <a:off x="9696972" y="1927016"/>
            <a:ext cx="2039003" cy="3003967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07346" y="2965914"/>
            <a:ext cx="8912773" cy="2050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Desenho/filme animado produzido por você.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Representação artística, dança, teatral ou musical.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Entrevistas.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Reflexões sobre situações narradas no Game.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Mensagem ou opinião para o público.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Use sua imaginação!</a:t>
            </a:r>
          </a:p>
        </p:txBody>
      </p:sp>
      <p:sp>
        <p:nvSpPr>
          <p:cNvPr id="7" name="Retângulo 6"/>
          <p:cNvSpPr/>
          <p:nvPr/>
        </p:nvSpPr>
        <p:spPr>
          <a:xfrm>
            <a:off x="281526" y="1410949"/>
            <a:ext cx="9238593" cy="1391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 vídeo que você vai produzir deve demonstrar seu entendimento  acerca dos temas que você aprendeu na </a:t>
            </a:r>
            <a:r>
              <a:rPr lang="pt-BR" sz="2000" b="1">
                <a:solidFill>
                  <a:srgbClr val="FFFF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1ª etapa do Game</a:t>
            </a: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tais como ética, cidadania, honestidade, combate à corrupção... podendo abordar diversos formatos, sem gênero específico: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F31E370-1CE3-4B1A-AFFB-C90BE83B4402}"/>
              </a:ext>
            </a:extLst>
          </p:cNvPr>
          <p:cNvSpPr txBox="1"/>
          <p:nvPr/>
        </p:nvSpPr>
        <p:spPr>
          <a:xfrm>
            <a:off x="1340174" y="5016219"/>
            <a:ext cx="86560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Atenção:</a:t>
            </a:r>
            <a:b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Não copie!!! O</a:t>
            </a:r>
            <a:r>
              <a:rPr kumimoji="0" lang="pt-BR" sz="1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vídeo precisa ser autoral, ou seja, produzido por você! E cada participante pode enviar apenas 01 vídeo! E ainda, não vale produzir o vídeo com seu amigo e enviarem o  mesmo vídeo 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62E43A7-FFEE-4508-9922-1819D4CE6794}"/>
              </a:ext>
            </a:extLst>
          </p:cNvPr>
          <p:cNvSpPr/>
          <p:nvPr/>
        </p:nvSpPr>
        <p:spPr>
          <a:xfrm>
            <a:off x="2273559" y="165651"/>
            <a:ext cx="7406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2ª Etapa do Game da Cidadania – CONCURSO DE VÍDEO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FBEBB27-A634-46C4-BA57-419255C1767E}"/>
              </a:ext>
            </a:extLst>
          </p:cNvPr>
          <p:cNvSpPr txBox="1"/>
          <p:nvPr/>
        </p:nvSpPr>
        <p:spPr>
          <a:xfrm>
            <a:off x="843827" y="5836263"/>
            <a:ext cx="10564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265B980D-6AC5-4A66-BAED-79422B857409}"/>
              </a:ext>
            </a:extLst>
          </p:cNvPr>
          <p:cNvSpPr/>
          <p:nvPr/>
        </p:nvSpPr>
        <p:spPr>
          <a:xfrm>
            <a:off x="5668183" y="6388749"/>
            <a:ext cx="617220" cy="4089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950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306"/>
            <a:ext cx="12192000" cy="6858000"/>
          </a:xfr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6" t="12986" r="19114" b="8929"/>
          <a:stretch/>
        </p:blipFill>
        <p:spPr>
          <a:xfrm>
            <a:off x="9724643" y="2839152"/>
            <a:ext cx="2175641" cy="2991508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90593" y="708979"/>
            <a:ext cx="7471539" cy="997913"/>
          </a:xfrm>
        </p:spPr>
        <p:txBody>
          <a:bodyPr>
            <a:normAutofit/>
          </a:bodyPr>
          <a:lstStyle/>
          <a:p>
            <a:r>
              <a:rPr lang="pt-BR" sz="2800" b="1">
                <a:solidFill>
                  <a:srgbClr val="FF0000"/>
                </a:solidFill>
                <a:latin typeface="Comic Sans MS" panose="030F0702030302020204" pitchFamily="66" charset="0"/>
              </a:rPr>
              <a:t>Como inserir o link do vídeo no Sistema?</a:t>
            </a:r>
          </a:p>
        </p:txBody>
      </p:sp>
      <p:sp>
        <p:nvSpPr>
          <p:cNvPr id="3" name="Retângulo 2"/>
          <p:cNvSpPr/>
          <p:nvPr/>
        </p:nvSpPr>
        <p:spPr>
          <a:xfrm>
            <a:off x="408831" y="1565110"/>
            <a:ext cx="9994802" cy="5419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905510" algn="l"/>
              </a:tabLst>
              <a:defRPr/>
            </a:pPr>
            <a:r>
              <a:rPr kumimoji="0" lang="pt-BR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Após produzido, o vídeo deve ser postado em plataforma (Youtube ou outra de sua preferência), em modo listado ou aberto.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905510" algn="l"/>
              </a:tabLst>
              <a:defRPr/>
            </a:pPr>
            <a:r>
              <a:rPr kumimoji="0" lang="pt-BR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Apenas o link do vídeo postado deve ser inserido no campo do Sistema de Concursos, até o dia </a:t>
            </a:r>
            <a:r>
              <a:rPr kumimoji="0" lang="pt-BR" sz="2200" b="1" i="0" u="sng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30/10/2021.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905510" algn="l"/>
              </a:tabLst>
              <a:defRPr/>
            </a:pPr>
            <a:r>
              <a:rPr kumimoji="0" lang="pt-BR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vídeo deve</a:t>
            </a:r>
            <a:r>
              <a:rPr kumimoji="0" lang="pt-BR" sz="2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ser gravado na horizontal </a:t>
            </a:r>
            <a:r>
              <a:rPr kumimoji="0" lang="pt-BR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ter, no máximo, </a:t>
            </a:r>
            <a:r>
              <a:rPr kumimoji="0" lang="pt-BR" sz="2200" b="0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 minuto de duração.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905510" algn="l"/>
              </a:tabLst>
              <a:defRPr/>
            </a:pPr>
            <a:r>
              <a:rPr kumimoji="0" lang="pt-BR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 ser postado com o título: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5510" algn="l"/>
              </a:tabLst>
              <a:defRPr/>
            </a:pPr>
            <a:r>
              <a:rPr kumimoji="0" lang="pt-BR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2º GAME DA</a:t>
            </a:r>
            <a:r>
              <a:rPr kumimoji="0" lang="pt-BR" sz="2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t-BR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CIDADANIA – CGU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5510" algn="l"/>
              </a:tabLst>
              <a:defRPr/>
            </a:pPr>
            <a:endParaRPr kumimoji="0" lang="pt-BR" sz="2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Confira a qualidade do áudio e vídeo do seu dispositivo.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Verifique bem se tudo está inserido corretamente e clique em ENVIAR.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Preste atenção nestes critérios para não ser desclassificado!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Veja o regulamento em: 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https://www.gov.br/cgu/pt-br/educacao-cidada/programas/game-da-cidadania</a:t>
            </a: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pt-BR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501F72B-CF76-44BB-B2FE-15AB73DD7C9F}"/>
              </a:ext>
            </a:extLst>
          </p:cNvPr>
          <p:cNvSpPr/>
          <p:nvPr/>
        </p:nvSpPr>
        <p:spPr>
          <a:xfrm>
            <a:off x="2376196" y="72338"/>
            <a:ext cx="7682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2ª Etapa do Game da Cidadania – CONCURSO DE VÍDEO</a:t>
            </a:r>
          </a:p>
        </p:txBody>
      </p:sp>
    </p:spTree>
    <p:extLst>
      <p:ext uri="{BB962C8B-B14F-4D97-AF65-F5344CB8AC3E}">
        <p14:creationId xmlns:p14="http://schemas.microsoft.com/office/powerpoint/2010/main" val="2547388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A999">
            <a:alpha val="5098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56090" y="6071451"/>
            <a:ext cx="361098" cy="3610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02809" y="6094817"/>
            <a:ext cx="449843" cy="3148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16306" y="6071429"/>
            <a:ext cx="363369" cy="36109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08264" y="899278"/>
            <a:ext cx="3586539" cy="696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ts val="5067"/>
              </a:lnSpc>
              <a:spcBef>
                <a:spcPct val="0"/>
              </a:spcBef>
            </a:pPr>
            <a:r>
              <a:rPr lang="en-US" sz="5334" u="none">
                <a:solidFill>
                  <a:srgbClr val="5076B6"/>
                </a:solidFill>
                <a:latin typeface="Catamaran Bold Bold"/>
              </a:rPr>
              <a:t>Contato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58275" y="2179106"/>
            <a:ext cx="7213851" cy="2801117"/>
            <a:chOff x="-138140" y="-3871974"/>
            <a:chExt cx="11992818" cy="5602234"/>
          </a:xfrm>
        </p:grpSpPr>
        <p:sp>
          <p:nvSpPr>
            <p:cNvPr id="9" name="TextBox 9"/>
            <p:cNvSpPr txBox="1"/>
            <p:nvPr/>
          </p:nvSpPr>
          <p:spPr>
            <a:xfrm>
              <a:off x="-49355" y="-3871974"/>
              <a:ext cx="5962186" cy="545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l">
                <a:lnSpc>
                  <a:spcPts val="2239"/>
                </a:lnSpc>
                <a:spcBef>
                  <a:spcPct val="0"/>
                </a:spcBef>
              </a:pPr>
              <a:r>
                <a:rPr lang="en-US" sz="1800" u="none">
                  <a:solidFill>
                    <a:srgbClr val="3E4450"/>
                  </a:solidFill>
                  <a:latin typeface="HK Grotesk Bold Bold"/>
                </a:rPr>
                <a:t>| CGU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65807" y="-2957756"/>
              <a:ext cx="2461606" cy="468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lnSpc>
                  <a:spcPts val="1800"/>
                </a:lnSpc>
                <a:spcBef>
                  <a:spcPct val="0"/>
                </a:spcBef>
              </a:pPr>
              <a:r>
                <a:rPr lang="en-US" sz="1800">
                  <a:solidFill>
                    <a:srgbClr val="5076B6"/>
                  </a:solidFill>
                  <a:latin typeface="HK Grotesk Bold Bold"/>
                </a:rPr>
                <a:t>Site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-65807" y="-2209204"/>
              <a:ext cx="2461606" cy="468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l">
                <a:lnSpc>
                  <a:spcPts val="1800"/>
                </a:lnSpc>
                <a:spcBef>
                  <a:spcPct val="0"/>
                </a:spcBef>
              </a:pPr>
              <a:r>
                <a:rPr lang="en-US" sz="1800" u="none">
                  <a:solidFill>
                    <a:srgbClr val="5076B6"/>
                  </a:solidFill>
                  <a:latin typeface="HK Grotesk Bold Bold"/>
                </a:rPr>
                <a:t>E-mail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-65807" y="-1328554"/>
              <a:ext cx="2981091" cy="4680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l">
                <a:lnSpc>
                  <a:spcPts val="1800"/>
                </a:lnSpc>
                <a:spcBef>
                  <a:spcPct val="0"/>
                </a:spcBef>
              </a:pPr>
              <a:r>
                <a:rPr lang="en-US" sz="1800" u="none">
                  <a:solidFill>
                    <a:srgbClr val="5076B6"/>
                  </a:solidFill>
                  <a:latin typeface="HK Grotesk Bold Bold"/>
                </a:rPr>
                <a:t>Redes Sociais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-138138" y="453702"/>
              <a:ext cx="5323714" cy="4485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lnSpc>
                  <a:spcPts val="1687"/>
                </a:lnSpc>
                <a:spcBef>
                  <a:spcPct val="0"/>
                </a:spcBef>
              </a:pPr>
              <a:r>
                <a:rPr lang="en-US" sz="1800" spc="29">
                  <a:solidFill>
                    <a:srgbClr val="3E4450"/>
                  </a:solidFill>
                  <a:latin typeface="HK Grotesk Light"/>
                  <a:hlinkClick r:id="rId8"/>
                </a:rPr>
                <a:t>gov.br/cgu/</a:t>
              </a:r>
              <a:r>
                <a:rPr lang="en-US" sz="1800" spc="29" err="1">
                  <a:solidFill>
                    <a:srgbClr val="3E4450"/>
                  </a:solidFill>
                  <a:latin typeface="HK Grotesk Light"/>
                  <a:hlinkClick r:id="rId8"/>
                </a:rPr>
                <a:t>educacaocidada</a:t>
              </a:r>
              <a:endParaRPr lang="en-US" sz="1800" spc="29">
                <a:solidFill>
                  <a:srgbClr val="3E4450"/>
                </a:solidFill>
                <a:latin typeface="HK Grotesk Light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-138140" y="1281420"/>
              <a:ext cx="11992818" cy="4488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lnSpc>
                  <a:spcPts val="1687"/>
                </a:lnSpc>
                <a:spcBef>
                  <a:spcPct val="0"/>
                </a:spcBef>
              </a:pPr>
              <a:r>
                <a:rPr lang="en-US" sz="1800" spc="29" dirty="0">
                  <a:solidFill>
                    <a:srgbClr val="3E4450"/>
                  </a:solidFill>
                  <a:latin typeface="HK Grotesk Light"/>
                  <a:hlinkClick r:id="rId9"/>
                </a:rPr>
                <a:t>www.gov.br/cgu/pt-br/educacao-cidada/contatos</a:t>
              </a:r>
              <a:endParaRPr lang="en-US" sz="1800" spc="29" dirty="0">
                <a:solidFill>
                  <a:srgbClr val="3E4450"/>
                </a:solidFill>
                <a:latin typeface="HK Grotesk Light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84741" y="6071294"/>
            <a:ext cx="1275075" cy="346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794"/>
              </a:lnSpc>
            </a:pPr>
            <a:r>
              <a:rPr lang="en-US" sz="1995" err="1">
                <a:solidFill>
                  <a:srgbClr val="000000"/>
                </a:solidFill>
                <a:latin typeface="HK Grotesk Light"/>
              </a:rPr>
              <a:t>cguonline</a:t>
            </a:r>
            <a:endParaRPr lang="en-US" sz="1995">
              <a:solidFill>
                <a:srgbClr val="000000"/>
              </a:solidFill>
              <a:latin typeface="HK Grotesk Ligh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051046" y="6032213"/>
            <a:ext cx="1029891" cy="3430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794"/>
              </a:lnSpc>
            </a:pPr>
            <a:r>
              <a:rPr lang="en-US" sz="1950" dirty="0" err="1">
                <a:solidFill>
                  <a:srgbClr val="000000"/>
                </a:solidFill>
                <a:latin typeface="HK Grotesk Light"/>
              </a:rPr>
              <a:t>cguoficia</a:t>
            </a:r>
            <a:endParaRPr lang="en-US" sz="1995" dirty="0" err="1">
              <a:solidFill>
                <a:srgbClr val="000000"/>
              </a:solidFill>
              <a:latin typeface="HK Grotesk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019507" y="6027001"/>
            <a:ext cx="1080236" cy="346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794"/>
              </a:lnSpc>
            </a:pPr>
            <a:r>
              <a:rPr lang="en-US" sz="1995" err="1">
                <a:solidFill>
                  <a:srgbClr val="000000"/>
                </a:solidFill>
                <a:latin typeface="HK Grotesk Light"/>
              </a:rPr>
              <a:t>cguonline</a:t>
            </a:r>
            <a:endParaRPr lang="en-US" sz="1995">
              <a:solidFill>
                <a:srgbClr val="000000"/>
              </a:solidFill>
              <a:latin typeface="HK Grotesk Light"/>
            </a:endParaRPr>
          </a:p>
        </p:txBody>
      </p:sp>
      <p:pic>
        <p:nvPicPr>
          <p:cNvPr id="19" name="Imagem 18" descr="Logotipo&#10;&#10;Descrição gerada automaticamente">
            <a:extLst>
              <a:ext uri="{FF2B5EF4-FFF2-40B4-BE49-F238E27FC236}">
                <a16:creationId xmlns:a16="http://schemas.microsoft.com/office/drawing/2014/main" id="{211167D6-41C2-4E24-93B7-599396A260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256" y="1090947"/>
            <a:ext cx="7971039" cy="2541261"/>
          </a:xfrm>
          <a:prstGeom prst="rect">
            <a:avLst/>
          </a:prstGeom>
        </p:spPr>
      </p:pic>
      <p:pic>
        <p:nvPicPr>
          <p:cNvPr id="2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9E328399-8952-E4E4-4B06-149232F703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58893" y="5972068"/>
            <a:ext cx="2584863" cy="42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9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4D63682-BE5B-407D-822D-421CBBA6560C}"/>
              </a:ext>
            </a:extLst>
          </p:cNvPr>
          <p:cNvSpPr txBox="1"/>
          <p:nvPr/>
        </p:nvSpPr>
        <p:spPr>
          <a:xfrm>
            <a:off x="737420" y="3429000"/>
            <a:ext cx="1096296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0" i="0">
                <a:solidFill>
                  <a:schemeClr val="bg1"/>
                </a:solidFill>
                <a:effectLst/>
              </a:rPr>
              <a:t>O Game da Cidadania é uma atividade interativa, gratuita, realizada em plataforma virtual da CGU e visa estimular a reflexão e a conduta ética e cidadã entre o público adolescente e jovem, no intuito de desenvolver a consciência crítica sobre pequenos atos de corrupção que muitas vezes passam despercebidos no dia a dia e são, indevidamente, classificados como de baixa relevância. </a:t>
            </a:r>
            <a:endParaRPr lang="pt-BR" sz="2400">
              <a:solidFill>
                <a:schemeClr val="bg1"/>
              </a:solidFill>
            </a:endParaRPr>
          </a:p>
        </p:txBody>
      </p:sp>
      <p:pic>
        <p:nvPicPr>
          <p:cNvPr id="14" name="Imagem 13" descr="Logotipo&#10;&#10;Descrição gerada automaticamente">
            <a:extLst>
              <a:ext uri="{FF2B5EF4-FFF2-40B4-BE49-F238E27FC236}">
                <a16:creationId xmlns:a16="http://schemas.microsoft.com/office/drawing/2014/main" id="{B9C96F0A-6B8B-49FA-AFB8-366BED35D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071" y="-163959"/>
            <a:ext cx="4169664" cy="330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2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5857" cy="6858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4D63682-BE5B-407D-822D-421CBBA6560C}"/>
              </a:ext>
            </a:extLst>
          </p:cNvPr>
          <p:cNvSpPr txBox="1"/>
          <p:nvPr/>
        </p:nvSpPr>
        <p:spPr>
          <a:xfrm>
            <a:off x="545915" y="4334232"/>
            <a:ext cx="109629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>
                <a:solidFill>
                  <a:schemeClr val="bg1"/>
                </a:solidFill>
              </a:rPr>
              <a:t>1ª edição 2019:</a:t>
            </a:r>
          </a:p>
          <a:p>
            <a:pPr algn="ctr"/>
            <a:r>
              <a:rPr lang="pt-BR" sz="2000">
                <a:solidFill>
                  <a:schemeClr val="bg1"/>
                </a:solidFill>
              </a:rPr>
              <a:t>13.381 participantes</a:t>
            </a:r>
          </a:p>
          <a:p>
            <a:pPr algn="ctr"/>
            <a:r>
              <a:rPr lang="pt-BR" sz="2000">
                <a:solidFill>
                  <a:schemeClr val="bg1"/>
                </a:solidFill>
              </a:rPr>
              <a:t>1621 vídeos enviados </a:t>
            </a:r>
          </a:p>
          <a:p>
            <a:pPr algn="ctr"/>
            <a:r>
              <a:rPr lang="pt-BR" sz="2000">
                <a:solidFill>
                  <a:schemeClr val="bg1"/>
                </a:solidFill>
              </a:rPr>
              <a:t>821 municípios</a:t>
            </a:r>
          </a:p>
        </p:txBody>
      </p:sp>
      <p:pic>
        <p:nvPicPr>
          <p:cNvPr id="14" name="Imagem 13" descr="Logotipo&#10;&#10;Descrição gerada automaticamente">
            <a:extLst>
              <a:ext uri="{FF2B5EF4-FFF2-40B4-BE49-F238E27FC236}">
                <a16:creationId xmlns:a16="http://schemas.microsoft.com/office/drawing/2014/main" id="{B9C96F0A-6B8B-49FA-AFB8-366BED35D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5" y="174883"/>
            <a:ext cx="2283067" cy="181123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37FEF74-3F21-477B-AB4D-00085042694A}"/>
              </a:ext>
            </a:extLst>
          </p:cNvPr>
          <p:cNvSpPr txBox="1"/>
          <p:nvPr/>
        </p:nvSpPr>
        <p:spPr>
          <a:xfrm>
            <a:off x="373849" y="2349073"/>
            <a:ext cx="113070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0" i="0">
                <a:solidFill>
                  <a:schemeClr val="bg1"/>
                </a:solidFill>
                <a:effectLst/>
              </a:rPr>
              <a:t>O Game, que é lançado anualmente (exceção  Pandemia Covid) e tem como público-alvo os adolescentes e jovens de todo o Brasil, com idade entre 11 e 17 anos, possui aplicativo próprio, o qual deverá ser baixado gratuitamente, no computador, celular ou tablet dos participantes. </a:t>
            </a:r>
            <a:endParaRPr lang="pt-BR" sz="2400">
              <a:solidFill>
                <a:schemeClr val="bg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8E7436AD-76F4-497B-8D6C-AB06A74FEE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99" y="3876152"/>
            <a:ext cx="2875519" cy="287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61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F1688AB-90D8-444F-88A9-DB9E54C817B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75" y="163202"/>
            <a:ext cx="5438131" cy="3042627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D359D80-EA96-4F17-B499-DB5D032BF56A}"/>
              </a:ext>
            </a:extLst>
          </p:cNvPr>
          <p:cNvSpPr/>
          <p:nvPr/>
        </p:nvSpPr>
        <p:spPr>
          <a:xfrm>
            <a:off x="5959245" y="939017"/>
            <a:ext cx="60506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>
                <a:solidFill>
                  <a:srgbClr val="002060"/>
                </a:solidFill>
              </a:rPr>
              <a:t>- Acesso ao aplicativo (desktop, celular ou tablet)</a:t>
            </a:r>
          </a:p>
          <a:p>
            <a:pPr algn="just"/>
            <a:r>
              <a:rPr lang="pt-BR" sz="2000">
                <a:solidFill>
                  <a:srgbClr val="002060"/>
                </a:solidFill>
              </a:rPr>
              <a:t>- Preenchimento dos dados cadastrais</a:t>
            </a:r>
          </a:p>
          <a:p>
            <a:pPr algn="just"/>
            <a:r>
              <a:rPr lang="pt-BR" sz="2000">
                <a:solidFill>
                  <a:srgbClr val="002060"/>
                </a:solidFill>
              </a:rPr>
              <a:t>- Validação do e-mail </a:t>
            </a:r>
          </a:p>
          <a:p>
            <a:pPr algn="just"/>
            <a:r>
              <a:rPr lang="pt-BR" sz="2000">
                <a:solidFill>
                  <a:srgbClr val="002060"/>
                </a:solidFill>
              </a:rPr>
              <a:t>- Realização do Game</a:t>
            </a:r>
          </a:p>
          <a:p>
            <a:pPr algn="just"/>
            <a:r>
              <a:rPr lang="pt-BR" sz="2000">
                <a:solidFill>
                  <a:srgbClr val="002060"/>
                </a:solidFill>
              </a:rPr>
              <a:t>- O participante deve passar por todos os desafios éticos, sem eliminação, para participar da 2ª Etapa: </a:t>
            </a:r>
            <a:r>
              <a:rPr lang="pt-BR" sz="2000">
                <a:solidFill>
                  <a:srgbClr val="00B050"/>
                </a:solidFill>
              </a:rPr>
              <a:t>“concurso de vídeo”</a:t>
            </a:r>
          </a:p>
          <a:p>
            <a:pPr marL="342900" indent="-342900" algn="just">
              <a:buFontTx/>
              <a:buChar char="-"/>
            </a:pPr>
            <a:endParaRPr lang="pt-BR" sz="2000">
              <a:solidFill>
                <a:srgbClr val="002060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E426F087-3E28-4C27-BCD1-6F8769EB5944}"/>
              </a:ext>
            </a:extLst>
          </p:cNvPr>
          <p:cNvSpPr/>
          <p:nvPr/>
        </p:nvSpPr>
        <p:spPr>
          <a:xfrm>
            <a:off x="7681091" y="163203"/>
            <a:ext cx="1614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1ª Etapa</a:t>
            </a:r>
            <a:endParaRPr lang="pt-BR" sz="320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D290D1F-5B59-4E49-BC8D-20DE74301EC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"/>
          <a:stretch/>
        </p:blipFill>
        <p:spPr>
          <a:xfrm>
            <a:off x="182085" y="3429001"/>
            <a:ext cx="5438130" cy="3042628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CA6FEA30-D893-4271-9037-03BBD6929830}"/>
              </a:ext>
            </a:extLst>
          </p:cNvPr>
          <p:cNvSpPr/>
          <p:nvPr/>
        </p:nvSpPr>
        <p:spPr>
          <a:xfrm>
            <a:off x="6096000" y="4192317"/>
            <a:ext cx="5905448" cy="252376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2000">
                <a:solidFill>
                  <a:srgbClr val="002060"/>
                </a:solidFill>
              </a:rPr>
              <a:t>- Participação no concurso de vídeo</a:t>
            </a:r>
            <a:endParaRPr lang="pt-BR" sz="2000" i="1">
              <a:solidFill>
                <a:srgbClr val="00B050"/>
              </a:solidFill>
            </a:endParaRPr>
          </a:p>
          <a:p>
            <a:pPr algn="just"/>
            <a:r>
              <a:rPr lang="pt-BR" sz="2000">
                <a:solidFill>
                  <a:srgbClr val="002060"/>
                </a:solidFill>
              </a:rPr>
              <a:t>- Inserção do link no Sistema de Concursos da CGU</a:t>
            </a:r>
          </a:p>
          <a:p>
            <a:pPr algn="just"/>
            <a:r>
              <a:rPr lang="pt-BR" sz="2000">
                <a:solidFill>
                  <a:srgbClr val="002060"/>
                </a:solidFill>
              </a:rPr>
              <a:t>- Serão premiados os autores dos </a:t>
            </a:r>
            <a:r>
              <a:rPr lang="pt-BR" sz="2000">
                <a:solidFill>
                  <a:srgbClr val="00B050"/>
                </a:solidFill>
              </a:rPr>
              <a:t>10 melhores </a:t>
            </a:r>
            <a:r>
              <a:rPr lang="pt-BR" sz="2000">
                <a:solidFill>
                  <a:srgbClr val="002060"/>
                </a:solidFill>
              </a:rPr>
              <a:t>vídeos! </a:t>
            </a:r>
            <a:endParaRPr lang="pt-BR" sz="2000" i="1">
              <a:solidFill>
                <a:srgbClr val="00B050"/>
              </a:solidFill>
            </a:endParaRPr>
          </a:p>
          <a:p>
            <a:pPr algn="just"/>
            <a:r>
              <a:rPr lang="pt-BR" sz="2000">
                <a:solidFill>
                  <a:srgbClr val="002060"/>
                </a:solidFill>
              </a:rPr>
              <a:t>- Cada vencedor receberá um notebook e certificado emitido pela CGU</a:t>
            </a:r>
            <a:endParaRPr lang="pt-BR" sz="2000">
              <a:solidFill>
                <a:srgbClr val="002060"/>
              </a:solidFill>
              <a:cs typeface="Calibri"/>
            </a:endParaRPr>
          </a:p>
          <a:p>
            <a:pPr algn="just"/>
            <a:r>
              <a:rPr lang="pt-BR" sz="2000">
                <a:solidFill>
                  <a:srgbClr val="002060"/>
                </a:solidFill>
              </a:rPr>
              <a:t>- Participação e julgamento realizado por meio de sistema eletrônico que garante confiabilidade</a:t>
            </a:r>
            <a:endParaRPr lang="pt-BR" sz="2000">
              <a:solidFill>
                <a:srgbClr val="002060"/>
              </a:solidFill>
              <a:cs typeface="Calibri"/>
            </a:endParaRPr>
          </a:p>
          <a:p>
            <a:pPr marL="285750" indent="-285750" algn="just">
              <a:buFontTx/>
              <a:buChar char="-"/>
            </a:pPr>
            <a:endParaRPr lang="pt-BR">
              <a:solidFill>
                <a:srgbClr val="002060"/>
              </a:solidFill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0934EC8-3FD1-4788-A42A-4BF9B22B6C8E}"/>
              </a:ext>
            </a:extLst>
          </p:cNvPr>
          <p:cNvSpPr/>
          <p:nvPr/>
        </p:nvSpPr>
        <p:spPr>
          <a:xfrm>
            <a:off x="7565134" y="3493562"/>
            <a:ext cx="1614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2ª Etapa</a:t>
            </a:r>
            <a:endParaRPr lang="pt-BR" sz="3200"/>
          </a:p>
        </p:txBody>
      </p:sp>
    </p:spTree>
    <p:extLst>
      <p:ext uri="{BB962C8B-B14F-4D97-AF65-F5344CB8AC3E}">
        <p14:creationId xmlns:p14="http://schemas.microsoft.com/office/powerpoint/2010/main" val="114866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circle/>
      </p:transition>
    </mc:Choice>
    <mc:Fallback xmlns="">
      <p:transition spd="slow" advClick="0" advTm="500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4"/>
          <a:srcRect l="8545" t="4575" r="8287" b="6381"/>
          <a:stretch/>
        </p:blipFill>
        <p:spPr>
          <a:xfrm>
            <a:off x="103857" y="18847"/>
            <a:ext cx="2401709" cy="17521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05566" y="249787"/>
            <a:ext cx="8937524" cy="645127"/>
          </a:xfrm>
        </p:spPr>
        <p:txBody>
          <a:bodyPr>
            <a:noAutofit/>
          </a:bodyPr>
          <a:lstStyle/>
          <a:p>
            <a:pPr algn="l"/>
            <a:r>
              <a:rPr lang="pt-BR" sz="3400" b="1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Bem-vindos ao Game da Cidadania!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781" y="3720716"/>
            <a:ext cx="3046220" cy="3046220"/>
          </a:xfrm>
          <a:prstGeom prst="rect">
            <a:avLst/>
          </a:prstGeom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1098234" y="1220692"/>
            <a:ext cx="9656379" cy="19631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i="1">
                <a:solidFill>
                  <a:schemeClr val="bg1"/>
                </a:solidFill>
              </a:rPr>
              <a:t>Olá!</a:t>
            </a:r>
            <a:endParaRPr lang="pt-BR" sz="4000">
              <a:solidFill>
                <a:schemeClr val="bg1"/>
              </a:solidFill>
            </a:endParaRPr>
          </a:p>
          <a:p>
            <a:r>
              <a:rPr lang="pt-BR" sz="4000" i="1">
                <a:solidFill>
                  <a:srgbClr val="FF0000"/>
                </a:solidFill>
                <a:highlight>
                  <a:srgbClr val="FFFF00"/>
                </a:highlight>
                <a:cs typeface="Calibri"/>
              </a:rPr>
              <a:t>SE VOCÊ ESTÁ COMEÇANDO O GAME AGORA:</a:t>
            </a:r>
          </a:p>
          <a:p>
            <a:endParaRPr lang="pt-BR" sz="2800" i="1">
              <a:solidFill>
                <a:srgbClr val="FF0000"/>
              </a:solidFill>
              <a:cs typeface="Calibri"/>
            </a:endParaRPr>
          </a:p>
          <a:p>
            <a:r>
              <a:rPr lang="pt-BR" sz="2800" i="1">
                <a:solidFill>
                  <a:schemeClr val="bg1"/>
                </a:solidFill>
              </a:rPr>
              <a:t> Veja algumas instruções  sobre a  2ª Edição :</a:t>
            </a:r>
          </a:p>
          <a:p>
            <a:r>
              <a:rPr lang="pt-BR" sz="2800" b="1">
                <a:solidFill>
                  <a:srgbClr val="FFFF00"/>
                </a:solidFill>
              </a:rPr>
              <a:t>O Game da Cidadania possui 02 (duas) etapas:</a:t>
            </a:r>
          </a:p>
          <a:p>
            <a:r>
              <a:rPr lang="pt-BR" sz="2800" b="1" i="1">
                <a:solidFill>
                  <a:srgbClr val="FFFF00"/>
                </a:solidFill>
              </a:rPr>
              <a:t>1ª Etapa:</a:t>
            </a:r>
            <a:r>
              <a:rPr lang="pt-BR" sz="2800" b="1">
                <a:solidFill>
                  <a:srgbClr val="FFFF00"/>
                </a:solidFill>
              </a:rPr>
              <a:t> </a:t>
            </a:r>
            <a:r>
              <a:rPr lang="pt-BR" sz="2800">
                <a:solidFill>
                  <a:schemeClr val="bg1"/>
                </a:solidFill>
              </a:rPr>
              <a:t>Acesso ao aplicativo e participação no Game.</a:t>
            </a:r>
          </a:p>
          <a:p>
            <a:r>
              <a:rPr lang="pt-BR" sz="2800" b="1" i="1">
                <a:solidFill>
                  <a:srgbClr val="FFFF00"/>
                </a:solidFill>
              </a:rPr>
              <a:t>2ª Etapa:</a:t>
            </a:r>
            <a:r>
              <a:rPr lang="pt-BR" sz="2800" b="1">
                <a:solidFill>
                  <a:srgbClr val="FFFF00"/>
                </a:solidFill>
              </a:rPr>
              <a:t> </a:t>
            </a:r>
            <a:r>
              <a:rPr lang="pt-BR" sz="2800">
                <a:solidFill>
                  <a:schemeClr val="bg1"/>
                </a:solidFill>
              </a:rPr>
              <a:t>Participação no Concurso de Vídeo.</a:t>
            </a:r>
          </a:p>
          <a:p>
            <a:endParaRPr lang="pt-BR" sz="2800" b="1">
              <a:solidFill>
                <a:srgbClr val="FFFF00"/>
              </a:solidFill>
            </a:endParaRPr>
          </a:p>
          <a:p>
            <a:endParaRPr lang="pt-BR">
              <a:solidFill>
                <a:srgbClr val="FFFF00"/>
              </a:solidFill>
            </a:endParaRPr>
          </a:p>
          <a:p>
            <a:pPr algn="just"/>
            <a:endParaRPr lang="pt-BR" i="1">
              <a:solidFill>
                <a:schemeClr val="bg1"/>
              </a:solidFill>
              <a:cs typeface="Calibri"/>
            </a:endParaRPr>
          </a:p>
          <a:p>
            <a:pPr algn="l"/>
            <a:endParaRPr lang="pt-BR" i="1">
              <a:solidFill>
                <a:schemeClr val="bg1"/>
              </a:solidFill>
            </a:endParaRPr>
          </a:p>
          <a:p>
            <a:pPr algn="l"/>
            <a:endParaRPr lang="pt-BR" i="1">
              <a:solidFill>
                <a:schemeClr val="bg1"/>
              </a:solidFill>
            </a:endParaRPr>
          </a:p>
          <a:p>
            <a:pPr algn="l"/>
            <a:endParaRPr lang="pt-BR" i="1">
              <a:solidFill>
                <a:schemeClr val="bg1"/>
              </a:solidFill>
            </a:endParaRPr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D0D30634-4DD1-4654-923B-6078F86DF747}"/>
              </a:ext>
            </a:extLst>
          </p:cNvPr>
          <p:cNvSpPr/>
          <p:nvPr/>
        </p:nvSpPr>
        <p:spPr>
          <a:xfrm>
            <a:off x="5926423" y="6357996"/>
            <a:ext cx="617220" cy="4089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35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46" y="1057731"/>
            <a:ext cx="3773457" cy="21964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5963A971-CE68-45A2-B172-54E20CB74BCD}"/>
              </a:ext>
            </a:extLst>
          </p:cNvPr>
          <p:cNvSpPr/>
          <p:nvPr/>
        </p:nvSpPr>
        <p:spPr>
          <a:xfrm>
            <a:off x="4110127" y="399372"/>
            <a:ext cx="3296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1ª Etapa do Game</a:t>
            </a:r>
            <a:endParaRPr lang="pt-BR" sz="280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9F5F4C25-9657-40B0-A27A-D1927C92F26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463" y="1057731"/>
            <a:ext cx="4442293" cy="219645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8371F761-BA31-45CB-8509-BB9BCFEEAC21}"/>
              </a:ext>
            </a:extLst>
          </p:cNvPr>
          <p:cNvSpPr/>
          <p:nvPr/>
        </p:nvSpPr>
        <p:spPr>
          <a:xfrm>
            <a:off x="393289" y="3897223"/>
            <a:ext cx="47479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>
                <a:solidFill>
                  <a:srgbClr val="FFFF00"/>
                </a:solidFill>
                <a:ea typeface="Malgun Gothic" panose="020B0503020000020004" pitchFamily="34" charset="-127"/>
              </a:rPr>
              <a:t>TUDO PRONTO? </a:t>
            </a:r>
            <a:r>
              <a:rPr lang="pt-BR" sz="2000" b="1">
                <a:solidFill>
                  <a:schemeClr val="bg1"/>
                </a:solidFill>
                <a:ea typeface="Malgun Gothic" panose="020B0503020000020004" pitchFamily="34" charset="-127"/>
              </a:rPr>
              <a:t>Agora sua tarefa é jogar e resolver os desafios éticos que aparecem nas situações do Game e para isso em cada desafio, escolha uma única alternativa que julgar mais correta, ética e cidadã e clique em </a:t>
            </a:r>
            <a:r>
              <a:rPr lang="pt-BR" sz="2000" b="1">
                <a:solidFill>
                  <a:srgbClr val="FFFF00"/>
                </a:solidFill>
                <a:ea typeface="Malgun Gothic" panose="020B0503020000020004" pitchFamily="34" charset="-127"/>
              </a:rPr>
              <a:t>RESPONDER.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5B181F5-590A-425D-BABD-8A28D4FFB96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10" y="3810612"/>
            <a:ext cx="4188542" cy="2344382"/>
          </a:xfrm>
          <a:prstGeom prst="rect">
            <a:avLst/>
          </a:prstGeom>
        </p:spPr>
      </p:pic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891486A8-C22A-4BE6-A149-A4876763DF71}"/>
              </a:ext>
            </a:extLst>
          </p:cNvPr>
          <p:cNvSpPr/>
          <p:nvPr/>
        </p:nvSpPr>
        <p:spPr>
          <a:xfrm>
            <a:off x="5141243" y="6260090"/>
            <a:ext cx="617220" cy="4089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967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48"/>
            <a:ext cx="12192000" cy="693069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02693" y="145391"/>
            <a:ext cx="8743335" cy="575396"/>
          </a:xfrm>
        </p:spPr>
        <p:txBody>
          <a:bodyPr>
            <a:normAutofit/>
          </a:bodyPr>
          <a:lstStyle/>
          <a:p>
            <a:r>
              <a:rPr lang="pt-BR" sz="3400" b="1">
                <a:solidFill>
                  <a:srgbClr val="FFFF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Finalizando a 1ª etapa: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8545" t="4575" r="8287" b="6381"/>
          <a:stretch/>
        </p:blipFill>
        <p:spPr>
          <a:xfrm>
            <a:off x="91279" y="72695"/>
            <a:ext cx="2464777" cy="1798145"/>
          </a:xfrm>
          <a:prstGeom prst="rect">
            <a:avLst/>
          </a:prstGeom>
        </p:spPr>
      </p:pic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2647335" y="826802"/>
            <a:ext cx="9144000" cy="857313"/>
          </a:xfrm>
        </p:spPr>
        <p:txBody>
          <a:bodyPr>
            <a:noAutofit/>
          </a:bodyPr>
          <a:lstStyle/>
          <a:p>
            <a:r>
              <a:rPr lang="pt-BR" sz="2000" b="1">
                <a:solidFill>
                  <a:schemeClr val="bg1"/>
                </a:solidFill>
              </a:rPr>
              <a:t>Se você chegar ao final do game, passando pelos desafios éticos,  sem eliminação você está apto a participar</a:t>
            </a:r>
            <a:r>
              <a:rPr lang="pt-BR" sz="2000" b="1">
                <a:solidFill>
                  <a:srgbClr val="FFFF00"/>
                </a:solidFill>
              </a:rPr>
              <a:t> da 2ª Etapa do Game - </a:t>
            </a:r>
            <a:r>
              <a:rPr lang="pt-BR" sz="1800" b="1">
                <a:solidFill>
                  <a:srgbClr val="FFFF00"/>
                </a:solidFill>
              </a:rPr>
              <a:t>CONCURSO DE VÍDEO.</a:t>
            </a:r>
          </a:p>
          <a:p>
            <a:r>
              <a:rPr lang="pt-BR" sz="1800">
                <a:solidFill>
                  <a:schemeClr val="bg1"/>
                </a:solidFill>
              </a:rPr>
              <a:t> </a:t>
            </a:r>
            <a:r>
              <a:rPr lang="pt-BR" sz="2000">
                <a:solidFill>
                  <a:schemeClr val="bg1"/>
                </a:solidFill>
              </a:rPr>
              <a:t>Basta clicar                                                da tela  final do game, para iniciar a 2ª etapa.</a:t>
            </a:r>
          </a:p>
          <a:p>
            <a:endParaRPr lang="pt-BR" sz="120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4"/>
          <a:stretch/>
        </p:blipFill>
        <p:spPr>
          <a:xfrm>
            <a:off x="3854245" y="2190581"/>
            <a:ext cx="5191432" cy="277028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C3532DC-CBB3-42E6-9853-6DF98B1080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0219" y="1473530"/>
            <a:ext cx="2049154" cy="42117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F2AB5767-D8CA-4C3F-9A63-FAAAACC2910C}"/>
              </a:ext>
            </a:extLst>
          </p:cNvPr>
          <p:cNvSpPr/>
          <p:nvPr/>
        </p:nvSpPr>
        <p:spPr>
          <a:xfrm>
            <a:off x="540776" y="5226784"/>
            <a:ext cx="11651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>
                <a:solidFill>
                  <a:schemeClr val="bg1"/>
                </a:solidFill>
              </a:rPr>
              <a:t>Se ainda tiver dúvida de como participar, acesse o site: </a:t>
            </a:r>
          </a:p>
          <a:p>
            <a:r>
              <a:rPr lang="pt-BR" sz="2400" b="1">
                <a:solidFill>
                  <a:srgbClr val="FFFF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https://www.gov.br/cgu/pt-br/educacao-cidada/programas/game-da-cidadania</a:t>
            </a:r>
            <a:endParaRPr lang="pt-BR" sz="2400" b="1">
              <a:solidFill>
                <a:srgbClr val="FFFF00"/>
              </a:solidFill>
            </a:endParaRPr>
          </a:p>
          <a:p>
            <a:endParaRPr lang="pt-BR" sz="1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33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"/>
            <a:ext cx="12427898" cy="6990692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251398" y="1283389"/>
            <a:ext cx="11506856" cy="403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284400" y="0"/>
            <a:ext cx="9487721" cy="4616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2ª Etapa do Game da Cidadania – CONCURSO DE VÍDEO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8545" t="4575" r="8287" b="6381"/>
          <a:stretch/>
        </p:blipFill>
        <p:spPr>
          <a:xfrm>
            <a:off x="56408" y="-54790"/>
            <a:ext cx="2492391" cy="181829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EEFFC4C-6A61-48E0-A209-2E2719351AAA}"/>
              </a:ext>
            </a:extLst>
          </p:cNvPr>
          <p:cNvSpPr/>
          <p:nvPr/>
        </p:nvSpPr>
        <p:spPr>
          <a:xfrm>
            <a:off x="2539489" y="599507"/>
            <a:ext cx="97302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Calibri"/>
              </a:rPr>
              <a:t>SE VOCÊ JÁ FINALIZOU O GAME E CHEGOU A 2ª ETAPA: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81E1F71-DE44-4F73-8BAF-EC2DBEE83B14}"/>
              </a:ext>
            </a:extLst>
          </p:cNvPr>
          <p:cNvSpPr txBox="1"/>
          <p:nvPr/>
        </p:nvSpPr>
        <p:spPr>
          <a:xfrm>
            <a:off x="6178463" y="2247375"/>
            <a:ext cx="564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D5DE327-0C0B-4D8C-9A20-ACE4549F4CC2}"/>
              </a:ext>
            </a:extLst>
          </p:cNvPr>
          <p:cNvSpPr txBox="1"/>
          <p:nvPr/>
        </p:nvSpPr>
        <p:spPr>
          <a:xfrm>
            <a:off x="8015288" y="6350923"/>
            <a:ext cx="4961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Participe e concorra a prêmios!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700E694B-4CBA-4CA6-8256-249CDB00B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6629" y="2200065"/>
            <a:ext cx="4045492" cy="3991632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109EF24-30C1-4A3E-AAB1-14CF6DCB679E}"/>
              </a:ext>
            </a:extLst>
          </p:cNvPr>
          <p:cNvSpPr txBox="1"/>
          <p:nvPr/>
        </p:nvSpPr>
        <p:spPr>
          <a:xfrm>
            <a:off x="234059" y="1636283"/>
            <a:ext cx="6943903" cy="491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PARABÉNS por acertar os desafios éticos da 	1ª etapa!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SIGA AS INSTRUÇÕES PARA PARTICIPAR DO CONCURSO DE VÍDEO: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VOCÊ PODE PRODUZIR O SEU VÍDEO COM CALMA E RETORNAR AO SISTEMA EM OUTRO MOMENTO </a:t>
            </a: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(ATÉ DIA 30/10/22) </a:t>
            </a: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 ENVIAR O LINK DO SEU VÍDEO E O TERMO DE AUTORIZAÇÃO ASSINADO.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CONCURSOS.CGU.GOV.BR</a:t>
            </a:r>
            <a:r>
              <a:rPr kumimoji="0" lang="pt-BR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 RETORNAR AO SISTEMA VOCÊ PRECISA DO SEU </a:t>
            </a: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CÓDIGO DE INSCRIÇÃO.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id="{88FE8020-0C45-40B7-89AA-E2CD52789597}"/>
              </a:ext>
            </a:extLst>
          </p:cNvPr>
          <p:cNvSpPr/>
          <p:nvPr/>
        </p:nvSpPr>
        <p:spPr>
          <a:xfrm>
            <a:off x="5787390" y="6416132"/>
            <a:ext cx="617220" cy="4089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08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tângulo 5"/>
          <p:cNvSpPr/>
          <p:nvPr/>
        </p:nvSpPr>
        <p:spPr>
          <a:xfrm>
            <a:off x="512379" y="3498086"/>
            <a:ext cx="90835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Realize o download do Termo de Autorização no ícone indicado na tela do Sistema;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Solicite a um dos responsáveis por você a assinatura do Termo;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Digitalize o Termo de Autorização, ou tire uma foto legível para enviar;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Realize o upload do Termo de Autorização digitalizado, clicando em </a:t>
            </a: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ENVIAR ARQUIVO</a:t>
            </a: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conforme indica a imagem anterior.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6" t="12986" r="19114" b="8929"/>
          <a:stretch/>
        </p:blipFill>
        <p:spPr>
          <a:xfrm>
            <a:off x="9806152" y="3647090"/>
            <a:ext cx="2175641" cy="2991508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853166" y="635831"/>
            <a:ext cx="8148624" cy="997913"/>
          </a:xfrm>
        </p:spPr>
        <p:txBody>
          <a:bodyPr>
            <a:normAutofit/>
          </a:bodyPr>
          <a:lstStyle/>
          <a:p>
            <a:r>
              <a:rPr lang="pt-BR" sz="2800" b="1">
                <a:solidFill>
                  <a:srgbClr val="FF0000"/>
                </a:solidFill>
                <a:latin typeface="Comic Sans MS" panose="030F0702030302020204" pitchFamily="66" charset="0"/>
              </a:rPr>
              <a:t>Assinatura e envio do Termo de Autorização: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627992" y="2282886"/>
            <a:ext cx="11353801" cy="780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Você precisa da autorização do seu responsável. Não serão aceitas inscrições sem o Termo de Autorização assinado.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1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Portanto: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0A635E4-73E8-4A89-80F5-4407224ADB5B}"/>
              </a:ext>
            </a:extLst>
          </p:cNvPr>
          <p:cNvSpPr/>
          <p:nvPr/>
        </p:nvSpPr>
        <p:spPr>
          <a:xfrm>
            <a:off x="2185403" y="164511"/>
            <a:ext cx="7821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2ª Etapa do Game da Cidadania – CONCURSO DE VÍDEO</a:t>
            </a:r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C25B4023-A663-477C-976D-95E1A55F67A6}"/>
              </a:ext>
            </a:extLst>
          </p:cNvPr>
          <p:cNvSpPr/>
          <p:nvPr/>
        </p:nvSpPr>
        <p:spPr>
          <a:xfrm>
            <a:off x="5787390" y="6107931"/>
            <a:ext cx="617220" cy="4089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1781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61DBEBBDB2F174A87494FBBFF54C2A3" ma:contentTypeVersion="11" ma:contentTypeDescription="Crie um novo documento." ma:contentTypeScope="" ma:versionID="5d55b191987f7e9b1dac789bbf9d9f66">
  <xsd:schema xmlns:xsd="http://www.w3.org/2001/XMLSchema" xmlns:xs="http://www.w3.org/2001/XMLSchema" xmlns:p="http://schemas.microsoft.com/office/2006/metadata/properties" xmlns:ns2="353f770b-99b5-4575-9c0f-3c05054184d0" xmlns:ns3="775e2f11-27ee-49af-8c11-77f495fe8c69" targetNamespace="http://schemas.microsoft.com/office/2006/metadata/properties" ma:root="true" ma:fieldsID="0e703d491e0fc24f326e72f6792b9727" ns2:_="" ns3:_="">
    <xsd:import namespace="353f770b-99b5-4575-9c0f-3c05054184d0"/>
    <xsd:import namespace="775e2f11-27ee-49af-8c11-77f495fe8c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3f770b-99b5-4575-9c0f-3c05054184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5e2f11-27ee-49af-8c11-77f495fe8c6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339BCE-B0FC-4EAA-B23A-4DB66C0B156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B8EDC58-ADAE-499C-B354-898DF4FBE6D5}">
  <ds:schemaRefs>
    <ds:schemaRef ds:uri="353f770b-99b5-4575-9c0f-3c05054184d0"/>
    <ds:schemaRef ds:uri="775e2f11-27ee-49af-8c11-77f495fe8c6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3B201E2-741B-40F2-ABB9-04BCFFF12FF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3</Notes>
  <HiddenSlides>0</HiddenSlide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Tema do Office</vt:lpstr>
      <vt:lpstr>2_Tema do Office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Bem-vindos ao Game da Cidadania!</vt:lpstr>
      <vt:lpstr>Apresentação do PowerPoint</vt:lpstr>
      <vt:lpstr>Finalizando a 1ª etapa:</vt:lpstr>
      <vt:lpstr>Apresentação do PowerPoint</vt:lpstr>
      <vt:lpstr>Assinatura e envio do Termo de Autorização:</vt:lpstr>
      <vt:lpstr>Dicas para a produção do seu vídeo!</vt:lpstr>
      <vt:lpstr>Como inserir o link do vídeo no Sistema?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Iranildo Nascimento da Costa</dc:creator>
  <cp:revision>20</cp:revision>
  <dcterms:created xsi:type="dcterms:W3CDTF">2021-02-18T22:24:28Z</dcterms:created>
  <dcterms:modified xsi:type="dcterms:W3CDTF">2022-04-29T20:37:52Z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0x010100961DBEBBDB2F174A87494FBBFF54C2A3</vt:lpwstr>
  </property>
</Properties>
</file>