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notesMasterIdLst>
    <p:notesMasterId r:id="rId12"/>
  </p:notesMasterIdLst>
  <p:sldIdLst>
    <p:sldId id="284" r:id="rId2"/>
    <p:sldId id="283" r:id="rId3"/>
    <p:sldId id="287" r:id="rId4"/>
    <p:sldId id="288" r:id="rId5"/>
    <p:sldId id="289" r:id="rId6"/>
    <p:sldId id="290" r:id="rId7"/>
    <p:sldId id="292" r:id="rId8"/>
    <p:sldId id="293" r:id="rId9"/>
    <p:sldId id="294" r:id="rId10"/>
    <p:sldId id="29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A6A12"/>
    <a:srgbClr val="FB8943"/>
    <a:srgbClr val="00A84C"/>
    <a:srgbClr val="00B050"/>
    <a:srgbClr val="EE6B1A"/>
    <a:srgbClr val="E66504"/>
    <a:srgbClr val="428BB4"/>
    <a:srgbClr val="005392"/>
    <a:srgbClr val="E56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291" autoAdjust="0"/>
  </p:normalViewPr>
  <p:slideViewPr>
    <p:cSldViewPr snapToGrid="0">
      <p:cViewPr varScale="1">
        <p:scale>
          <a:sx n="83" d="100"/>
          <a:sy n="83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D41CC-610B-46CC-9EF7-7B57CCBD9A71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35A7F-B17F-4F94-BDD8-D22C9CCF07C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38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35A7F-B17F-4F94-BDD8-D22C9CCF07C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687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35A7F-B17F-4F94-BDD8-D22C9CCF07C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249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35A7F-B17F-4F94-BDD8-D22C9CCF07C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312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35A7F-B17F-4F94-BDD8-D22C9CCF07C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1262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35A7F-B17F-4F94-BDD8-D22C9CCF07C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275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35A7F-B17F-4F94-BDD8-D22C9CCF07C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94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EC1B8-09A7-44DE-A6A7-0ABF61FB1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548597-E711-40F6-8FEF-AD5C1F5AF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C71D30-804E-4CF6-99C0-AFCF0FAB2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ABA284-4451-4BB2-80C6-CE5DE2CC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6F393B-6CC5-4023-9C53-0BCAF36FB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15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1D981-9485-45CC-9150-79C8BE375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F3A2C6E-A161-4CA6-8973-2AF5523CE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288239-56C1-41B7-B292-D18E720D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F8822-566D-443F-BC99-2E1978623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4C92EE-E0EA-460C-8ED2-8C2D65989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7986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63DB0E-379A-4B01-B396-12833F612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330836-2BAA-4F24-AF2A-9CB6464F2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68FA19-9F30-4FCC-927E-EAA1E3C5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50B670-4338-43DE-B37F-3C192E4E3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3E0047-B1F9-4453-A5C6-650508E0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9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8AAAD0-EBDA-4BF9-9623-074DFB201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570CF8-373D-47B0-8C9D-62C2BDC44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B1868C-65E3-4E40-B880-B46E949F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990072-A4AB-4ECF-9D4D-7810E1AED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079F0C-9A55-4A7B-ADBF-4E2F34BAB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9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FC7AAB-F645-4B23-825B-4F6FDFD56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2EAFBD-ADD8-499A-9724-4DE9EC42E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68B700-E1C1-4D9E-8620-8E930B88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BA0E3F-87C9-47D9-9B14-F6B2479D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296EFD-5357-47E4-BEA3-A86BC51B9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94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20B11-1E44-48E2-97F6-270E40DF4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D4EED8-C904-4AC0-B44D-D423F46D2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032EF4F-9F47-43CF-AFBE-D208B2F0B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53E010-1160-4E6F-A72C-CF514E29C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E1CA68-322A-4856-9FA4-65F742FB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641C3C-3E35-4D4F-8127-86523FF9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01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419FA-5A06-4A70-BB1F-B23E9151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D8540C-85C9-49EC-BB9B-8BAFE1E68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DFBFAC-9C01-4C02-8E7E-6B572B359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452DAAA-94D1-4BD0-9063-2854E4CE9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C56CA2C-4342-4985-B319-707CEAC8B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24672AD-EC89-49B1-A106-2E016786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8E7AF87-BF2F-4FD0-9E11-085B7A07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E55B240-FD53-4281-93CD-E15516EE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153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D0BD3-73DB-4339-9438-71DC091BE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B06CC68-DFB0-4425-B1C4-6C2C5048C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FA5561E-4DC3-4559-BF2B-2C132261B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4F8C69E-F56F-45A2-B8BC-3DE0DC14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260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C6D22B8-8352-4DC5-B751-0543915EE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462378B-F35D-4623-A312-5EF464FC1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A0AFD40-83CE-477C-BCD5-2D63003FD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5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817E89-0EAC-432A-88A8-658D9B6E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6FFA48-BCD7-46CD-A68C-14134D881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BF0895-716B-43CB-8C4D-EA98657D7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77E077-A12C-4A27-977C-BB0690031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DACF23-0A05-4B5B-BAFC-2902A217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E48E03-E6CD-41F6-931E-B32E9EBC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65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30451-5139-4FE1-A420-126D08244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662F0FB-67DC-4700-925D-881271B3A1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F66C859-E84F-4354-AEE7-54614FF57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C1BE7C-37A8-4689-91E7-35AD71541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DE903B6-344C-4391-ADFC-67A27DFE2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86A8C7-123C-481C-8799-953170E93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638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22C5B74-9364-4655-A33A-340E3ED36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1985E81-3EE5-4097-82FB-8A5CC457D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AA2579-AF3F-4200-BB2A-93C08E378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57AFB-252F-440A-A2C3-E8667528F608}" type="datetimeFigureOut">
              <a:rPr lang="pt-BR" smtClean="0"/>
              <a:t>07/03/2019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4485A0-CEFF-4195-925A-ED5BEF462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EB522C-FE88-46A5-AAF1-735FC2518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41E6-7A4E-4FE6-9D8A-4F25A88697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57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cacaocidada.cgu.gov.br/" TargetMode="External"/><Relationship Id="rId5" Type="http://schemas.openxmlformats.org/officeDocument/2006/relationships/hyperlink" Target="mailto:desenhoeredacao@cgu.gov.br" TargetMode="External"/><Relationship Id="rId4" Type="http://schemas.openxmlformats.org/officeDocument/2006/relationships/hyperlink" Target="https://educacaocidada.cgu.gov.br/programas/desenho-redacao/faq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educacaocidada.cgu.gov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concursos.cgu.gov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cursos.cgu.gov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cursos.cgu.gov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045B59B-615E-4718-A150-42DE5D03E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6CF29CD-38B8-4924-BA11-6D6051748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12192000" cy="261518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61A6ADF-312F-4627-AC1A-A53BDC135950}"/>
              </a:ext>
            </a:extLst>
          </p:cNvPr>
          <p:cNvSpPr txBox="1"/>
          <p:nvPr/>
        </p:nvSpPr>
        <p:spPr>
          <a:xfrm>
            <a:off x="707011" y="4502330"/>
            <a:ext cx="10765410" cy="12072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Edição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2019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92A0838-D706-441D-90E0-4F098C6E45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49" y="1112313"/>
            <a:ext cx="10901471" cy="357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322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868114" y="483614"/>
            <a:ext cx="6439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sz="4800" b="1" spc="300" dirty="0">
                <a:solidFill>
                  <a:schemeClr val="bg2">
                    <a:lumMod val="25000"/>
                  </a:schemeClr>
                </a:solidFill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Boa Sorte!</a:t>
            </a:r>
          </a:p>
          <a:p>
            <a:pPr algn="ctr">
              <a:tabLst>
                <a:tab pos="95250" algn="l"/>
                <a:tab pos="355600" algn="l"/>
                <a:tab pos="450850" algn="l"/>
                <a:tab pos="1609725" algn="l"/>
                <a:tab pos="2416175" algn="l"/>
              </a:tabLst>
            </a:pPr>
            <a:endParaRPr lang="pt-BR" sz="600" b="1" spc="300" dirty="0">
              <a:latin typeface="Segoe UI Semilight" panose="020B0402040204020203" pitchFamily="34" charset="0"/>
              <a:ea typeface="Meiryo UI" panose="020B0604030504040204" pitchFamily="34" charset="-128"/>
              <a:cs typeface="Segoe UI Semilight" panose="020B04020402040202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02EEA01-977C-4603-BEB0-496549F89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6" y="5063101"/>
            <a:ext cx="4162597" cy="131471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0E0CC407-6726-4F5F-8EAF-5DCA2B421CA8}"/>
              </a:ext>
            </a:extLst>
          </p:cNvPr>
          <p:cNvSpPr/>
          <p:nvPr/>
        </p:nvSpPr>
        <p:spPr>
          <a:xfrm>
            <a:off x="2599954" y="1911583"/>
            <a:ext cx="91692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Dúvidas?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  <a:hlinkClick r:id="rId4"/>
              </a:rPr>
              <a:t>Perguntas Frequentes</a:t>
            </a:r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sz="3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Fale conosco: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  <a:hlinkClick r:id="rId5"/>
              </a:rPr>
              <a:t>desenhoeredacao@cgu.gov.br</a:t>
            </a:r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sz="3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3200" dirty="0">
                <a:solidFill>
                  <a:schemeClr val="bg2">
                    <a:lumMod val="25000"/>
                  </a:schemeClr>
                </a:solidFill>
                <a:hlinkClick r:id="rId6"/>
              </a:rPr>
              <a:t>educacaocidada.cgu.gov.br</a:t>
            </a:r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0EDA256-C08B-4A7B-B478-AFFA1A1C13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0967" y="5012341"/>
            <a:ext cx="4933335" cy="136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3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2527618" y="314978"/>
            <a:ext cx="102041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chemeClr val="bg2">
                    <a:lumMod val="2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Qual o tema?</a:t>
            </a:r>
            <a:endParaRPr lang="pt-BR" sz="3600" b="1" dirty="0">
              <a:solidFill>
                <a:schemeClr val="bg2">
                  <a:lumMod val="25000"/>
                </a:schemeClr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6" name="Espaço Reservado para Conteúdo 3">
            <a:extLst>
              <a:ext uri="{FF2B5EF4-FFF2-40B4-BE49-F238E27FC236}">
                <a16:creationId xmlns:a16="http://schemas.microsoft.com/office/drawing/2014/main" id="{2B27AE0E-9329-4BB1-8772-B5E8A5F1E9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3557" y="2506662"/>
            <a:ext cx="9372112" cy="435133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18707CB-B0B5-4D12-9968-D29970E18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0278" y="1460953"/>
            <a:ext cx="5769737" cy="269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67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2737586" y="483283"/>
            <a:ext cx="102041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4800" b="1" dirty="0">
                <a:solidFill>
                  <a:schemeClr val="bg2">
                    <a:lumMod val="2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Quem pode participar?</a:t>
            </a:r>
            <a:endParaRPr kumimoji="0" lang="pt-BR" sz="36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6DF38E2B-A652-4314-93CC-81B55857A2EA}"/>
              </a:ext>
            </a:extLst>
          </p:cNvPr>
          <p:cNvSpPr/>
          <p:nvPr/>
        </p:nvSpPr>
        <p:spPr>
          <a:xfrm>
            <a:off x="2159328" y="1483901"/>
            <a:ext cx="955045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2238375" algn="l"/>
              </a:tabLst>
            </a:pPr>
            <a:r>
              <a:rPr lang="pt-BR" sz="3600" b="1" dirty="0">
                <a:solidFill>
                  <a:srgbClr val="0070C0"/>
                </a:solidFill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   </a:t>
            </a:r>
            <a:r>
              <a:rPr lang="pt-BR" sz="36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Escolas e estudantes matriculados em</a:t>
            </a:r>
          </a:p>
          <a:p>
            <a:pPr lvl="0"/>
            <a:r>
              <a:rPr lang="pt-BR" sz="3600" b="1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   escolas públicas e privadas de todo país.</a:t>
            </a:r>
            <a:endParaRPr lang="pt-BR" sz="3600" b="1" dirty="0">
              <a:solidFill>
                <a:srgbClr val="0070C0"/>
              </a:solidFill>
              <a:latin typeface="Calibri" panose="020F0502020204030204" pitchFamily="34" charset="0"/>
              <a:ea typeface="Meiryo UI" panose="020B0604030504040204" pitchFamily="34" charset="-128"/>
              <a:cs typeface="Meiryo UI" panose="020B0604030504040204" pitchFamily="34" charset="-128"/>
            </a:endParaRPr>
          </a:p>
          <a:p>
            <a:pPr lvl="0" algn="ctr"/>
            <a:endParaRPr lang="pt-BR" sz="1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Meiryo UI" panose="020B0604030504040204" pitchFamily="34" charset="-128"/>
              <a:cs typeface="Meiryo UI" panose="020B0604030504040204" pitchFamily="34" charset="-128"/>
            </a:endParaRPr>
          </a:p>
          <a:p>
            <a:pPr lvl="0" algn="ctr"/>
            <a:endParaRPr lang="pt-BR" sz="11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Meiryo UI" panose="020B0604030504040204" pitchFamily="34" charset="-128"/>
              <a:cs typeface="Meiryo UI" panose="020B0604030504040204" pitchFamily="34" charset="-128"/>
            </a:endParaRPr>
          </a:p>
          <a:p>
            <a:pPr marL="457200" lvl="0" indent="-45720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Estudantes podem concorrer com trabalho do tipo </a:t>
            </a:r>
            <a:r>
              <a:rPr lang="pt-BR" sz="2800" b="1" dirty="0">
                <a:solidFill>
                  <a:srgbClr val="EE6B1A"/>
                </a:solidFill>
              </a:rPr>
              <a:t>Desenho</a:t>
            </a:r>
            <a:r>
              <a:rPr lang="pt-BR" sz="28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ou </a:t>
            </a:r>
            <a:r>
              <a:rPr lang="pt-BR" sz="2800" b="1" dirty="0">
                <a:solidFill>
                  <a:srgbClr val="00B050"/>
                </a:solidFill>
              </a:rPr>
              <a:t>Redação</a:t>
            </a: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 conforme distribuição indicada na tabela de categorias.</a:t>
            </a:r>
          </a:p>
          <a:p>
            <a:pPr marL="457200" lvl="0" indent="-457200" algn="ctr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§"/>
            </a:pPr>
            <a:endParaRPr lang="pt-BR" sz="1400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endParaRPr>
          </a:p>
          <a:p>
            <a:pPr marL="457200" lvl="0" indent="-457200" algn="just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§"/>
            </a:pPr>
            <a:r>
              <a:rPr lang="pt-BR" sz="28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Escolas podem concorrer com trabalho do tipo </a:t>
            </a:r>
            <a:r>
              <a:rPr lang="pt-BR" sz="2800" b="1" dirty="0">
                <a:solidFill>
                  <a:srgbClr val="0070C0"/>
                </a:solidFill>
              </a:rPr>
              <a:t>Plano de mobilização.</a:t>
            </a:r>
            <a:endParaRPr lang="pt-BR" sz="3200" b="1" dirty="0">
              <a:solidFill>
                <a:srgbClr val="0070C0"/>
              </a:solidFill>
            </a:endParaRPr>
          </a:p>
          <a:p>
            <a:pPr marL="457200" lvl="0" indent="-457200">
              <a:buClr>
                <a:schemeClr val="bg2">
                  <a:lumMod val="25000"/>
                </a:schemeClr>
              </a:buClr>
              <a:buFont typeface="Wingdings" panose="05000000000000000000" pitchFamily="2" charset="2"/>
              <a:buChar char="§"/>
            </a:pPr>
            <a:endParaRPr lang="pt-BR" sz="1400" b="1" dirty="0">
              <a:solidFill>
                <a:srgbClr val="EE6B1A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1AB3E4C-E4CE-4075-AED4-CFCF01EBE184}"/>
              </a:ext>
            </a:extLst>
          </p:cNvPr>
          <p:cNvSpPr/>
          <p:nvPr/>
        </p:nvSpPr>
        <p:spPr>
          <a:xfrm>
            <a:off x="2737585" y="5851497"/>
            <a:ext cx="8423269" cy="523220"/>
          </a:xfrm>
          <a:prstGeom prst="rect">
            <a:avLst/>
          </a:prstGeom>
          <a:solidFill>
            <a:srgbClr val="FA6A12"/>
          </a:solidFill>
        </p:spPr>
        <p:txBody>
          <a:bodyPr wrap="square">
            <a:spAutoFit/>
          </a:bodyPr>
          <a:lstStyle/>
          <a:p>
            <a:pPr lvl="0"/>
            <a:r>
              <a:rPr lang="pt-BR" sz="28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Cabe à escola fazer a inscrição e enviar os trabalhos!</a:t>
            </a:r>
            <a:r>
              <a:rPr lang="pt-BR" sz="2800" dirty="0">
                <a:solidFill>
                  <a:srgbClr val="FA6A12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!!</a:t>
            </a:r>
            <a:r>
              <a:rPr lang="pt-BR" sz="28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 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1864F52F-F584-4D1B-94DC-F213755FA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0549"/>
            <a:ext cx="2398207" cy="75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12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2537834" y="220464"/>
            <a:ext cx="3869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chemeClr val="bg2">
                    <a:lumMod val="2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Categorias:</a:t>
            </a:r>
            <a:endParaRPr lang="pt-BR" sz="3600" b="1" dirty="0">
              <a:solidFill>
                <a:schemeClr val="bg2">
                  <a:lumMod val="25000"/>
                </a:schemeClr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6C940571-0834-48A1-A22E-EEA8279CC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135122"/>
              </p:ext>
            </p:extLst>
          </p:nvPr>
        </p:nvGraphicFramePr>
        <p:xfrm>
          <a:off x="2537834" y="1251178"/>
          <a:ext cx="8980657" cy="4970859"/>
        </p:xfrm>
        <a:graphic>
          <a:graphicData uri="http://schemas.openxmlformats.org/drawingml/2006/table">
            <a:tbl>
              <a:tblPr firstRow="1" firstCol="1" bandRow="1"/>
              <a:tblGrid>
                <a:gridCol w="3842079">
                  <a:extLst>
                    <a:ext uri="{9D8B030D-6E8A-4147-A177-3AD203B41FA5}">
                      <a16:colId xmlns:a16="http://schemas.microsoft.com/office/drawing/2014/main" val="425461528"/>
                    </a:ext>
                  </a:extLst>
                </a:gridCol>
                <a:gridCol w="2429147">
                  <a:extLst>
                    <a:ext uri="{9D8B030D-6E8A-4147-A177-3AD203B41FA5}">
                      <a16:colId xmlns:a16="http://schemas.microsoft.com/office/drawing/2014/main" val="3776886742"/>
                    </a:ext>
                  </a:extLst>
                </a:gridCol>
                <a:gridCol w="2709431">
                  <a:extLst>
                    <a:ext uri="{9D8B030D-6E8A-4147-A177-3AD203B41FA5}">
                      <a16:colId xmlns:a16="http://schemas.microsoft.com/office/drawing/2014/main" val="4024470196"/>
                    </a:ext>
                  </a:extLst>
                </a:gridCol>
              </a:tblGrid>
              <a:tr h="517453">
                <a:tc>
                  <a:txBody>
                    <a:bodyPr/>
                    <a:lstStyle/>
                    <a:p>
                      <a:pPr marL="8890" marR="27305" indent="-889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haroni" panose="02010803020104030203" pitchFamily="2" charset="-79"/>
                        </a:rPr>
                        <a:t>CATEGORIA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QUANTIDADE DE TRABALHOS QUE A ESCOLA DEVE ENVIAR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haroni" panose="02010803020104030203" pitchFamily="2" charset="-79"/>
                        </a:rPr>
                        <a:t>TIPO DE TRABALHO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618954"/>
                  </a:ext>
                </a:extLst>
              </a:tr>
              <a:tr h="320843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Desenho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074023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Desenho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309030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Desenho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452991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Desenho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57203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5º ano do Ensino Fundamental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  <a:tabLst>
                          <a:tab pos="5807075" algn="l"/>
                        </a:tabLs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Desenho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068237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153800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7º ano do Ensino Fundamental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32785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601059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9º ano do Ensino Fundamental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023498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1º ano do Ensino Médio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020231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2º ano do Ensino Médio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389251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3º ano do Ensino Médio 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077441"/>
                  </a:ext>
                </a:extLst>
              </a:tr>
              <a:tr h="308415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Educação de Jovens e Adultos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51382"/>
                  </a:ext>
                </a:extLst>
              </a:tr>
              <a:tr h="318679">
                <a:tc>
                  <a:txBody>
                    <a:bodyPr/>
                    <a:lstStyle/>
                    <a:p>
                      <a:pPr marL="8890"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Escola-Cidadã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(um)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R="27305" indent="-88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rgbClr val="3B383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Plano de Mobilização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355" marT="17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656835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01CA4193-C5B0-4C45-8486-32D76F9A0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2037"/>
            <a:ext cx="2013557" cy="63596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E61EACA-A2C7-4E99-9ACB-5738E1AA04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0549"/>
            <a:ext cx="2398207" cy="75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9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2009801" y="209650"/>
            <a:ext cx="6149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sz="4800" b="1" dirty="0">
                <a:solidFill>
                  <a:schemeClr val="bg2">
                    <a:lumMod val="25000"/>
                  </a:schemeClr>
                </a:solidFill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Como participar?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368280A-DB35-41C0-A3B6-45EFAD48DBF6}"/>
              </a:ext>
            </a:extLst>
          </p:cNvPr>
          <p:cNvSpPr/>
          <p:nvPr/>
        </p:nvSpPr>
        <p:spPr>
          <a:xfrm>
            <a:off x="2446310" y="1250297"/>
            <a:ext cx="9563720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Acesse o Portal Educação Cidadã da CGU: </a:t>
            </a:r>
            <a:r>
              <a:rPr lang="pt-BR" sz="2400" dirty="0">
                <a:solidFill>
                  <a:schemeClr val="bg2">
                    <a:lumMod val="25000"/>
                  </a:schemeClr>
                </a:solidFill>
                <a:hlinkClick r:id="rId3" action="ppaction://hlinkfile"/>
              </a:rPr>
              <a:t>educacaocidada.cgu.gov.br</a:t>
            </a:r>
            <a:endParaRPr lang="pt-B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Leia atentamente as instruções do Edital e conheça o Guia do Professor.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11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Desenvolva com os estudantes o tema:</a:t>
            </a:r>
            <a:r>
              <a:rPr lang="pt-BR" sz="4000" dirty="0">
                <a:solidFill>
                  <a:srgbClr val="0070C0"/>
                </a:solidFill>
                <a:latin typeface="Freestyle Script" panose="030804020302050B0404" pitchFamily="66" charset="0"/>
              </a:rPr>
              <a:t>“ </a:t>
            </a:r>
            <a:r>
              <a:rPr lang="pt-BR" sz="3200" dirty="0">
                <a:solidFill>
                  <a:srgbClr val="0070C0"/>
                </a:solidFill>
                <a:latin typeface="Myanmar Text" panose="020B0604020202020204" pitchFamily="34" charset="0"/>
                <a:cs typeface="Myanmar Text" panose="020B0604020202020204" pitchFamily="34" charset="0"/>
              </a:rPr>
              <a:t>Faça o que é certo, ainda que ninguém veja!”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1200" dirty="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00"/>
              </a:highlight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Incentive a elaboração de desenhos ou redações relacionadas ao tema do CDR.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Dentre todos os trabalhos produzidos pelos estudantes, </a:t>
            </a:r>
            <a:r>
              <a:rPr lang="pt-BR" sz="2000" u="sng" dirty="0">
                <a:solidFill>
                  <a:schemeClr val="bg2">
                    <a:lumMod val="25000"/>
                  </a:schemeClr>
                </a:solidFill>
              </a:rPr>
              <a:t>selecione apenas um trabalho por categoria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(veja na tela Categorias).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Faça a inscrição da escola no Sistema Eletrônico do CDR: </a:t>
            </a:r>
            <a:r>
              <a:rPr lang="pt-BR" sz="2000" u="sng" dirty="0">
                <a:solidFill>
                  <a:schemeClr val="bg2">
                    <a:lumMod val="25000"/>
                  </a:schemeClr>
                </a:solidFill>
                <a:hlinkClick r:id="rId4"/>
              </a:rPr>
              <a:t>https://concursos.cgu.gov.br</a:t>
            </a: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Envie, pelo sistema, os trabalhos selecionados.</a:t>
            </a:r>
            <a:endParaRPr lang="pt-BR" sz="2000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t-BR" sz="1200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2270B2E-319F-404B-8E66-858EAE3A4B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7845"/>
            <a:ext cx="2311783" cy="73015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A3880C6E-1120-4733-9DD8-9D9A00F83A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0549"/>
            <a:ext cx="2398207" cy="75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68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522089" y="256295"/>
            <a:ext cx="119309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528763" algn="l"/>
                <a:tab pos="1609725" algn="l"/>
                <a:tab pos="2416175" algn="l"/>
              </a:tabLst>
            </a:pPr>
            <a:r>
              <a:rPr lang="pt-BR" sz="4400" b="1" dirty="0"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Como fazer a inscrição e enviar </a:t>
            </a:r>
          </a:p>
          <a:p>
            <a:pPr>
              <a:tabLst>
                <a:tab pos="1528763" algn="l"/>
                <a:tab pos="1609725" algn="l"/>
                <a:tab pos="2416175" algn="l"/>
              </a:tabLst>
            </a:pPr>
            <a:r>
              <a:rPr lang="pt-BR" sz="4400" b="1" dirty="0"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                             os trabalhos?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EF7B437-C187-4524-9C06-C9A3D9E22684}"/>
              </a:ext>
            </a:extLst>
          </p:cNvPr>
          <p:cNvSpPr/>
          <p:nvPr/>
        </p:nvSpPr>
        <p:spPr>
          <a:xfrm>
            <a:off x="2535645" y="5853942"/>
            <a:ext cx="9242372" cy="523220"/>
          </a:xfrm>
          <a:prstGeom prst="rect">
            <a:avLst/>
          </a:prstGeom>
          <a:solidFill>
            <a:srgbClr val="FA6A12"/>
          </a:solidFill>
        </p:spPr>
        <p:txBody>
          <a:bodyPr wrap="square">
            <a:spAutoFit/>
          </a:bodyPr>
          <a:lstStyle/>
          <a:p>
            <a:pPr lvl="0"/>
            <a:r>
              <a:rPr lang="pt-BR" sz="28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Não é necessário enviar todos os trabalhos de uma só vez!</a:t>
            </a:r>
            <a:r>
              <a:rPr lang="pt-BR" sz="2800" dirty="0">
                <a:solidFill>
                  <a:srgbClr val="FA6A12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!!</a:t>
            </a:r>
            <a:r>
              <a:rPr lang="pt-BR" sz="28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 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CEDCC8C5-C6D2-475E-BE2D-EDCCF1BD3B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222037"/>
            <a:ext cx="2013557" cy="63596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40BD2B54-28D3-408D-BE6E-BD2C7AEBEE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0549"/>
            <a:ext cx="2398207" cy="757451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81D5A0FF-4362-4AD8-9BE9-9A2960B4813A}"/>
              </a:ext>
            </a:extLst>
          </p:cNvPr>
          <p:cNvSpPr/>
          <p:nvPr/>
        </p:nvSpPr>
        <p:spPr>
          <a:xfrm>
            <a:off x="2398206" y="1784684"/>
            <a:ext cx="954358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A inscrição poderá ser realizada somente pelo Sistema Eletrônico do CDR.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O acesso ao Sistema poderá ser por computador, celular ou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</a:rPr>
              <a:t>tablet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000" dirty="0">
                <a:hlinkClick r:id="rId4"/>
              </a:rPr>
              <a:t>https://concursos.cgu.gov.br</a:t>
            </a:r>
            <a:endParaRPr lang="pt-BR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dirty="0"/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O envio dos trabalhos selecionados, os quais devem ser digitalizados ou fotografados, somente poderá ocorrer por meio do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</a:rPr>
              <a:t>upload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(carregamento) dos arquivos no Sistema.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A escola deve fazer uma única inscrição e poderá enviar trabalhos (</a:t>
            </a:r>
            <a:r>
              <a:rPr lang="pt-BR" sz="2000" spc="-150" dirty="0">
                <a:solidFill>
                  <a:schemeClr val="bg2">
                    <a:lumMod val="25000"/>
                  </a:schemeClr>
                </a:solidFill>
              </a:rPr>
              <a:t>apenas 1 por categoria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) conforme forem sendo produzidos.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O edital não prevê o recebimento de trabalhos por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</a:rPr>
              <a:t>e-mail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</a:rPr>
              <a:t>ou pelos Correios.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5690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1705970" y="572478"/>
            <a:ext cx="80931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95250" algn="l"/>
                <a:tab pos="355600" algn="l"/>
                <a:tab pos="450850" algn="l"/>
                <a:tab pos="1609725" algn="l"/>
                <a:tab pos="2416175" algn="l"/>
              </a:tabLst>
            </a:pPr>
            <a:r>
              <a:rPr lang="pt-BR" sz="4400" b="1" dirty="0"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Como editar a inscrição?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02EEA01-977C-4603-BEB0-496549F89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2037"/>
            <a:ext cx="2013557" cy="635963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D7F2308D-3DE6-4FF6-A189-E26BD81AD8C8}"/>
              </a:ext>
            </a:extLst>
          </p:cNvPr>
          <p:cNvSpPr/>
          <p:nvPr/>
        </p:nvSpPr>
        <p:spPr>
          <a:xfrm>
            <a:off x="2441203" y="1893059"/>
            <a:ext cx="9503391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bg2">
                    <a:lumMod val="25000"/>
                  </a:schemeClr>
                </a:solidFill>
              </a:rPr>
              <a:t>Ao realizar a inscrição o Sistema fornece o </a:t>
            </a:r>
            <a:r>
              <a:rPr lang="pt-BR" sz="2200" u="sng" dirty="0">
                <a:solidFill>
                  <a:schemeClr val="bg2">
                    <a:lumMod val="25000"/>
                  </a:schemeClr>
                </a:solidFill>
              </a:rPr>
              <a:t>Código de Inscrição</a:t>
            </a:r>
            <a:r>
              <a:rPr lang="pt-BR" sz="2200" dirty="0">
                <a:solidFill>
                  <a:schemeClr val="bg2">
                    <a:lumMod val="25000"/>
                  </a:schemeClr>
                </a:solidFill>
              </a:rPr>
              <a:t>,</a:t>
            </a:r>
            <a:r>
              <a:rPr lang="pt-BR" sz="2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200" dirty="0">
                <a:solidFill>
                  <a:schemeClr val="bg2">
                    <a:lumMod val="25000"/>
                  </a:schemeClr>
                </a:solidFill>
              </a:rPr>
              <a:t>o qual  deverá ser salvo para posterior acesso ao Sistema.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2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bg2">
                    <a:lumMod val="25000"/>
                  </a:schemeClr>
                </a:solidFill>
              </a:rPr>
              <a:t>Caso a escola perca o </a:t>
            </a:r>
            <a:r>
              <a:rPr lang="pt-BR" sz="2200" u="sng" dirty="0">
                <a:solidFill>
                  <a:schemeClr val="bg2">
                    <a:lumMod val="25000"/>
                  </a:schemeClr>
                </a:solidFill>
              </a:rPr>
              <a:t>Código da Inscrição</a:t>
            </a:r>
            <a:r>
              <a:rPr lang="pt-BR" sz="2200" dirty="0">
                <a:solidFill>
                  <a:schemeClr val="bg2">
                    <a:lumMod val="25000"/>
                  </a:schemeClr>
                </a:solidFill>
              </a:rPr>
              <a:t>, é possível recuperá-lo utilizando o e-mail da escola cadastrado no Sistema.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200" dirty="0">
              <a:solidFill>
                <a:schemeClr val="bg2">
                  <a:lumMod val="25000"/>
                </a:schemeClr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bg2">
                    <a:lumMod val="25000"/>
                  </a:schemeClr>
                </a:solidFill>
              </a:rPr>
              <a:t>O Sistema ficará aberto para inscrição e envio dos trabalhos até: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2200" b="1" dirty="0">
              <a:solidFill>
                <a:prstClr val="black"/>
              </a:solidFill>
            </a:endParaRPr>
          </a:p>
          <a:p>
            <a:pPr lvl="0"/>
            <a:r>
              <a:rPr lang="pt-BR" sz="3400" b="1" dirty="0">
                <a:solidFill>
                  <a:srgbClr val="00B050"/>
                </a:solidFill>
                <a:latin typeface="Comic Sans MS" panose="030F0702030302020204" pitchFamily="66" charset="0"/>
                <a:cs typeface="Segoe UI Semilight" panose="020B0402040204020203" pitchFamily="34" charset="0"/>
              </a:rPr>
              <a:t>                 23/08/2019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1400" dirty="0">
              <a:solidFill>
                <a:srgbClr val="ED7D31">
                  <a:lumMod val="50000"/>
                </a:srgbClr>
              </a:solidFill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A38DA56-2291-47AB-A9F4-F97993C444B3}"/>
              </a:ext>
            </a:extLst>
          </p:cNvPr>
          <p:cNvSpPr/>
          <p:nvPr/>
        </p:nvSpPr>
        <p:spPr>
          <a:xfrm>
            <a:off x="3377559" y="5463267"/>
            <a:ext cx="7005086" cy="523220"/>
          </a:xfrm>
          <a:prstGeom prst="rect">
            <a:avLst/>
          </a:prstGeom>
          <a:solidFill>
            <a:srgbClr val="FA6A12"/>
          </a:solidFill>
        </p:spPr>
        <p:txBody>
          <a:bodyPr wrap="square">
            <a:spAutoFit/>
          </a:bodyPr>
          <a:lstStyle/>
          <a:p>
            <a:pPr lvl="0" algn="ctr"/>
            <a:r>
              <a:rPr lang="pt-BR" sz="28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  O INEP da escola precisa estar correto!</a:t>
            </a:r>
            <a:r>
              <a:rPr lang="pt-BR" sz="2800" dirty="0">
                <a:solidFill>
                  <a:srgbClr val="FA6A12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!! </a:t>
            </a:r>
            <a:r>
              <a:rPr lang="pt-BR" sz="28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4814D31-BE10-4F02-9BCF-C8BF3053FF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0549"/>
            <a:ext cx="2398207" cy="75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09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2347326" y="696199"/>
            <a:ext cx="80931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95250" algn="l"/>
                <a:tab pos="355600" algn="l"/>
                <a:tab pos="450850" algn="l"/>
                <a:tab pos="1609725" algn="l"/>
                <a:tab pos="2416175" algn="l"/>
              </a:tabLst>
            </a:pPr>
            <a:r>
              <a:rPr lang="pt-BR" sz="4400" b="1" dirty="0"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Qual a premiação do 11º CDR?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02EEA01-977C-4603-BEB0-496549F89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2037"/>
            <a:ext cx="2013557" cy="635963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D7F2308D-3DE6-4FF6-A189-E26BD81AD8C8}"/>
              </a:ext>
            </a:extLst>
          </p:cNvPr>
          <p:cNvSpPr/>
          <p:nvPr/>
        </p:nvSpPr>
        <p:spPr>
          <a:xfrm>
            <a:off x="2347326" y="1736229"/>
            <a:ext cx="9503391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200" dirty="0"/>
              <a:t>Os </a:t>
            </a:r>
            <a:r>
              <a:rPr lang="pt-BR" sz="2800" b="1" dirty="0">
                <a:solidFill>
                  <a:srgbClr val="EE6B1A"/>
                </a:solidFill>
              </a:rPr>
              <a:t>alunos</a:t>
            </a:r>
            <a:r>
              <a:rPr lang="pt-BR" sz="2200" b="1" dirty="0"/>
              <a:t> </a:t>
            </a:r>
            <a:r>
              <a:rPr lang="pt-BR" sz="2200" dirty="0"/>
              <a:t>autores dos três melhores trabalhos em cada categoria receberão um </a:t>
            </a:r>
            <a:r>
              <a:rPr lang="pt-BR" sz="2200" i="1" dirty="0"/>
              <a:t>tablet</a:t>
            </a:r>
            <a:r>
              <a:rPr lang="pt-BR" sz="2200" dirty="0"/>
              <a:t> e um certificado de premiação e reconhecimento emitido pela CGU.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200" dirty="0"/>
              <a:t>Os </a:t>
            </a:r>
            <a:r>
              <a:rPr lang="pt-BR" sz="2800" b="1" dirty="0">
                <a:solidFill>
                  <a:srgbClr val="00B050"/>
                </a:solidFill>
              </a:rPr>
              <a:t>professores orientadores </a:t>
            </a:r>
            <a:r>
              <a:rPr lang="pt-BR" sz="2200" dirty="0"/>
              <a:t>dos alunos vencedores também receberão um </a:t>
            </a:r>
            <a:r>
              <a:rPr lang="pt-BR" sz="2200" i="1" dirty="0"/>
              <a:t>tablet </a:t>
            </a:r>
            <a:r>
              <a:rPr lang="pt-BR" sz="2200" dirty="0"/>
              <a:t>e um certificado de premiação e reconhecimento emitido pela CGU.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pt-BR" sz="1200" dirty="0"/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pt-BR" sz="2200" dirty="0"/>
              <a:t>As </a:t>
            </a:r>
            <a:r>
              <a:rPr lang="pt-BR" sz="2800" b="1" dirty="0">
                <a:solidFill>
                  <a:schemeClr val="accent5">
                    <a:lumMod val="75000"/>
                  </a:schemeClr>
                </a:solidFill>
              </a:rPr>
              <a:t>escolas</a:t>
            </a:r>
            <a:r>
              <a:rPr lang="pt-BR" sz="2200" dirty="0"/>
              <a:t> autoras dos três melhores trabalhos do tipo “Plano de  Mobilização” e prática pedagógica receberão um </a:t>
            </a:r>
            <a:r>
              <a:rPr lang="pt-BR" sz="2200" i="1" dirty="0"/>
              <a:t>notebook</a:t>
            </a:r>
            <a:r>
              <a:rPr lang="pt-BR" sz="2200" dirty="0"/>
              <a:t> e um certificado de premiação e reconhecimento emitido pela CGU.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endParaRPr lang="pt-BR" sz="1400" dirty="0">
              <a:solidFill>
                <a:srgbClr val="ED7D31">
                  <a:lumMod val="50000"/>
                </a:srgbClr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5FCDA75-86F2-4312-9F65-1605BD9A23F7}"/>
              </a:ext>
            </a:extLst>
          </p:cNvPr>
          <p:cNvSpPr/>
          <p:nvPr/>
        </p:nvSpPr>
        <p:spPr>
          <a:xfrm>
            <a:off x="2613876" y="5265206"/>
            <a:ext cx="8977804" cy="892552"/>
          </a:xfrm>
          <a:prstGeom prst="rect">
            <a:avLst/>
          </a:prstGeom>
          <a:solidFill>
            <a:srgbClr val="FA6A12"/>
          </a:solidFill>
        </p:spPr>
        <p:txBody>
          <a:bodyPr wrap="square">
            <a:spAutoFit/>
          </a:bodyPr>
          <a:lstStyle/>
          <a:p>
            <a:pPr lvl="0" algn="ctr"/>
            <a:r>
              <a:rPr lang="pt-BR" sz="2600" dirty="0">
                <a:solidFill>
                  <a:schemeClr val="bg1"/>
                </a:solidFill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Todas as escolas e professores participantes também</a:t>
            </a:r>
          </a:p>
          <a:p>
            <a:pPr lvl="0" algn="ctr"/>
            <a:r>
              <a:rPr lang="pt-BR" sz="2600" dirty="0">
                <a:solidFill>
                  <a:schemeClr val="bg1"/>
                </a:solidFill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receberão certificado de participação!</a:t>
            </a:r>
            <a:r>
              <a:rPr lang="pt-BR" sz="2600" dirty="0">
                <a:solidFill>
                  <a:srgbClr val="FA6A12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! </a:t>
            </a:r>
            <a:r>
              <a:rPr lang="pt-BR" sz="2600" dirty="0">
                <a:solidFill>
                  <a:schemeClr val="bg1"/>
                </a:solidFill>
                <a:highlight>
                  <a:srgbClr val="FA6A12"/>
                </a:highlight>
                <a:latin typeface="Calibri" panose="020F0502020204030204" pitchFamily="34" charset="0"/>
                <a:ea typeface="Meiryo UI" panose="020B0604030504040204" pitchFamily="34" charset="-128"/>
                <a:cs typeface="Meiryo UI" panose="020B0604030504040204" pitchFamily="34" charset="-128"/>
              </a:rPr>
              <a:t> 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43C49A5-DFA6-4629-B17B-3282FD16FC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0549"/>
            <a:ext cx="2398207" cy="75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256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4A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36BFEC4-B087-4EB8-9AA5-A368208E91F5}"/>
              </a:ext>
            </a:extLst>
          </p:cNvPr>
          <p:cNvSpPr txBox="1"/>
          <p:nvPr/>
        </p:nvSpPr>
        <p:spPr>
          <a:xfrm>
            <a:off x="2243299" y="594230"/>
            <a:ext cx="95033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95250" algn="l"/>
                <a:tab pos="355600" algn="l"/>
                <a:tab pos="450850" algn="l"/>
                <a:tab pos="1609725" algn="l"/>
                <a:tab pos="2416175" algn="l"/>
              </a:tabLst>
            </a:pPr>
            <a:r>
              <a:rPr lang="pt-BR" sz="4400" b="1" dirty="0">
                <a:latin typeface="Segoe UI Semilight" panose="020B0402040204020203" pitchFamily="34" charset="0"/>
                <a:ea typeface="Meiryo UI" panose="020B0604030504040204" pitchFamily="34" charset="-128"/>
                <a:cs typeface="Segoe UI Semilight" panose="020B0402040204020203" pitchFamily="34" charset="0"/>
              </a:rPr>
              <a:t>Qual o prazo para inscrição e envio dos trabalhos?</a:t>
            </a:r>
          </a:p>
          <a:p>
            <a:pPr algn="ctr">
              <a:tabLst>
                <a:tab pos="95250" algn="l"/>
                <a:tab pos="355600" algn="l"/>
                <a:tab pos="450850" algn="l"/>
                <a:tab pos="1609725" algn="l"/>
                <a:tab pos="2416175" algn="l"/>
              </a:tabLst>
            </a:pPr>
            <a:endParaRPr lang="pt-BR" sz="1200" b="1" dirty="0">
              <a:latin typeface="Segoe UI Semilight" panose="020B0402040204020203" pitchFamily="34" charset="0"/>
              <a:ea typeface="Meiryo UI" panose="020B0604030504040204" pitchFamily="34" charset="-128"/>
              <a:cs typeface="Segoe UI Semilight" panose="020B04020402040202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02EEA01-977C-4603-BEB0-496549F89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222037"/>
            <a:ext cx="2013557" cy="635963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D7F2308D-3DE6-4FF6-A189-E26BD81AD8C8}"/>
              </a:ext>
            </a:extLst>
          </p:cNvPr>
          <p:cNvSpPr/>
          <p:nvPr/>
        </p:nvSpPr>
        <p:spPr>
          <a:xfrm>
            <a:off x="1797990" y="2799559"/>
            <a:ext cx="1060957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O Sistema Eletrônico do CDR ficará aberto, para inscrição e </a:t>
            </a:r>
          </a:p>
          <a:p>
            <a:pPr lvl="0" algn="ctr"/>
            <a:r>
              <a:rPr lang="pt-B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envio dos trabalhos, até:</a:t>
            </a:r>
          </a:p>
          <a:p>
            <a:pPr lvl="0" algn="ctr"/>
            <a:endParaRPr lang="pt-BR" sz="1600" b="1" dirty="0">
              <a:solidFill>
                <a:schemeClr val="tx1">
                  <a:lumMod val="85000"/>
                  <a:lumOff val="15000"/>
                </a:schemeClr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lvl="0" algn="ctr"/>
            <a:r>
              <a:rPr lang="pt-B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 </a:t>
            </a:r>
            <a:r>
              <a:rPr lang="pt-BR" sz="3600" b="1" dirty="0">
                <a:solidFill>
                  <a:srgbClr val="00B050"/>
                </a:solidFill>
                <a:latin typeface="Comic Sans MS" panose="030F0702030302020204" pitchFamily="66" charset="0"/>
                <a:cs typeface="Segoe UI Semilight" panose="020B0402040204020203" pitchFamily="34" charset="0"/>
              </a:rPr>
              <a:t>23/08/2019</a:t>
            </a:r>
          </a:p>
          <a:p>
            <a:pPr lvl="0" algn="ctr"/>
            <a:endParaRPr lang="pt-BR" sz="1400" dirty="0">
              <a:solidFill>
                <a:srgbClr val="1D390B">
                  <a:lumMod val="75000"/>
                </a:srgbClr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lvl="0" algn="ctr"/>
            <a:r>
              <a:rPr lang="pt-BR" sz="2800" b="1" u="sng" dirty="0">
                <a:solidFill>
                  <a:srgbClr val="E63E10"/>
                </a:solidFill>
                <a:latin typeface="Segoe UI Semilight" panose="020B0402040204020203" pitchFamily="34" charset="0"/>
                <a:cs typeface="Segoe UI Semilight" panose="020B0402040204020203" pitchFamily="34" charset="0"/>
                <a:hlinkClick r:id="rId4"/>
              </a:rPr>
              <a:t>https://concursos.cgu.gov.br</a:t>
            </a:r>
            <a:endParaRPr lang="pt-BR" sz="2800" b="1" u="sng" dirty="0">
              <a:solidFill>
                <a:srgbClr val="E63E1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marL="342900" lvl="0" indent="-342900" algn="ctr">
              <a:buFont typeface="Wingdings" panose="05000000000000000000" pitchFamily="2" charset="2"/>
              <a:buChar char="§"/>
            </a:pPr>
            <a:endParaRPr lang="pt-BR" sz="1400" dirty="0">
              <a:solidFill>
                <a:srgbClr val="ED7D31">
                  <a:lumMod val="50000"/>
                </a:srgb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52A772B1-4DC3-4112-A989-ADE09BAFD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82107"/>
            <a:ext cx="2456598" cy="77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711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685</Words>
  <Application>Microsoft Office PowerPoint</Application>
  <PresentationFormat>Widescreen</PresentationFormat>
  <Paragraphs>120</Paragraphs>
  <Slides>10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2" baseType="lpstr">
      <vt:lpstr>Meiryo UI</vt:lpstr>
      <vt:lpstr>Aharoni</vt:lpstr>
      <vt:lpstr>Arial</vt:lpstr>
      <vt:lpstr>Calibri</vt:lpstr>
      <vt:lpstr>Calibri Light</vt:lpstr>
      <vt:lpstr>Comic Sans MS</vt:lpstr>
      <vt:lpstr>Freestyle Script</vt:lpstr>
      <vt:lpstr>Myanmar Text</vt:lpstr>
      <vt:lpstr>Segoe UI Semilight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Simone Fonseca Cherin</dc:creator>
  <cp:lastModifiedBy>Audria Cristina Coelho Constantin</cp:lastModifiedBy>
  <cp:revision>78</cp:revision>
  <dcterms:created xsi:type="dcterms:W3CDTF">2019-03-04T02:16:32Z</dcterms:created>
  <dcterms:modified xsi:type="dcterms:W3CDTF">2019-03-07T13:06:23Z</dcterms:modified>
</cp:coreProperties>
</file>