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handoutMasterIdLst>
    <p:handoutMasterId r:id="rId35"/>
  </p:handoutMasterIdLst>
  <p:sldIdLst>
    <p:sldId id="334" r:id="rId3"/>
    <p:sldId id="257" r:id="rId4"/>
    <p:sldId id="258" r:id="rId5"/>
    <p:sldId id="320" r:id="rId6"/>
    <p:sldId id="323" r:id="rId7"/>
    <p:sldId id="318" r:id="rId8"/>
    <p:sldId id="265" r:id="rId9"/>
    <p:sldId id="259" r:id="rId10"/>
    <p:sldId id="324" r:id="rId11"/>
    <p:sldId id="312" r:id="rId12"/>
    <p:sldId id="325" r:id="rId13"/>
    <p:sldId id="283" r:id="rId14"/>
    <p:sldId id="289" r:id="rId15"/>
    <p:sldId id="266" r:id="rId16"/>
    <p:sldId id="327" r:id="rId17"/>
    <p:sldId id="326" r:id="rId18"/>
    <p:sldId id="328" r:id="rId19"/>
    <p:sldId id="292" r:id="rId20"/>
    <p:sldId id="321" r:id="rId21"/>
    <p:sldId id="296" r:id="rId22"/>
    <p:sldId id="297" r:id="rId23"/>
    <p:sldId id="272" r:id="rId24"/>
    <p:sldId id="281" r:id="rId25"/>
    <p:sldId id="273" r:id="rId26"/>
    <p:sldId id="322" r:id="rId27"/>
    <p:sldId id="305" r:id="rId28"/>
    <p:sldId id="316" r:id="rId29"/>
    <p:sldId id="332" r:id="rId30"/>
    <p:sldId id="333" r:id="rId31"/>
    <p:sldId id="315" r:id="rId32"/>
    <p:sldId id="291" r:id="rId33"/>
    <p:sldId id="299" r:id="rId3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abian Gilbert Saraiva Silva Maia" initials="FGSSM" lastIdx="1" clrIdx="0">
    <p:extLst>
      <p:ext uri="{19B8F6BF-5375-455C-9EA6-DF929625EA0E}">
        <p15:presenceInfo xmlns:p15="http://schemas.microsoft.com/office/powerpoint/2012/main" userId="S-1-5-21-2321219463-4261475146-1807988925-636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Estilo Médio 3 - Ênfase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301B821-A1FF-4177-AEE7-76D212191A09}" styleName="Estilo Médio 1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Estilo Médio 1 - Ênfas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Estilo Médio 1 - Ênfas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9" autoAdjust="0"/>
    <p:restoredTop sz="94660"/>
  </p:normalViewPr>
  <p:slideViewPr>
    <p:cSldViewPr snapToGrid="0">
      <p:cViewPr varScale="1">
        <p:scale>
          <a:sx n="90" d="100"/>
          <a:sy n="90" d="100"/>
        </p:scale>
        <p:origin x="143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5" d="100"/>
          <a:sy n="115" d="100"/>
        </p:scale>
        <p:origin x="96" y="8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enatos\AppData\Local\Microsoft\Windows\Temporary%20Internet%20Files\Content.Outlook\AA0LE4YH\Gr&#225;ficos%20INSS%20-%20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2400"/>
              <a:t>Percentual de Processos com Pelo Menos Uma Apenação INSS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v>INSS</c:v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Plan2!$A$2:$A$4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Plan2!$G$2:$G$4</c:f>
              <c:numCache>
                <c:formatCode>0.00%</c:formatCode>
                <c:ptCount val="3"/>
                <c:pt idx="0">
                  <c:v>0.33915211970074816</c:v>
                </c:pt>
                <c:pt idx="1">
                  <c:v>0.34530386740331492</c:v>
                </c:pt>
                <c:pt idx="2">
                  <c:v>0.35267857142857145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61-4577-8CBE-AE60D6225940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88143744"/>
        <c:axId val="88145280"/>
      </c:barChart>
      <c:catAx>
        <c:axId val="88143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88145280"/>
        <c:crosses val="autoZero"/>
        <c:auto val="1"/>
        <c:lblAlgn val="ctr"/>
        <c:lblOffset val="100"/>
        <c:noMultiLvlLbl val="0"/>
      </c:catAx>
      <c:valAx>
        <c:axId val="88145280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crossAx val="88143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2C8B04-2962-4D50-8764-7F0E2E630751}" type="doc">
      <dgm:prSet loTypeId="urn:microsoft.com/office/officeart/2005/8/layout/hierarchy2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t-BR"/>
        </a:p>
      </dgm:t>
    </dgm:pt>
    <dgm:pt modelId="{8B356B67-8659-49A1-81D2-A17C3D5BC6FD}">
      <dgm:prSet phldrT="[Texto]"/>
      <dgm:spPr/>
      <dgm:t>
        <a:bodyPr/>
        <a:lstStyle/>
        <a:p>
          <a:r>
            <a:rPr lang="pt-BR" dirty="0"/>
            <a:t>Juízo de Admissibilidade</a:t>
          </a:r>
        </a:p>
      </dgm:t>
    </dgm:pt>
    <dgm:pt modelId="{7DD530FD-D3C3-4F99-914A-E028295E9853}" type="parTrans" cxnId="{73DD9638-202C-4E7B-96F1-C625866F7B7E}">
      <dgm:prSet/>
      <dgm:spPr/>
      <dgm:t>
        <a:bodyPr/>
        <a:lstStyle/>
        <a:p>
          <a:endParaRPr lang="pt-BR"/>
        </a:p>
      </dgm:t>
    </dgm:pt>
    <dgm:pt modelId="{44BCD5AA-B66B-4959-AE83-4912FBE4EF78}" type="sibTrans" cxnId="{73DD9638-202C-4E7B-96F1-C625866F7B7E}">
      <dgm:prSet/>
      <dgm:spPr/>
      <dgm:t>
        <a:bodyPr/>
        <a:lstStyle/>
        <a:p>
          <a:endParaRPr lang="pt-BR"/>
        </a:p>
      </dgm:t>
    </dgm:pt>
    <dgm:pt modelId="{4FC7F362-45C8-4360-9061-BF66ED7FA3C8}">
      <dgm:prSet phldrT="[Texto]"/>
      <dgm:spPr/>
      <dgm:t>
        <a:bodyPr/>
        <a:lstStyle/>
        <a:p>
          <a:r>
            <a:rPr lang="pt-BR" dirty="0"/>
            <a:t>Indícios de autoria</a:t>
          </a:r>
        </a:p>
      </dgm:t>
    </dgm:pt>
    <dgm:pt modelId="{D79BC927-F6C2-41B3-9C3B-2CB927255A32}" type="parTrans" cxnId="{9B200938-FEA8-4140-A38A-E41F082A1390}">
      <dgm:prSet/>
      <dgm:spPr/>
      <dgm:t>
        <a:bodyPr/>
        <a:lstStyle/>
        <a:p>
          <a:endParaRPr lang="pt-BR"/>
        </a:p>
      </dgm:t>
    </dgm:pt>
    <dgm:pt modelId="{A5477AFB-B338-4750-A752-6C04FB06FFDB}" type="sibTrans" cxnId="{9B200938-FEA8-4140-A38A-E41F082A1390}">
      <dgm:prSet/>
      <dgm:spPr/>
      <dgm:t>
        <a:bodyPr/>
        <a:lstStyle/>
        <a:p>
          <a:endParaRPr lang="pt-BR"/>
        </a:p>
      </dgm:t>
    </dgm:pt>
    <dgm:pt modelId="{05B82947-57C0-4348-85A5-3DA73F85760C}">
      <dgm:prSet phldrT="[Texto]"/>
      <dgm:spPr/>
      <dgm:t>
        <a:bodyPr/>
        <a:lstStyle/>
        <a:p>
          <a:r>
            <a:rPr lang="pt-BR" dirty="0"/>
            <a:t>Indícios de materialidade</a:t>
          </a:r>
        </a:p>
      </dgm:t>
    </dgm:pt>
    <dgm:pt modelId="{476AE134-47AD-47F0-9D84-150E3B91C1B0}" type="parTrans" cxnId="{ECA6C4C0-D9F9-45E9-8EF7-CB9E27A6E9C4}">
      <dgm:prSet/>
      <dgm:spPr/>
      <dgm:t>
        <a:bodyPr/>
        <a:lstStyle/>
        <a:p>
          <a:endParaRPr lang="pt-BR"/>
        </a:p>
      </dgm:t>
    </dgm:pt>
    <dgm:pt modelId="{AE1A365D-99E5-45B9-AE02-41815FF9D9AC}" type="sibTrans" cxnId="{ECA6C4C0-D9F9-45E9-8EF7-CB9E27A6E9C4}">
      <dgm:prSet/>
      <dgm:spPr/>
      <dgm:t>
        <a:bodyPr/>
        <a:lstStyle/>
        <a:p>
          <a:endParaRPr lang="pt-BR"/>
        </a:p>
      </dgm:t>
    </dgm:pt>
    <dgm:pt modelId="{984F8C97-7AE4-43E4-9925-D53E9AB3CE60}">
      <dgm:prSet phldrT="[Texto]"/>
      <dgm:spPr/>
      <dgm:t>
        <a:bodyPr/>
        <a:lstStyle/>
        <a:p>
          <a:r>
            <a:rPr lang="pt-BR" dirty="0"/>
            <a:t>Nexo de causalidade</a:t>
          </a:r>
        </a:p>
      </dgm:t>
    </dgm:pt>
    <dgm:pt modelId="{B77C8186-2FBB-4CDA-BEA4-069C49635259}" type="parTrans" cxnId="{23695254-7A2F-46F3-875B-2065021EC383}">
      <dgm:prSet/>
      <dgm:spPr/>
      <dgm:t>
        <a:bodyPr/>
        <a:lstStyle/>
        <a:p>
          <a:endParaRPr lang="pt-BR"/>
        </a:p>
      </dgm:t>
    </dgm:pt>
    <dgm:pt modelId="{B761A844-4C5A-42B8-804A-D0E96B7225E6}" type="sibTrans" cxnId="{23695254-7A2F-46F3-875B-2065021EC383}">
      <dgm:prSet/>
      <dgm:spPr/>
      <dgm:t>
        <a:bodyPr/>
        <a:lstStyle/>
        <a:p>
          <a:endParaRPr lang="pt-BR"/>
        </a:p>
      </dgm:t>
    </dgm:pt>
    <dgm:pt modelId="{833E9AEB-D17D-4AEB-B844-A795F98E3094}" type="pres">
      <dgm:prSet presAssocID="{962C8B04-2962-4D50-8764-7F0E2E63075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00AC683-B5C7-45CC-9B13-CEC930F9572A}" type="pres">
      <dgm:prSet presAssocID="{8B356B67-8659-49A1-81D2-A17C3D5BC6FD}" presName="root1" presStyleCnt="0"/>
      <dgm:spPr/>
    </dgm:pt>
    <dgm:pt modelId="{4674BC4B-B990-4E95-99A1-15997400163C}" type="pres">
      <dgm:prSet presAssocID="{8B356B67-8659-49A1-81D2-A17C3D5BC6FD}" presName="LevelOneTextNode" presStyleLbl="node0" presStyleIdx="0" presStyleCnt="1">
        <dgm:presLayoutVars>
          <dgm:chPref val="3"/>
        </dgm:presLayoutVars>
      </dgm:prSet>
      <dgm:spPr/>
    </dgm:pt>
    <dgm:pt modelId="{8E7BD24F-E077-4DD3-A87F-4CBC45A610BB}" type="pres">
      <dgm:prSet presAssocID="{8B356B67-8659-49A1-81D2-A17C3D5BC6FD}" presName="level2hierChild" presStyleCnt="0"/>
      <dgm:spPr/>
    </dgm:pt>
    <dgm:pt modelId="{3C6519DB-A022-4675-9D29-2A0C7E82F48A}" type="pres">
      <dgm:prSet presAssocID="{D79BC927-F6C2-41B3-9C3B-2CB927255A32}" presName="conn2-1" presStyleLbl="parChTrans1D2" presStyleIdx="0" presStyleCnt="3"/>
      <dgm:spPr/>
    </dgm:pt>
    <dgm:pt modelId="{52A2717D-1DD8-441A-954E-23E4D80D38A9}" type="pres">
      <dgm:prSet presAssocID="{D79BC927-F6C2-41B3-9C3B-2CB927255A32}" presName="connTx" presStyleLbl="parChTrans1D2" presStyleIdx="0" presStyleCnt="3"/>
      <dgm:spPr/>
    </dgm:pt>
    <dgm:pt modelId="{2266DE65-0647-451F-BF2D-15A3018E9691}" type="pres">
      <dgm:prSet presAssocID="{4FC7F362-45C8-4360-9061-BF66ED7FA3C8}" presName="root2" presStyleCnt="0"/>
      <dgm:spPr/>
    </dgm:pt>
    <dgm:pt modelId="{7EF9803F-3AA2-4246-B70F-8D744EBDF1ED}" type="pres">
      <dgm:prSet presAssocID="{4FC7F362-45C8-4360-9061-BF66ED7FA3C8}" presName="LevelTwoTextNode" presStyleLbl="node2" presStyleIdx="0" presStyleCnt="3">
        <dgm:presLayoutVars>
          <dgm:chPref val="3"/>
        </dgm:presLayoutVars>
      </dgm:prSet>
      <dgm:spPr/>
    </dgm:pt>
    <dgm:pt modelId="{15D4C996-B0A0-4BD0-88B4-159523F9809D}" type="pres">
      <dgm:prSet presAssocID="{4FC7F362-45C8-4360-9061-BF66ED7FA3C8}" presName="level3hierChild" presStyleCnt="0"/>
      <dgm:spPr/>
    </dgm:pt>
    <dgm:pt modelId="{9C2192E4-1169-4653-8B1D-BC64820EE99F}" type="pres">
      <dgm:prSet presAssocID="{476AE134-47AD-47F0-9D84-150E3B91C1B0}" presName="conn2-1" presStyleLbl="parChTrans1D2" presStyleIdx="1" presStyleCnt="3"/>
      <dgm:spPr/>
    </dgm:pt>
    <dgm:pt modelId="{561C5325-8AAA-4C8F-ACB7-D5B3BC3180A8}" type="pres">
      <dgm:prSet presAssocID="{476AE134-47AD-47F0-9D84-150E3B91C1B0}" presName="connTx" presStyleLbl="parChTrans1D2" presStyleIdx="1" presStyleCnt="3"/>
      <dgm:spPr/>
    </dgm:pt>
    <dgm:pt modelId="{DF9A6FF9-A1C6-4311-8140-9FB003BCFBFD}" type="pres">
      <dgm:prSet presAssocID="{05B82947-57C0-4348-85A5-3DA73F85760C}" presName="root2" presStyleCnt="0"/>
      <dgm:spPr/>
    </dgm:pt>
    <dgm:pt modelId="{4D234E85-C526-48C8-9362-ACF62DD6F0B5}" type="pres">
      <dgm:prSet presAssocID="{05B82947-57C0-4348-85A5-3DA73F85760C}" presName="LevelTwoTextNode" presStyleLbl="node2" presStyleIdx="1" presStyleCnt="3">
        <dgm:presLayoutVars>
          <dgm:chPref val="3"/>
        </dgm:presLayoutVars>
      </dgm:prSet>
      <dgm:spPr/>
    </dgm:pt>
    <dgm:pt modelId="{B3C629E4-103B-4604-9078-93F72381C884}" type="pres">
      <dgm:prSet presAssocID="{05B82947-57C0-4348-85A5-3DA73F85760C}" presName="level3hierChild" presStyleCnt="0"/>
      <dgm:spPr/>
    </dgm:pt>
    <dgm:pt modelId="{9A02B33F-D61E-4528-8DCE-5EB3791F2A52}" type="pres">
      <dgm:prSet presAssocID="{B77C8186-2FBB-4CDA-BEA4-069C49635259}" presName="conn2-1" presStyleLbl="parChTrans1D2" presStyleIdx="2" presStyleCnt="3"/>
      <dgm:spPr/>
    </dgm:pt>
    <dgm:pt modelId="{3EA79145-F8DE-4698-B708-07F44CCF7155}" type="pres">
      <dgm:prSet presAssocID="{B77C8186-2FBB-4CDA-BEA4-069C49635259}" presName="connTx" presStyleLbl="parChTrans1D2" presStyleIdx="2" presStyleCnt="3"/>
      <dgm:spPr/>
    </dgm:pt>
    <dgm:pt modelId="{76DFCB99-FAF2-415F-BD27-7A6959D68AE5}" type="pres">
      <dgm:prSet presAssocID="{984F8C97-7AE4-43E4-9925-D53E9AB3CE60}" presName="root2" presStyleCnt="0"/>
      <dgm:spPr/>
    </dgm:pt>
    <dgm:pt modelId="{C546D60C-C47D-4607-95CC-BBB717A73B8D}" type="pres">
      <dgm:prSet presAssocID="{984F8C97-7AE4-43E4-9925-D53E9AB3CE60}" presName="LevelTwoTextNode" presStyleLbl="node2" presStyleIdx="2" presStyleCnt="3">
        <dgm:presLayoutVars>
          <dgm:chPref val="3"/>
        </dgm:presLayoutVars>
      </dgm:prSet>
      <dgm:spPr/>
    </dgm:pt>
    <dgm:pt modelId="{7DA9E803-CFC2-4EF8-834C-F6F64960161A}" type="pres">
      <dgm:prSet presAssocID="{984F8C97-7AE4-43E4-9925-D53E9AB3CE60}" presName="level3hierChild" presStyleCnt="0"/>
      <dgm:spPr/>
    </dgm:pt>
  </dgm:ptLst>
  <dgm:cxnLst>
    <dgm:cxn modelId="{9B200938-FEA8-4140-A38A-E41F082A1390}" srcId="{8B356B67-8659-49A1-81D2-A17C3D5BC6FD}" destId="{4FC7F362-45C8-4360-9061-BF66ED7FA3C8}" srcOrd="0" destOrd="0" parTransId="{D79BC927-F6C2-41B3-9C3B-2CB927255A32}" sibTransId="{A5477AFB-B338-4750-A752-6C04FB06FFDB}"/>
    <dgm:cxn modelId="{123DB838-7157-46F1-AC0C-C59B78CF7434}" type="presOf" srcId="{476AE134-47AD-47F0-9D84-150E3B91C1B0}" destId="{9C2192E4-1169-4653-8B1D-BC64820EE99F}" srcOrd="0" destOrd="0" presId="urn:microsoft.com/office/officeart/2005/8/layout/hierarchy2"/>
    <dgm:cxn modelId="{9C6F24BF-2DF4-4463-8342-0FE636A6F428}" type="presOf" srcId="{8B356B67-8659-49A1-81D2-A17C3D5BC6FD}" destId="{4674BC4B-B990-4E95-99A1-15997400163C}" srcOrd="0" destOrd="0" presId="urn:microsoft.com/office/officeart/2005/8/layout/hierarchy2"/>
    <dgm:cxn modelId="{2AF148D4-B756-46D3-B4F8-D4013DC338EE}" type="presOf" srcId="{05B82947-57C0-4348-85A5-3DA73F85760C}" destId="{4D234E85-C526-48C8-9362-ACF62DD6F0B5}" srcOrd="0" destOrd="0" presId="urn:microsoft.com/office/officeart/2005/8/layout/hierarchy2"/>
    <dgm:cxn modelId="{23695254-7A2F-46F3-875B-2065021EC383}" srcId="{8B356B67-8659-49A1-81D2-A17C3D5BC6FD}" destId="{984F8C97-7AE4-43E4-9925-D53E9AB3CE60}" srcOrd="2" destOrd="0" parTransId="{B77C8186-2FBB-4CDA-BEA4-069C49635259}" sibTransId="{B761A844-4C5A-42B8-804A-D0E96B7225E6}"/>
    <dgm:cxn modelId="{7A8B6729-5E76-43AE-9D0F-42B67B9943E4}" type="presOf" srcId="{984F8C97-7AE4-43E4-9925-D53E9AB3CE60}" destId="{C546D60C-C47D-4607-95CC-BBB717A73B8D}" srcOrd="0" destOrd="0" presId="urn:microsoft.com/office/officeart/2005/8/layout/hierarchy2"/>
    <dgm:cxn modelId="{73DD9638-202C-4E7B-96F1-C625866F7B7E}" srcId="{962C8B04-2962-4D50-8764-7F0E2E630751}" destId="{8B356B67-8659-49A1-81D2-A17C3D5BC6FD}" srcOrd="0" destOrd="0" parTransId="{7DD530FD-D3C3-4F99-914A-E028295E9853}" sibTransId="{44BCD5AA-B66B-4959-AE83-4912FBE4EF78}"/>
    <dgm:cxn modelId="{BE430D36-5231-41AD-99FD-008CA31B9389}" type="presOf" srcId="{4FC7F362-45C8-4360-9061-BF66ED7FA3C8}" destId="{7EF9803F-3AA2-4246-B70F-8D744EBDF1ED}" srcOrd="0" destOrd="0" presId="urn:microsoft.com/office/officeart/2005/8/layout/hierarchy2"/>
    <dgm:cxn modelId="{1F1934EE-9E8C-4B7D-B55C-BB45907F6AD9}" type="presOf" srcId="{962C8B04-2962-4D50-8764-7F0E2E630751}" destId="{833E9AEB-D17D-4AEB-B844-A795F98E3094}" srcOrd="0" destOrd="0" presId="urn:microsoft.com/office/officeart/2005/8/layout/hierarchy2"/>
    <dgm:cxn modelId="{B031A1BC-6137-4D0C-A505-929A428A0625}" type="presOf" srcId="{B77C8186-2FBB-4CDA-BEA4-069C49635259}" destId="{9A02B33F-D61E-4528-8DCE-5EB3791F2A52}" srcOrd="0" destOrd="0" presId="urn:microsoft.com/office/officeart/2005/8/layout/hierarchy2"/>
    <dgm:cxn modelId="{B71947CD-B244-4E50-BE0A-DD59F41DA883}" type="presOf" srcId="{D79BC927-F6C2-41B3-9C3B-2CB927255A32}" destId="{3C6519DB-A022-4675-9D29-2A0C7E82F48A}" srcOrd="0" destOrd="0" presId="urn:microsoft.com/office/officeart/2005/8/layout/hierarchy2"/>
    <dgm:cxn modelId="{6C35D526-295A-460E-83CC-F6F28F1AAF99}" type="presOf" srcId="{D79BC927-F6C2-41B3-9C3B-2CB927255A32}" destId="{52A2717D-1DD8-441A-954E-23E4D80D38A9}" srcOrd="1" destOrd="0" presId="urn:microsoft.com/office/officeart/2005/8/layout/hierarchy2"/>
    <dgm:cxn modelId="{9B34EB77-1BFE-4732-A673-36192BCE3EDF}" type="presOf" srcId="{476AE134-47AD-47F0-9D84-150E3B91C1B0}" destId="{561C5325-8AAA-4C8F-ACB7-D5B3BC3180A8}" srcOrd="1" destOrd="0" presId="urn:microsoft.com/office/officeart/2005/8/layout/hierarchy2"/>
    <dgm:cxn modelId="{ECA6C4C0-D9F9-45E9-8EF7-CB9E27A6E9C4}" srcId="{8B356B67-8659-49A1-81D2-A17C3D5BC6FD}" destId="{05B82947-57C0-4348-85A5-3DA73F85760C}" srcOrd="1" destOrd="0" parTransId="{476AE134-47AD-47F0-9D84-150E3B91C1B0}" sibTransId="{AE1A365D-99E5-45B9-AE02-41815FF9D9AC}"/>
    <dgm:cxn modelId="{85601FB3-D9AE-4F0C-A21B-A1582B848B0B}" type="presOf" srcId="{B77C8186-2FBB-4CDA-BEA4-069C49635259}" destId="{3EA79145-F8DE-4698-B708-07F44CCF7155}" srcOrd="1" destOrd="0" presId="urn:microsoft.com/office/officeart/2005/8/layout/hierarchy2"/>
    <dgm:cxn modelId="{279F32EB-9B8E-46BE-90B4-5DE2C4FB6427}" type="presParOf" srcId="{833E9AEB-D17D-4AEB-B844-A795F98E3094}" destId="{B00AC683-B5C7-45CC-9B13-CEC930F9572A}" srcOrd="0" destOrd="0" presId="urn:microsoft.com/office/officeart/2005/8/layout/hierarchy2"/>
    <dgm:cxn modelId="{C2A67342-D062-40F8-B82E-F67A3D2B1A64}" type="presParOf" srcId="{B00AC683-B5C7-45CC-9B13-CEC930F9572A}" destId="{4674BC4B-B990-4E95-99A1-15997400163C}" srcOrd="0" destOrd="0" presId="urn:microsoft.com/office/officeart/2005/8/layout/hierarchy2"/>
    <dgm:cxn modelId="{664684C5-FB30-4901-AD7E-EDA0A8A1B5CD}" type="presParOf" srcId="{B00AC683-B5C7-45CC-9B13-CEC930F9572A}" destId="{8E7BD24F-E077-4DD3-A87F-4CBC45A610BB}" srcOrd="1" destOrd="0" presId="urn:microsoft.com/office/officeart/2005/8/layout/hierarchy2"/>
    <dgm:cxn modelId="{FA1A3250-D683-49CE-BC3F-A6A55DC9D680}" type="presParOf" srcId="{8E7BD24F-E077-4DD3-A87F-4CBC45A610BB}" destId="{3C6519DB-A022-4675-9D29-2A0C7E82F48A}" srcOrd="0" destOrd="0" presId="urn:microsoft.com/office/officeart/2005/8/layout/hierarchy2"/>
    <dgm:cxn modelId="{DFBC60E1-11E7-4665-8643-60AD5DF4B493}" type="presParOf" srcId="{3C6519DB-A022-4675-9D29-2A0C7E82F48A}" destId="{52A2717D-1DD8-441A-954E-23E4D80D38A9}" srcOrd="0" destOrd="0" presId="urn:microsoft.com/office/officeart/2005/8/layout/hierarchy2"/>
    <dgm:cxn modelId="{9D43737A-4A3F-4FA6-8FD5-193A538E510F}" type="presParOf" srcId="{8E7BD24F-E077-4DD3-A87F-4CBC45A610BB}" destId="{2266DE65-0647-451F-BF2D-15A3018E9691}" srcOrd="1" destOrd="0" presId="urn:microsoft.com/office/officeart/2005/8/layout/hierarchy2"/>
    <dgm:cxn modelId="{CEBA8FED-FD82-4C02-926A-DF2A7588BEA4}" type="presParOf" srcId="{2266DE65-0647-451F-BF2D-15A3018E9691}" destId="{7EF9803F-3AA2-4246-B70F-8D744EBDF1ED}" srcOrd="0" destOrd="0" presId="urn:microsoft.com/office/officeart/2005/8/layout/hierarchy2"/>
    <dgm:cxn modelId="{D89331AD-7BB3-46FF-8BE8-09C1C26D87A0}" type="presParOf" srcId="{2266DE65-0647-451F-BF2D-15A3018E9691}" destId="{15D4C996-B0A0-4BD0-88B4-159523F9809D}" srcOrd="1" destOrd="0" presId="urn:microsoft.com/office/officeart/2005/8/layout/hierarchy2"/>
    <dgm:cxn modelId="{EF1A6DD9-6E96-4C84-BF97-2A5B9C40A315}" type="presParOf" srcId="{8E7BD24F-E077-4DD3-A87F-4CBC45A610BB}" destId="{9C2192E4-1169-4653-8B1D-BC64820EE99F}" srcOrd="2" destOrd="0" presId="urn:microsoft.com/office/officeart/2005/8/layout/hierarchy2"/>
    <dgm:cxn modelId="{E25C8E90-E04A-452E-A242-3325B82AB59C}" type="presParOf" srcId="{9C2192E4-1169-4653-8B1D-BC64820EE99F}" destId="{561C5325-8AAA-4C8F-ACB7-D5B3BC3180A8}" srcOrd="0" destOrd="0" presId="urn:microsoft.com/office/officeart/2005/8/layout/hierarchy2"/>
    <dgm:cxn modelId="{C578AAA9-6330-4017-9D8F-3B28F0A67072}" type="presParOf" srcId="{8E7BD24F-E077-4DD3-A87F-4CBC45A610BB}" destId="{DF9A6FF9-A1C6-4311-8140-9FB003BCFBFD}" srcOrd="3" destOrd="0" presId="urn:microsoft.com/office/officeart/2005/8/layout/hierarchy2"/>
    <dgm:cxn modelId="{AAA3A1DF-C18C-462B-A450-D0C35CE0EF5B}" type="presParOf" srcId="{DF9A6FF9-A1C6-4311-8140-9FB003BCFBFD}" destId="{4D234E85-C526-48C8-9362-ACF62DD6F0B5}" srcOrd="0" destOrd="0" presId="urn:microsoft.com/office/officeart/2005/8/layout/hierarchy2"/>
    <dgm:cxn modelId="{31CC64D5-B4C8-4021-B569-183E44867C82}" type="presParOf" srcId="{DF9A6FF9-A1C6-4311-8140-9FB003BCFBFD}" destId="{B3C629E4-103B-4604-9078-93F72381C884}" srcOrd="1" destOrd="0" presId="urn:microsoft.com/office/officeart/2005/8/layout/hierarchy2"/>
    <dgm:cxn modelId="{1BDB194A-0FCF-4A9C-B05A-541F73345587}" type="presParOf" srcId="{8E7BD24F-E077-4DD3-A87F-4CBC45A610BB}" destId="{9A02B33F-D61E-4528-8DCE-5EB3791F2A52}" srcOrd="4" destOrd="0" presId="urn:microsoft.com/office/officeart/2005/8/layout/hierarchy2"/>
    <dgm:cxn modelId="{C787F7D0-4665-4B54-84E2-65529C5CEAB0}" type="presParOf" srcId="{9A02B33F-D61E-4528-8DCE-5EB3791F2A52}" destId="{3EA79145-F8DE-4698-B708-07F44CCF7155}" srcOrd="0" destOrd="0" presId="urn:microsoft.com/office/officeart/2005/8/layout/hierarchy2"/>
    <dgm:cxn modelId="{CE173909-7946-4E02-AAF9-48126F94DCC4}" type="presParOf" srcId="{8E7BD24F-E077-4DD3-A87F-4CBC45A610BB}" destId="{76DFCB99-FAF2-415F-BD27-7A6959D68AE5}" srcOrd="5" destOrd="0" presId="urn:microsoft.com/office/officeart/2005/8/layout/hierarchy2"/>
    <dgm:cxn modelId="{0A1AA7A8-B99A-43A5-AA5F-1DF273667E07}" type="presParOf" srcId="{76DFCB99-FAF2-415F-BD27-7A6959D68AE5}" destId="{C546D60C-C47D-4607-95CC-BBB717A73B8D}" srcOrd="0" destOrd="0" presId="urn:microsoft.com/office/officeart/2005/8/layout/hierarchy2"/>
    <dgm:cxn modelId="{23B00233-C83C-45A7-93F5-3346B59D32A5}" type="presParOf" srcId="{76DFCB99-FAF2-415F-BD27-7A6959D68AE5}" destId="{7DA9E803-CFC2-4EF8-834C-F6F64960161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62C8B04-2962-4D50-8764-7F0E2E630751}" type="doc">
      <dgm:prSet loTypeId="urn:microsoft.com/office/officeart/2005/8/layout/hierarchy2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t-BR"/>
        </a:p>
      </dgm:t>
    </dgm:pt>
    <dgm:pt modelId="{8B356B67-8659-49A1-81D2-A17C3D5BC6FD}">
      <dgm:prSet phldrT="[Texto]"/>
      <dgm:spPr/>
      <dgm:t>
        <a:bodyPr/>
        <a:lstStyle/>
        <a:p>
          <a:r>
            <a:rPr lang="pt-BR" dirty="0"/>
            <a:t>Juízo de Admissibilidade</a:t>
          </a:r>
        </a:p>
      </dgm:t>
    </dgm:pt>
    <dgm:pt modelId="{7DD530FD-D3C3-4F99-914A-E028295E9853}" type="parTrans" cxnId="{73DD9638-202C-4E7B-96F1-C625866F7B7E}">
      <dgm:prSet/>
      <dgm:spPr/>
      <dgm:t>
        <a:bodyPr/>
        <a:lstStyle/>
        <a:p>
          <a:endParaRPr lang="pt-BR"/>
        </a:p>
      </dgm:t>
    </dgm:pt>
    <dgm:pt modelId="{44BCD5AA-B66B-4959-AE83-4912FBE4EF78}" type="sibTrans" cxnId="{73DD9638-202C-4E7B-96F1-C625866F7B7E}">
      <dgm:prSet/>
      <dgm:spPr/>
      <dgm:t>
        <a:bodyPr/>
        <a:lstStyle/>
        <a:p>
          <a:endParaRPr lang="pt-BR"/>
        </a:p>
      </dgm:t>
    </dgm:pt>
    <dgm:pt modelId="{4FC7F362-45C8-4360-9061-BF66ED7FA3C8}">
      <dgm:prSet phldrT="[Texto]" custT="1"/>
      <dgm:spPr>
        <a:solidFill>
          <a:srgbClr val="FF0000"/>
        </a:solidFill>
      </dgm:spPr>
      <dgm:t>
        <a:bodyPr/>
        <a:lstStyle/>
        <a:p>
          <a:r>
            <a:rPr lang="pt-BR" sz="2400" dirty="0"/>
            <a:t>Provas de autoria</a:t>
          </a:r>
        </a:p>
      </dgm:t>
    </dgm:pt>
    <dgm:pt modelId="{D79BC927-F6C2-41B3-9C3B-2CB927255A32}" type="parTrans" cxnId="{9B200938-FEA8-4140-A38A-E41F082A1390}">
      <dgm:prSet/>
      <dgm:spPr/>
      <dgm:t>
        <a:bodyPr/>
        <a:lstStyle/>
        <a:p>
          <a:endParaRPr lang="pt-BR"/>
        </a:p>
      </dgm:t>
    </dgm:pt>
    <dgm:pt modelId="{A5477AFB-B338-4750-A752-6C04FB06FFDB}" type="sibTrans" cxnId="{9B200938-FEA8-4140-A38A-E41F082A1390}">
      <dgm:prSet/>
      <dgm:spPr/>
      <dgm:t>
        <a:bodyPr/>
        <a:lstStyle/>
        <a:p>
          <a:endParaRPr lang="pt-BR"/>
        </a:p>
      </dgm:t>
    </dgm:pt>
    <dgm:pt modelId="{05B82947-57C0-4348-85A5-3DA73F85760C}">
      <dgm:prSet phldrT="[Texto]" custT="1"/>
      <dgm:spPr>
        <a:solidFill>
          <a:srgbClr val="FF0000"/>
        </a:solidFill>
      </dgm:spPr>
      <dgm:t>
        <a:bodyPr/>
        <a:lstStyle/>
        <a:p>
          <a:r>
            <a:rPr lang="pt-BR" sz="2400" dirty="0"/>
            <a:t>Provas de materialidade</a:t>
          </a:r>
        </a:p>
      </dgm:t>
    </dgm:pt>
    <dgm:pt modelId="{476AE134-47AD-47F0-9D84-150E3B91C1B0}" type="parTrans" cxnId="{ECA6C4C0-D9F9-45E9-8EF7-CB9E27A6E9C4}">
      <dgm:prSet/>
      <dgm:spPr/>
      <dgm:t>
        <a:bodyPr/>
        <a:lstStyle/>
        <a:p>
          <a:endParaRPr lang="pt-BR"/>
        </a:p>
      </dgm:t>
    </dgm:pt>
    <dgm:pt modelId="{AE1A365D-99E5-45B9-AE02-41815FF9D9AC}" type="sibTrans" cxnId="{ECA6C4C0-D9F9-45E9-8EF7-CB9E27A6E9C4}">
      <dgm:prSet/>
      <dgm:spPr/>
      <dgm:t>
        <a:bodyPr/>
        <a:lstStyle/>
        <a:p>
          <a:endParaRPr lang="pt-BR"/>
        </a:p>
      </dgm:t>
    </dgm:pt>
    <dgm:pt modelId="{984F8C97-7AE4-43E4-9925-D53E9AB3CE60}">
      <dgm:prSet phldrT="[Texto]" custT="1"/>
      <dgm:spPr>
        <a:solidFill>
          <a:srgbClr val="FF0000"/>
        </a:solidFill>
      </dgm:spPr>
      <dgm:t>
        <a:bodyPr/>
        <a:lstStyle/>
        <a:p>
          <a:r>
            <a:rPr lang="pt-BR" sz="2000" dirty="0"/>
            <a:t>Percepção de Potencial Benefício decorrente da ilicitude</a:t>
          </a:r>
        </a:p>
      </dgm:t>
    </dgm:pt>
    <dgm:pt modelId="{B77C8186-2FBB-4CDA-BEA4-069C49635259}" type="parTrans" cxnId="{23695254-7A2F-46F3-875B-2065021EC383}">
      <dgm:prSet/>
      <dgm:spPr/>
      <dgm:t>
        <a:bodyPr/>
        <a:lstStyle/>
        <a:p>
          <a:endParaRPr lang="pt-BR"/>
        </a:p>
      </dgm:t>
    </dgm:pt>
    <dgm:pt modelId="{B761A844-4C5A-42B8-804A-D0E96B7225E6}" type="sibTrans" cxnId="{23695254-7A2F-46F3-875B-2065021EC383}">
      <dgm:prSet/>
      <dgm:spPr/>
      <dgm:t>
        <a:bodyPr/>
        <a:lstStyle/>
        <a:p>
          <a:endParaRPr lang="pt-BR"/>
        </a:p>
      </dgm:t>
    </dgm:pt>
    <dgm:pt modelId="{833E9AEB-D17D-4AEB-B844-A795F98E3094}" type="pres">
      <dgm:prSet presAssocID="{962C8B04-2962-4D50-8764-7F0E2E63075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00AC683-B5C7-45CC-9B13-CEC930F9572A}" type="pres">
      <dgm:prSet presAssocID="{8B356B67-8659-49A1-81D2-A17C3D5BC6FD}" presName="root1" presStyleCnt="0"/>
      <dgm:spPr/>
    </dgm:pt>
    <dgm:pt modelId="{4674BC4B-B990-4E95-99A1-15997400163C}" type="pres">
      <dgm:prSet presAssocID="{8B356B67-8659-49A1-81D2-A17C3D5BC6FD}" presName="LevelOneTextNode" presStyleLbl="node0" presStyleIdx="0" presStyleCnt="1" custLinFactNeighborY="-672">
        <dgm:presLayoutVars>
          <dgm:chPref val="3"/>
        </dgm:presLayoutVars>
      </dgm:prSet>
      <dgm:spPr/>
    </dgm:pt>
    <dgm:pt modelId="{8E7BD24F-E077-4DD3-A87F-4CBC45A610BB}" type="pres">
      <dgm:prSet presAssocID="{8B356B67-8659-49A1-81D2-A17C3D5BC6FD}" presName="level2hierChild" presStyleCnt="0"/>
      <dgm:spPr/>
    </dgm:pt>
    <dgm:pt modelId="{3C6519DB-A022-4675-9D29-2A0C7E82F48A}" type="pres">
      <dgm:prSet presAssocID="{D79BC927-F6C2-41B3-9C3B-2CB927255A32}" presName="conn2-1" presStyleLbl="parChTrans1D2" presStyleIdx="0" presStyleCnt="3"/>
      <dgm:spPr/>
    </dgm:pt>
    <dgm:pt modelId="{52A2717D-1DD8-441A-954E-23E4D80D38A9}" type="pres">
      <dgm:prSet presAssocID="{D79BC927-F6C2-41B3-9C3B-2CB927255A32}" presName="connTx" presStyleLbl="parChTrans1D2" presStyleIdx="0" presStyleCnt="3"/>
      <dgm:spPr/>
    </dgm:pt>
    <dgm:pt modelId="{2266DE65-0647-451F-BF2D-15A3018E9691}" type="pres">
      <dgm:prSet presAssocID="{4FC7F362-45C8-4360-9061-BF66ED7FA3C8}" presName="root2" presStyleCnt="0"/>
      <dgm:spPr/>
    </dgm:pt>
    <dgm:pt modelId="{7EF9803F-3AA2-4246-B70F-8D744EBDF1ED}" type="pres">
      <dgm:prSet presAssocID="{4FC7F362-45C8-4360-9061-BF66ED7FA3C8}" presName="LevelTwoTextNode" presStyleLbl="node2" presStyleIdx="0" presStyleCnt="3" custScaleX="103374">
        <dgm:presLayoutVars>
          <dgm:chPref val="3"/>
        </dgm:presLayoutVars>
      </dgm:prSet>
      <dgm:spPr/>
    </dgm:pt>
    <dgm:pt modelId="{15D4C996-B0A0-4BD0-88B4-159523F9809D}" type="pres">
      <dgm:prSet presAssocID="{4FC7F362-45C8-4360-9061-BF66ED7FA3C8}" presName="level3hierChild" presStyleCnt="0"/>
      <dgm:spPr/>
    </dgm:pt>
    <dgm:pt modelId="{9C2192E4-1169-4653-8B1D-BC64820EE99F}" type="pres">
      <dgm:prSet presAssocID="{476AE134-47AD-47F0-9D84-150E3B91C1B0}" presName="conn2-1" presStyleLbl="parChTrans1D2" presStyleIdx="1" presStyleCnt="3"/>
      <dgm:spPr/>
    </dgm:pt>
    <dgm:pt modelId="{561C5325-8AAA-4C8F-ACB7-D5B3BC3180A8}" type="pres">
      <dgm:prSet presAssocID="{476AE134-47AD-47F0-9D84-150E3B91C1B0}" presName="connTx" presStyleLbl="parChTrans1D2" presStyleIdx="1" presStyleCnt="3"/>
      <dgm:spPr/>
    </dgm:pt>
    <dgm:pt modelId="{DF9A6FF9-A1C6-4311-8140-9FB003BCFBFD}" type="pres">
      <dgm:prSet presAssocID="{05B82947-57C0-4348-85A5-3DA73F85760C}" presName="root2" presStyleCnt="0"/>
      <dgm:spPr/>
    </dgm:pt>
    <dgm:pt modelId="{4D234E85-C526-48C8-9362-ACF62DD6F0B5}" type="pres">
      <dgm:prSet presAssocID="{05B82947-57C0-4348-85A5-3DA73F85760C}" presName="LevelTwoTextNode" presStyleLbl="node2" presStyleIdx="1" presStyleCnt="3" custScaleX="103374">
        <dgm:presLayoutVars>
          <dgm:chPref val="3"/>
        </dgm:presLayoutVars>
      </dgm:prSet>
      <dgm:spPr/>
    </dgm:pt>
    <dgm:pt modelId="{B3C629E4-103B-4604-9078-93F72381C884}" type="pres">
      <dgm:prSet presAssocID="{05B82947-57C0-4348-85A5-3DA73F85760C}" presName="level3hierChild" presStyleCnt="0"/>
      <dgm:spPr/>
    </dgm:pt>
    <dgm:pt modelId="{9A02B33F-D61E-4528-8DCE-5EB3791F2A52}" type="pres">
      <dgm:prSet presAssocID="{B77C8186-2FBB-4CDA-BEA4-069C49635259}" presName="conn2-1" presStyleLbl="parChTrans1D2" presStyleIdx="2" presStyleCnt="3"/>
      <dgm:spPr/>
    </dgm:pt>
    <dgm:pt modelId="{3EA79145-F8DE-4698-B708-07F44CCF7155}" type="pres">
      <dgm:prSet presAssocID="{B77C8186-2FBB-4CDA-BEA4-069C49635259}" presName="connTx" presStyleLbl="parChTrans1D2" presStyleIdx="2" presStyleCnt="3"/>
      <dgm:spPr/>
    </dgm:pt>
    <dgm:pt modelId="{76DFCB99-FAF2-415F-BD27-7A6959D68AE5}" type="pres">
      <dgm:prSet presAssocID="{984F8C97-7AE4-43E4-9925-D53E9AB3CE60}" presName="root2" presStyleCnt="0"/>
      <dgm:spPr/>
    </dgm:pt>
    <dgm:pt modelId="{C546D60C-C47D-4607-95CC-BBB717A73B8D}" type="pres">
      <dgm:prSet presAssocID="{984F8C97-7AE4-43E4-9925-D53E9AB3CE60}" presName="LevelTwoTextNode" presStyleLbl="node2" presStyleIdx="2" presStyleCnt="3" custScaleX="103374">
        <dgm:presLayoutVars>
          <dgm:chPref val="3"/>
        </dgm:presLayoutVars>
      </dgm:prSet>
      <dgm:spPr/>
    </dgm:pt>
    <dgm:pt modelId="{7DA9E803-CFC2-4EF8-834C-F6F64960161A}" type="pres">
      <dgm:prSet presAssocID="{984F8C97-7AE4-43E4-9925-D53E9AB3CE60}" presName="level3hierChild" presStyleCnt="0"/>
      <dgm:spPr/>
    </dgm:pt>
  </dgm:ptLst>
  <dgm:cxnLst>
    <dgm:cxn modelId="{9B200938-FEA8-4140-A38A-E41F082A1390}" srcId="{8B356B67-8659-49A1-81D2-A17C3D5BC6FD}" destId="{4FC7F362-45C8-4360-9061-BF66ED7FA3C8}" srcOrd="0" destOrd="0" parTransId="{D79BC927-F6C2-41B3-9C3B-2CB927255A32}" sibTransId="{A5477AFB-B338-4750-A752-6C04FB06FFDB}"/>
    <dgm:cxn modelId="{123DB838-7157-46F1-AC0C-C59B78CF7434}" type="presOf" srcId="{476AE134-47AD-47F0-9D84-150E3B91C1B0}" destId="{9C2192E4-1169-4653-8B1D-BC64820EE99F}" srcOrd="0" destOrd="0" presId="urn:microsoft.com/office/officeart/2005/8/layout/hierarchy2"/>
    <dgm:cxn modelId="{9C6F24BF-2DF4-4463-8342-0FE636A6F428}" type="presOf" srcId="{8B356B67-8659-49A1-81D2-A17C3D5BC6FD}" destId="{4674BC4B-B990-4E95-99A1-15997400163C}" srcOrd="0" destOrd="0" presId="urn:microsoft.com/office/officeart/2005/8/layout/hierarchy2"/>
    <dgm:cxn modelId="{2AF148D4-B756-46D3-B4F8-D4013DC338EE}" type="presOf" srcId="{05B82947-57C0-4348-85A5-3DA73F85760C}" destId="{4D234E85-C526-48C8-9362-ACF62DD6F0B5}" srcOrd="0" destOrd="0" presId="urn:microsoft.com/office/officeart/2005/8/layout/hierarchy2"/>
    <dgm:cxn modelId="{23695254-7A2F-46F3-875B-2065021EC383}" srcId="{8B356B67-8659-49A1-81D2-A17C3D5BC6FD}" destId="{984F8C97-7AE4-43E4-9925-D53E9AB3CE60}" srcOrd="2" destOrd="0" parTransId="{B77C8186-2FBB-4CDA-BEA4-069C49635259}" sibTransId="{B761A844-4C5A-42B8-804A-D0E96B7225E6}"/>
    <dgm:cxn modelId="{7A8B6729-5E76-43AE-9D0F-42B67B9943E4}" type="presOf" srcId="{984F8C97-7AE4-43E4-9925-D53E9AB3CE60}" destId="{C546D60C-C47D-4607-95CC-BBB717A73B8D}" srcOrd="0" destOrd="0" presId="urn:microsoft.com/office/officeart/2005/8/layout/hierarchy2"/>
    <dgm:cxn modelId="{73DD9638-202C-4E7B-96F1-C625866F7B7E}" srcId="{962C8B04-2962-4D50-8764-7F0E2E630751}" destId="{8B356B67-8659-49A1-81D2-A17C3D5BC6FD}" srcOrd="0" destOrd="0" parTransId="{7DD530FD-D3C3-4F99-914A-E028295E9853}" sibTransId="{44BCD5AA-B66B-4959-AE83-4912FBE4EF78}"/>
    <dgm:cxn modelId="{BE430D36-5231-41AD-99FD-008CA31B9389}" type="presOf" srcId="{4FC7F362-45C8-4360-9061-BF66ED7FA3C8}" destId="{7EF9803F-3AA2-4246-B70F-8D744EBDF1ED}" srcOrd="0" destOrd="0" presId="urn:microsoft.com/office/officeart/2005/8/layout/hierarchy2"/>
    <dgm:cxn modelId="{1F1934EE-9E8C-4B7D-B55C-BB45907F6AD9}" type="presOf" srcId="{962C8B04-2962-4D50-8764-7F0E2E630751}" destId="{833E9AEB-D17D-4AEB-B844-A795F98E3094}" srcOrd="0" destOrd="0" presId="urn:microsoft.com/office/officeart/2005/8/layout/hierarchy2"/>
    <dgm:cxn modelId="{B031A1BC-6137-4D0C-A505-929A428A0625}" type="presOf" srcId="{B77C8186-2FBB-4CDA-BEA4-069C49635259}" destId="{9A02B33F-D61E-4528-8DCE-5EB3791F2A52}" srcOrd="0" destOrd="0" presId="urn:microsoft.com/office/officeart/2005/8/layout/hierarchy2"/>
    <dgm:cxn modelId="{B71947CD-B244-4E50-BE0A-DD59F41DA883}" type="presOf" srcId="{D79BC927-F6C2-41B3-9C3B-2CB927255A32}" destId="{3C6519DB-A022-4675-9D29-2A0C7E82F48A}" srcOrd="0" destOrd="0" presId="urn:microsoft.com/office/officeart/2005/8/layout/hierarchy2"/>
    <dgm:cxn modelId="{6C35D526-295A-460E-83CC-F6F28F1AAF99}" type="presOf" srcId="{D79BC927-F6C2-41B3-9C3B-2CB927255A32}" destId="{52A2717D-1DD8-441A-954E-23E4D80D38A9}" srcOrd="1" destOrd="0" presId="urn:microsoft.com/office/officeart/2005/8/layout/hierarchy2"/>
    <dgm:cxn modelId="{9B34EB77-1BFE-4732-A673-36192BCE3EDF}" type="presOf" srcId="{476AE134-47AD-47F0-9D84-150E3B91C1B0}" destId="{561C5325-8AAA-4C8F-ACB7-D5B3BC3180A8}" srcOrd="1" destOrd="0" presId="urn:microsoft.com/office/officeart/2005/8/layout/hierarchy2"/>
    <dgm:cxn modelId="{ECA6C4C0-D9F9-45E9-8EF7-CB9E27A6E9C4}" srcId="{8B356B67-8659-49A1-81D2-A17C3D5BC6FD}" destId="{05B82947-57C0-4348-85A5-3DA73F85760C}" srcOrd="1" destOrd="0" parTransId="{476AE134-47AD-47F0-9D84-150E3B91C1B0}" sibTransId="{AE1A365D-99E5-45B9-AE02-41815FF9D9AC}"/>
    <dgm:cxn modelId="{85601FB3-D9AE-4F0C-A21B-A1582B848B0B}" type="presOf" srcId="{B77C8186-2FBB-4CDA-BEA4-069C49635259}" destId="{3EA79145-F8DE-4698-B708-07F44CCF7155}" srcOrd="1" destOrd="0" presId="urn:microsoft.com/office/officeart/2005/8/layout/hierarchy2"/>
    <dgm:cxn modelId="{279F32EB-9B8E-46BE-90B4-5DE2C4FB6427}" type="presParOf" srcId="{833E9AEB-D17D-4AEB-B844-A795F98E3094}" destId="{B00AC683-B5C7-45CC-9B13-CEC930F9572A}" srcOrd="0" destOrd="0" presId="urn:microsoft.com/office/officeart/2005/8/layout/hierarchy2"/>
    <dgm:cxn modelId="{C2A67342-D062-40F8-B82E-F67A3D2B1A64}" type="presParOf" srcId="{B00AC683-B5C7-45CC-9B13-CEC930F9572A}" destId="{4674BC4B-B990-4E95-99A1-15997400163C}" srcOrd="0" destOrd="0" presId="urn:microsoft.com/office/officeart/2005/8/layout/hierarchy2"/>
    <dgm:cxn modelId="{664684C5-FB30-4901-AD7E-EDA0A8A1B5CD}" type="presParOf" srcId="{B00AC683-B5C7-45CC-9B13-CEC930F9572A}" destId="{8E7BD24F-E077-4DD3-A87F-4CBC45A610BB}" srcOrd="1" destOrd="0" presId="urn:microsoft.com/office/officeart/2005/8/layout/hierarchy2"/>
    <dgm:cxn modelId="{FA1A3250-D683-49CE-BC3F-A6A55DC9D680}" type="presParOf" srcId="{8E7BD24F-E077-4DD3-A87F-4CBC45A610BB}" destId="{3C6519DB-A022-4675-9D29-2A0C7E82F48A}" srcOrd="0" destOrd="0" presId="urn:microsoft.com/office/officeart/2005/8/layout/hierarchy2"/>
    <dgm:cxn modelId="{DFBC60E1-11E7-4665-8643-60AD5DF4B493}" type="presParOf" srcId="{3C6519DB-A022-4675-9D29-2A0C7E82F48A}" destId="{52A2717D-1DD8-441A-954E-23E4D80D38A9}" srcOrd="0" destOrd="0" presId="urn:microsoft.com/office/officeart/2005/8/layout/hierarchy2"/>
    <dgm:cxn modelId="{9D43737A-4A3F-4FA6-8FD5-193A538E510F}" type="presParOf" srcId="{8E7BD24F-E077-4DD3-A87F-4CBC45A610BB}" destId="{2266DE65-0647-451F-BF2D-15A3018E9691}" srcOrd="1" destOrd="0" presId="urn:microsoft.com/office/officeart/2005/8/layout/hierarchy2"/>
    <dgm:cxn modelId="{CEBA8FED-FD82-4C02-926A-DF2A7588BEA4}" type="presParOf" srcId="{2266DE65-0647-451F-BF2D-15A3018E9691}" destId="{7EF9803F-3AA2-4246-B70F-8D744EBDF1ED}" srcOrd="0" destOrd="0" presId="urn:microsoft.com/office/officeart/2005/8/layout/hierarchy2"/>
    <dgm:cxn modelId="{D89331AD-7BB3-46FF-8BE8-09C1C26D87A0}" type="presParOf" srcId="{2266DE65-0647-451F-BF2D-15A3018E9691}" destId="{15D4C996-B0A0-4BD0-88B4-159523F9809D}" srcOrd="1" destOrd="0" presId="urn:microsoft.com/office/officeart/2005/8/layout/hierarchy2"/>
    <dgm:cxn modelId="{EF1A6DD9-6E96-4C84-BF97-2A5B9C40A315}" type="presParOf" srcId="{8E7BD24F-E077-4DD3-A87F-4CBC45A610BB}" destId="{9C2192E4-1169-4653-8B1D-BC64820EE99F}" srcOrd="2" destOrd="0" presId="urn:microsoft.com/office/officeart/2005/8/layout/hierarchy2"/>
    <dgm:cxn modelId="{E25C8E90-E04A-452E-A242-3325B82AB59C}" type="presParOf" srcId="{9C2192E4-1169-4653-8B1D-BC64820EE99F}" destId="{561C5325-8AAA-4C8F-ACB7-D5B3BC3180A8}" srcOrd="0" destOrd="0" presId="urn:microsoft.com/office/officeart/2005/8/layout/hierarchy2"/>
    <dgm:cxn modelId="{C578AAA9-6330-4017-9D8F-3B28F0A67072}" type="presParOf" srcId="{8E7BD24F-E077-4DD3-A87F-4CBC45A610BB}" destId="{DF9A6FF9-A1C6-4311-8140-9FB003BCFBFD}" srcOrd="3" destOrd="0" presId="urn:microsoft.com/office/officeart/2005/8/layout/hierarchy2"/>
    <dgm:cxn modelId="{AAA3A1DF-C18C-462B-A450-D0C35CE0EF5B}" type="presParOf" srcId="{DF9A6FF9-A1C6-4311-8140-9FB003BCFBFD}" destId="{4D234E85-C526-48C8-9362-ACF62DD6F0B5}" srcOrd="0" destOrd="0" presId="urn:microsoft.com/office/officeart/2005/8/layout/hierarchy2"/>
    <dgm:cxn modelId="{31CC64D5-B4C8-4021-B569-183E44867C82}" type="presParOf" srcId="{DF9A6FF9-A1C6-4311-8140-9FB003BCFBFD}" destId="{B3C629E4-103B-4604-9078-93F72381C884}" srcOrd="1" destOrd="0" presId="urn:microsoft.com/office/officeart/2005/8/layout/hierarchy2"/>
    <dgm:cxn modelId="{1BDB194A-0FCF-4A9C-B05A-541F73345587}" type="presParOf" srcId="{8E7BD24F-E077-4DD3-A87F-4CBC45A610BB}" destId="{9A02B33F-D61E-4528-8DCE-5EB3791F2A52}" srcOrd="4" destOrd="0" presId="urn:microsoft.com/office/officeart/2005/8/layout/hierarchy2"/>
    <dgm:cxn modelId="{C787F7D0-4665-4B54-84E2-65529C5CEAB0}" type="presParOf" srcId="{9A02B33F-D61E-4528-8DCE-5EB3791F2A52}" destId="{3EA79145-F8DE-4698-B708-07F44CCF7155}" srcOrd="0" destOrd="0" presId="urn:microsoft.com/office/officeart/2005/8/layout/hierarchy2"/>
    <dgm:cxn modelId="{CE173909-7946-4E02-AAF9-48126F94DCC4}" type="presParOf" srcId="{8E7BD24F-E077-4DD3-A87F-4CBC45A610BB}" destId="{76DFCB99-FAF2-415F-BD27-7A6959D68AE5}" srcOrd="5" destOrd="0" presId="urn:microsoft.com/office/officeart/2005/8/layout/hierarchy2"/>
    <dgm:cxn modelId="{0A1AA7A8-B99A-43A5-AA5F-1DF273667E07}" type="presParOf" srcId="{76DFCB99-FAF2-415F-BD27-7A6959D68AE5}" destId="{C546D60C-C47D-4607-95CC-BBB717A73B8D}" srcOrd="0" destOrd="0" presId="urn:microsoft.com/office/officeart/2005/8/layout/hierarchy2"/>
    <dgm:cxn modelId="{23B00233-C83C-45A7-93F5-3346B59D32A5}" type="presParOf" srcId="{76DFCB99-FAF2-415F-BD27-7A6959D68AE5}" destId="{7DA9E803-CFC2-4EF8-834C-F6F64960161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293BA8C-3A78-4077-9B60-63D728A4437A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17F2431A-3FB9-41B5-88F8-02D3D9357ED7}">
      <dgm:prSet phldrT="[Texto]" custT="1"/>
      <dgm:spPr/>
      <dgm:t>
        <a:bodyPr/>
        <a:lstStyle/>
        <a:p>
          <a:r>
            <a:rPr lang="pt-BR" sz="3200" dirty="0"/>
            <a:t>TCA?</a:t>
          </a:r>
        </a:p>
      </dgm:t>
    </dgm:pt>
    <dgm:pt modelId="{4F3D99EA-08EB-4554-989A-5A2692F22A8B}" type="parTrans" cxnId="{EB72C170-7551-4693-A9B6-53918A3BE0E1}">
      <dgm:prSet/>
      <dgm:spPr/>
      <dgm:t>
        <a:bodyPr/>
        <a:lstStyle/>
        <a:p>
          <a:endParaRPr lang="pt-BR"/>
        </a:p>
      </dgm:t>
    </dgm:pt>
    <dgm:pt modelId="{9EB6335F-64CC-49B6-AC4D-C9ACF690FBC6}" type="sibTrans" cxnId="{EB72C170-7551-4693-A9B6-53918A3BE0E1}">
      <dgm:prSet/>
      <dgm:spPr/>
      <dgm:t>
        <a:bodyPr/>
        <a:lstStyle/>
        <a:p>
          <a:endParaRPr lang="pt-BR"/>
        </a:p>
      </dgm:t>
    </dgm:pt>
    <dgm:pt modelId="{B8904A89-DC15-4388-84CB-82EE2189E3D9}">
      <dgm:prSet phldrT="[Texto]" custT="1"/>
      <dgm:spPr/>
      <dgm:t>
        <a:bodyPr/>
        <a:lstStyle/>
        <a:p>
          <a:r>
            <a:rPr lang="pt-BR" sz="3200" dirty="0"/>
            <a:t>Sim</a:t>
          </a:r>
        </a:p>
      </dgm:t>
    </dgm:pt>
    <dgm:pt modelId="{03761A25-76C3-41D9-ADA4-63B738CE4F61}" type="parTrans" cxnId="{84D836E7-E7D2-4622-8D60-DAC99969303B}">
      <dgm:prSet/>
      <dgm:spPr/>
      <dgm:t>
        <a:bodyPr/>
        <a:lstStyle/>
        <a:p>
          <a:endParaRPr lang="pt-BR"/>
        </a:p>
      </dgm:t>
    </dgm:pt>
    <dgm:pt modelId="{79F8E066-3996-46FA-8E55-358C6543F254}" type="sibTrans" cxnId="{84D836E7-E7D2-4622-8D60-DAC99969303B}">
      <dgm:prSet/>
      <dgm:spPr/>
      <dgm:t>
        <a:bodyPr/>
        <a:lstStyle/>
        <a:p>
          <a:endParaRPr lang="pt-BR"/>
        </a:p>
      </dgm:t>
    </dgm:pt>
    <dgm:pt modelId="{0BE36F6A-358F-46AE-BC87-F9F7DFFC25BE}">
      <dgm:prSet phldrT="[Texto]" custT="1"/>
      <dgm:spPr>
        <a:solidFill>
          <a:srgbClr val="C00000"/>
        </a:solidFill>
      </dgm:spPr>
      <dgm:t>
        <a:bodyPr/>
        <a:lstStyle/>
        <a:p>
          <a:r>
            <a:rPr lang="pt-BR" sz="3200" dirty="0"/>
            <a:t>Não</a:t>
          </a:r>
        </a:p>
      </dgm:t>
    </dgm:pt>
    <dgm:pt modelId="{CA75964B-A2F2-4BA7-B885-9A8EE9A0D2FC}" type="parTrans" cxnId="{7F605229-BAA9-4843-A410-43539176F502}">
      <dgm:prSet/>
      <dgm:spPr/>
      <dgm:t>
        <a:bodyPr/>
        <a:lstStyle/>
        <a:p>
          <a:endParaRPr lang="pt-BR"/>
        </a:p>
      </dgm:t>
    </dgm:pt>
    <dgm:pt modelId="{96B15685-A9FE-4FCA-9590-5055C9964421}" type="sibTrans" cxnId="{7F605229-BAA9-4843-A410-43539176F502}">
      <dgm:prSet/>
      <dgm:spPr/>
      <dgm:t>
        <a:bodyPr/>
        <a:lstStyle/>
        <a:p>
          <a:endParaRPr lang="pt-BR"/>
        </a:p>
      </dgm:t>
    </dgm:pt>
    <dgm:pt modelId="{541256FE-008C-46D0-BC04-D70C73D62D17}">
      <dgm:prSet phldrT="[Texto]" custT="1"/>
      <dgm:spPr>
        <a:solidFill>
          <a:srgbClr val="C00000"/>
        </a:solidFill>
      </dgm:spPr>
      <dgm:t>
        <a:bodyPr/>
        <a:lstStyle/>
        <a:p>
          <a:r>
            <a:rPr lang="pt-BR" sz="3200" dirty="0"/>
            <a:t>PAD</a:t>
          </a:r>
        </a:p>
      </dgm:t>
    </dgm:pt>
    <dgm:pt modelId="{33966CB1-A6B5-4E0B-BF22-59593A4639B0}" type="parTrans" cxnId="{39298005-1971-4415-8987-2615D59FAFD8}">
      <dgm:prSet/>
      <dgm:spPr/>
      <dgm:t>
        <a:bodyPr/>
        <a:lstStyle/>
        <a:p>
          <a:endParaRPr lang="pt-BR"/>
        </a:p>
      </dgm:t>
    </dgm:pt>
    <dgm:pt modelId="{44777EA2-F463-483F-8596-7E23DF4E9A5F}" type="sibTrans" cxnId="{39298005-1971-4415-8987-2615D59FAFD8}">
      <dgm:prSet/>
      <dgm:spPr/>
      <dgm:t>
        <a:bodyPr/>
        <a:lstStyle/>
        <a:p>
          <a:endParaRPr lang="pt-BR"/>
        </a:p>
      </dgm:t>
    </dgm:pt>
    <dgm:pt modelId="{6CD38201-A375-4FA8-BCE5-FDDD1F3D34EA}">
      <dgm:prSet phldrT="[Texto]"/>
      <dgm:spPr/>
      <dgm:t>
        <a:bodyPr/>
        <a:lstStyle/>
        <a:p>
          <a:r>
            <a:rPr lang="pt-BR" dirty="0"/>
            <a:t>Pagamento</a:t>
          </a:r>
        </a:p>
      </dgm:t>
    </dgm:pt>
    <dgm:pt modelId="{A2530DC7-6DD3-4592-A294-440D691C81B6}" type="parTrans" cxnId="{5EC2663E-AF20-4AB6-9D38-7E028C4CBDF8}">
      <dgm:prSet/>
      <dgm:spPr/>
      <dgm:t>
        <a:bodyPr/>
        <a:lstStyle/>
        <a:p>
          <a:endParaRPr lang="pt-BR"/>
        </a:p>
      </dgm:t>
    </dgm:pt>
    <dgm:pt modelId="{E37FD60A-0AD3-4F44-BDB0-BBD2E1D793BF}" type="sibTrans" cxnId="{5EC2663E-AF20-4AB6-9D38-7E028C4CBDF8}">
      <dgm:prSet/>
      <dgm:spPr/>
      <dgm:t>
        <a:bodyPr/>
        <a:lstStyle/>
        <a:p>
          <a:endParaRPr lang="pt-BR"/>
        </a:p>
      </dgm:t>
    </dgm:pt>
    <dgm:pt modelId="{AFAE27A4-8547-40F8-8802-B908DF071EC2}">
      <dgm:prSet phldrT="[Texto]"/>
      <dgm:spPr/>
      <dgm:t>
        <a:bodyPr/>
        <a:lstStyle/>
        <a:p>
          <a:r>
            <a:rPr lang="pt-BR" dirty="0"/>
            <a:t>Prestação de serviço que restitua o bem a sua condição anterior</a:t>
          </a:r>
        </a:p>
      </dgm:t>
    </dgm:pt>
    <dgm:pt modelId="{2DDCFA80-5ED8-4682-BE97-17B391510877}" type="parTrans" cxnId="{0D5F21A9-A128-47F1-B17C-E9F4328C34DB}">
      <dgm:prSet/>
      <dgm:spPr/>
      <dgm:t>
        <a:bodyPr/>
        <a:lstStyle/>
        <a:p>
          <a:endParaRPr lang="pt-BR"/>
        </a:p>
      </dgm:t>
    </dgm:pt>
    <dgm:pt modelId="{7685AEA4-BFAE-49C2-8B75-D809189E4B9E}" type="sibTrans" cxnId="{0D5F21A9-A128-47F1-B17C-E9F4328C34DB}">
      <dgm:prSet/>
      <dgm:spPr/>
      <dgm:t>
        <a:bodyPr/>
        <a:lstStyle/>
        <a:p>
          <a:endParaRPr lang="pt-BR"/>
        </a:p>
      </dgm:t>
    </dgm:pt>
    <dgm:pt modelId="{5E963D09-971C-4FB4-9243-B36C1D745828}">
      <dgm:prSet phldrT="[Texto]" custT="1"/>
      <dgm:spPr/>
      <dgm:t>
        <a:bodyPr/>
        <a:lstStyle/>
        <a:p>
          <a:r>
            <a:rPr lang="pt-BR" sz="1600" dirty="0"/>
            <a:t>Entrega de bem com características iguais ou superiores ao danificado</a:t>
          </a:r>
        </a:p>
      </dgm:t>
    </dgm:pt>
    <dgm:pt modelId="{54F6AACB-AC4C-4FAA-B5D4-9F7A4F589E0E}" type="parTrans" cxnId="{1AA27022-40E2-407C-B305-C7ABEDE21DC0}">
      <dgm:prSet/>
      <dgm:spPr/>
      <dgm:t>
        <a:bodyPr/>
        <a:lstStyle/>
        <a:p>
          <a:endParaRPr lang="pt-BR"/>
        </a:p>
      </dgm:t>
    </dgm:pt>
    <dgm:pt modelId="{12EBDE7A-B2C9-4AFD-814A-1BA7D0DCB6C9}" type="sibTrans" cxnId="{1AA27022-40E2-407C-B305-C7ABEDE21DC0}">
      <dgm:prSet/>
      <dgm:spPr/>
      <dgm:t>
        <a:bodyPr/>
        <a:lstStyle/>
        <a:p>
          <a:endParaRPr lang="pt-BR"/>
        </a:p>
      </dgm:t>
    </dgm:pt>
    <dgm:pt modelId="{B88D4327-5DAA-4A34-B04C-6F4C11840C6D}" type="pres">
      <dgm:prSet presAssocID="{1293BA8C-3A78-4077-9B60-63D728A4437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949D0EEE-8F95-4AF8-B068-0D8A144569FF}" type="pres">
      <dgm:prSet presAssocID="{17F2431A-3FB9-41B5-88F8-02D3D9357ED7}" presName="root1" presStyleCnt="0"/>
      <dgm:spPr/>
    </dgm:pt>
    <dgm:pt modelId="{068D1745-6925-4F5E-875E-C24FEEE35130}" type="pres">
      <dgm:prSet presAssocID="{17F2431A-3FB9-41B5-88F8-02D3D9357ED7}" presName="LevelOneTextNode" presStyleLbl="node0" presStyleIdx="0" presStyleCnt="1" custLinFactNeighborX="1474">
        <dgm:presLayoutVars>
          <dgm:chPref val="3"/>
        </dgm:presLayoutVars>
      </dgm:prSet>
      <dgm:spPr/>
    </dgm:pt>
    <dgm:pt modelId="{EDC5558D-D78A-45B3-80ED-A71963DC84C0}" type="pres">
      <dgm:prSet presAssocID="{17F2431A-3FB9-41B5-88F8-02D3D9357ED7}" presName="level2hierChild" presStyleCnt="0"/>
      <dgm:spPr/>
    </dgm:pt>
    <dgm:pt modelId="{D92131E4-89BB-487D-98D2-2E2409EFF80A}" type="pres">
      <dgm:prSet presAssocID="{03761A25-76C3-41D9-ADA4-63B738CE4F61}" presName="conn2-1" presStyleLbl="parChTrans1D2" presStyleIdx="0" presStyleCnt="2"/>
      <dgm:spPr/>
    </dgm:pt>
    <dgm:pt modelId="{32C57E27-52C2-41C2-AE2C-E6FDCC8286C3}" type="pres">
      <dgm:prSet presAssocID="{03761A25-76C3-41D9-ADA4-63B738CE4F61}" presName="connTx" presStyleLbl="parChTrans1D2" presStyleIdx="0" presStyleCnt="2"/>
      <dgm:spPr/>
    </dgm:pt>
    <dgm:pt modelId="{A00C4642-63A1-4696-96F5-86295F94B8A7}" type="pres">
      <dgm:prSet presAssocID="{B8904A89-DC15-4388-84CB-82EE2189E3D9}" presName="root2" presStyleCnt="0"/>
      <dgm:spPr/>
    </dgm:pt>
    <dgm:pt modelId="{57016A9A-4751-4812-AA52-BB580E668A19}" type="pres">
      <dgm:prSet presAssocID="{B8904A89-DC15-4388-84CB-82EE2189E3D9}" presName="LevelTwoTextNode" presStyleLbl="node2" presStyleIdx="0" presStyleCnt="2">
        <dgm:presLayoutVars>
          <dgm:chPref val="3"/>
        </dgm:presLayoutVars>
      </dgm:prSet>
      <dgm:spPr/>
    </dgm:pt>
    <dgm:pt modelId="{4A5A4ADD-5AC3-4F6D-89C4-69B7EC824BD9}" type="pres">
      <dgm:prSet presAssocID="{B8904A89-DC15-4388-84CB-82EE2189E3D9}" presName="level3hierChild" presStyleCnt="0"/>
      <dgm:spPr/>
    </dgm:pt>
    <dgm:pt modelId="{6878C6C7-882A-4841-95BB-7DC9252C87D6}" type="pres">
      <dgm:prSet presAssocID="{A2530DC7-6DD3-4592-A294-440D691C81B6}" presName="conn2-1" presStyleLbl="parChTrans1D3" presStyleIdx="0" presStyleCnt="4"/>
      <dgm:spPr/>
    </dgm:pt>
    <dgm:pt modelId="{87972613-B298-466A-988B-4F06FAD50ED4}" type="pres">
      <dgm:prSet presAssocID="{A2530DC7-6DD3-4592-A294-440D691C81B6}" presName="connTx" presStyleLbl="parChTrans1D3" presStyleIdx="0" presStyleCnt="4"/>
      <dgm:spPr/>
    </dgm:pt>
    <dgm:pt modelId="{DEEC3C84-FAC4-4224-968C-B79BED52451F}" type="pres">
      <dgm:prSet presAssocID="{6CD38201-A375-4FA8-BCE5-FDDD1F3D34EA}" presName="root2" presStyleCnt="0"/>
      <dgm:spPr/>
    </dgm:pt>
    <dgm:pt modelId="{FC5336FF-1F5F-45DB-BAAB-3BD22F5C5AEA}" type="pres">
      <dgm:prSet presAssocID="{6CD38201-A375-4FA8-BCE5-FDDD1F3D34EA}" presName="LevelTwoTextNode" presStyleLbl="node3" presStyleIdx="0" presStyleCnt="4" custScaleX="290915">
        <dgm:presLayoutVars>
          <dgm:chPref val="3"/>
        </dgm:presLayoutVars>
      </dgm:prSet>
      <dgm:spPr/>
    </dgm:pt>
    <dgm:pt modelId="{B78E47A5-8AD6-4E98-9B93-7BBB9FA706AB}" type="pres">
      <dgm:prSet presAssocID="{6CD38201-A375-4FA8-BCE5-FDDD1F3D34EA}" presName="level3hierChild" presStyleCnt="0"/>
      <dgm:spPr/>
    </dgm:pt>
    <dgm:pt modelId="{54823512-56A8-457F-8A9E-A5D066BDC253}" type="pres">
      <dgm:prSet presAssocID="{54F6AACB-AC4C-4FAA-B5D4-9F7A4F589E0E}" presName="conn2-1" presStyleLbl="parChTrans1D3" presStyleIdx="1" presStyleCnt="4"/>
      <dgm:spPr/>
    </dgm:pt>
    <dgm:pt modelId="{9C8DC69E-E36A-41F5-9ADF-00AF26D9611B}" type="pres">
      <dgm:prSet presAssocID="{54F6AACB-AC4C-4FAA-B5D4-9F7A4F589E0E}" presName="connTx" presStyleLbl="parChTrans1D3" presStyleIdx="1" presStyleCnt="4"/>
      <dgm:spPr/>
    </dgm:pt>
    <dgm:pt modelId="{097F6761-422B-47C2-B399-16B970C987DA}" type="pres">
      <dgm:prSet presAssocID="{5E963D09-971C-4FB4-9243-B36C1D745828}" presName="root2" presStyleCnt="0"/>
      <dgm:spPr/>
    </dgm:pt>
    <dgm:pt modelId="{86042BA0-4187-4A6E-BAE1-6A68920CC73F}" type="pres">
      <dgm:prSet presAssocID="{5E963D09-971C-4FB4-9243-B36C1D745828}" presName="LevelTwoTextNode" presStyleLbl="node3" presStyleIdx="1" presStyleCnt="4" custScaleX="290915" custLinFactNeighborX="2210">
        <dgm:presLayoutVars>
          <dgm:chPref val="3"/>
        </dgm:presLayoutVars>
      </dgm:prSet>
      <dgm:spPr/>
    </dgm:pt>
    <dgm:pt modelId="{AA68522E-82F2-41A7-A6EF-ED4E61F06DDC}" type="pres">
      <dgm:prSet presAssocID="{5E963D09-971C-4FB4-9243-B36C1D745828}" presName="level3hierChild" presStyleCnt="0"/>
      <dgm:spPr/>
    </dgm:pt>
    <dgm:pt modelId="{8986C662-C66E-4776-BA3D-E41C23E61315}" type="pres">
      <dgm:prSet presAssocID="{2DDCFA80-5ED8-4682-BE97-17B391510877}" presName="conn2-1" presStyleLbl="parChTrans1D3" presStyleIdx="2" presStyleCnt="4"/>
      <dgm:spPr/>
    </dgm:pt>
    <dgm:pt modelId="{F50AA0A0-B9DD-4B78-893D-33C7FFC5582B}" type="pres">
      <dgm:prSet presAssocID="{2DDCFA80-5ED8-4682-BE97-17B391510877}" presName="connTx" presStyleLbl="parChTrans1D3" presStyleIdx="2" presStyleCnt="4"/>
      <dgm:spPr/>
    </dgm:pt>
    <dgm:pt modelId="{0ADF8EE3-C7B4-41AD-9303-6EB79C46C34D}" type="pres">
      <dgm:prSet presAssocID="{AFAE27A4-8547-40F8-8802-B908DF071EC2}" presName="root2" presStyleCnt="0"/>
      <dgm:spPr/>
    </dgm:pt>
    <dgm:pt modelId="{332F185D-0357-4F89-89DF-7E7780FCF5F3}" type="pres">
      <dgm:prSet presAssocID="{AFAE27A4-8547-40F8-8802-B908DF071EC2}" presName="LevelTwoTextNode" presStyleLbl="node3" presStyleIdx="2" presStyleCnt="4" custScaleX="290915">
        <dgm:presLayoutVars>
          <dgm:chPref val="3"/>
        </dgm:presLayoutVars>
      </dgm:prSet>
      <dgm:spPr/>
    </dgm:pt>
    <dgm:pt modelId="{D3ED6ABF-0962-4A34-9E82-99E8B7E8B2E6}" type="pres">
      <dgm:prSet presAssocID="{AFAE27A4-8547-40F8-8802-B908DF071EC2}" presName="level3hierChild" presStyleCnt="0"/>
      <dgm:spPr/>
    </dgm:pt>
    <dgm:pt modelId="{A2EFAF46-CC4C-46CA-9BA5-66F25E187068}" type="pres">
      <dgm:prSet presAssocID="{CA75964B-A2F2-4BA7-B885-9A8EE9A0D2FC}" presName="conn2-1" presStyleLbl="parChTrans1D2" presStyleIdx="1" presStyleCnt="2"/>
      <dgm:spPr/>
    </dgm:pt>
    <dgm:pt modelId="{191F09EA-2FF1-4388-80CA-4B832D4C7997}" type="pres">
      <dgm:prSet presAssocID="{CA75964B-A2F2-4BA7-B885-9A8EE9A0D2FC}" presName="connTx" presStyleLbl="parChTrans1D2" presStyleIdx="1" presStyleCnt="2"/>
      <dgm:spPr/>
    </dgm:pt>
    <dgm:pt modelId="{66F83C21-5EF5-4800-BE80-234DF98B7223}" type="pres">
      <dgm:prSet presAssocID="{0BE36F6A-358F-46AE-BC87-F9F7DFFC25BE}" presName="root2" presStyleCnt="0"/>
      <dgm:spPr/>
    </dgm:pt>
    <dgm:pt modelId="{98D7E609-F0CD-4859-8511-E6E722C2C064}" type="pres">
      <dgm:prSet presAssocID="{0BE36F6A-358F-46AE-BC87-F9F7DFFC25BE}" presName="LevelTwoTextNode" presStyleLbl="node2" presStyleIdx="1" presStyleCnt="2">
        <dgm:presLayoutVars>
          <dgm:chPref val="3"/>
        </dgm:presLayoutVars>
      </dgm:prSet>
      <dgm:spPr/>
    </dgm:pt>
    <dgm:pt modelId="{5C1E1548-EA83-4ADB-8295-F195FF1D1CB6}" type="pres">
      <dgm:prSet presAssocID="{0BE36F6A-358F-46AE-BC87-F9F7DFFC25BE}" presName="level3hierChild" presStyleCnt="0"/>
      <dgm:spPr/>
    </dgm:pt>
    <dgm:pt modelId="{DD809F6E-BD09-43FD-84F4-D34F4BDA4820}" type="pres">
      <dgm:prSet presAssocID="{33966CB1-A6B5-4E0B-BF22-59593A4639B0}" presName="conn2-1" presStyleLbl="parChTrans1D3" presStyleIdx="3" presStyleCnt="4"/>
      <dgm:spPr/>
    </dgm:pt>
    <dgm:pt modelId="{091BC6BC-CE3B-465E-BC2D-25A6E6777908}" type="pres">
      <dgm:prSet presAssocID="{33966CB1-A6B5-4E0B-BF22-59593A4639B0}" presName="connTx" presStyleLbl="parChTrans1D3" presStyleIdx="3" presStyleCnt="4"/>
      <dgm:spPr/>
    </dgm:pt>
    <dgm:pt modelId="{4D2B0E71-3AB0-4530-BF69-27B54D97D6F6}" type="pres">
      <dgm:prSet presAssocID="{541256FE-008C-46D0-BC04-D70C73D62D17}" presName="root2" presStyleCnt="0"/>
      <dgm:spPr/>
    </dgm:pt>
    <dgm:pt modelId="{5D775A13-33D3-4881-BB94-1254C379DBE7}" type="pres">
      <dgm:prSet presAssocID="{541256FE-008C-46D0-BC04-D70C73D62D17}" presName="LevelTwoTextNode" presStyleLbl="node3" presStyleIdx="3" presStyleCnt="4">
        <dgm:presLayoutVars>
          <dgm:chPref val="3"/>
        </dgm:presLayoutVars>
      </dgm:prSet>
      <dgm:spPr/>
    </dgm:pt>
    <dgm:pt modelId="{BF985EEA-A3DF-4883-A564-1741A9853BC4}" type="pres">
      <dgm:prSet presAssocID="{541256FE-008C-46D0-BC04-D70C73D62D17}" presName="level3hierChild" presStyleCnt="0"/>
      <dgm:spPr/>
    </dgm:pt>
  </dgm:ptLst>
  <dgm:cxnLst>
    <dgm:cxn modelId="{0D5F21A9-A128-47F1-B17C-E9F4328C34DB}" srcId="{B8904A89-DC15-4388-84CB-82EE2189E3D9}" destId="{AFAE27A4-8547-40F8-8802-B908DF071EC2}" srcOrd="2" destOrd="0" parTransId="{2DDCFA80-5ED8-4682-BE97-17B391510877}" sibTransId="{7685AEA4-BFAE-49C2-8B75-D809189E4B9E}"/>
    <dgm:cxn modelId="{7F605229-BAA9-4843-A410-43539176F502}" srcId="{17F2431A-3FB9-41B5-88F8-02D3D9357ED7}" destId="{0BE36F6A-358F-46AE-BC87-F9F7DFFC25BE}" srcOrd="1" destOrd="0" parTransId="{CA75964B-A2F2-4BA7-B885-9A8EE9A0D2FC}" sibTransId="{96B15685-A9FE-4FCA-9590-5055C9964421}"/>
    <dgm:cxn modelId="{9447786C-AF03-4ED7-AA2A-C96ED2CB27D6}" type="presOf" srcId="{2DDCFA80-5ED8-4682-BE97-17B391510877}" destId="{8986C662-C66E-4776-BA3D-E41C23E61315}" srcOrd="0" destOrd="0" presId="urn:microsoft.com/office/officeart/2005/8/layout/hierarchy2"/>
    <dgm:cxn modelId="{FDCBCAFA-500E-467E-A796-375C228E17E7}" type="presOf" srcId="{6CD38201-A375-4FA8-BCE5-FDDD1F3D34EA}" destId="{FC5336FF-1F5F-45DB-BAAB-3BD22F5C5AEA}" srcOrd="0" destOrd="0" presId="urn:microsoft.com/office/officeart/2005/8/layout/hierarchy2"/>
    <dgm:cxn modelId="{DEA9BA92-CB44-42A0-A85B-BF1EA058690D}" type="presOf" srcId="{541256FE-008C-46D0-BC04-D70C73D62D17}" destId="{5D775A13-33D3-4881-BB94-1254C379DBE7}" srcOrd="0" destOrd="0" presId="urn:microsoft.com/office/officeart/2005/8/layout/hierarchy2"/>
    <dgm:cxn modelId="{5E3840EC-B72B-41A5-85D2-A78AD9ED2F9E}" type="presOf" srcId="{03761A25-76C3-41D9-ADA4-63B738CE4F61}" destId="{D92131E4-89BB-487D-98D2-2E2409EFF80A}" srcOrd="0" destOrd="0" presId="urn:microsoft.com/office/officeart/2005/8/layout/hierarchy2"/>
    <dgm:cxn modelId="{EB72C170-7551-4693-A9B6-53918A3BE0E1}" srcId="{1293BA8C-3A78-4077-9B60-63D728A4437A}" destId="{17F2431A-3FB9-41B5-88F8-02D3D9357ED7}" srcOrd="0" destOrd="0" parTransId="{4F3D99EA-08EB-4554-989A-5A2692F22A8B}" sibTransId="{9EB6335F-64CC-49B6-AC4D-C9ACF690FBC6}"/>
    <dgm:cxn modelId="{A064114A-0F45-4669-B6D1-2354867ABD97}" type="presOf" srcId="{CA75964B-A2F2-4BA7-B885-9A8EE9A0D2FC}" destId="{191F09EA-2FF1-4388-80CA-4B832D4C7997}" srcOrd="1" destOrd="0" presId="urn:microsoft.com/office/officeart/2005/8/layout/hierarchy2"/>
    <dgm:cxn modelId="{9690791D-BBE6-4C62-A054-52B7B38506DC}" type="presOf" srcId="{B8904A89-DC15-4388-84CB-82EE2189E3D9}" destId="{57016A9A-4751-4812-AA52-BB580E668A19}" srcOrd="0" destOrd="0" presId="urn:microsoft.com/office/officeart/2005/8/layout/hierarchy2"/>
    <dgm:cxn modelId="{A1A7D9EB-0EBA-428D-AC18-A9F9BDA8B489}" type="presOf" srcId="{17F2431A-3FB9-41B5-88F8-02D3D9357ED7}" destId="{068D1745-6925-4F5E-875E-C24FEEE35130}" srcOrd="0" destOrd="0" presId="urn:microsoft.com/office/officeart/2005/8/layout/hierarchy2"/>
    <dgm:cxn modelId="{17A6EB0D-3375-4B8E-81B4-5A63642A319A}" type="presOf" srcId="{2DDCFA80-5ED8-4682-BE97-17B391510877}" destId="{F50AA0A0-B9DD-4B78-893D-33C7FFC5582B}" srcOrd="1" destOrd="0" presId="urn:microsoft.com/office/officeart/2005/8/layout/hierarchy2"/>
    <dgm:cxn modelId="{4CED4568-01FD-4B6E-B340-F5543AAB5EBA}" type="presOf" srcId="{54F6AACB-AC4C-4FAA-B5D4-9F7A4F589E0E}" destId="{9C8DC69E-E36A-41F5-9ADF-00AF26D9611B}" srcOrd="1" destOrd="0" presId="urn:microsoft.com/office/officeart/2005/8/layout/hierarchy2"/>
    <dgm:cxn modelId="{AA0D6D44-687A-4728-88DE-DB6432A17F27}" type="presOf" srcId="{A2530DC7-6DD3-4592-A294-440D691C81B6}" destId="{87972613-B298-466A-988B-4F06FAD50ED4}" srcOrd="1" destOrd="0" presId="urn:microsoft.com/office/officeart/2005/8/layout/hierarchy2"/>
    <dgm:cxn modelId="{1AA27022-40E2-407C-B305-C7ABEDE21DC0}" srcId="{B8904A89-DC15-4388-84CB-82EE2189E3D9}" destId="{5E963D09-971C-4FB4-9243-B36C1D745828}" srcOrd="1" destOrd="0" parTransId="{54F6AACB-AC4C-4FAA-B5D4-9F7A4F589E0E}" sibTransId="{12EBDE7A-B2C9-4AFD-814A-1BA7D0DCB6C9}"/>
    <dgm:cxn modelId="{FECAD637-5CF7-4B8A-824E-6AB825E3151E}" type="presOf" srcId="{0BE36F6A-358F-46AE-BC87-F9F7DFFC25BE}" destId="{98D7E609-F0CD-4859-8511-E6E722C2C064}" srcOrd="0" destOrd="0" presId="urn:microsoft.com/office/officeart/2005/8/layout/hierarchy2"/>
    <dgm:cxn modelId="{CE7CAEB5-0017-4986-8810-AF051314FA0D}" type="presOf" srcId="{33966CB1-A6B5-4E0B-BF22-59593A4639B0}" destId="{DD809F6E-BD09-43FD-84F4-D34F4BDA4820}" srcOrd="0" destOrd="0" presId="urn:microsoft.com/office/officeart/2005/8/layout/hierarchy2"/>
    <dgm:cxn modelId="{29D76696-BBE8-423A-B737-55B722588D98}" type="presOf" srcId="{AFAE27A4-8547-40F8-8802-B908DF071EC2}" destId="{332F185D-0357-4F89-89DF-7E7780FCF5F3}" srcOrd="0" destOrd="0" presId="urn:microsoft.com/office/officeart/2005/8/layout/hierarchy2"/>
    <dgm:cxn modelId="{28499406-C02E-441A-A6C0-DCA81D775858}" type="presOf" srcId="{5E963D09-971C-4FB4-9243-B36C1D745828}" destId="{86042BA0-4187-4A6E-BAE1-6A68920CC73F}" srcOrd="0" destOrd="0" presId="urn:microsoft.com/office/officeart/2005/8/layout/hierarchy2"/>
    <dgm:cxn modelId="{B4B0D620-631F-4023-93A8-578EE9C94CDC}" type="presOf" srcId="{CA75964B-A2F2-4BA7-B885-9A8EE9A0D2FC}" destId="{A2EFAF46-CC4C-46CA-9BA5-66F25E187068}" srcOrd="0" destOrd="0" presId="urn:microsoft.com/office/officeart/2005/8/layout/hierarchy2"/>
    <dgm:cxn modelId="{5A5DE945-91E3-4AED-82F4-EB0FB91AC235}" type="presOf" srcId="{A2530DC7-6DD3-4592-A294-440D691C81B6}" destId="{6878C6C7-882A-4841-95BB-7DC9252C87D6}" srcOrd="0" destOrd="0" presId="urn:microsoft.com/office/officeart/2005/8/layout/hierarchy2"/>
    <dgm:cxn modelId="{EAA1453E-BDF3-47B1-91AB-F044D12D5C9A}" type="presOf" srcId="{03761A25-76C3-41D9-ADA4-63B738CE4F61}" destId="{32C57E27-52C2-41C2-AE2C-E6FDCC8286C3}" srcOrd="1" destOrd="0" presId="urn:microsoft.com/office/officeart/2005/8/layout/hierarchy2"/>
    <dgm:cxn modelId="{5EC2663E-AF20-4AB6-9D38-7E028C4CBDF8}" srcId="{B8904A89-DC15-4388-84CB-82EE2189E3D9}" destId="{6CD38201-A375-4FA8-BCE5-FDDD1F3D34EA}" srcOrd="0" destOrd="0" parTransId="{A2530DC7-6DD3-4592-A294-440D691C81B6}" sibTransId="{E37FD60A-0AD3-4F44-BDB0-BBD2E1D793BF}"/>
    <dgm:cxn modelId="{5D70C109-E2AA-4C45-9D2F-DE1F247A4787}" type="presOf" srcId="{54F6AACB-AC4C-4FAA-B5D4-9F7A4F589E0E}" destId="{54823512-56A8-457F-8A9E-A5D066BDC253}" srcOrd="0" destOrd="0" presId="urn:microsoft.com/office/officeart/2005/8/layout/hierarchy2"/>
    <dgm:cxn modelId="{7ECAC30D-A2EC-4B48-95BB-E04377FF0489}" type="presOf" srcId="{1293BA8C-3A78-4077-9B60-63D728A4437A}" destId="{B88D4327-5DAA-4A34-B04C-6F4C11840C6D}" srcOrd="0" destOrd="0" presId="urn:microsoft.com/office/officeart/2005/8/layout/hierarchy2"/>
    <dgm:cxn modelId="{9D33AAF1-A377-4658-806B-82098B605AE6}" type="presOf" srcId="{33966CB1-A6B5-4E0B-BF22-59593A4639B0}" destId="{091BC6BC-CE3B-465E-BC2D-25A6E6777908}" srcOrd="1" destOrd="0" presId="urn:microsoft.com/office/officeart/2005/8/layout/hierarchy2"/>
    <dgm:cxn modelId="{39298005-1971-4415-8987-2615D59FAFD8}" srcId="{0BE36F6A-358F-46AE-BC87-F9F7DFFC25BE}" destId="{541256FE-008C-46D0-BC04-D70C73D62D17}" srcOrd="0" destOrd="0" parTransId="{33966CB1-A6B5-4E0B-BF22-59593A4639B0}" sibTransId="{44777EA2-F463-483F-8596-7E23DF4E9A5F}"/>
    <dgm:cxn modelId="{84D836E7-E7D2-4622-8D60-DAC99969303B}" srcId="{17F2431A-3FB9-41B5-88F8-02D3D9357ED7}" destId="{B8904A89-DC15-4388-84CB-82EE2189E3D9}" srcOrd="0" destOrd="0" parTransId="{03761A25-76C3-41D9-ADA4-63B738CE4F61}" sibTransId="{79F8E066-3996-46FA-8E55-358C6543F254}"/>
    <dgm:cxn modelId="{79ECF76A-BC07-4083-894F-165C9A44E7F8}" type="presParOf" srcId="{B88D4327-5DAA-4A34-B04C-6F4C11840C6D}" destId="{949D0EEE-8F95-4AF8-B068-0D8A144569FF}" srcOrd="0" destOrd="0" presId="urn:microsoft.com/office/officeart/2005/8/layout/hierarchy2"/>
    <dgm:cxn modelId="{EA3113FC-7E35-44B7-9A29-6A64A0C6F41C}" type="presParOf" srcId="{949D0EEE-8F95-4AF8-B068-0D8A144569FF}" destId="{068D1745-6925-4F5E-875E-C24FEEE35130}" srcOrd="0" destOrd="0" presId="urn:microsoft.com/office/officeart/2005/8/layout/hierarchy2"/>
    <dgm:cxn modelId="{C13B70E0-C83D-41B2-BAF7-698E2CF961FD}" type="presParOf" srcId="{949D0EEE-8F95-4AF8-B068-0D8A144569FF}" destId="{EDC5558D-D78A-45B3-80ED-A71963DC84C0}" srcOrd="1" destOrd="0" presId="urn:microsoft.com/office/officeart/2005/8/layout/hierarchy2"/>
    <dgm:cxn modelId="{B08A9BBA-7A07-4B8A-B404-65AF5AAB2BED}" type="presParOf" srcId="{EDC5558D-D78A-45B3-80ED-A71963DC84C0}" destId="{D92131E4-89BB-487D-98D2-2E2409EFF80A}" srcOrd="0" destOrd="0" presId="urn:microsoft.com/office/officeart/2005/8/layout/hierarchy2"/>
    <dgm:cxn modelId="{81AD2EA7-1811-4A44-8D5A-1EBFD84AF9F2}" type="presParOf" srcId="{D92131E4-89BB-487D-98D2-2E2409EFF80A}" destId="{32C57E27-52C2-41C2-AE2C-E6FDCC8286C3}" srcOrd="0" destOrd="0" presId="urn:microsoft.com/office/officeart/2005/8/layout/hierarchy2"/>
    <dgm:cxn modelId="{89CAFDA3-ECA5-4712-9EA8-317E80000D55}" type="presParOf" srcId="{EDC5558D-D78A-45B3-80ED-A71963DC84C0}" destId="{A00C4642-63A1-4696-96F5-86295F94B8A7}" srcOrd="1" destOrd="0" presId="urn:microsoft.com/office/officeart/2005/8/layout/hierarchy2"/>
    <dgm:cxn modelId="{BA847766-CBEE-4DCF-B70B-88FB0A5703BD}" type="presParOf" srcId="{A00C4642-63A1-4696-96F5-86295F94B8A7}" destId="{57016A9A-4751-4812-AA52-BB580E668A19}" srcOrd="0" destOrd="0" presId="urn:microsoft.com/office/officeart/2005/8/layout/hierarchy2"/>
    <dgm:cxn modelId="{0BB91BBD-E604-4EC5-A51A-979C5200695B}" type="presParOf" srcId="{A00C4642-63A1-4696-96F5-86295F94B8A7}" destId="{4A5A4ADD-5AC3-4F6D-89C4-69B7EC824BD9}" srcOrd="1" destOrd="0" presId="urn:microsoft.com/office/officeart/2005/8/layout/hierarchy2"/>
    <dgm:cxn modelId="{9BF8C4B9-D21E-41BF-9042-8D31E1AE77E6}" type="presParOf" srcId="{4A5A4ADD-5AC3-4F6D-89C4-69B7EC824BD9}" destId="{6878C6C7-882A-4841-95BB-7DC9252C87D6}" srcOrd="0" destOrd="0" presId="urn:microsoft.com/office/officeart/2005/8/layout/hierarchy2"/>
    <dgm:cxn modelId="{4F8A0513-4608-497E-9C27-8B6B916CD0EA}" type="presParOf" srcId="{6878C6C7-882A-4841-95BB-7DC9252C87D6}" destId="{87972613-B298-466A-988B-4F06FAD50ED4}" srcOrd="0" destOrd="0" presId="urn:microsoft.com/office/officeart/2005/8/layout/hierarchy2"/>
    <dgm:cxn modelId="{E01D8BCC-7BF4-423D-AC6D-D3E7BFB320B9}" type="presParOf" srcId="{4A5A4ADD-5AC3-4F6D-89C4-69B7EC824BD9}" destId="{DEEC3C84-FAC4-4224-968C-B79BED52451F}" srcOrd="1" destOrd="0" presId="urn:microsoft.com/office/officeart/2005/8/layout/hierarchy2"/>
    <dgm:cxn modelId="{2AB33B63-4069-4A54-B03F-27C78D4CC63B}" type="presParOf" srcId="{DEEC3C84-FAC4-4224-968C-B79BED52451F}" destId="{FC5336FF-1F5F-45DB-BAAB-3BD22F5C5AEA}" srcOrd="0" destOrd="0" presId="urn:microsoft.com/office/officeart/2005/8/layout/hierarchy2"/>
    <dgm:cxn modelId="{B691F5B8-35F6-4938-BAD5-90F2BF86F920}" type="presParOf" srcId="{DEEC3C84-FAC4-4224-968C-B79BED52451F}" destId="{B78E47A5-8AD6-4E98-9B93-7BBB9FA706AB}" srcOrd="1" destOrd="0" presId="urn:microsoft.com/office/officeart/2005/8/layout/hierarchy2"/>
    <dgm:cxn modelId="{D85DEE08-DFCB-4830-8982-5B8CB07230E0}" type="presParOf" srcId="{4A5A4ADD-5AC3-4F6D-89C4-69B7EC824BD9}" destId="{54823512-56A8-457F-8A9E-A5D066BDC253}" srcOrd="2" destOrd="0" presId="urn:microsoft.com/office/officeart/2005/8/layout/hierarchy2"/>
    <dgm:cxn modelId="{C60C3F4D-0AA4-4D15-9CB1-C4A7992872DC}" type="presParOf" srcId="{54823512-56A8-457F-8A9E-A5D066BDC253}" destId="{9C8DC69E-E36A-41F5-9ADF-00AF26D9611B}" srcOrd="0" destOrd="0" presId="urn:microsoft.com/office/officeart/2005/8/layout/hierarchy2"/>
    <dgm:cxn modelId="{B5EF6704-1539-4EA3-9DBB-47DC8B361E9C}" type="presParOf" srcId="{4A5A4ADD-5AC3-4F6D-89C4-69B7EC824BD9}" destId="{097F6761-422B-47C2-B399-16B970C987DA}" srcOrd="3" destOrd="0" presId="urn:microsoft.com/office/officeart/2005/8/layout/hierarchy2"/>
    <dgm:cxn modelId="{FE7F7210-B045-4660-8680-0D59D24ED6D9}" type="presParOf" srcId="{097F6761-422B-47C2-B399-16B970C987DA}" destId="{86042BA0-4187-4A6E-BAE1-6A68920CC73F}" srcOrd="0" destOrd="0" presId="urn:microsoft.com/office/officeart/2005/8/layout/hierarchy2"/>
    <dgm:cxn modelId="{610480B9-3125-4F88-B26B-4DA42F813AEE}" type="presParOf" srcId="{097F6761-422B-47C2-B399-16B970C987DA}" destId="{AA68522E-82F2-41A7-A6EF-ED4E61F06DDC}" srcOrd="1" destOrd="0" presId="urn:microsoft.com/office/officeart/2005/8/layout/hierarchy2"/>
    <dgm:cxn modelId="{064333BE-6516-49F7-A6E1-D1C452AFE484}" type="presParOf" srcId="{4A5A4ADD-5AC3-4F6D-89C4-69B7EC824BD9}" destId="{8986C662-C66E-4776-BA3D-E41C23E61315}" srcOrd="4" destOrd="0" presId="urn:microsoft.com/office/officeart/2005/8/layout/hierarchy2"/>
    <dgm:cxn modelId="{02AF642C-649B-4229-AF83-E7230B2D08BF}" type="presParOf" srcId="{8986C662-C66E-4776-BA3D-E41C23E61315}" destId="{F50AA0A0-B9DD-4B78-893D-33C7FFC5582B}" srcOrd="0" destOrd="0" presId="urn:microsoft.com/office/officeart/2005/8/layout/hierarchy2"/>
    <dgm:cxn modelId="{83F97B11-9344-4DBB-A66A-6B42AEC21C3C}" type="presParOf" srcId="{4A5A4ADD-5AC3-4F6D-89C4-69B7EC824BD9}" destId="{0ADF8EE3-C7B4-41AD-9303-6EB79C46C34D}" srcOrd="5" destOrd="0" presId="urn:microsoft.com/office/officeart/2005/8/layout/hierarchy2"/>
    <dgm:cxn modelId="{4F74B8F7-C5FD-40EB-8550-B22ED96B8836}" type="presParOf" srcId="{0ADF8EE3-C7B4-41AD-9303-6EB79C46C34D}" destId="{332F185D-0357-4F89-89DF-7E7780FCF5F3}" srcOrd="0" destOrd="0" presId="urn:microsoft.com/office/officeart/2005/8/layout/hierarchy2"/>
    <dgm:cxn modelId="{3A34F59E-4872-4392-B791-893E4FE8FC4B}" type="presParOf" srcId="{0ADF8EE3-C7B4-41AD-9303-6EB79C46C34D}" destId="{D3ED6ABF-0962-4A34-9E82-99E8B7E8B2E6}" srcOrd="1" destOrd="0" presId="urn:microsoft.com/office/officeart/2005/8/layout/hierarchy2"/>
    <dgm:cxn modelId="{8AA714C3-2A80-452E-A401-FDD8D8B705B7}" type="presParOf" srcId="{EDC5558D-D78A-45B3-80ED-A71963DC84C0}" destId="{A2EFAF46-CC4C-46CA-9BA5-66F25E187068}" srcOrd="2" destOrd="0" presId="urn:microsoft.com/office/officeart/2005/8/layout/hierarchy2"/>
    <dgm:cxn modelId="{FA2B4728-EF0D-45C5-95BB-0FEB61894CAA}" type="presParOf" srcId="{A2EFAF46-CC4C-46CA-9BA5-66F25E187068}" destId="{191F09EA-2FF1-4388-80CA-4B832D4C7997}" srcOrd="0" destOrd="0" presId="urn:microsoft.com/office/officeart/2005/8/layout/hierarchy2"/>
    <dgm:cxn modelId="{8701B5B5-701F-4F67-8636-5CFA05026D38}" type="presParOf" srcId="{EDC5558D-D78A-45B3-80ED-A71963DC84C0}" destId="{66F83C21-5EF5-4800-BE80-234DF98B7223}" srcOrd="3" destOrd="0" presId="urn:microsoft.com/office/officeart/2005/8/layout/hierarchy2"/>
    <dgm:cxn modelId="{BDC1E58D-1E6C-4339-99A3-90766787CE37}" type="presParOf" srcId="{66F83C21-5EF5-4800-BE80-234DF98B7223}" destId="{98D7E609-F0CD-4859-8511-E6E722C2C064}" srcOrd="0" destOrd="0" presId="urn:microsoft.com/office/officeart/2005/8/layout/hierarchy2"/>
    <dgm:cxn modelId="{43AA7949-3CEB-4EBA-925F-F90B4D59E981}" type="presParOf" srcId="{66F83C21-5EF5-4800-BE80-234DF98B7223}" destId="{5C1E1548-EA83-4ADB-8295-F195FF1D1CB6}" srcOrd="1" destOrd="0" presId="urn:microsoft.com/office/officeart/2005/8/layout/hierarchy2"/>
    <dgm:cxn modelId="{6E1E1F12-2ED7-408F-904A-3EE5E03C9292}" type="presParOf" srcId="{5C1E1548-EA83-4ADB-8295-F195FF1D1CB6}" destId="{DD809F6E-BD09-43FD-84F4-D34F4BDA4820}" srcOrd="0" destOrd="0" presId="urn:microsoft.com/office/officeart/2005/8/layout/hierarchy2"/>
    <dgm:cxn modelId="{A6725B1B-6E20-4186-9493-0C1701D3B9BC}" type="presParOf" srcId="{DD809F6E-BD09-43FD-84F4-D34F4BDA4820}" destId="{091BC6BC-CE3B-465E-BC2D-25A6E6777908}" srcOrd="0" destOrd="0" presId="urn:microsoft.com/office/officeart/2005/8/layout/hierarchy2"/>
    <dgm:cxn modelId="{21019657-6ACA-4FA8-8516-B26AFBDF03B7}" type="presParOf" srcId="{5C1E1548-EA83-4ADB-8295-F195FF1D1CB6}" destId="{4D2B0E71-3AB0-4530-BF69-27B54D97D6F6}" srcOrd="1" destOrd="0" presId="urn:microsoft.com/office/officeart/2005/8/layout/hierarchy2"/>
    <dgm:cxn modelId="{A597971A-D85F-416A-8FF0-2D0D8840E267}" type="presParOf" srcId="{4D2B0E71-3AB0-4530-BF69-27B54D97D6F6}" destId="{5D775A13-33D3-4881-BB94-1254C379DBE7}" srcOrd="0" destOrd="0" presId="urn:microsoft.com/office/officeart/2005/8/layout/hierarchy2"/>
    <dgm:cxn modelId="{1AAD0030-8123-4837-8385-6272B1F67B47}" type="presParOf" srcId="{4D2B0E71-3AB0-4530-BF69-27B54D97D6F6}" destId="{BF985EEA-A3DF-4883-A564-1741A9853BC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A6FD789-4952-4188-B3E5-70BF3E9E84BB}" type="doc">
      <dgm:prSet loTypeId="urn:microsoft.com/office/officeart/2005/8/layout/arrow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CBD21053-4A22-4498-AFEA-FFE658917A47}">
      <dgm:prSet phldrT="[Texto]" custT="1"/>
      <dgm:spPr/>
      <dgm:t>
        <a:bodyPr/>
        <a:lstStyle/>
        <a:p>
          <a:r>
            <a:rPr lang="pt-BR" sz="2400" dirty="0"/>
            <a:t>Pequena lesividade da conduta</a:t>
          </a:r>
          <a:endParaRPr lang="pt-BR" sz="2100" dirty="0"/>
        </a:p>
      </dgm:t>
    </dgm:pt>
    <dgm:pt modelId="{09498E46-2D1C-4CDE-9673-0B28A119C4A6}" type="parTrans" cxnId="{B3C0B488-F057-403C-94C6-CF880BCF37FE}">
      <dgm:prSet/>
      <dgm:spPr/>
      <dgm:t>
        <a:bodyPr/>
        <a:lstStyle/>
        <a:p>
          <a:endParaRPr lang="pt-BR"/>
        </a:p>
      </dgm:t>
    </dgm:pt>
    <dgm:pt modelId="{A31FC9C5-844E-4F05-B02F-5FE2E34E8C34}" type="sibTrans" cxnId="{B3C0B488-F057-403C-94C6-CF880BCF37FE}">
      <dgm:prSet/>
      <dgm:spPr/>
      <dgm:t>
        <a:bodyPr/>
        <a:lstStyle/>
        <a:p>
          <a:endParaRPr lang="pt-BR"/>
        </a:p>
      </dgm:t>
    </dgm:pt>
    <dgm:pt modelId="{3F77B251-B238-4596-9B91-FD8C78284E35}">
      <dgm:prSet phldrT="[Texto]" custT="1"/>
      <dgm:spPr/>
      <dgm:t>
        <a:bodyPr/>
        <a:lstStyle/>
        <a:p>
          <a:r>
            <a:rPr lang="pt-BR" sz="2400" dirty="0"/>
            <a:t>Boa fé do servidor</a:t>
          </a:r>
          <a:endParaRPr lang="pt-BR" sz="2300" dirty="0"/>
        </a:p>
      </dgm:t>
    </dgm:pt>
    <dgm:pt modelId="{8C860D62-D899-4697-BA9F-73661970EC93}" type="parTrans" cxnId="{0ADDF236-5AB3-4FF0-8A99-4CBD72DCF166}">
      <dgm:prSet/>
      <dgm:spPr/>
      <dgm:t>
        <a:bodyPr/>
        <a:lstStyle/>
        <a:p>
          <a:endParaRPr lang="pt-BR"/>
        </a:p>
      </dgm:t>
    </dgm:pt>
    <dgm:pt modelId="{DD0FB2F2-C291-46AE-A973-CC46A740315D}" type="sibTrans" cxnId="{0ADDF236-5AB3-4FF0-8A99-4CBD72DCF166}">
      <dgm:prSet/>
      <dgm:spPr/>
      <dgm:t>
        <a:bodyPr/>
        <a:lstStyle/>
        <a:p>
          <a:endParaRPr lang="pt-BR"/>
        </a:p>
      </dgm:t>
    </dgm:pt>
    <dgm:pt modelId="{1B6CF622-DAAA-4452-AD32-381B90C72BED}" type="pres">
      <dgm:prSet presAssocID="{1A6FD789-4952-4188-B3E5-70BF3E9E84BB}" presName="diagram" presStyleCnt="0">
        <dgm:presLayoutVars>
          <dgm:dir/>
          <dgm:resizeHandles val="exact"/>
        </dgm:presLayoutVars>
      </dgm:prSet>
      <dgm:spPr/>
    </dgm:pt>
    <dgm:pt modelId="{5A04E37A-73E8-45F9-828D-7C44A61131C7}" type="pres">
      <dgm:prSet presAssocID="{CBD21053-4A22-4498-AFEA-FFE658917A47}" presName="arrow" presStyleLbl="node1" presStyleIdx="0" presStyleCnt="2">
        <dgm:presLayoutVars>
          <dgm:bulletEnabled val="1"/>
        </dgm:presLayoutVars>
      </dgm:prSet>
      <dgm:spPr/>
    </dgm:pt>
    <dgm:pt modelId="{B2902C00-0935-45BB-BD1B-0AA902DCD623}" type="pres">
      <dgm:prSet presAssocID="{3F77B251-B238-4596-9B91-FD8C78284E35}" presName="arrow" presStyleLbl="node1" presStyleIdx="1" presStyleCnt="2">
        <dgm:presLayoutVars>
          <dgm:bulletEnabled val="1"/>
        </dgm:presLayoutVars>
      </dgm:prSet>
      <dgm:spPr/>
    </dgm:pt>
  </dgm:ptLst>
  <dgm:cxnLst>
    <dgm:cxn modelId="{E3090890-3571-40C8-AC08-39419C79F20B}" type="presOf" srcId="{3F77B251-B238-4596-9B91-FD8C78284E35}" destId="{B2902C00-0935-45BB-BD1B-0AA902DCD623}" srcOrd="0" destOrd="0" presId="urn:microsoft.com/office/officeart/2005/8/layout/arrow5"/>
    <dgm:cxn modelId="{465ADE9F-BDD8-4A29-8E5C-E880907659A2}" type="presOf" srcId="{1A6FD789-4952-4188-B3E5-70BF3E9E84BB}" destId="{1B6CF622-DAAA-4452-AD32-381B90C72BED}" srcOrd="0" destOrd="0" presId="urn:microsoft.com/office/officeart/2005/8/layout/arrow5"/>
    <dgm:cxn modelId="{0ADDF236-5AB3-4FF0-8A99-4CBD72DCF166}" srcId="{1A6FD789-4952-4188-B3E5-70BF3E9E84BB}" destId="{3F77B251-B238-4596-9B91-FD8C78284E35}" srcOrd="1" destOrd="0" parTransId="{8C860D62-D899-4697-BA9F-73661970EC93}" sibTransId="{DD0FB2F2-C291-46AE-A973-CC46A740315D}"/>
    <dgm:cxn modelId="{B3C0B488-F057-403C-94C6-CF880BCF37FE}" srcId="{1A6FD789-4952-4188-B3E5-70BF3E9E84BB}" destId="{CBD21053-4A22-4498-AFEA-FFE658917A47}" srcOrd="0" destOrd="0" parTransId="{09498E46-2D1C-4CDE-9673-0B28A119C4A6}" sibTransId="{A31FC9C5-844E-4F05-B02F-5FE2E34E8C34}"/>
    <dgm:cxn modelId="{0130579B-EC4A-4A19-B1F5-FBD56B2CC5FB}" type="presOf" srcId="{CBD21053-4A22-4498-AFEA-FFE658917A47}" destId="{5A04E37A-73E8-45F9-828D-7C44A61131C7}" srcOrd="0" destOrd="0" presId="urn:microsoft.com/office/officeart/2005/8/layout/arrow5"/>
    <dgm:cxn modelId="{878D6FFB-3FA0-401C-9379-136DF218C515}" type="presParOf" srcId="{1B6CF622-DAAA-4452-AD32-381B90C72BED}" destId="{5A04E37A-73E8-45F9-828D-7C44A61131C7}" srcOrd="0" destOrd="0" presId="urn:microsoft.com/office/officeart/2005/8/layout/arrow5"/>
    <dgm:cxn modelId="{7149276F-A3AE-4047-B06C-743F6CB8D5D3}" type="presParOf" srcId="{1B6CF622-DAAA-4452-AD32-381B90C72BED}" destId="{B2902C00-0935-45BB-BD1B-0AA902DCD623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55E0D32-C14C-474B-A869-572E1636A4E0}" type="doc">
      <dgm:prSet loTypeId="urn:microsoft.com/office/officeart/2005/8/layout/arrow2" loCatId="process" qsTypeId="urn:microsoft.com/office/officeart/2005/8/quickstyle/simple1" qsCatId="simple" csTypeId="urn:microsoft.com/office/officeart/2005/8/colors/colorful4" csCatId="colorful" phldr="1"/>
      <dgm:spPr/>
    </dgm:pt>
    <dgm:pt modelId="{D2255E6D-44F4-4BBF-B28B-32657032D491}">
      <dgm:prSet phldrT="[Texto]"/>
      <dgm:spPr/>
      <dgm:t>
        <a:bodyPr/>
        <a:lstStyle/>
        <a:p>
          <a:pPr algn="ctr"/>
          <a:r>
            <a:rPr lang="pt-BR" b="1" dirty="0"/>
            <a:t>Investigação preliminar</a:t>
          </a:r>
        </a:p>
        <a:p>
          <a:pPr algn="ctr"/>
          <a:r>
            <a:rPr lang="pt-BR" b="1" dirty="0"/>
            <a:t>(60 dias)</a:t>
          </a:r>
        </a:p>
      </dgm:t>
    </dgm:pt>
    <dgm:pt modelId="{E95EDFA8-C2EF-4B78-AD2F-9B412661B627}" type="parTrans" cxnId="{B8175D7C-DC50-4590-BFDB-3455E8863236}">
      <dgm:prSet/>
      <dgm:spPr/>
      <dgm:t>
        <a:bodyPr/>
        <a:lstStyle/>
        <a:p>
          <a:endParaRPr lang="pt-BR"/>
        </a:p>
      </dgm:t>
    </dgm:pt>
    <dgm:pt modelId="{4D6A7EDE-A428-411B-A6BE-A5A98EE4B453}" type="sibTrans" cxnId="{B8175D7C-DC50-4590-BFDB-3455E8863236}">
      <dgm:prSet/>
      <dgm:spPr/>
      <dgm:t>
        <a:bodyPr/>
        <a:lstStyle/>
        <a:p>
          <a:endParaRPr lang="pt-BR"/>
        </a:p>
      </dgm:t>
    </dgm:pt>
    <dgm:pt modelId="{B53D8B65-2F78-4E6C-8CA3-EA8350563512}">
      <dgm:prSet phldrT="[Texto]"/>
      <dgm:spPr/>
      <dgm:t>
        <a:bodyPr/>
        <a:lstStyle/>
        <a:p>
          <a:pPr algn="ctr">
            <a:spcAft>
              <a:spcPts val="0"/>
            </a:spcAft>
          </a:pPr>
          <a:r>
            <a:rPr lang="pt-BR" b="1" dirty="0"/>
            <a:t>Sindicância</a:t>
          </a:r>
        </a:p>
        <a:p>
          <a:pPr algn="ctr">
            <a:spcAft>
              <a:spcPts val="0"/>
            </a:spcAft>
          </a:pPr>
          <a:r>
            <a:rPr lang="pt-BR" b="1" dirty="0"/>
            <a:t>Investigativa</a:t>
          </a:r>
        </a:p>
        <a:p>
          <a:pPr algn="ctr">
            <a:spcAft>
              <a:spcPts val="0"/>
            </a:spcAft>
          </a:pPr>
          <a:r>
            <a:rPr lang="pt-BR" b="1" dirty="0"/>
            <a:t>(30 dias)</a:t>
          </a:r>
        </a:p>
      </dgm:t>
    </dgm:pt>
    <dgm:pt modelId="{EE05798D-9740-45F9-955D-E7C63C8E6356}" type="parTrans" cxnId="{99CB909A-FC73-4F71-A81E-CCEDC4E29F98}">
      <dgm:prSet/>
      <dgm:spPr/>
      <dgm:t>
        <a:bodyPr/>
        <a:lstStyle/>
        <a:p>
          <a:endParaRPr lang="pt-BR"/>
        </a:p>
      </dgm:t>
    </dgm:pt>
    <dgm:pt modelId="{8D46DA06-30E1-4A9F-A6DA-8D0FDB06DA85}" type="sibTrans" cxnId="{99CB909A-FC73-4F71-A81E-CCEDC4E29F98}">
      <dgm:prSet/>
      <dgm:spPr/>
      <dgm:t>
        <a:bodyPr/>
        <a:lstStyle/>
        <a:p>
          <a:endParaRPr lang="pt-BR"/>
        </a:p>
      </dgm:t>
    </dgm:pt>
    <dgm:pt modelId="{7F754841-3177-44A1-ACAC-ED052749E7E4}">
      <dgm:prSet phldrT="[Texto]"/>
      <dgm:spPr/>
      <dgm:t>
        <a:bodyPr/>
        <a:lstStyle/>
        <a:p>
          <a:pPr algn="ctr"/>
          <a:r>
            <a:rPr lang="pt-BR" b="1" dirty="0"/>
            <a:t>Sindicância Patrimonial</a:t>
          </a:r>
        </a:p>
        <a:p>
          <a:pPr algn="ctr"/>
          <a:r>
            <a:rPr lang="pt-BR" b="1" dirty="0"/>
            <a:t>(30 dias)</a:t>
          </a:r>
        </a:p>
      </dgm:t>
    </dgm:pt>
    <dgm:pt modelId="{22915923-80E8-49AE-9EE8-D439BEDF5988}" type="parTrans" cxnId="{A5AC0195-205A-43B7-828A-3BBFF0AD9C5B}">
      <dgm:prSet/>
      <dgm:spPr/>
      <dgm:t>
        <a:bodyPr/>
        <a:lstStyle/>
        <a:p>
          <a:endParaRPr lang="pt-BR"/>
        </a:p>
      </dgm:t>
    </dgm:pt>
    <dgm:pt modelId="{F3417266-7096-41CC-8EBB-BA990CCF107D}" type="sibTrans" cxnId="{A5AC0195-205A-43B7-828A-3BBFF0AD9C5B}">
      <dgm:prSet/>
      <dgm:spPr/>
      <dgm:t>
        <a:bodyPr/>
        <a:lstStyle/>
        <a:p>
          <a:endParaRPr lang="pt-BR"/>
        </a:p>
      </dgm:t>
    </dgm:pt>
    <dgm:pt modelId="{0CF93FEB-B189-4DFB-8F03-2C333D25465A}" type="pres">
      <dgm:prSet presAssocID="{355E0D32-C14C-474B-A869-572E1636A4E0}" presName="arrowDiagram" presStyleCnt="0">
        <dgm:presLayoutVars>
          <dgm:chMax val="5"/>
          <dgm:dir/>
          <dgm:resizeHandles val="exact"/>
        </dgm:presLayoutVars>
      </dgm:prSet>
      <dgm:spPr/>
    </dgm:pt>
    <dgm:pt modelId="{0C135191-2A66-4434-8733-DC1C70835E18}" type="pres">
      <dgm:prSet presAssocID="{355E0D32-C14C-474B-A869-572E1636A4E0}" presName="arrow" presStyleLbl="bgShp" presStyleIdx="0" presStyleCnt="1" custLinFactNeighborY="-3686"/>
      <dgm:spPr/>
    </dgm:pt>
    <dgm:pt modelId="{C03A31B2-1A18-45B9-8649-FAF9284024B3}" type="pres">
      <dgm:prSet presAssocID="{355E0D32-C14C-474B-A869-572E1636A4E0}" presName="arrowDiagram3" presStyleCnt="0"/>
      <dgm:spPr/>
    </dgm:pt>
    <dgm:pt modelId="{23EB7FDC-D4EA-46A2-99E8-28DC1C4925CD}" type="pres">
      <dgm:prSet presAssocID="{D2255E6D-44F4-4BBF-B28B-32657032D491}" presName="bullet3a" presStyleLbl="node1" presStyleIdx="0" presStyleCnt="3" custScaleX="359729" custScaleY="355770"/>
      <dgm:spPr/>
    </dgm:pt>
    <dgm:pt modelId="{26C839D7-0563-4A58-9BEE-122D5A8CC56C}" type="pres">
      <dgm:prSet presAssocID="{D2255E6D-44F4-4BBF-B28B-32657032D491}" presName="textBox3a" presStyleLbl="revTx" presStyleIdx="0" presStyleCnt="3" custLinFactNeighborX="4153" custLinFactNeighborY="-669">
        <dgm:presLayoutVars>
          <dgm:bulletEnabled val="1"/>
        </dgm:presLayoutVars>
      </dgm:prSet>
      <dgm:spPr/>
    </dgm:pt>
    <dgm:pt modelId="{97654CAE-EF56-478B-8DCC-89F2F9EE89BC}" type="pres">
      <dgm:prSet presAssocID="{B53D8B65-2F78-4E6C-8CA3-EA8350563512}" presName="bullet3b" presStyleLbl="node1" presStyleIdx="1" presStyleCnt="3" custScaleX="247810" custScaleY="302410"/>
      <dgm:spPr/>
    </dgm:pt>
    <dgm:pt modelId="{42073F18-7BAD-4544-95D9-22290DF2E986}" type="pres">
      <dgm:prSet presAssocID="{B53D8B65-2F78-4E6C-8CA3-EA8350563512}" presName="textBox3b" presStyleLbl="revTx" presStyleIdx="1" presStyleCnt="3">
        <dgm:presLayoutVars>
          <dgm:bulletEnabled val="1"/>
        </dgm:presLayoutVars>
      </dgm:prSet>
      <dgm:spPr/>
    </dgm:pt>
    <dgm:pt modelId="{C7FA25C9-9183-44D9-84E0-1F004DF5A0AF}" type="pres">
      <dgm:prSet presAssocID="{7F754841-3177-44A1-ACAC-ED052749E7E4}" presName="bullet3c" presStyleLbl="node1" presStyleIdx="2" presStyleCnt="3" custScaleX="245701" custScaleY="264706"/>
      <dgm:spPr/>
    </dgm:pt>
    <dgm:pt modelId="{7ED2453F-7B0E-4F3C-B851-3CF974770A80}" type="pres">
      <dgm:prSet presAssocID="{7F754841-3177-44A1-ACAC-ED052749E7E4}" presName="textBox3c" presStyleLbl="revTx" presStyleIdx="2" presStyleCnt="3" custLinFactNeighborX="-6433">
        <dgm:presLayoutVars>
          <dgm:bulletEnabled val="1"/>
        </dgm:presLayoutVars>
      </dgm:prSet>
      <dgm:spPr/>
    </dgm:pt>
  </dgm:ptLst>
  <dgm:cxnLst>
    <dgm:cxn modelId="{99CB909A-FC73-4F71-A81E-CCEDC4E29F98}" srcId="{355E0D32-C14C-474B-A869-572E1636A4E0}" destId="{B53D8B65-2F78-4E6C-8CA3-EA8350563512}" srcOrd="1" destOrd="0" parTransId="{EE05798D-9740-45F9-955D-E7C63C8E6356}" sibTransId="{8D46DA06-30E1-4A9F-A6DA-8D0FDB06DA85}"/>
    <dgm:cxn modelId="{A5AC0195-205A-43B7-828A-3BBFF0AD9C5B}" srcId="{355E0D32-C14C-474B-A869-572E1636A4E0}" destId="{7F754841-3177-44A1-ACAC-ED052749E7E4}" srcOrd="2" destOrd="0" parTransId="{22915923-80E8-49AE-9EE8-D439BEDF5988}" sibTransId="{F3417266-7096-41CC-8EBB-BA990CCF107D}"/>
    <dgm:cxn modelId="{C5A2950F-DD92-416C-B279-976D1A56D205}" type="presOf" srcId="{B53D8B65-2F78-4E6C-8CA3-EA8350563512}" destId="{42073F18-7BAD-4544-95D9-22290DF2E986}" srcOrd="0" destOrd="0" presId="urn:microsoft.com/office/officeart/2005/8/layout/arrow2"/>
    <dgm:cxn modelId="{643A804C-7E7C-49A4-9CEE-5C439683D7BF}" type="presOf" srcId="{7F754841-3177-44A1-ACAC-ED052749E7E4}" destId="{7ED2453F-7B0E-4F3C-B851-3CF974770A80}" srcOrd="0" destOrd="0" presId="urn:microsoft.com/office/officeart/2005/8/layout/arrow2"/>
    <dgm:cxn modelId="{3E7AF848-2FB0-486E-89A6-D51923CC69A5}" type="presOf" srcId="{355E0D32-C14C-474B-A869-572E1636A4E0}" destId="{0CF93FEB-B189-4DFB-8F03-2C333D25465A}" srcOrd="0" destOrd="0" presId="urn:microsoft.com/office/officeart/2005/8/layout/arrow2"/>
    <dgm:cxn modelId="{B8175D7C-DC50-4590-BFDB-3455E8863236}" srcId="{355E0D32-C14C-474B-A869-572E1636A4E0}" destId="{D2255E6D-44F4-4BBF-B28B-32657032D491}" srcOrd="0" destOrd="0" parTransId="{E95EDFA8-C2EF-4B78-AD2F-9B412661B627}" sibTransId="{4D6A7EDE-A428-411B-A6BE-A5A98EE4B453}"/>
    <dgm:cxn modelId="{F74CE4BA-2C86-4520-A2A0-9B3472F04FE9}" type="presOf" srcId="{D2255E6D-44F4-4BBF-B28B-32657032D491}" destId="{26C839D7-0563-4A58-9BEE-122D5A8CC56C}" srcOrd="0" destOrd="0" presId="urn:microsoft.com/office/officeart/2005/8/layout/arrow2"/>
    <dgm:cxn modelId="{6EA689A4-D8EE-458F-B5A8-FC85937A2E07}" type="presParOf" srcId="{0CF93FEB-B189-4DFB-8F03-2C333D25465A}" destId="{0C135191-2A66-4434-8733-DC1C70835E18}" srcOrd="0" destOrd="0" presId="urn:microsoft.com/office/officeart/2005/8/layout/arrow2"/>
    <dgm:cxn modelId="{1BDB3615-BD45-4D8A-A12E-F7AA20A5C8BC}" type="presParOf" srcId="{0CF93FEB-B189-4DFB-8F03-2C333D25465A}" destId="{C03A31B2-1A18-45B9-8649-FAF9284024B3}" srcOrd="1" destOrd="0" presId="urn:microsoft.com/office/officeart/2005/8/layout/arrow2"/>
    <dgm:cxn modelId="{B8F0D2E6-55D3-4C00-820A-3571EFC4801A}" type="presParOf" srcId="{C03A31B2-1A18-45B9-8649-FAF9284024B3}" destId="{23EB7FDC-D4EA-46A2-99E8-28DC1C4925CD}" srcOrd="0" destOrd="0" presId="urn:microsoft.com/office/officeart/2005/8/layout/arrow2"/>
    <dgm:cxn modelId="{DA8F3A3A-6F39-48EF-86F9-4923551AD64C}" type="presParOf" srcId="{C03A31B2-1A18-45B9-8649-FAF9284024B3}" destId="{26C839D7-0563-4A58-9BEE-122D5A8CC56C}" srcOrd="1" destOrd="0" presId="urn:microsoft.com/office/officeart/2005/8/layout/arrow2"/>
    <dgm:cxn modelId="{6C5876F2-1DD2-4B74-93DB-5DC90B34E7D7}" type="presParOf" srcId="{C03A31B2-1A18-45B9-8649-FAF9284024B3}" destId="{97654CAE-EF56-478B-8DCC-89F2F9EE89BC}" srcOrd="2" destOrd="0" presId="urn:microsoft.com/office/officeart/2005/8/layout/arrow2"/>
    <dgm:cxn modelId="{D6F6FD29-4A96-4497-A789-CD416761C664}" type="presParOf" srcId="{C03A31B2-1A18-45B9-8649-FAF9284024B3}" destId="{42073F18-7BAD-4544-95D9-22290DF2E986}" srcOrd="3" destOrd="0" presId="urn:microsoft.com/office/officeart/2005/8/layout/arrow2"/>
    <dgm:cxn modelId="{4A5370FC-D518-4593-8E98-C143060D33E9}" type="presParOf" srcId="{C03A31B2-1A18-45B9-8649-FAF9284024B3}" destId="{C7FA25C9-9183-44D9-84E0-1F004DF5A0AF}" srcOrd="4" destOrd="0" presId="urn:microsoft.com/office/officeart/2005/8/layout/arrow2"/>
    <dgm:cxn modelId="{5F2B77F3-5E25-46E6-A35B-1070FC89320F}" type="presParOf" srcId="{C03A31B2-1A18-45B9-8649-FAF9284024B3}" destId="{7ED2453F-7B0E-4F3C-B851-3CF974770A80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74BC4B-B990-4E95-99A1-15997400163C}">
      <dsp:nvSpPr>
        <dsp:cNvPr id="0" name=""/>
        <dsp:cNvSpPr/>
      </dsp:nvSpPr>
      <dsp:spPr>
        <a:xfrm>
          <a:off x="95249" y="1416843"/>
          <a:ext cx="2460625" cy="123031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900" kern="1200" dirty="0"/>
            <a:t>Juízo de Admissibilidade</a:t>
          </a:r>
        </a:p>
      </dsp:txBody>
      <dsp:txXfrm>
        <a:off x="131284" y="1452878"/>
        <a:ext cx="2388555" cy="1158242"/>
      </dsp:txXfrm>
    </dsp:sp>
    <dsp:sp modelId="{3C6519DB-A022-4675-9D29-2A0C7E82F48A}">
      <dsp:nvSpPr>
        <dsp:cNvPr id="0" name=""/>
        <dsp:cNvSpPr/>
      </dsp:nvSpPr>
      <dsp:spPr>
        <a:xfrm rot="18289469">
          <a:off x="2186232" y="1297324"/>
          <a:ext cx="1723535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723535" y="27246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600" kern="1200"/>
        </a:p>
      </dsp:txBody>
      <dsp:txXfrm>
        <a:off x="3004911" y="1281481"/>
        <a:ext cx="86176" cy="86176"/>
      </dsp:txXfrm>
    </dsp:sp>
    <dsp:sp modelId="{7EF9803F-3AA2-4246-B70F-8D744EBDF1ED}">
      <dsp:nvSpPr>
        <dsp:cNvPr id="0" name=""/>
        <dsp:cNvSpPr/>
      </dsp:nvSpPr>
      <dsp:spPr>
        <a:xfrm>
          <a:off x="3540125" y="1984"/>
          <a:ext cx="2460625" cy="123031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900" kern="1200" dirty="0"/>
            <a:t>Indícios de autoria</a:t>
          </a:r>
        </a:p>
      </dsp:txBody>
      <dsp:txXfrm>
        <a:off x="3576160" y="38019"/>
        <a:ext cx="2388555" cy="1158242"/>
      </dsp:txXfrm>
    </dsp:sp>
    <dsp:sp modelId="{9C2192E4-1169-4653-8B1D-BC64820EE99F}">
      <dsp:nvSpPr>
        <dsp:cNvPr id="0" name=""/>
        <dsp:cNvSpPr/>
      </dsp:nvSpPr>
      <dsp:spPr>
        <a:xfrm>
          <a:off x="2555874" y="2004753"/>
          <a:ext cx="984250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984250" y="27246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3023393" y="2007393"/>
        <a:ext cx="49212" cy="49212"/>
      </dsp:txXfrm>
    </dsp:sp>
    <dsp:sp modelId="{4D234E85-C526-48C8-9362-ACF62DD6F0B5}">
      <dsp:nvSpPr>
        <dsp:cNvPr id="0" name=""/>
        <dsp:cNvSpPr/>
      </dsp:nvSpPr>
      <dsp:spPr>
        <a:xfrm>
          <a:off x="3540125" y="1416843"/>
          <a:ext cx="2460625" cy="123031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900" kern="1200" dirty="0"/>
            <a:t>Indícios de materialidade</a:t>
          </a:r>
        </a:p>
      </dsp:txBody>
      <dsp:txXfrm>
        <a:off x="3576160" y="1452878"/>
        <a:ext cx="2388555" cy="1158242"/>
      </dsp:txXfrm>
    </dsp:sp>
    <dsp:sp modelId="{9A02B33F-D61E-4528-8DCE-5EB3791F2A52}">
      <dsp:nvSpPr>
        <dsp:cNvPr id="0" name=""/>
        <dsp:cNvSpPr/>
      </dsp:nvSpPr>
      <dsp:spPr>
        <a:xfrm rot="3310531">
          <a:off x="2186232" y="2712183"/>
          <a:ext cx="1723535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723535" y="27246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600" kern="1200"/>
        </a:p>
      </dsp:txBody>
      <dsp:txXfrm>
        <a:off x="3004911" y="2696341"/>
        <a:ext cx="86176" cy="86176"/>
      </dsp:txXfrm>
    </dsp:sp>
    <dsp:sp modelId="{C546D60C-C47D-4607-95CC-BBB717A73B8D}">
      <dsp:nvSpPr>
        <dsp:cNvPr id="0" name=""/>
        <dsp:cNvSpPr/>
      </dsp:nvSpPr>
      <dsp:spPr>
        <a:xfrm>
          <a:off x="3540125" y="2831703"/>
          <a:ext cx="2460625" cy="123031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900" kern="1200" dirty="0"/>
            <a:t>Nexo de causalidade</a:t>
          </a:r>
        </a:p>
      </dsp:txBody>
      <dsp:txXfrm>
        <a:off x="3576160" y="2867738"/>
        <a:ext cx="2388555" cy="11582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74BC4B-B990-4E95-99A1-15997400163C}">
      <dsp:nvSpPr>
        <dsp:cNvPr id="0" name=""/>
        <dsp:cNvSpPr/>
      </dsp:nvSpPr>
      <dsp:spPr>
        <a:xfrm>
          <a:off x="163028" y="1359077"/>
          <a:ext cx="2370813" cy="11854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700" kern="1200" dirty="0"/>
            <a:t>Juízo de Admissibilidade</a:t>
          </a:r>
        </a:p>
      </dsp:txBody>
      <dsp:txXfrm>
        <a:off x="197747" y="1393796"/>
        <a:ext cx="2301375" cy="1115968"/>
      </dsp:txXfrm>
    </dsp:sp>
    <dsp:sp modelId="{3C6519DB-A022-4675-9D29-2A0C7E82F48A}">
      <dsp:nvSpPr>
        <dsp:cNvPr id="0" name=""/>
        <dsp:cNvSpPr/>
      </dsp:nvSpPr>
      <dsp:spPr>
        <a:xfrm rot="18298924">
          <a:off x="2180957" y="1246935"/>
          <a:ext cx="1654094" cy="54438"/>
        </a:xfrm>
        <a:custGeom>
          <a:avLst/>
          <a:gdLst/>
          <a:ahLst/>
          <a:cxnLst/>
          <a:rect l="0" t="0" r="0" b="0"/>
          <a:pathLst>
            <a:path>
              <a:moveTo>
                <a:pt x="0" y="27219"/>
              </a:moveTo>
              <a:lnTo>
                <a:pt x="1654094" y="27219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2966652" y="1232802"/>
        <a:ext cx="82704" cy="82704"/>
      </dsp:txXfrm>
    </dsp:sp>
    <dsp:sp modelId="{7EF9803F-3AA2-4246-B70F-8D744EBDF1ED}">
      <dsp:nvSpPr>
        <dsp:cNvPr id="0" name=""/>
        <dsp:cNvSpPr/>
      </dsp:nvSpPr>
      <dsp:spPr>
        <a:xfrm>
          <a:off x="3482166" y="3825"/>
          <a:ext cx="2450804" cy="1185406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Provas de autoria</a:t>
          </a:r>
        </a:p>
      </dsp:txBody>
      <dsp:txXfrm>
        <a:off x="3516885" y="38544"/>
        <a:ext cx="2381366" cy="1115968"/>
      </dsp:txXfrm>
    </dsp:sp>
    <dsp:sp modelId="{9C2192E4-1169-4653-8B1D-BC64820EE99F}">
      <dsp:nvSpPr>
        <dsp:cNvPr id="0" name=""/>
        <dsp:cNvSpPr/>
      </dsp:nvSpPr>
      <dsp:spPr>
        <a:xfrm rot="28876">
          <a:off x="2533825" y="1928544"/>
          <a:ext cx="948358" cy="54438"/>
        </a:xfrm>
        <a:custGeom>
          <a:avLst/>
          <a:gdLst/>
          <a:ahLst/>
          <a:cxnLst/>
          <a:rect l="0" t="0" r="0" b="0"/>
          <a:pathLst>
            <a:path>
              <a:moveTo>
                <a:pt x="0" y="27219"/>
              </a:moveTo>
              <a:lnTo>
                <a:pt x="948358" y="27219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2984295" y="1932054"/>
        <a:ext cx="47417" cy="47417"/>
      </dsp:txXfrm>
    </dsp:sp>
    <dsp:sp modelId="{4D234E85-C526-48C8-9362-ACF62DD6F0B5}">
      <dsp:nvSpPr>
        <dsp:cNvPr id="0" name=""/>
        <dsp:cNvSpPr/>
      </dsp:nvSpPr>
      <dsp:spPr>
        <a:xfrm>
          <a:off x="3482166" y="1367043"/>
          <a:ext cx="2450804" cy="1185406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Provas de materialidade</a:t>
          </a:r>
        </a:p>
      </dsp:txBody>
      <dsp:txXfrm>
        <a:off x="3516885" y="1401762"/>
        <a:ext cx="2381366" cy="1115968"/>
      </dsp:txXfrm>
    </dsp:sp>
    <dsp:sp modelId="{9A02B33F-D61E-4528-8DCE-5EB3791F2A52}">
      <dsp:nvSpPr>
        <dsp:cNvPr id="0" name=""/>
        <dsp:cNvSpPr/>
      </dsp:nvSpPr>
      <dsp:spPr>
        <a:xfrm rot="3319911">
          <a:off x="2174418" y="2610152"/>
          <a:ext cx="1667172" cy="54438"/>
        </a:xfrm>
        <a:custGeom>
          <a:avLst/>
          <a:gdLst/>
          <a:ahLst/>
          <a:cxnLst/>
          <a:rect l="0" t="0" r="0" b="0"/>
          <a:pathLst>
            <a:path>
              <a:moveTo>
                <a:pt x="0" y="27219"/>
              </a:moveTo>
              <a:lnTo>
                <a:pt x="1667172" y="27219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2966325" y="2595692"/>
        <a:ext cx="83358" cy="83358"/>
      </dsp:txXfrm>
    </dsp:sp>
    <dsp:sp modelId="{C546D60C-C47D-4607-95CC-BBB717A73B8D}">
      <dsp:nvSpPr>
        <dsp:cNvPr id="0" name=""/>
        <dsp:cNvSpPr/>
      </dsp:nvSpPr>
      <dsp:spPr>
        <a:xfrm>
          <a:off x="3482166" y="2730260"/>
          <a:ext cx="2450804" cy="1185406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Percepção de Potencial Benefício decorrente da ilicitude</a:t>
          </a:r>
        </a:p>
      </dsp:txBody>
      <dsp:txXfrm>
        <a:off x="3516885" y="2764979"/>
        <a:ext cx="2381366" cy="111596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8D1745-6925-4F5E-875E-C24FEEE35130}">
      <dsp:nvSpPr>
        <dsp:cNvPr id="0" name=""/>
        <dsp:cNvSpPr/>
      </dsp:nvSpPr>
      <dsp:spPr>
        <a:xfrm>
          <a:off x="25093" y="1998922"/>
          <a:ext cx="1130024" cy="5650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/>
            <a:t>TCA?</a:t>
          </a:r>
        </a:p>
      </dsp:txBody>
      <dsp:txXfrm>
        <a:off x="41642" y="2015471"/>
        <a:ext cx="1096926" cy="531914"/>
      </dsp:txXfrm>
    </dsp:sp>
    <dsp:sp modelId="{D92131E4-89BB-487D-98D2-2E2409EFF80A}">
      <dsp:nvSpPr>
        <dsp:cNvPr id="0" name=""/>
        <dsp:cNvSpPr/>
      </dsp:nvSpPr>
      <dsp:spPr>
        <a:xfrm rot="18229366">
          <a:off x="981730" y="1943551"/>
          <a:ext cx="782128" cy="25990"/>
        </a:xfrm>
        <a:custGeom>
          <a:avLst/>
          <a:gdLst/>
          <a:ahLst/>
          <a:cxnLst/>
          <a:rect l="0" t="0" r="0" b="0"/>
          <a:pathLst>
            <a:path>
              <a:moveTo>
                <a:pt x="0" y="12995"/>
              </a:moveTo>
              <a:lnTo>
                <a:pt x="782128" y="1299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1353241" y="1936993"/>
        <a:ext cx="39106" cy="39106"/>
      </dsp:txXfrm>
    </dsp:sp>
    <dsp:sp modelId="{57016A9A-4751-4812-AA52-BB580E668A19}">
      <dsp:nvSpPr>
        <dsp:cNvPr id="0" name=""/>
        <dsp:cNvSpPr/>
      </dsp:nvSpPr>
      <dsp:spPr>
        <a:xfrm>
          <a:off x="1590471" y="1349159"/>
          <a:ext cx="1130024" cy="5650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/>
            <a:t>Sim</a:t>
          </a:r>
        </a:p>
      </dsp:txBody>
      <dsp:txXfrm>
        <a:off x="1607020" y="1365708"/>
        <a:ext cx="1096926" cy="531914"/>
      </dsp:txXfrm>
    </dsp:sp>
    <dsp:sp modelId="{6878C6C7-882A-4841-95BB-7DC9252C87D6}">
      <dsp:nvSpPr>
        <dsp:cNvPr id="0" name=""/>
        <dsp:cNvSpPr/>
      </dsp:nvSpPr>
      <dsp:spPr>
        <a:xfrm rot="18289469">
          <a:off x="2550739" y="1293788"/>
          <a:ext cx="791521" cy="25990"/>
        </a:xfrm>
        <a:custGeom>
          <a:avLst/>
          <a:gdLst/>
          <a:ahLst/>
          <a:cxnLst/>
          <a:rect l="0" t="0" r="0" b="0"/>
          <a:pathLst>
            <a:path>
              <a:moveTo>
                <a:pt x="0" y="12995"/>
              </a:moveTo>
              <a:lnTo>
                <a:pt x="791521" y="1299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2926712" y="1286995"/>
        <a:ext cx="39576" cy="39576"/>
      </dsp:txXfrm>
    </dsp:sp>
    <dsp:sp modelId="{FC5336FF-1F5F-45DB-BAAB-3BD22F5C5AEA}">
      <dsp:nvSpPr>
        <dsp:cNvPr id="0" name=""/>
        <dsp:cNvSpPr/>
      </dsp:nvSpPr>
      <dsp:spPr>
        <a:xfrm>
          <a:off x="3172504" y="699395"/>
          <a:ext cx="3287409" cy="5650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 dirty="0"/>
            <a:t>Pagamento</a:t>
          </a:r>
        </a:p>
      </dsp:txBody>
      <dsp:txXfrm>
        <a:off x="3189053" y="715944"/>
        <a:ext cx="3254311" cy="531914"/>
      </dsp:txXfrm>
    </dsp:sp>
    <dsp:sp modelId="{54823512-56A8-457F-8A9E-A5D066BDC253}">
      <dsp:nvSpPr>
        <dsp:cNvPr id="0" name=""/>
        <dsp:cNvSpPr/>
      </dsp:nvSpPr>
      <dsp:spPr>
        <a:xfrm>
          <a:off x="2720495" y="1618669"/>
          <a:ext cx="460447" cy="25990"/>
        </a:xfrm>
        <a:custGeom>
          <a:avLst/>
          <a:gdLst/>
          <a:ahLst/>
          <a:cxnLst/>
          <a:rect l="0" t="0" r="0" b="0"/>
          <a:pathLst>
            <a:path>
              <a:moveTo>
                <a:pt x="0" y="12995"/>
              </a:moveTo>
              <a:lnTo>
                <a:pt x="460447" y="1299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2939207" y="1620153"/>
        <a:ext cx="23022" cy="23022"/>
      </dsp:txXfrm>
    </dsp:sp>
    <dsp:sp modelId="{86042BA0-4187-4A6E-BAE1-6A68920CC73F}">
      <dsp:nvSpPr>
        <dsp:cNvPr id="0" name=""/>
        <dsp:cNvSpPr/>
      </dsp:nvSpPr>
      <dsp:spPr>
        <a:xfrm>
          <a:off x="3180942" y="1349159"/>
          <a:ext cx="3287409" cy="5650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/>
            <a:t>Entrega de bem com características iguais ou superiores ao danificado</a:t>
          </a:r>
        </a:p>
      </dsp:txBody>
      <dsp:txXfrm>
        <a:off x="3197491" y="1365708"/>
        <a:ext cx="3254311" cy="531914"/>
      </dsp:txXfrm>
    </dsp:sp>
    <dsp:sp modelId="{8986C662-C66E-4776-BA3D-E41C23E61315}">
      <dsp:nvSpPr>
        <dsp:cNvPr id="0" name=""/>
        <dsp:cNvSpPr/>
      </dsp:nvSpPr>
      <dsp:spPr>
        <a:xfrm rot="3310531">
          <a:off x="2550739" y="1943551"/>
          <a:ext cx="791521" cy="25990"/>
        </a:xfrm>
        <a:custGeom>
          <a:avLst/>
          <a:gdLst/>
          <a:ahLst/>
          <a:cxnLst/>
          <a:rect l="0" t="0" r="0" b="0"/>
          <a:pathLst>
            <a:path>
              <a:moveTo>
                <a:pt x="0" y="12995"/>
              </a:moveTo>
              <a:lnTo>
                <a:pt x="791521" y="1299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2926712" y="1936758"/>
        <a:ext cx="39576" cy="39576"/>
      </dsp:txXfrm>
    </dsp:sp>
    <dsp:sp modelId="{332F185D-0357-4F89-89DF-7E7780FCF5F3}">
      <dsp:nvSpPr>
        <dsp:cNvPr id="0" name=""/>
        <dsp:cNvSpPr/>
      </dsp:nvSpPr>
      <dsp:spPr>
        <a:xfrm>
          <a:off x="3172504" y="1998922"/>
          <a:ext cx="3287409" cy="5650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 dirty="0"/>
            <a:t>Prestação de serviço que restitua o bem a sua condição anterior</a:t>
          </a:r>
        </a:p>
      </dsp:txBody>
      <dsp:txXfrm>
        <a:off x="3189053" y="2015471"/>
        <a:ext cx="3254311" cy="531914"/>
      </dsp:txXfrm>
    </dsp:sp>
    <dsp:sp modelId="{A2EFAF46-CC4C-46CA-9BA5-66F25E187068}">
      <dsp:nvSpPr>
        <dsp:cNvPr id="0" name=""/>
        <dsp:cNvSpPr/>
      </dsp:nvSpPr>
      <dsp:spPr>
        <a:xfrm rot="3370634">
          <a:off x="981730" y="2593315"/>
          <a:ext cx="782128" cy="25990"/>
        </a:xfrm>
        <a:custGeom>
          <a:avLst/>
          <a:gdLst/>
          <a:ahLst/>
          <a:cxnLst/>
          <a:rect l="0" t="0" r="0" b="0"/>
          <a:pathLst>
            <a:path>
              <a:moveTo>
                <a:pt x="0" y="12995"/>
              </a:moveTo>
              <a:lnTo>
                <a:pt x="782128" y="1299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1353241" y="2586757"/>
        <a:ext cx="39106" cy="39106"/>
      </dsp:txXfrm>
    </dsp:sp>
    <dsp:sp modelId="{98D7E609-F0CD-4859-8511-E6E722C2C064}">
      <dsp:nvSpPr>
        <dsp:cNvPr id="0" name=""/>
        <dsp:cNvSpPr/>
      </dsp:nvSpPr>
      <dsp:spPr>
        <a:xfrm>
          <a:off x="1590471" y="2648686"/>
          <a:ext cx="1130024" cy="565012"/>
        </a:xfrm>
        <a:prstGeom prst="roundRect">
          <a:avLst>
            <a:gd name="adj" fmla="val 10000"/>
          </a:avLst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/>
            <a:t>Não</a:t>
          </a:r>
        </a:p>
      </dsp:txBody>
      <dsp:txXfrm>
        <a:off x="1607020" y="2665235"/>
        <a:ext cx="1096926" cy="531914"/>
      </dsp:txXfrm>
    </dsp:sp>
    <dsp:sp modelId="{DD809F6E-BD09-43FD-84F4-D34F4BDA4820}">
      <dsp:nvSpPr>
        <dsp:cNvPr id="0" name=""/>
        <dsp:cNvSpPr/>
      </dsp:nvSpPr>
      <dsp:spPr>
        <a:xfrm>
          <a:off x="2720495" y="2918197"/>
          <a:ext cx="452009" cy="25990"/>
        </a:xfrm>
        <a:custGeom>
          <a:avLst/>
          <a:gdLst/>
          <a:ahLst/>
          <a:cxnLst/>
          <a:rect l="0" t="0" r="0" b="0"/>
          <a:pathLst>
            <a:path>
              <a:moveTo>
                <a:pt x="0" y="12995"/>
              </a:moveTo>
              <a:lnTo>
                <a:pt x="452009" y="1299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2935199" y="2919892"/>
        <a:ext cx="22600" cy="22600"/>
      </dsp:txXfrm>
    </dsp:sp>
    <dsp:sp modelId="{5D775A13-33D3-4881-BB94-1254C379DBE7}">
      <dsp:nvSpPr>
        <dsp:cNvPr id="0" name=""/>
        <dsp:cNvSpPr/>
      </dsp:nvSpPr>
      <dsp:spPr>
        <a:xfrm>
          <a:off x="3172504" y="2648686"/>
          <a:ext cx="1130024" cy="565012"/>
        </a:xfrm>
        <a:prstGeom prst="roundRect">
          <a:avLst>
            <a:gd name="adj" fmla="val 10000"/>
          </a:avLst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/>
            <a:t>PAD</a:t>
          </a:r>
        </a:p>
      </dsp:txBody>
      <dsp:txXfrm>
        <a:off x="3189053" y="2665235"/>
        <a:ext cx="1096926" cy="53191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04E37A-73E8-45F9-828D-7C44A61131C7}">
      <dsp:nvSpPr>
        <dsp:cNvPr id="0" name=""/>
        <dsp:cNvSpPr/>
      </dsp:nvSpPr>
      <dsp:spPr>
        <a:xfrm rot="16200000">
          <a:off x="410" y="100494"/>
          <a:ext cx="2172934" cy="2172934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Pequena lesividade da conduta</a:t>
          </a:r>
          <a:endParaRPr lang="pt-BR" sz="2100" kern="1200" dirty="0"/>
        </a:p>
      </dsp:txBody>
      <dsp:txXfrm rot="5400000">
        <a:off x="410" y="643727"/>
        <a:ext cx="1792671" cy="1086467"/>
      </dsp:txXfrm>
    </dsp:sp>
    <dsp:sp modelId="{B2902C00-0935-45BB-BD1B-0AA902DCD623}">
      <dsp:nvSpPr>
        <dsp:cNvPr id="0" name=""/>
        <dsp:cNvSpPr/>
      </dsp:nvSpPr>
      <dsp:spPr>
        <a:xfrm rot="5400000">
          <a:off x="2290215" y="100494"/>
          <a:ext cx="2172934" cy="2172934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Boa fé do servidor</a:t>
          </a:r>
          <a:endParaRPr lang="pt-BR" sz="2300" kern="1200" dirty="0"/>
        </a:p>
      </dsp:txBody>
      <dsp:txXfrm rot="-5400000">
        <a:off x="2670478" y="643728"/>
        <a:ext cx="1792671" cy="108646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135191-2A66-4434-8733-DC1C70835E18}">
      <dsp:nvSpPr>
        <dsp:cNvPr id="0" name=""/>
        <dsp:cNvSpPr/>
      </dsp:nvSpPr>
      <dsp:spPr>
        <a:xfrm>
          <a:off x="0" y="62080"/>
          <a:ext cx="5643283" cy="3527051"/>
        </a:xfrm>
        <a:prstGeom prst="swooshArrow">
          <a:avLst>
            <a:gd name="adj1" fmla="val 25000"/>
            <a:gd name="adj2" fmla="val 25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EB7FDC-D4EA-46A2-99E8-28DC1C4925CD}">
      <dsp:nvSpPr>
        <dsp:cNvPr id="0" name=""/>
        <dsp:cNvSpPr/>
      </dsp:nvSpPr>
      <dsp:spPr>
        <a:xfrm>
          <a:off x="526152" y="2438819"/>
          <a:ext cx="527813" cy="52200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C839D7-0563-4A58-9BEE-122D5A8CC56C}">
      <dsp:nvSpPr>
        <dsp:cNvPr id="0" name=""/>
        <dsp:cNvSpPr/>
      </dsp:nvSpPr>
      <dsp:spPr>
        <a:xfrm>
          <a:off x="844666" y="2693002"/>
          <a:ext cx="1314884" cy="10193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7747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1" kern="1200" dirty="0"/>
            <a:t>Investigação preliminar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1" kern="1200" dirty="0"/>
            <a:t>(60 dias)</a:t>
          </a:r>
        </a:p>
      </dsp:txBody>
      <dsp:txXfrm>
        <a:off x="844666" y="2693002"/>
        <a:ext cx="1314884" cy="1019317"/>
      </dsp:txXfrm>
    </dsp:sp>
    <dsp:sp modelId="{97654CAE-EF56-478B-8DCC-89F2F9EE89BC}">
      <dsp:nvSpPr>
        <dsp:cNvPr id="0" name=""/>
        <dsp:cNvSpPr/>
      </dsp:nvSpPr>
      <dsp:spPr>
        <a:xfrm>
          <a:off x="1815808" y="1399375"/>
          <a:ext cx="657277" cy="802095"/>
        </a:xfrm>
        <a:prstGeom prst="ellipse">
          <a:avLst/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073F18-7BAD-4544-95D9-22290DF2E986}">
      <dsp:nvSpPr>
        <dsp:cNvPr id="0" name=""/>
        <dsp:cNvSpPr/>
      </dsp:nvSpPr>
      <dsp:spPr>
        <a:xfrm>
          <a:off x="2144447" y="1800423"/>
          <a:ext cx="1354387" cy="19187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542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pt-BR" sz="1800" b="1" kern="1200" dirty="0"/>
            <a:t>Sindicância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pt-BR" sz="1800" b="1" kern="1200" dirty="0"/>
            <a:t>Investigativa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pt-BR" sz="1800" b="1" kern="1200" dirty="0"/>
            <a:t>(30 dias)</a:t>
          </a:r>
        </a:p>
      </dsp:txBody>
      <dsp:txXfrm>
        <a:off x="2144447" y="1800423"/>
        <a:ext cx="1354387" cy="1918716"/>
      </dsp:txXfrm>
    </dsp:sp>
    <dsp:sp modelId="{C7FA25C9-9183-44D9-84E0-1F004DF5A0AF}">
      <dsp:nvSpPr>
        <dsp:cNvPr id="0" name=""/>
        <dsp:cNvSpPr/>
      </dsp:nvSpPr>
      <dsp:spPr>
        <a:xfrm>
          <a:off x="3302151" y="782349"/>
          <a:ext cx="901264" cy="970977"/>
        </a:xfrm>
        <a:prstGeom prst="ellipse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D2453F-7B0E-4F3C-B851-3CF974770A80}">
      <dsp:nvSpPr>
        <dsp:cNvPr id="0" name=""/>
        <dsp:cNvSpPr/>
      </dsp:nvSpPr>
      <dsp:spPr>
        <a:xfrm>
          <a:off x="3665655" y="1267838"/>
          <a:ext cx="1354387" cy="24513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4367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1" kern="1200" dirty="0"/>
            <a:t>Sindicância Patrimonial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1" kern="1200" dirty="0"/>
            <a:t>(30 dias)</a:t>
          </a:r>
        </a:p>
      </dsp:txBody>
      <dsp:txXfrm>
        <a:off x="3665655" y="1267838"/>
        <a:ext cx="1354387" cy="24513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7C369E-8237-41F6-BE72-C35266DEDE70}" type="datetimeFigureOut">
              <a:rPr lang="pt-BR" smtClean="0"/>
              <a:t>08/12/2016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50482E-955B-4C81-BF00-304DE19976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16147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pt-BR" dirty="0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251521" y="6525344"/>
            <a:ext cx="936104" cy="332656"/>
          </a:xfrm>
        </p:spPr>
        <p:txBody>
          <a:bodyPr/>
          <a:lstStyle/>
          <a:p>
            <a:fld id="{D96C480C-7BCC-4D09-8D5C-E6C5C534F8F1}" type="datetimeFigureOut">
              <a:rPr lang="pt-BR" smtClean="0"/>
              <a:pPr/>
              <a:t>08/12/2016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259632" y="6525345"/>
            <a:ext cx="6480720" cy="332656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802016" y="6520261"/>
            <a:ext cx="1090464" cy="337741"/>
          </a:xfrm>
        </p:spPr>
        <p:txBody>
          <a:bodyPr/>
          <a:lstStyle/>
          <a:p>
            <a:fld id="{6D95782B-C9DA-46C7-A676-49C7E6976AF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3249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C480C-7BCC-4D09-8D5C-E6C5C534F8F1}" type="datetimeFigureOut">
              <a:rPr lang="pt-BR" smtClean="0"/>
              <a:pPr/>
              <a:t>08/12/2016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5782B-C9DA-46C7-A676-49C7E6976AF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1712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692696"/>
            <a:ext cx="2057400" cy="5616624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92696"/>
            <a:ext cx="6019800" cy="5616624"/>
          </a:xfrm>
        </p:spPr>
        <p:txBody>
          <a:bodyPr vert="eaVert"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C480C-7BCC-4D09-8D5C-E6C5C534F8F1}" type="datetimeFigureOut">
              <a:rPr lang="pt-BR" smtClean="0"/>
              <a:pPr/>
              <a:t>08/12/2016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5782B-C9DA-46C7-A676-49C7E6976AF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98809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136A541-56A6-4F40-AE3A-B4945F3604F2}" type="datetimeFigureOut">
              <a:rPr lang="pt-BR" smtClean="0"/>
              <a:t>08/12/2016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DFC8574-5406-47A0-BB56-BC87B07F49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43959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136A541-56A6-4F40-AE3A-B4945F3604F2}" type="datetimeFigureOut">
              <a:rPr lang="pt-BR" smtClean="0"/>
              <a:t>08/12/2016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DFC8574-5406-47A0-BB56-BC87B07F49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78952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136A541-56A6-4F40-AE3A-B4945F3604F2}" type="datetimeFigureOut">
              <a:rPr lang="pt-BR" smtClean="0"/>
              <a:t>08/12/2016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DFC8574-5406-47A0-BB56-BC87B07F49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39399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136A541-56A6-4F40-AE3A-B4945F3604F2}" type="datetimeFigureOut">
              <a:rPr lang="pt-BR" smtClean="0"/>
              <a:t>08/12/2016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DFC8574-5406-47A0-BB56-BC87B07F49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45390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136A541-56A6-4F40-AE3A-B4945F3604F2}" type="datetimeFigureOut">
              <a:rPr lang="pt-BR" smtClean="0"/>
              <a:t>08/12/2016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DFC8574-5406-47A0-BB56-BC87B07F49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37745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136A541-56A6-4F40-AE3A-B4945F3604F2}" type="datetimeFigureOut">
              <a:rPr lang="pt-BR" smtClean="0"/>
              <a:t>08/12/2016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DFC8574-5406-47A0-BB56-BC87B07F49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88455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136A541-56A6-4F40-AE3A-B4945F3604F2}" type="datetimeFigureOut">
              <a:rPr lang="pt-BR" smtClean="0"/>
              <a:t>08/12/2016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DFC8574-5406-47A0-BB56-BC87B07F49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63101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136A541-56A6-4F40-AE3A-B4945F3604F2}" type="datetimeFigureOut">
              <a:rPr lang="pt-BR" smtClean="0"/>
              <a:t>08/12/2016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DFC8574-5406-47A0-BB56-BC87B07F49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5713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pt-BR" dirty="0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j-lt"/>
                <a:cs typeface="Times New Roman" pitchFamily="18" charset="0"/>
              </a:defRPr>
            </a:lvl1pPr>
            <a:lvl2pPr>
              <a:defRPr>
                <a:latin typeface="+mj-lt"/>
                <a:cs typeface="Times New Roman" pitchFamily="18" charset="0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C480C-7BCC-4D09-8D5C-E6C5C534F8F1}" type="datetimeFigureOut">
              <a:rPr lang="pt-BR" smtClean="0"/>
              <a:pPr/>
              <a:t>08/12/2016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5782B-C9DA-46C7-A676-49C7E6976AF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78169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136A541-56A6-4F40-AE3A-B4945F3604F2}" type="datetimeFigureOut">
              <a:rPr lang="pt-BR" smtClean="0"/>
              <a:t>08/12/2016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DFC8574-5406-47A0-BB56-BC87B07F49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6753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136A541-56A6-4F40-AE3A-B4945F3604F2}" type="datetimeFigureOut">
              <a:rPr lang="pt-BR" smtClean="0"/>
              <a:t>08/12/2016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DFC8574-5406-47A0-BB56-BC87B07F49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45973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136A541-56A6-4F40-AE3A-B4945F3604F2}" type="datetimeFigureOut">
              <a:rPr lang="pt-BR" smtClean="0"/>
              <a:t>08/12/2016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DFC8574-5406-47A0-BB56-BC87B07F49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6807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pt-BR" dirty="0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C480C-7BCC-4D09-8D5C-E6C5C534F8F1}" type="datetimeFigureOut">
              <a:rPr lang="pt-BR" smtClean="0"/>
              <a:pPr/>
              <a:t>08/12/2016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5782B-C9DA-46C7-A676-49C7E6976AF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8988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152128"/>
          </a:xfrm>
        </p:spPr>
        <p:txBody>
          <a:bodyPr/>
          <a:lstStyle/>
          <a:p>
            <a:r>
              <a:rPr lang="pt-BR" dirty="0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16834"/>
            <a:ext cx="4038600" cy="4209331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16834"/>
            <a:ext cx="4038600" cy="4209331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C480C-7BCC-4D09-8D5C-E6C5C534F8F1}" type="datetimeFigureOut">
              <a:rPr lang="pt-BR" smtClean="0"/>
              <a:pPr/>
              <a:t>08/12/2016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5782B-C9DA-46C7-A676-49C7E6976AF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7759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152128"/>
          </a:xfrm>
        </p:spPr>
        <p:txBody>
          <a:bodyPr/>
          <a:lstStyle>
            <a:lvl1pPr>
              <a:defRPr/>
            </a:lvl1pPr>
          </a:lstStyle>
          <a:p>
            <a:r>
              <a:rPr lang="pt-BR" dirty="0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67544" y="1916832"/>
            <a:ext cx="4040188" cy="720080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dirty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708921"/>
            <a:ext cx="4040188" cy="3417243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4009" y="1916832"/>
            <a:ext cx="4041775" cy="720080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dirty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2708920"/>
            <a:ext cx="4041775" cy="3417242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C480C-7BCC-4D09-8D5C-E6C5C534F8F1}" type="datetimeFigureOut">
              <a:rPr lang="pt-BR" smtClean="0"/>
              <a:pPr/>
              <a:t>08/12/2016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5782B-C9DA-46C7-A676-49C7E6976AF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8708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152128"/>
          </a:xfrm>
        </p:spPr>
        <p:txBody>
          <a:bodyPr/>
          <a:lstStyle/>
          <a:p>
            <a:r>
              <a:rPr lang="pt-BR" dirty="0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C480C-7BCC-4D09-8D5C-E6C5C534F8F1}" type="datetimeFigureOut">
              <a:rPr lang="pt-BR" smtClean="0"/>
              <a:pPr/>
              <a:t>08/12/2016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5782B-C9DA-46C7-A676-49C7E6976AF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0788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C480C-7BCC-4D09-8D5C-E6C5C534F8F1}" type="datetimeFigureOut">
              <a:rPr lang="pt-BR" smtClean="0"/>
              <a:pPr/>
              <a:t>08/12/2016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5782B-C9DA-46C7-A676-49C7E6976AF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4879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5" y="764704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pt-BR" dirty="0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764705"/>
            <a:ext cx="5111750" cy="5361459"/>
          </a:xfrm>
        </p:spPr>
        <p:txBody>
          <a:bodyPr/>
          <a:lstStyle>
            <a:lvl1pPr>
              <a:defRPr sz="2400">
                <a:latin typeface="+mj-lt"/>
              </a:defRPr>
            </a:lvl1pPr>
            <a:lvl2pPr>
              <a:defRPr sz="2100">
                <a:latin typeface="+mj-lt"/>
              </a:defRPr>
            </a:lvl2pPr>
            <a:lvl3pPr>
              <a:defRPr sz="1800">
                <a:latin typeface="+mj-lt"/>
              </a:defRPr>
            </a:lvl3pPr>
            <a:lvl4pPr>
              <a:defRPr sz="1500">
                <a:latin typeface="+mj-lt"/>
              </a:defRPr>
            </a:lvl4pPr>
            <a:lvl5pPr>
              <a:defRPr sz="1500">
                <a:latin typeface="+mj-lt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1" y="1988842"/>
            <a:ext cx="3008313" cy="413732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t-BR" dirty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C480C-7BCC-4D09-8D5C-E6C5C534F8F1}" type="datetimeFigureOut">
              <a:rPr lang="pt-BR" smtClean="0"/>
              <a:pPr/>
              <a:t>08/12/2016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5782B-C9DA-46C7-A676-49C7E6976AF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4240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92697"/>
            <a:ext cx="5486400" cy="403487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t-BR" dirty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C480C-7BCC-4D09-8D5C-E6C5C534F8F1}" type="datetimeFigureOut">
              <a:rPr lang="pt-BR" smtClean="0"/>
              <a:pPr/>
              <a:t>08/12/2016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5782B-C9DA-46C7-A676-49C7E6976AF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6438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44824"/>
            <a:ext cx="822960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251520" y="6525344"/>
            <a:ext cx="1018456" cy="3326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6C480C-7BCC-4D09-8D5C-E6C5C534F8F1}" type="datetimeFigureOut">
              <a:rPr lang="pt-BR" smtClean="0"/>
              <a:pPr/>
              <a:t>08/12/2016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331641" y="6525344"/>
            <a:ext cx="6336704" cy="3326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740352" y="6517855"/>
            <a:ext cx="1162472" cy="3401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5782B-C9DA-46C7-A676-49C7E6976AF4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7" name="Conector reto 6"/>
          <p:cNvCxnSpPr/>
          <p:nvPr userDrawn="1"/>
        </p:nvCxnSpPr>
        <p:spPr bwMode="auto">
          <a:xfrm>
            <a:off x="246957" y="6525344"/>
            <a:ext cx="8645524" cy="0"/>
          </a:xfrm>
          <a:prstGeom prst="line">
            <a:avLst/>
          </a:prstGeom>
          <a:ln>
            <a:solidFill>
              <a:srgbClr val="006600"/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Imagem 7" descr="logo_esaf_novo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90973" y="61937"/>
            <a:ext cx="747083" cy="422684"/>
          </a:xfrm>
          <a:prstGeom prst="rect">
            <a:avLst/>
          </a:prstGeom>
        </p:spPr>
      </p:pic>
      <p:sp>
        <p:nvSpPr>
          <p:cNvPr id="9" name="CaixaDeTexto 8"/>
          <p:cNvSpPr txBox="1"/>
          <p:nvPr userDrawn="1"/>
        </p:nvSpPr>
        <p:spPr>
          <a:xfrm>
            <a:off x="7596337" y="1"/>
            <a:ext cx="1368152" cy="406251"/>
          </a:xfrm>
          <a:prstGeom prst="rect">
            <a:avLst/>
          </a:prstGeom>
          <a:noFill/>
        </p:spPr>
        <p:txBody>
          <a:bodyPr wrap="square" lIns="82283" tIns="41141" rIns="82283" bIns="41141" rtlCol="0">
            <a:spAutoFit/>
          </a:bodyPr>
          <a:lstStyle/>
          <a:p>
            <a:r>
              <a:rPr lang="pt-BR" sz="1050" b="1" i="1" dirty="0">
                <a:solidFill>
                  <a:srgbClr val="006600"/>
                </a:solidFill>
              </a:rPr>
              <a:t>Ministério da Fazenda</a:t>
            </a:r>
          </a:p>
        </p:txBody>
      </p:sp>
      <p:cxnSp>
        <p:nvCxnSpPr>
          <p:cNvPr id="10" name="Conector reto 9"/>
          <p:cNvCxnSpPr/>
          <p:nvPr userDrawn="1"/>
        </p:nvCxnSpPr>
        <p:spPr bwMode="auto">
          <a:xfrm>
            <a:off x="246957" y="548680"/>
            <a:ext cx="8645524" cy="0"/>
          </a:xfrm>
          <a:prstGeom prst="line">
            <a:avLst/>
          </a:prstGeom>
          <a:ln>
            <a:solidFill>
              <a:srgbClr val="006600"/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1513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Times New Roman" pitchFamily="18" charset="0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Times New Roman" pitchFamily="18" charset="0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9" name="Espaço Reservado para Rodapé 4"/>
          <p:cNvSpPr txBox="1">
            <a:spLocks/>
          </p:cNvSpPr>
          <p:nvPr userDrawn="1"/>
        </p:nvSpPr>
        <p:spPr>
          <a:xfrm>
            <a:off x="683568" y="6346759"/>
            <a:ext cx="7886700" cy="435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1100" dirty="0">
                <a:latin typeface="Arial" panose="020B0604020202020204" pitchFamily="34" charset="0"/>
                <a:cs typeface="Arial" panose="020B0604020202020204" pitchFamily="34" charset="0"/>
              </a:rPr>
              <a:t>Curso de Aperfeiçoamento da Atividade Correcional nas Corregedoras Seccionais     </a:t>
            </a:r>
          </a:p>
        </p:txBody>
      </p:sp>
      <p:sp>
        <p:nvSpPr>
          <p:cNvPr id="10" name="CaixaDeTexto 9"/>
          <p:cNvSpPr txBox="1"/>
          <p:nvPr userDrawn="1"/>
        </p:nvSpPr>
        <p:spPr>
          <a:xfrm>
            <a:off x="7245752" y="6372036"/>
            <a:ext cx="936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accent5">
                    <a:lumMod val="50000"/>
                  </a:schemeClr>
                </a:solidFill>
              </a:rPr>
              <a:t>CGU</a:t>
            </a:r>
          </a:p>
        </p:txBody>
      </p:sp>
    </p:spTree>
    <p:extLst>
      <p:ext uri="{BB962C8B-B14F-4D97-AF65-F5344CB8AC3E}">
        <p14:creationId xmlns:p14="http://schemas.microsoft.com/office/powerpoint/2010/main" val="3737714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21112" y="2215514"/>
            <a:ext cx="7657410" cy="1584176"/>
          </a:xfrm>
          <a:solidFill>
            <a:schemeClr val="tx2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3200" dirty="0">
                <a:solidFill>
                  <a:schemeClr val="bg1"/>
                </a:solidFill>
              </a:rPr>
              <a:t>MÓDULO 3 – JUÍZO DE ADMISSIBILIDADE: relevância, instrumentos e estratégias de apuração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58516" y="3246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2049" name="Imagem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7891" y="260648"/>
            <a:ext cx="898525" cy="898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6902565" y="6353944"/>
            <a:ext cx="1629875" cy="50405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518839" y="305361"/>
            <a:ext cx="826195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3200" b="1" i="0" u="none" strike="noStrike" cap="none" normalizeH="0" baseline="0" dirty="0">
                <a:ln>
                  <a:noFill/>
                </a:ln>
                <a:solidFill>
                  <a:srgbClr val="00254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CGU</a:t>
            </a:r>
            <a:endParaRPr kumimoji="0" lang="pt-BR" altLang="pt-BR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600" b="0" i="0" u="none" strike="noStrike" cap="none" normalizeH="0" baseline="0" dirty="0">
                <a:ln>
                  <a:noFill/>
                </a:ln>
                <a:solidFill>
                  <a:srgbClr val="00254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Ministério da Transparência, Fiscalização e Controladori</a:t>
            </a:r>
            <a:r>
              <a:rPr lang="pt-BR" altLang="pt-BR" sz="1600" dirty="0">
                <a:solidFill>
                  <a:srgbClr val="00254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a-Geral da União</a:t>
            </a:r>
            <a:endParaRPr kumimoji="0" lang="pt-BR" altLang="pt-BR" sz="1600" b="0" i="0" u="none" strike="noStrike" cap="none" normalizeH="0" baseline="0" dirty="0">
              <a:ln>
                <a:noFill/>
              </a:ln>
              <a:solidFill>
                <a:srgbClr val="002543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altLang="pt-BR" sz="1400" dirty="0">
              <a:solidFill>
                <a:srgbClr val="002543"/>
              </a:solidFill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Picture 2" descr="Resultado de imagem para bonequinho seta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0709" y="4160521"/>
            <a:ext cx="3567813" cy="2675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518839" y="6209414"/>
            <a:ext cx="4467831" cy="62696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042632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0935766"/>
              </p:ext>
            </p:extLst>
          </p:nvPr>
        </p:nvGraphicFramePr>
        <p:xfrm>
          <a:off x="457198" y="1211379"/>
          <a:ext cx="8122024" cy="4206713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061012">
                  <a:extLst>
                    <a:ext uri="{9D8B030D-6E8A-4147-A177-3AD203B41FA5}">
                      <a16:colId xmlns:a16="http://schemas.microsoft.com/office/drawing/2014/main" val="1541037143"/>
                    </a:ext>
                  </a:extLst>
                </a:gridCol>
                <a:gridCol w="4061012">
                  <a:extLst>
                    <a:ext uri="{9D8B030D-6E8A-4147-A177-3AD203B41FA5}">
                      <a16:colId xmlns:a16="http://schemas.microsoft.com/office/drawing/2014/main" val="2788156476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r>
                        <a:rPr lang="pt-BR" sz="1800" dirty="0"/>
                        <a:t>Sujeitos</a:t>
                      </a:r>
                      <a:r>
                        <a:rPr lang="pt-BR" sz="1800" baseline="0" dirty="0"/>
                        <a:t> a PAD</a:t>
                      </a:r>
                      <a:endParaRPr lang="pt-BR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pt-BR" sz="1800" dirty="0"/>
                        <a:t>Não estão</a:t>
                      </a:r>
                      <a:r>
                        <a:rPr lang="pt-BR" sz="1800" baseline="0" dirty="0"/>
                        <a:t> sujeitos a PAD</a:t>
                      </a:r>
                      <a:endParaRPr lang="pt-BR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1973076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pt-BR" sz="1800" dirty="0"/>
                        <a:t>Servidor</a:t>
                      </a:r>
                      <a:r>
                        <a:rPr lang="pt-BR" sz="1800" baseline="0" dirty="0"/>
                        <a:t> Público efetivo ou Comissionado</a:t>
                      </a:r>
                      <a:endParaRPr lang="pt-BR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pt-BR" sz="1800" dirty="0"/>
                        <a:t>Agentes Políticos (PR</a:t>
                      </a:r>
                      <a:r>
                        <a:rPr lang="pt-BR" sz="1800" baseline="0" dirty="0"/>
                        <a:t> / Ministro)</a:t>
                      </a:r>
                      <a:endParaRPr lang="pt-BR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443157046"/>
                  </a:ext>
                </a:extLst>
              </a:tr>
              <a:tr h="617220">
                <a:tc>
                  <a:txBody>
                    <a:bodyPr/>
                    <a:lstStyle/>
                    <a:p>
                      <a:r>
                        <a:rPr lang="pt-BR" sz="1800" dirty="0"/>
                        <a:t>Secretário Executivo (Salvo</a:t>
                      </a:r>
                      <a:r>
                        <a:rPr lang="pt-BR" sz="1800" baseline="0" dirty="0"/>
                        <a:t> quando em substituição ao Ministro)</a:t>
                      </a:r>
                      <a:endParaRPr lang="pt-BR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pt-BR" sz="1800" dirty="0"/>
                        <a:t>Militares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432094179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pt-BR" sz="1800" dirty="0"/>
                        <a:t>Servidor em Estágio Probatório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pt-BR" sz="1800" dirty="0"/>
                        <a:t>Particulares em colaboração com</a:t>
                      </a:r>
                      <a:r>
                        <a:rPr lang="pt-BR" sz="1800" baseline="0" dirty="0"/>
                        <a:t> o PP</a:t>
                      </a:r>
                      <a:endParaRPr lang="pt-BR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180552878"/>
                  </a:ext>
                </a:extLst>
              </a:tr>
              <a:tr h="617220">
                <a:tc>
                  <a:txBody>
                    <a:bodyPr/>
                    <a:lstStyle/>
                    <a:p>
                      <a:r>
                        <a:rPr lang="pt-BR" sz="1800" dirty="0" err="1"/>
                        <a:t>Ex-servidor</a:t>
                      </a:r>
                      <a:endParaRPr lang="pt-BR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pt-BR" sz="1800" dirty="0"/>
                        <a:t>Temporários (Sindicância</a:t>
                      </a:r>
                      <a:r>
                        <a:rPr lang="pt-BR" sz="1800" baseline="0" dirty="0"/>
                        <a:t> – Lei nº 8.745/93)</a:t>
                      </a:r>
                      <a:endParaRPr lang="pt-BR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115158045"/>
                  </a:ext>
                </a:extLst>
              </a:tr>
              <a:tr h="571973">
                <a:tc>
                  <a:txBody>
                    <a:bodyPr/>
                    <a:lstStyle/>
                    <a:p>
                      <a:r>
                        <a:rPr lang="pt-BR" sz="1800" dirty="0"/>
                        <a:t>Cedidos /transferidos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pt-BR" sz="1800" dirty="0"/>
                        <a:t>Terceirizados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82848544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pt-BR" sz="1800" dirty="0"/>
                        <a:t>Licenciados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pt-BR" sz="1800" dirty="0"/>
                        <a:t>Celetistas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510353969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pt-BR" sz="1800" dirty="0"/>
                        <a:t>Investidos</a:t>
                      </a:r>
                      <a:r>
                        <a:rPr lang="pt-BR" sz="1800" baseline="0" dirty="0"/>
                        <a:t> em novo cargo</a:t>
                      </a:r>
                      <a:endParaRPr lang="pt-BR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pt-BR" sz="1800" dirty="0"/>
                        <a:t>Alunos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77760121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endParaRPr lang="pt-BR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pt-BR" sz="1800" dirty="0"/>
                        <a:t>Estagiários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789504889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endParaRPr lang="pt-BR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pt-BR" sz="1800" dirty="0"/>
                        <a:t>Consultores de Programas</a:t>
                      </a:r>
                      <a:r>
                        <a:rPr lang="pt-BR" sz="1800" baseline="0" dirty="0"/>
                        <a:t> Internacionais</a:t>
                      </a:r>
                      <a:endParaRPr lang="pt-BR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106728685"/>
                  </a:ext>
                </a:extLst>
              </a:tr>
            </a:tbl>
          </a:graphicData>
        </a:graphic>
      </p:graphicFrame>
      <p:sp>
        <p:nvSpPr>
          <p:cNvPr id="2" name="Explosão 2 1"/>
          <p:cNvSpPr/>
          <p:nvPr/>
        </p:nvSpPr>
        <p:spPr>
          <a:xfrm rot="270954">
            <a:off x="765840" y="4681141"/>
            <a:ext cx="3700088" cy="1473902"/>
          </a:xfrm>
          <a:prstGeom prst="irregularSeal2">
            <a:avLst/>
          </a:prstGeom>
          <a:solidFill>
            <a:schemeClr val="accent2">
              <a:lumMod val="75000"/>
            </a:schemeClr>
          </a:solidFill>
          <a:ln w="28575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100" dirty="0"/>
              <a:t>Empregados públicos???</a:t>
            </a:r>
          </a:p>
        </p:txBody>
      </p:sp>
    </p:spTree>
    <p:extLst>
      <p:ext uri="{BB962C8B-B14F-4D97-AF65-F5344CB8AC3E}">
        <p14:creationId xmlns:p14="http://schemas.microsoft.com/office/powerpoint/2010/main" val="17252269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886587"/>
              </p:ext>
            </p:extLst>
          </p:nvPr>
        </p:nvGraphicFramePr>
        <p:xfrm>
          <a:off x="566183" y="1211379"/>
          <a:ext cx="8013039" cy="1874993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3952027">
                  <a:extLst>
                    <a:ext uri="{9D8B030D-6E8A-4147-A177-3AD203B41FA5}">
                      <a16:colId xmlns:a16="http://schemas.microsoft.com/office/drawing/2014/main" val="1541037143"/>
                    </a:ext>
                  </a:extLst>
                </a:gridCol>
                <a:gridCol w="4061012">
                  <a:extLst>
                    <a:ext uri="{9D8B030D-6E8A-4147-A177-3AD203B41FA5}">
                      <a16:colId xmlns:a16="http://schemas.microsoft.com/office/drawing/2014/main" val="2788156476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r>
                        <a:rPr lang="pt-BR" sz="1800" dirty="0"/>
                        <a:t>Sujeitos</a:t>
                      </a:r>
                      <a:r>
                        <a:rPr lang="pt-BR" sz="1800" baseline="0" dirty="0"/>
                        <a:t> a PAR</a:t>
                      </a:r>
                      <a:endParaRPr lang="pt-BR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pt-BR" sz="1800" dirty="0"/>
                        <a:t>E esses também são sujeitos a PAR?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1973076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pt-BR" sz="1800" dirty="0"/>
                        <a:t>Associações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pt-BR" sz="1800" dirty="0"/>
                        <a:t>Organizações Religiosas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443157046"/>
                  </a:ext>
                </a:extLst>
              </a:tr>
              <a:tr h="571973">
                <a:tc>
                  <a:txBody>
                    <a:bodyPr/>
                    <a:lstStyle/>
                    <a:p>
                      <a:r>
                        <a:rPr lang="pt-BR" sz="1800" dirty="0"/>
                        <a:t>Sociedades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pt-BR" sz="1800" dirty="0"/>
                        <a:t>Partidos políticos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432094179"/>
                  </a:ext>
                </a:extLst>
              </a:tr>
              <a:tr h="617220">
                <a:tc>
                  <a:txBody>
                    <a:bodyPr/>
                    <a:lstStyle/>
                    <a:p>
                      <a:r>
                        <a:rPr lang="pt-BR" sz="1800" dirty="0"/>
                        <a:t>Fundações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pt-BR" sz="1800" dirty="0"/>
                        <a:t>Empresas individuais de responsabilidade limitada </a:t>
                      </a:r>
                      <a:r>
                        <a:rPr lang="pt-BR" sz="1800" dirty="0" err="1"/>
                        <a:t>Eireli</a:t>
                      </a:r>
                      <a:endParaRPr lang="pt-BR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180552878"/>
                  </a:ext>
                </a:extLst>
              </a:tr>
            </a:tbl>
          </a:graphicData>
        </a:graphic>
      </p:graphicFrame>
      <p:sp>
        <p:nvSpPr>
          <p:cNvPr id="2" name="Explosão 2 1"/>
          <p:cNvSpPr/>
          <p:nvPr/>
        </p:nvSpPr>
        <p:spPr>
          <a:xfrm rot="270954">
            <a:off x="2116424" y="3054332"/>
            <a:ext cx="4660347" cy="2449674"/>
          </a:xfrm>
          <a:prstGeom prst="irregularSeal2">
            <a:avLst/>
          </a:prstGeom>
          <a:solidFill>
            <a:srgbClr val="92D050"/>
          </a:solidFill>
          <a:ln w="28575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100" dirty="0"/>
              <a:t>MEI e Estatais?</a:t>
            </a:r>
          </a:p>
        </p:txBody>
      </p:sp>
    </p:spTree>
    <p:extLst>
      <p:ext uri="{BB962C8B-B14F-4D97-AF65-F5344CB8AC3E}">
        <p14:creationId xmlns:p14="http://schemas.microsoft.com/office/powerpoint/2010/main" val="37261952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91134" y="1274772"/>
            <a:ext cx="7886700" cy="42964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400" b="1" dirty="0"/>
              <a:t>Denúncia anônima: como proceder?</a:t>
            </a: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477687" y="2144359"/>
            <a:ext cx="7886700" cy="998891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sz="1800" b="1" dirty="0">
                <a:solidFill>
                  <a:srgbClr val="000000"/>
                </a:solidFill>
              </a:rPr>
              <a:t>Enunciado CGU nº 03</a:t>
            </a:r>
            <a:r>
              <a:rPr lang="pt-BR" sz="1800" dirty="0">
                <a:solidFill>
                  <a:srgbClr val="000000"/>
                </a:solidFill>
              </a:rPr>
              <a:t>: Delação Anônima. Instauração. </a:t>
            </a:r>
            <a:r>
              <a:rPr lang="pt-BR" sz="1800" i="1" dirty="0"/>
              <a:t>A delação anônima é apta a deflagrar apuração preliminar no âmbito da Administração Pública, devendo ser colhidos outros elementos que a comprovem.”</a:t>
            </a:r>
            <a:endParaRPr lang="pt-BR" sz="1800" dirty="0"/>
          </a:p>
        </p:txBody>
      </p:sp>
      <p:pic>
        <p:nvPicPr>
          <p:cNvPr id="8194" name="Picture 2" descr="Resultado de imagem para carta anônim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2343" y="3203762"/>
            <a:ext cx="1957388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76065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09259" y="3850351"/>
            <a:ext cx="7886700" cy="1815473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pt-BR" b="1" dirty="0"/>
              <a:t>Pergunta 1: toda e qualquer irregularidade praticada por servidor público deve ser objeto de apuração disciplinar?</a:t>
            </a:r>
          </a:p>
          <a:p>
            <a:pPr marL="0" indent="0" algn="ctr">
              <a:buNone/>
            </a:pPr>
            <a:endParaRPr lang="pt-BR" b="1" dirty="0"/>
          </a:p>
          <a:p>
            <a:pPr marL="0" indent="0" algn="ctr">
              <a:buNone/>
            </a:pPr>
            <a:r>
              <a:rPr lang="pt-BR" b="1" dirty="0"/>
              <a:t>Pregunta 2: toda e qualquer irregularidade praticada por pessoa jurídica deve ser objeto de apuração disciplinar?</a:t>
            </a:r>
          </a:p>
          <a:p>
            <a:pPr marL="0" indent="0" algn="ctr">
              <a:buNone/>
            </a:pPr>
            <a:endParaRPr lang="pt-BR" b="1" dirty="0"/>
          </a:p>
          <a:p>
            <a:pPr marL="0" indent="0" algn="ctr">
              <a:buNone/>
            </a:pPr>
            <a:endParaRPr lang="pt-BR" b="1" dirty="0"/>
          </a:p>
        </p:txBody>
      </p:sp>
      <p:pic>
        <p:nvPicPr>
          <p:cNvPr id="9218" name="Picture 2" descr="Resultado de imagem para bonequinho em duvi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4415" y="1287920"/>
            <a:ext cx="3416576" cy="2562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09840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626949" y="1066824"/>
            <a:ext cx="4896061" cy="235390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br>
              <a:rPr lang="pt-BR" sz="2100" b="1" dirty="0">
                <a:latin typeface="+mn-lt"/>
              </a:rPr>
            </a:br>
            <a:r>
              <a:rPr lang="pt-BR" sz="2100" dirty="0">
                <a:latin typeface="+mn-lt"/>
              </a:rPr>
              <a:t>Nem toda impropriedade ocorrida na administração pública deve ser encarada como infração disciplinar. As falhas mais simples cometidas por servidor público, como menor lesividade, podem ser corrigidas por meio de </a:t>
            </a:r>
            <a:r>
              <a:rPr lang="pt-BR" sz="2100" b="1" dirty="0">
                <a:latin typeface="+mn-lt"/>
              </a:rPr>
              <a:t>Medidas de Gestão</a:t>
            </a:r>
            <a:r>
              <a:rPr lang="pt-BR" sz="2100" dirty="0">
                <a:latin typeface="+mn-lt"/>
              </a:rPr>
              <a:t>.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6165769"/>
              </p:ext>
            </p:extLst>
          </p:nvPr>
        </p:nvGraphicFramePr>
        <p:xfrm>
          <a:off x="602273" y="3745022"/>
          <a:ext cx="7886700" cy="17145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3943350">
                  <a:extLst>
                    <a:ext uri="{9D8B030D-6E8A-4147-A177-3AD203B41FA5}">
                      <a16:colId xmlns:a16="http://schemas.microsoft.com/office/drawing/2014/main" val="1227886721"/>
                    </a:ext>
                  </a:extLst>
                </a:gridCol>
                <a:gridCol w="3943350">
                  <a:extLst>
                    <a:ext uri="{9D8B030D-6E8A-4147-A177-3AD203B41FA5}">
                      <a16:colId xmlns:a16="http://schemas.microsoft.com/office/drawing/2014/main" val="285437626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r>
                        <a:rPr lang="pt-BR" sz="1800" dirty="0"/>
                        <a:t>Menor lesividade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pt-BR" sz="1800" dirty="0"/>
                        <a:t>Maior Lesividade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570775288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pt-BR" sz="1800" dirty="0"/>
                        <a:t>Falha (impropriedade)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pt-BR" sz="1800" dirty="0"/>
                        <a:t>Irregularidade (infração</a:t>
                      </a:r>
                      <a:r>
                        <a:rPr lang="pt-BR" sz="1800" baseline="0" dirty="0"/>
                        <a:t> funcional)</a:t>
                      </a:r>
                      <a:endParaRPr lang="pt-BR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46308868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pt-BR" sz="1800" dirty="0"/>
                        <a:t>Afasta a responsabilização disciplinar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pt-BR" sz="1800" dirty="0"/>
                        <a:t>Atrai a responsabilização disciplinar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262631107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pt-BR" sz="1800" dirty="0"/>
                        <a:t>Medida</a:t>
                      </a:r>
                      <a:r>
                        <a:rPr lang="pt-BR" sz="1800" baseline="0" dirty="0"/>
                        <a:t> de Gestão</a:t>
                      </a:r>
                      <a:endParaRPr lang="pt-BR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pt-BR" sz="1800" dirty="0"/>
                        <a:t>Medida Disciplinar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7085582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pt-BR" sz="1800" dirty="0"/>
                        <a:t>Poder Hierárquico.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pt-BR" sz="1800" dirty="0"/>
                        <a:t>Poder Disciplinar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393602141"/>
                  </a:ext>
                </a:extLst>
              </a:tr>
            </a:tbl>
          </a:graphicData>
        </a:graphic>
      </p:graphicFrame>
      <p:pic>
        <p:nvPicPr>
          <p:cNvPr id="22530" name="Picture 2" descr="http://tse1.mm.bing.net/th?&amp;id=OIP.M0bd2f6df03de696ce50bd1ae0164b237o0&amp;w=300&amp;h=225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331" y="1156045"/>
            <a:ext cx="2900618" cy="2175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23178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Social Media Marketing? Sí, pero… ¿por dónde empiezo? - Social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173" y="857250"/>
            <a:ext cx="1938509" cy="1938509"/>
          </a:xfrm>
          <a:prstGeom prst="rect">
            <a:avLst/>
          </a:prstGeom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2727252" y="1034927"/>
            <a:ext cx="5795758" cy="1329488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br>
              <a:rPr lang="pt-BR" sz="2100" b="1" dirty="0">
                <a:latin typeface="+mn-lt"/>
              </a:rPr>
            </a:br>
            <a:r>
              <a:rPr lang="pt-BR" sz="2100" dirty="0">
                <a:latin typeface="+mn-lt"/>
              </a:rPr>
              <a:t>Por isso propomos separar e diferenciar o poder hierárquico do poder disciplinar.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930150"/>
              </p:ext>
            </p:extLst>
          </p:nvPr>
        </p:nvGraphicFramePr>
        <p:xfrm>
          <a:off x="371173" y="2906677"/>
          <a:ext cx="8460859" cy="29489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552242">
                  <a:extLst>
                    <a:ext uri="{9D8B030D-6E8A-4147-A177-3AD203B41FA5}">
                      <a16:colId xmlns:a16="http://schemas.microsoft.com/office/drawing/2014/main" val="1227886721"/>
                    </a:ext>
                  </a:extLst>
                </a:gridCol>
                <a:gridCol w="4908617">
                  <a:extLst>
                    <a:ext uri="{9D8B030D-6E8A-4147-A177-3AD203B41FA5}">
                      <a16:colId xmlns:a16="http://schemas.microsoft.com/office/drawing/2014/main" val="285437626"/>
                    </a:ext>
                  </a:extLst>
                </a:gridCol>
              </a:tblGrid>
              <a:tr h="550737">
                <a:tc>
                  <a:txBody>
                    <a:bodyPr/>
                    <a:lstStyle/>
                    <a:p>
                      <a:r>
                        <a:rPr lang="pt-BR" sz="1800" dirty="0"/>
                        <a:t>PODER HIERÁRQUICO – Prerrogativa de o superior: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pt-BR" sz="1800" dirty="0"/>
                        <a:t>PODER DISCIPLINAR – </a:t>
                      </a:r>
                    </a:p>
                    <a:p>
                      <a:r>
                        <a:rPr lang="pt-BR" sz="1800" dirty="0"/>
                        <a:t>Prerrogativa</a:t>
                      </a:r>
                      <a:r>
                        <a:rPr lang="pt-BR" sz="1800" baseline="0" dirty="0"/>
                        <a:t> de a Administração:</a:t>
                      </a:r>
                      <a:endParaRPr lang="pt-BR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570775288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algn="just"/>
                      <a:r>
                        <a:rPr lang="pt-BR" sz="1500" dirty="0"/>
                        <a:t>Dar ordens (poder de comando)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500" dirty="0"/>
                        <a:t>Apurar potenciais irregularidades (art. 143)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463088681"/>
                  </a:ext>
                </a:extLst>
              </a:tr>
              <a:tr h="525780">
                <a:tc>
                  <a:txBody>
                    <a:bodyPr/>
                    <a:lstStyle/>
                    <a:p>
                      <a:pPr algn="just"/>
                      <a:r>
                        <a:rPr lang="pt-BR" sz="1500" dirty="0"/>
                        <a:t>Controlar contínua e permanentemente seus</a:t>
                      </a:r>
                      <a:r>
                        <a:rPr lang="pt-BR" sz="1500" baseline="0" dirty="0"/>
                        <a:t> subordinados (poder de fiscalização)</a:t>
                      </a:r>
                      <a:endParaRPr lang="pt-BR" sz="15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500" dirty="0"/>
                        <a:t>Reprimir condutas irregulares,</a:t>
                      </a:r>
                      <a:r>
                        <a:rPr lang="pt-BR" sz="1500" baseline="0" dirty="0"/>
                        <a:t> assegurando a moralidade, a eficiência e a supremacia do interesse público.</a:t>
                      </a:r>
                      <a:endParaRPr lang="pt-BR" sz="15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262631107"/>
                  </a:ext>
                </a:extLst>
              </a:tr>
              <a:tr h="754380">
                <a:tc>
                  <a:txBody>
                    <a:bodyPr/>
                    <a:lstStyle/>
                    <a:p>
                      <a:pPr algn="just"/>
                      <a:r>
                        <a:rPr lang="pt-BR" sz="1500" dirty="0"/>
                        <a:t>Corrigir ou invalidar atos viciados (autotutela)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dirty="0"/>
                        <a:t>Punir quem comprovadamente incorre em infração disciplinar</a:t>
                      </a:r>
                    </a:p>
                    <a:p>
                      <a:pPr algn="just"/>
                      <a:endParaRPr lang="pt-BR" sz="15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70855823"/>
                  </a:ext>
                </a:extLst>
              </a:tr>
              <a:tr h="754380">
                <a:tc>
                  <a:txBody>
                    <a:bodyPr/>
                    <a:lstStyle/>
                    <a:p>
                      <a:pPr algn="just"/>
                      <a:r>
                        <a:rPr lang="pt-BR" sz="1500" dirty="0"/>
                        <a:t>Objetivo: manter a regularidade</a:t>
                      </a:r>
                      <a:r>
                        <a:rPr lang="pt-BR" sz="1500" baseline="0" dirty="0"/>
                        <a:t> na execução e prestação dos serviços públicos e prevenir a ocorrência de ilícito disciplinar</a:t>
                      </a:r>
                      <a:r>
                        <a:rPr lang="pt-BR" sz="1500" dirty="0"/>
                        <a:t>.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500" dirty="0"/>
                        <a:t>Objetivo: manter a regularidade na execução e prestação dos </a:t>
                      </a:r>
                      <a:r>
                        <a:rPr lang="pt-BR" sz="1500" baseline="0" dirty="0"/>
                        <a:t>serviços públicos, reestabelecer a ordem interna dos órgãos e prevenir a ocorrência de novos ilícitos disciplinares. </a:t>
                      </a:r>
                      <a:endParaRPr lang="pt-BR" sz="15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3936021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05934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... - Prof. Marcello Leal: 11 dicas rápidas em Direito Financeir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879" y="378788"/>
            <a:ext cx="3508994" cy="2367770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4019108" y="1562673"/>
            <a:ext cx="4774019" cy="4139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3160" indent="-257175" algn="just">
              <a:spcAft>
                <a:spcPts val="375"/>
              </a:spcAft>
              <a:buSzPct val="100000"/>
              <a:buFont typeface="Wingdings" pitchFamily="2" charset="2"/>
              <a:buChar char="Ø"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lang="pt-BR" sz="1350" dirty="0">
                <a:latin typeface="Arial" pitchFamily="34" charset="0"/>
                <a:cs typeface="Arial" pitchFamily="34" charset="0"/>
              </a:rPr>
              <a:t>O superior deve exercer o poder hierárquico de forma contínua e permanente;</a:t>
            </a:r>
          </a:p>
          <a:p>
            <a:pPr marL="513160" indent="-257175" algn="just">
              <a:spcAft>
                <a:spcPts val="375"/>
              </a:spcAft>
              <a:buSzPct val="100000"/>
              <a:buFont typeface="Wingdings" pitchFamily="2" charset="2"/>
              <a:buChar char="Ø"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endParaRPr lang="pt-BR" sz="1350" dirty="0">
              <a:latin typeface="Arial" pitchFamily="34" charset="0"/>
              <a:cs typeface="Arial" pitchFamily="34" charset="0"/>
            </a:endParaRPr>
          </a:p>
          <a:p>
            <a:pPr marL="513160" indent="-257175" algn="just">
              <a:spcAft>
                <a:spcPts val="375"/>
              </a:spcAft>
              <a:buSzPct val="100000"/>
              <a:buFont typeface="Wingdings" pitchFamily="2" charset="2"/>
              <a:buChar char="Ø"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lang="pt-BR" sz="1350" dirty="0">
                <a:latin typeface="Arial" pitchFamily="34" charset="0"/>
                <a:cs typeface="Arial" pitchFamily="34" charset="0"/>
              </a:rPr>
              <a:t>Os procedimentos disciplinares são significativamente onerosos, envolvendo dispêndio de recursos humanos, orçamentários / financeiros, etc.;</a:t>
            </a:r>
          </a:p>
          <a:p>
            <a:pPr marL="513160" indent="-257175" algn="just">
              <a:spcAft>
                <a:spcPts val="375"/>
              </a:spcAft>
              <a:buSzPct val="100000"/>
              <a:buFont typeface="Wingdings" pitchFamily="2" charset="2"/>
              <a:buChar char="Ø"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endParaRPr lang="pt-BR" sz="1350" dirty="0">
              <a:latin typeface="Arial" pitchFamily="34" charset="0"/>
              <a:cs typeface="Arial" pitchFamily="34" charset="0"/>
            </a:endParaRPr>
          </a:p>
          <a:p>
            <a:pPr marL="513160" indent="-257175" algn="just">
              <a:spcAft>
                <a:spcPts val="375"/>
              </a:spcAft>
              <a:buSzPct val="100000"/>
              <a:buFont typeface="Wingdings" pitchFamily="2" charset="2"/>
              <a:buChar char="Ø"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lang="pt-BR" sz="1350" dirty="0">
                <a:latin typeface="Arial" pitchFamily="34" charset="0"/>
                <a:cs typeface="Arial" pitchFamily="34" charset="0"/>
              </a:rPr>
              <a:t>Além de prejuízos ao alcance dos objetivos do poder disciplinar a cargo da Administração, a utilização inadequada dos procedimentos disciplinares acarreta prejuízos significativos à sociedade, com desperdício de recursos públicos; e</a:t>
            </a:r>
          </a:p>
          <a:p>
            <a:pPr marL="513160" indent="-257175" algn="just">
              <a:spcAft>
                <a:spcPts val="375"/>
              </a:spcAft>
              <a:buSzPct val="100000"/>
              <a:buFont typeface="Wingdings" pitchFamily="2" charset="2"/>
              <a:buChar char="Ø"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endParaRPr lang="pt-BR" sz="1350" dirty="0">
              <a:latin typeface="Arial" pitchFamily="34" charset="0"/>
              <a:cs typeface="Arial" pitchFamily="34" charset="0"/>
            </a:endParaRPr>
          </a:p>
          <a:p>
            <a:pPr marL="513160" indent="-257175" algn="just">
              <a:spcAft>
                <a:spcPts val="375"/>
              </a:spcAft>
              <a:buSzPct val="100000"/>
              <a:buFont typeface="Wingdings" pitchFamily="2" charset="2"/>
              <a:buChar char="Ø"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lang="pt-BR" sz="1350" dirty="0">
                <a:latin typeface="Arial" pitchFamily="34" charset="0"/>
                <a:cs typeface="Arial" pitchFamily="34" charset="0"/>
              </a:rPr>
              <a:t>Antes da deflagração de qualquer procedimento disciplinar, é imprescindível a realização de um juízo de admissibilidade adequado, com a escolha do instrumento de atuação disciplinar apropriado.</a:t>
            </a:r>
            <a:endParaRPr lang="pt-BR" sz="1350" dirty="0"/>
          </a:p>
        </p:txBody>
      </p:sp>
      <p:sp>
        <p:nvSpPr>
          <p:cNvPr id="9" name="Arredondar Retângulo em um Canto Diagonal 8"/>
          <p:cNvSpPr/>
          <p:nvPr/>
        </p:nvSpPr>
        <p:spPr>
          <a:xfrm>
            <a:off x="167216" y="2746558"/>
            <a:ext cx="3926321" cy="3122617"/>
          </a:xfrm>
          <a:prstGeom prst="round2Diag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1600" dirty="0"/>
              <a:t>Desvios meramente comportamentais em princípio </a:t>
            </a:r>
            <a:r>
              <a:rPr lang="pt-BR" sz="1600" b="1" u="sng" dirty="0"/>
              <a:t>não</a:t>
            </a:r>
            <a:r>
              <a:rPr lang="pt-BR" sz="1600" dirty="0"/>
              <a:t> provocam diretamente:</a:t>
            </a:r>
          </a:p>
          <a:p>
            <a:pPr algn="just"/>
            <a:endParaRPr lang="pt-BR" sz="1600" dirty="0"/>
          </a:p>
          <a:p>
            <a:pPr algn="just">
              <a:buFontTx/>
              <a:buAutoNum type="arabicPeriod"/>
            </a:pPr>
            <a:r>
              <a:rPr lang="pt-BR" sz="1600" dirty="0"/>
              <a:t>Grave prejuízo à continuidade do trabalho;</a:t>
            </a:r>
          </a:p>
          <a:p>
            <a:pPr algn="just">
              <a:buFontTx/>
              <a:buAutoNum type="arabicPeriod"/>
            </a:pPr>
            <a:r>
              <a:rPr lang="pt-BR" sz="1600" dirty="0"/>
              <a:t>Prejuízo ao erário;</a:t>
            </a:r>
          </a:p>
          <a:p>
            <a:pPr algn="just">
              <a:buFontTx/>
              <a:buAutoNum type="arabicPeriod"/>
            </a:pPr>
            <a:r>
              <a:rPr lang="pt-BR" sz="1600" dirty="0"/>
              <a:t>Transgressão dolosa de normativo (erro escusável e pontual);</a:t>
            </a:r>
          </a:p>
          <a:p>
            <a:pPr algn="just">
              <a:buFontTx/>
              <a:buAutoNum type="arabicPeriod"/>
            </a:pPr>
            <a:r>
              <a:rPr lang="pt-BR" sz="1600" dirty="0"/>
              <a:t>Repercussão negativa à imagem da instituição;</a:t>
            </a:r>
          </a:p>
          <a:p>
            <a:pPr algn="just">
              <a:buFontTx/>
              <a:buAutoNum type="arabicPeriod"/>
            </a:pPr>
            <a:r>
              <a:rPr lang="pt-BR" sz="1600" dirty="0"/>
              <a:t>Benefício ou vantagem indevida. </a:t>
            </a:r>
          </a:p>
          <a:p>
            <a:pPr algn="ctr"/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20910456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563153" y="1513393"/>
            <a:ext cx="4896061" cy="1074308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pt-BR" sz="2100" dirty="0">
                <a:latin typeface="+mn-lt"/>
              </a:rPr>
              <a:t>Já no âmbito de responsabilização de Pessoa Jurídica, apuram-se todas as irregularidades tipificadas na Lei 12.846/13.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/>
          </p:nvPr>
        </p:nvGraphicFramePr>
        <p:xfrm>
          <a:off x="726330" y="3201874"/>
          <a:ext cx="7667199" cy="96012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7667199">
                  <a:extLst>
                    <a:ext uri="{9D8B030D-6E8A-4147-A177-3AD203B41FA5}">
                      <a16:colId xmlns:a16="http://schemas.microsoft.com/office/drawing/2014/main" val="1227886721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Irregularidades</a:t>
                      </a:r>
                      <a:r>
                        <a:rPr lang="pt-BR" sz="1800" baseline="0" dirty="0"/>
                        <a:t> previstas nas leis de licitações e contratos ?</a:t>
                      </a:r>
                      <a:endParaRPr lang="pt-BR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570775288"/>
                  </a:ext>
                </a:extLst>
              </a:tr>
              <a:tr h="617220">
                <a:tc>
                  <a:txBody>
                    <a:bodyPr/>
                    <a:lstStyle/>
                    <a:p>
                      <a:r>
                        <a:rPr lang="pt-BR" sz="1800" dirty="0"/>
                        <a:t>Apuram-se as irregularidades que </a:t>
                      </a:r>
                      <a:r>
                        <a:rPr lang="pt-BR" sz="1800" u="sng" dirty="0"/>
                        <a:t>ao mesmo tempo </a:t>
                      </a:r>
                      <a:r>
                        <a:rPr lang="pt-BR" sz="1800" dirty="0"/>
                        <a:t>sejam consideradas ilícito tanto para a lei 12.846/13 quanto para as legislações de licitações e contratos.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463088681"/>
                  </a:ext>
                </a:extLst>
              </a:tr>
            </a:tbl>
          </a:graphicData>
        </a:graphic>
      </p:graphicFrame>
      <p:sp>
        <p:nvSpPr>
          <p:cNvPr id="3" name="Seta para a Direita 2"/>
          <p:cNvSpPr/>
          <p:nvPr/>
        </p:nvSpPr>
        <p:spPr>
          <a:xfrm>
            <a:off x="801810" y="4830369"/>
            <a:ext cx="1100470" cy="7336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/>
              <a:t>DICA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2176639" y="4470070"/>
            <a:ext cx="621689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Se a conduta for ilícito apenas para as legislações de licitações e contratos, a apuração deixa de ser competência correcional e deve ser conduzida pela unidade responsável pelo acompanhamento de contratos ou outra prevista no regimento interno do órgão.</a:t>
            </a:r>
          </a:p>
        </p:txBody>
      </p:sp>
      <p:pic>
        <p:nvPicPr>
          <p:cNvPr id="5" name="Imagem 4" descr="Identifier le client optimal pour prospecter plus efficacement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331" y="1220863"/>
            <a:ext cx="2023487" cy="1826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6428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91134" y="1274772"/>
            <a:ext cx="7886700" cy="42964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400" b="1" dirty="0"/>
              <a:t>Irregularidades prescritas?</a:t>
            </a: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4383742" y="2144359"/>
            <a:ext cx="4141694" cy="2787350"/>
          </a:xfrm>
          <a:prstGeom prst="rect">
            <a:avLst/>
          </a:prstGeom>
        </p:spPr>
        <p:txBody>
          <a:bodyPr vert="horz" lIns="68580" tIns="34290" rIns="68580" bIns="3429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sz="2100" b="1" dirty="0">
                <a:solidFill>
                  <a:srgbClr val="000000"/>
                </a:solidFill>
              </a:rPr>
              <a:t>Enunciado CGU nº 04: </a:t>
            </a:r>
            <a:r>
              <a:rPr lang="pt-BR" sz="2100" dirty="0">
                <a:solidFill>
                  <a:srgbClr val="000000"/>
                </a:solidFill>
              </a:rPr>
              <a:t>Prescrição. Instauração</a:t>
            </a:r>
            <a:r>
              <a:rPr lang="pt-BR" sz="2100" b="1" dirty="0">
                <a:solidFill>
                  <a:srgbClr val="000000"/>
                </a:solidFill>
              </a:rPr>
              <a:t>. </a:t>
            </a:r>
            <a:r>
              <a:rPr lang="pt-BR" sz="2100" i="1" dirty="0"/>
              <a:t>A Administração Pública pode, </a:t>
            </a:r>
            <a:r>
              <a:rPr lang="pt-BR" sz="2100" b="1" i="1" dirty="0"/>
              <a:t>motivadamente,</a:t>
            </a:r>
            <a:r>
              <a:rPr lang="pt-BR" sz="2100" i="1" dirty="0"/>
              <a:t> deixar de deflagrar procedimento disciplinar, caso verifique a ocorrência de prescrição antes da sua instauração, devendo ponderar a utilidade e a importância de se decidir pela instauração em cada caso.”</a:t>
            </a:r>
          </a:p>
          <a:p>
            <a:pPr marL="0" indent="0" algn="just">
              <a:buNone/>
            </a:pPr>
            <a:endParaRPr lang="pt-BR" sz="1800" dirty="0"/>
          </a:p>
        </p:txBody>
      </p:sp>
      <p:pic>
        <p:nvPicPr>
          <p:cNvPr id="10244" name="Picture 4" descr="http://tse1.mm.bing.net/th?&amp;id=OIP.Ma5c7d599825c1aa8bc67d4693d3b711bo0&amp;w=300&amp;h=203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390" y="2144360"/>
            <a:ext cx="3761528" cy="2545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51108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4259873" y="1345221"/>
            <a:ext cx="44185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O </a:t>
            </a:r>
            <a:r>
              <a:rPr lang="pt-BR" b="1" dirty="0"/>
              <a:t>Termo Circunstanciado Administrativo</a:t>
            </a:r>
            <a:r>
              <a:rPr lang="pt-BR" dirty="0"/>
              <a:t> (TCA) também é uma ferramenta utilizada no momento do juízo de admissibilidade, que tem contribuído decisivamente para a redução do estoque de Processos Disciplinares.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616284" y="1186959"/>
            <a:ext cx="352131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</a:rPr>
              <a:t>T</a:t>
            </a:r>
            <a:r>
              <a:rPr lang="pt-BR" sz="10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</a:rPr>
              <a:t>C</a:t>
            </a:r>
            <a:r>
              <a:rPr lang="pt-BR" sz="10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</a:rPr>
              <a:t>A</a:t>
            </a:r>
          </a:p>
          <a:p>
            <a:pPr algn="ctr"/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CGU nº 04/2009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880002" y="5161451"/>
            <a:ext cx="7798431" cy="742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7500" tIns="35100" rIns="67500" bIns="351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pt-BR" sz="1950" b="1" dirty="0">
              <a:solidFill>
                <a:srgbClr val="006699"/>
              </a:solidFill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826294" y="7036685"/>
            <a:ext cx="7880564" cy="3184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35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616285" y="3351471"/>
            <a:ext cx="7948223" cy="208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7500" tIns="33750" rIns="67500" bIns="3375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>
              <a:lnSpc>
                <a:spcPct val="80000"/>
              </a:lnSpc>
              <a:spcBef>
                <a:spcPts val="450"/>
              </a:spcBef>
            </a:pPr>
            <a:endParaRPr lang="pt-BR" sz="1800" u="sng" dirty="0">
              <a:solidFill>
                <a:srgbClr val="006600"/>
              </a:solidFill>
              <a:latin typeface="+mn-lt"/>
            </a:endParaRPr>
          </a:p>
          <a:p>
            <a:pPr marL="257175" indent="-257175" algn="just" eaLnBrk="1" hangingPunct="1">
              <a:lnSpc>
                <a:spcPct val="80000"/>
              </a:lnSpc>
              <a:spcBef>
                <a:spcPts val="450"/>
              </a:spcBef>
              <a:buFont typeface="Wingdings" panose="05000000000000000000" pitchFamily="2" charset="2"/>
              <a:buChar char="v"/>
            </a:pPr>
            <a:r>
              <a:rPr lang="pt-BR" sz="1800" dirty="0">
                <a:solidFill>
                  <a:srgbClr val="000000"/>
                </a:solidFill>
                <a:latin typeface="+mn-lt"/>
              </a:rPr>
              <a:t>Apuração simplificada sem natureza disciplinar;</a:t>
            </a:r>
          </a:p>
          <a:p>
            <a:pPr marL="257175" indent="-257175" algn="just" eaLnBrk="1" hangingPunct="1">
              <a:lnSpc>
                <a:spcPct val="80000"/>
              </a:lnSpc>
              <a:spcBef>
                <a:spcPts val="450"/>
              </a:spcBef>
              <a:buFont typeface="Wingdings" panose="05000000000000000000" pitchFamily="2" charset="2"/>
              <a:buChar char="v"/>
            </a:pPr>
            <a:r>
              <a:rPr lang="pt-BR" sz="1800" dirty="0">
                <a:solidFill>
                  <a:srgbClr val="000000"/>
                </a:solidFill>
                <a:latin typeface="+mn-lt"/>
              </a:rPr>
              <a:t>Desburocratização da Administração Pública </a:t>
            </a:r>
          </a:p>
          <a:p>
            <a:pPr marL="257175" indent="-257175" algn="just" eaLnBrk="1" hangingPunct="1">
              <a:lnSpc>
                <a:spcPct val="80000"/>
              </a:lnSpc>
              <a:spcBef>
                <a:spcPts val="450"/>
              </a:spcBef>
              <a:buFont typeface="Wingdings" panose="05000000000000000000" pitchFamily="2" charset="2"/>
              <a:buChar char="v"/>
            </a:pPr>
            <a:r>
              <a:rPr lang="pt-BR" sz="1800" dirty="0">
                <a:solidFill>
                  <a:srgbClr val="000000"/>
                </a:solidFill>
                <a:latin typeface="+mn-lt"/>
              </a:rPr>
              <a:t>Princípios da Eficiência e da Celeridade.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</a:pPr>
            <a:endParaRPr lang="pt-BR" sz="1800" b="1" dirty="0">
              <a:solidFill>
                <a:srgbClr val="000000"/>
              </a:solidFill>
              <a:latin typeface="+mn-lt"/>
            </a:endParaRP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</a:pPr>
            <a:r>
              <a:rPr lang="pt-BR" sz="1800" b="1" dirty="0">
                <a:solidFill>
                  <a:srgbClr val="000000"/>
                </a:solidFill>
                <a:latin typeface="+mn-lt"/>
              </a:rPr>
              <a:t>Evita a instauração de processos destinados a apurar extravios ou danos a bem público de pequeno valor (R$ 8 mil) decorrentes de conduta culposa.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</a:pPr>
            <a:endParaRPr lang="pt-BR" sz="1800" b="1" dirty="0">
              <a:solidFill>
                <a:srgbClr val="000000"/>
              </a:solidFill>
              <a:latin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</a:pPr>
            <a:endParaRPr lang="pt-BR" sz="1800" dirty="0">
              <a:solidFill>
                <a:srgbClr val="000000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ts val="450"/>
              </a:spcBef>
            </a:pPr>
            <a:endParaRPr lang="pt-BR" sz="1200" dirty="0">
              <a:solidFill>
                <a:srgbClr val="000000"/>
              </a:solidFill>
              <a:latin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</a:pPr>
            <a:endParaRPr lang="pt-BR" sz="1800" dirty="0">
              <a:solidFill>
                <a:srgbClr val="000000"/>
              </a:solidFill>
              <a:latin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</a:pPr>
            <a:endParaRPr lang="pt-BR" sz="1800" dirty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</a:pPr>
            <a:endParaRPr lang="pt-BR" sz="1800" dirty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</a:pPr>
            <a:endParaRPr lang="pt-BR" sz="1800" dirty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</a:pPr>
            <a:endParaRPr lang="pt-BR" sz="1800" dirty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</a:pPr>
            <a:endParaRPr lang="pt-BR" sz="1800" b="1" u="sng" dirty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</a:pPr>
            <a:endParaRPr lang="pt-BR" sz="1800" b="1" u="sng" dirty="0">
              <a:solidFill>
                <a:srgbClr val="000000"/>
              </a:solidFill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0" y="10177555"/>
            <a:ext cx="616284" cy="278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67500" tIns="35100" rIns="67500" bIns="351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ts val="844"/>
              </a:spcBef>
            </a:pPr>
            <a:fld id="{2DE309C1-59E9-4BD7-860D-CFAF4B714625}" type="slidenum">
              <a:rPr lang="pt-BR" sz="1350">
                <a:solidFill>
                  <a:srgbClr val="FFFFFF"/>
                </a:solidFill>
              </a:rPr>
              <a:pPr eaLnBrk="1" hangingPunct="1">
                <a:spcBef>
                  <a:spcPts val="844"/>
                </a:spcBef>
              </a:pPr>
              <a:t>19</a:t>
            </a:fld>
            <a:endParaRPr lang="pt-BR" sz="135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480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74458" y="1232251"/>
            <a:ext cx="4016919" cy="373315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dirty="0"/>
              <a:t>O Juízo de admissibilidade é uma das ferramentas mais importantes para o aperfeiçoamento da atividade correicional. Dele depende – em boa parte – a eficácia, a eficiência e celeridade dos procedimentos disciplinares. </a:t>
            </a:r>
          </a:p>
        </p:txBody>
      </p:sp>
      <p:pic>
        <p:nvPicPr>
          <p:cNvPr id="4" name="Picture 2" descr="http://tse1.mm.bing.net/th?&amp;id=OIP.Mb4cd479e2b1ef4883d0a49ae588d33cbo0&amp;w=299&amp;h=164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915" y="1317446"/>
            <a:ext cx="3741543" cy="2052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96421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Resultado de imagem para bonequinho pesquisad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248" y="2151527"/>
            <a:ext cx="2121694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91134" y="1274772"/>
            <a:ext cx="7886700" cy="38930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400" b="1" dirty="0"/>
              <a:t>TCA: ressarcimento ou PAD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145053361"/>
              </p:ext>
            </p:extLst>
          </p:nvPr>
        </p:nvGraphicFramePr>
        <p:xfrm>
          <a:off x="1909482" y="1422027"/>
          <a:ext cx="6468352" cy="39130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592997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Resultado de imagem para assin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464030" y="1292461"/>
            <a:ext cx="2749421" cy="2749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454545" y="1266322"/>
            <a:ext cx="582930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700" b="1" dirty="0"/>
              <a:t>Termo de Ajustamento de Conduta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514351" y="1885953"/>
            <a:ext cx="38319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>
              <a:buFont typeface="Wingdings" panose="05000000000000000000" pitchFamily="2" charset="2"/>
              <a:buChar char="v"/>
            </a:pPr>
            <a:r>
              <a:rPr lang="pt-BR" dirty="0"/>
              <a:t>A CRG está trabalhando na normatização da matéria.</a:t>
            </a:r>
          </a:p>
          <a:p>
            <a:endParaRPr lang="pt-BR" dirty="0"/>
          </a:p>
          <a:p>
            <a:pPr marL="257175" indent="-257175">
              <a:buFont typeface="Wingdings" panose="05000000000000000000" pitchFamily="2" charset="2"/>
              <a:buChar char="v"/>
            </a:pPr>
            <a:r>
              <a:rPr lang="pt-BR" dirty="0">
                <a:solidFill>
                  <a:srgbClr val="000000"/>
                </a:solidFill>
              </a:rPr>
              <a:t>Pareceres da </a:t>
            </a:r>
            <a:r>
              <a:rPr lang="pt-BR" dirty="0" err="1">
                <a:solidFill>
                  <a:srgbClr val="000000"/>
                </a:solidFill>
              </a:rPr>
              <a:t>Conjur</a:t>
            </a:r>
            <a:r>
              <a:rPr lang="pt-BR" dirty="0">
                <a:solidFill>
                  <a:srgbClr val="000000"/>
                </a:solidFill>
              </a:rPr>
              <a:t>/MJ e </a:t>
            </a:r>
            <a:r>
              <a:rPr lang="pt-BR" dirty="0" err="1">
                <a:solidFill>
                  <a:srgbClr val="000000"/>
                </a:solidFill>
              </a:rPr>
              <a:t>Asjur</a:t>
            </a:r>
            <a:r>
              <a:rPr lang="pt-BR" dirty="0">
                <a:solidFill>
                  <a:srgbClr val="000000"/>
                </a:solidFill>
              </a:rPr>
              <a:t>/CGU são favoráveis ao instituto;</a:t>
            </a:r>
          </a:p>
          <a:p>
            <a:endParaRPr lang="pt-BR" dirty="0">
              <a:solidFill>
                <a:srgbClr val="000000"/>
              </a:solidFill>
            </a:endParaRPr>
          </a:p>
          <a:p>
            <a:pPr marL="257175" indent="-257175">
              <a:buFont typeface="Wingdings" panose="05000000000000000000" pitchFamily="2" charset="2"/>
              <a:buChar char="v"/>
            </a:pPr>
            <a:r>
              <a:rPr lang="pt-BR" dirty="0">
                <a:solidFill>
                  <a:srgbClr val="000000"/>
                </a:solidFill>
              </a:rPr>
              <a:t>Hipóteses de cabimento:</a:t>
            </a:r>
          </a:p>
        </p:txBody>
      </p:sp>
      <p:graphicFrame>
        <p:nvGraphicFramePr>
          <p:cNvPr id="8" name="Diagrama 7"/>
          <p:cNvGraphicFramePr/>
          <p:nvPr>
            <p:extLst/>
          </p:nvPr>
        </p:nvGraphicFramePr>
        <p:xfrm>
          <a:off x="3686909" y="3363058"/>
          <a:ext cx="4463561" cy="23739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090774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3503659" y="5227481"/>
            <a:ext cx="5011691" cy="6232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52118" y="1266107"/>
            <a:ext cx="4050926" cy="994172"/>
          </a:xfrm>
        </p:spPr>
        <p:txBody>
          <a:bodyPr>
            <a:normAutofit/>
          </a:bodyPr>
          <a:lstStyle/>
          <a:p>
            <a:r>
              <a:rPr lang="pt-BR" sz="2400" b="1" dirty="0"/>
              <a:t>Procedimentos Disciplinares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3872686"/>
              </p:ext>
            </p:extLst>
          </p:nvPr>
        </p:nvGraphicFramePr>
        <p:xfrm>
          <a:off x="628650" y="3367232"/>
          <a:ext cx="7886700" cy="1714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3350">
                  <a:extLst>
                    <a:ext uri="{9D8B030D-6E8A-4147-A177-3AD203B41FA5}">
                      <a16:colId xmlns:a16="http://schemas.microsoft.com/office/drawing/2014/main" val="3951857458"/>
                    </a:ext>
                  </a:extLst>
                </a:gridCol>
                <a:gridCol w="3943350">
                  <a:extLst>
                    <a:ext uri="{9D8B030D-6E8A-4147-A177-3AD203B41FA5}">
                      <a16:colId xmlns:a16="http://schemas.microsoft.com/office/drawing/2014/main" val="2531535452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r>
                        <a:rPr lang="pt-BR" sz="1800" dirty="0"/>
                        <a:t>Investigativos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pt-BR" sz="1800" dirty="0"/>
                        <a:t>Punitivos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57156985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pt-BR" sz="1800" b="1" dirty="0"/>
                        <a:t>Investigação Preliminar – Portaria 335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pt-BR" sz="1800" dirty="0"/>
                        <a:t>Sindicância Punitiva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817477185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pt-BR" sz="1800" b="1" dirty="0"/>
                        <a:t>Sindicância investigativa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pt-BR" sz="1800" dirty="0"/>
                        <a:t>PAD Rito Sumário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51083584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pt-BR" sz="1800" b="1" dirty="0"/>
                        <a:t>Sindicância Patrimonial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pt-BR" sz="1800" dirty="0"/>
                        <a:t>PAD Rito Ordinário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272921056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pt-BR" sz="1800" b="1" dirty="0"/>
                        <a:t>Investigação Preliminar – Decreto 8.420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pt-BR" sz="1800" dirty="0"/>
                        <a:t>PAR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81213836"/>
                  </a:ext>
                </a:extLst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4052118" y="2088130"/>
            <a:ext cx="44632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Observação: Os procedimentos investigativos podem ser regulamentados internamente pelos órgãos e entidades.</a:t>
            </a:r>
          </a:p>
        </p:txBody>
      </p:sp>
      <p:pic>
        <p:nvPicPr>
          <p:cNvPr id="12290" name="Picture 2" descr="http://tse1.mm.bing.net/th?&amp;id=OIP.M50842c741e6462e0e408fe4fc889ca44o0&amp;w=264&amp;h=198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667" y="1062591"/>
            <a:ext cx="2803757" cy="2102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tângulo 6"/>
          <p:cNvSpPr/>
          <p:nvPr/>
        </p:nvSpPr>
        <p:spPr>
          <a:xfrm>
            <a:off x="3710993" y="5227481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Instrumentos de investigação para subsidiar o Juízo de Admissibilidade.</a:t>
            </a:r>
          </a:p>
        </p:txBody>
      </p:sp>
      <p:cxnSp>
        <p:nvCxnSpPr>
          <p:cNvPr id="10" name="Conector em Curva 9"/>
          <p:cNvCxnSpPr/>
          <p:nvPr/>
        </p:nvCxnSpPr>
        <p:spPr>
          <a:xfrm>
            <a:off x="1945914" y="5081732"/>
            <a:ext cx="1661412" cy="555949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45845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tse1.mm.bing.net/th?&amp;id=OIP.M95f3344c5dcbc48856040c11f02b17f3H0&amp;w=300&amp;h=225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9123" y="857250"/>
            <a:ext cx="2747542" cy="2060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1340092"/>
            <a:ext cx="5170115" cy="994172"/>
          </a:xfrm>
        </p:spPr>
        <p:txBody>
          <a:bodyPr>
            <a:normAutofit/>
          </a:bodyPr>
          <a:lstStyle/>
          <a:p>
            <a:r>
              <a:rPr lang="pt-BR" sz="2700" b="1" dirty="0"/>
              <a:t>Comparativo dos procedimentos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146858"/>
              </p:ext>
            </p:extLst>
          </p:nvPr>
        </p:nvGraphicFramePr>
        <p:xfrm>
          <a:off x="608479" y="2640849"/>
          <a:ext cx="7668186" cy="2788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6062">
                  <a:extLst>
                    <a:ext uri="{9D8B030D-6E8A-4147-A177-3AD203B41FA5}">
                      <a16:colId xmlns:a16="http://schemas.microsoft.com/office/drawing/2014/main" val="1792220905"/>
                    </a:ext>
                  </a:extLst>
                </a:gridCol>
                <a:gridCol w="2556062">
                  <a:extLst>
                    <a:ext uri="{9D8B030D-6E8A-4147-A177-3AD203B41FA5}">
                      <a16:colId xmlns:a16="http://schemas.microsoft.com/office/drawing/2014/main" val="627361730"/>
                    </a:ext>
                  </a:extLst>
                </a:gridCol>
                <a:gridCol w="2556062">
                  <a:extLst>
                    <a:ext uri="{9D8B030D-6E8A-4147-A177-3AD203B41FA5}">
                      <a16:colId xmlns:a16="http://schemas.microsoft.com/office/drawing/2014/main" val="3108795692"/>
                    </a:ext>
                  </a:extLst>
                </a:gridCol>
              </a:tblGrid>
              <a:tr h="342900">
                <a:tc gridSpan="3"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Procedimentos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6964716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/>
                        <a:t>Quando instaurar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/>
                        <a:t>Investigativos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/>
                        <a:t>Punitivos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2652617546"/>
                  </a:ext>
                </a:extLst>
              </a:tr>
              <a:tr h="525780"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/>
                        <a:t>Presença de indícios de materialidade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dirty="0"/>
                        <a:t>Necessário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dirty="0"/>
                        <a:t>Necessário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200849396"/>
                  </a:ext>
                </a:extLst>
              </a:tr>
              <a:tr h="525780"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/>
                        <a:t>Presença de indícios de autoria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dirty="0"/>
                        <a:t>Desnecessário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dirty="0"/>
                        <a:t>Necessário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4278809189"/>
                  </a:ext>
                </a:extLst>
              </a:tr>
              <a:tr h="525780"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/>
                        <a:t>Presença</a:t>
                      </a:r>
                      <a:r>
                        <a:rPr lang="pt-BR" sz="1500" b="1" baseline="0" dirty="0"/>
                        <a:t> de outros indícios além da denúncia anônima</a:t>
                      </a:r>
                      <a:endParaRPr lang="pt-BR" sz="1500" b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dirty="0"/>
                        <a:t>Desnecessário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dirty="0"/>
                        <a:t>Necessário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608184947"/>
                  </a:ext>
                </a:extLst>
              </a:tr>
              <a:tr h="525780"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/>
                        <a:t>Prova pré-Constituída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dirty="0"/>
                        <a:t>Desnecessário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dirty="0"/>
                        <a:t>Necessário apenas no PAR e no PAD rito sumário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3528350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07792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99494" y="1383547"/>
            <a:ext cx="5515856" cy="994172"/>
          </a:xfrm>
        </p:spPr>
        <p:txBody>
          <a:bodyPr>
            <a:normAutofit/>
          </a:bodyPr>
          <a:lstStyle/>
          <a:p>
            <a:r>
              <a:rPr lang="pt-BR" sz="2700" b="1" dirty="0"/>
              <a:t>Instrumentos investigativos x punitivos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3718" y="2226469"/>
            <a:ext cx="7681632" cy="3263504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8864763"/>
              </p:ext>
            </p:extLst>
          </p:nvPr>
        </p:nvGraphicFramePr>
        <p:xfrm>
          <a:off x="524434" y="2851658"/>
          <a:ext cx="7990917" cy="2880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5479">
                  <a:extLst>
                    <a:ext uri="{9D8B030D-6E8A-4147-A177-3AD203B41FA5}">
                      <a16:colId xmlns:a16="http://schemas.microsoft.com/office/drawing/2014/main" val="2569645825"/>
                    </a:ext>
                  </a:extLst>
                </a:gridCol>
                <a:gridCol w="2657138">
                  <a:extLst>
                    <a:ext uri="{9D8B030D-6E8A-4147-A177-3AD203B41FA5}">
                      <a16:colId xmlns:a16="http://schemas.microsoft.com/office/drawing/2014/main" val="3713159154"/>
                    </a:ext>
                  </a:extLst>
                </a:gridCol>
                <a:gridCol w="2588300">
                  <a:extLst>
                    <a:ext uri="{9D8B030D-6E8A-4147-A177-3AD203B41FA5}">
                      <a16:colId xmlns:a16="http://schemas.microsoft.com/office/drawing/2014/main" val="3604528362"/>
                    </a:ext>
                  </a:extLst>
                </a:gridCol>
              </a:tblGrid>
              <a:tr h="342900">
                <a:tc gridSpan="3"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Procedimentos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4625637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/>
                        <a:t>Características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/>
                        <a:t>Investigativos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/>
                        <a:t>Punitivos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70909083"/>
                  </a:ext>
                </a:extLst>
              </a:tr>
              <a:tr h="61722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Previsão jurídica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Portaria CGU nº 335/2006 e Decreto 8.420/2015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Lei nº 8.112/90 e 12.846/13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612178736"/>
                  </a:ext>
                </a:extLst>
              </a:tr>
              <a:tr h="61722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Contraditório e ampla defesa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Não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Sim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291687412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Penalidade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Não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Sim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731989761"/>
                  </a:ext>
                </a:extLst>
              </a:tr>
              <a:tr h="61722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Interrupção do prazo prescricional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Não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Sim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2674874211"/>
                  </a:ext>
                </a:extLst>
              </a:tr>
            </a:tbl>
          </a:graphicData>
        </a:graphic>
      </p:graphicFrame>
      <p:pic>
        <p:nvPicPr>
          <p:cNvPr id="5" name="Picture 2" descr="http://tse1.mm.bing.net/th?&amp;id=OIP.M2da2fa54508488f1168b3b7a76d1ff6eo0&amp;w=280&amp;h=186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435" y="1156908"/>
            <a:ext cx="2475060" cy="1644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09165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507799160"/>
              </p:ext>
            </p:extLst>
          </p:nvPr>
        </p:nvGraphicFramePr>
        <p:xfrm>
          <a:off x="3092823" y="1302871"/>
          <a:ext cx="5643283" cy="39112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403412" y="1997750"/>
            <a:ext cx="67504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pt-BR" dirty="0"/>
              <a:t>Procedimentos sigilosos;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t-BR" dirty="0"/>
              <a:t>Rito inquisitorial;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t-BR" dirty="0"/>
              <a:t>Prorrogáveis.</a:t>
            </a:r>
            <a:endParaRPr lang="pt-BR" sz="2100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403412" y="3108129"/>
            <a:ext cx="2433918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50" dirty="0"/>
              <a:t>A SINPA e a Investigação Preliminar do Decreto 8.420/15 devem ser conduzidas por 2 ou mais servidores efetivos ou empregados públicos. Os demais procedimentos investigativos podem ser conduzidos por um ou mais servidores.</a:t>
            </a:r>
          </a:p>
        </p:txBody>
      </p:sp>
      <p:sp>
        <p:nvSpPr>
          <p:cNvPr id="14" name="Retângulo 13"/>
          <p:cNvSpPr/>
          <p:nvPr/>
        </p:nvSpPr>
        <p:spPr>
          <a:xfrm>
            <a:off x="403412" y="1250950"/>
            <a:ext cx="5930155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100" b="1" dirty="0"/>
              <a:t>Instrumentos investigativos: particularidades</a:t>
            </a:r>
            <a:endParaRPr lang="pt-BR" sz="2100" dirty="0"/>
          </a:p>
        </p:txBody>
      </p:sp>
    </p:spTree>
    <p:extLst>
      <p:ext uri="{BB962C8B-B14F-4D97-AF65-F5344CB8AC3E}">
        <p14:creationId xmlns:p14="http://schemas.microsoft.com/office/powerpoint/2010/main" val="3200776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10716" y="5535216"/>
            <a:ext cx="447675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685800" eaLnBrk="1" hangingPunct="1">
              <a:lnSpc>
                <a:spcPct val="100000"/>
              </a:lnSpc>
              <a:spcBef>
                <a:spcPct val="50000"/>
              </a:spcBef>
              <a:buNone/>
            </a:pPr>
            <a:fld id="{7E153020-4774-454A-9FF4-3201C38249C5}" type="slidenum">
              <a:rPr lang="pt-BR" altLang="pt-BR" sz="1350">
                <a:solidFill>
                  <a:schemeClr val="bg1"/>
                </a:solidFill>
                <a:latin typeface="Arial" panose="020B0604020202020204" pitchFamily="34" charset="0"/>
              </a:rPr>
              <a:pPr defTabSz="685800" eaLnBrk="1" hangingPunct="1">
                <a:lnSpc>
                  <a:spcPct val="100000"/>
                </a:lnSpc>
                <a:spcBef>
                  <a:spcPct val="50000"/>
                </a:spcBef>
                <a:buNone/>
              </a:pPr>
              <a:t>26</a:t>
            </a:fld>
            <a:endParaRPr lang="pt-BR" altLang="pt-BR" sz="135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3" name="Título 1"/>
          <p:cNvSpPr>
            <a:spLocks noGrp="1"/>
          </p:cNvSpPr>
          <p:nvPr>
            <p:ph type="title"/>
          </p:nvPr>
        </p:nvSpPr>
        <p:spPr>
          <a:xfrm>
            <a:off x="458391" y="1204344"/>
            <a:ext cx="7886700" cy="492638"/>
          </a:xfrm>
        </p:spPr>
        <p:txBody>
          <a:bodyPr>
            <a:normAutofit/>
          </a:bodyPr>
          <a:lstStyle/>
          <a:p>
            <a:r>
              <a:rPr lang="pt-BR" sz="2700" b="1" dirty="0"/>
              <a:t>Sindicância Patrimonial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458391" y="3154396"/>
            <a:ext cx="494732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 algn="just">
              <a:buFont typeface="Wingdings" panose="05000000000000000000" pitchFamily="2" charset="2"/>
              <a:buChar char="v"/>
            </a:pPr>
            <a:r>
              <a:rPr lang="pt-BR" b="1" dirty="0">
                <a:sym typeface="Wingdings" pitchFamily="2" charset="2"/>
              </a:rPr>
              <a:t>Valor Patrimonial a Descoberto (VPD): </a:t>
            </a:r>
            <a:r>
              <a:rPr lang="pt-BR" dirty="0">
                <a:sym typeface="Wingdings" pitchFamily="2" charset="2"/>
              </a:rPr>
              <a:t>obtido a partir da comparação do patrimônio do investigado com os seus rendimentos. </a:t>
            </a:r>
          </a:p>
          <a:p>
            <a:pPr marL="214313" indent="-214313" algn="just">
              <a:buFont typeface="Wingdings" panose="05000000000000000000" pitchFamily="2" charset="2"/>
              <a:buChar char="v"/>
            </a:pPr>
            <a:endParaRPr lang="pt-BR" dirty="0">
              <a:sym typeface="Wingdings" pitchFamily="2" charset="2"/>
            </a:endParaRPr>
          </a:p>
          <a:p>
            <a:pPr marL="214313" indent="-214313" algn="just">
              <a:buFont typeface="Wingdings" panose="05000000000000000000" pitchFamily="2" charset="2"/>
              <a:buChar char="v"/>
            </a:pPr>
            <a:r>
              <a:rPr lang="pt-BR" b="1" dirty="0">
                <a:sym typeface="Wingdings" pitchFamily="2" charset="2"/>
              </a:rPr>
              <a:t>Quociente de Movimentação Financeira: </a:t>
            </a:r>
            <a:r>
              <a:rPr lang="pt-BR" dirty="0">
                <a:sym typeface="Wingdings" pitchFamily="2" charset="2"/>
              </a:rPr>
              <a:t>calculado com base na relação entre movimentação financeira do investigado e os seus rendimentos.</a:t>
            </a:r>
          </a:p>
          <a:p>
            <a:endParaRPr lang="pt-BR" dirty="0">
              <a:sym typeface="Wingdings" pitchFamily="2" charset="2"/>
            </a:endParaRPr>
          </a:p>
          <a:p>
            <a:endParaRPr lang="pt-BR" dirty="0">
              <a:sym typeface="Wingdings" pitchFamily="2" charset="2"/>
            </a:endParaRPr>
          </a:p>
        </p:txBody>
      </p:sp>
      <p:pic>
        <p:nvPicPr>
          <p:cNvPr id="17412" name="Picture 4" descr="http://tse1.mm.bing.net/th?&amp;id=OIP.M10aa1cfc481f757640c43b007e9c1a15o0&amp;w=211&amp;h=149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9212" y="3009882"/>
            <a:ext cx="2913137" cy="2057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458391" y="1764809"/>
            <a:ext cx="8134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A SINPA possui objeto específico: a evolução desproporcional da renda ou do patrimônio do agente público.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Ela trabalha com alguns indicadores:</a:t>
            </a:r>
          </a:p>
        </p:txBody>
      </p:sp>
    </p:spTree>
    <p:extLst>
      <p:ext uri="{BB962C8B-B14F-4D97-AF65-F5344CB8AC3E}">
        <p14:creationId xmlns:p14="http://schemas.microsoft.com/office/powerpoint/2010/main" val="30111469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http://www.televendasecobranca.com.br/wp-content/uploads/2014/03/Vendas-5-principios-fundamentais-para-gerenciar-um-alto-volume-de-oportunidades-de-negocio-televendas-cobranc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98694" y="2583522"/>
            <a:ext cx="3491601" cy="2038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498694" y="1252902"/>
            <a:ext cx="8272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/>
              <a:t>Vale a pena conhecer! </a:t>
            </a:r>
            <a:r>
              <a:rPr lang="pt-BR" dirty="0"/>
              <a:t>A Portaria CRG nº 52/2015 estabelece uma série de situações que devem ser identificadas pela CRG na fase do Juízo de Admissibilidade: 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4140764" y="2461436"/>
            <a:ext cx="462997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>
              <a:buFont typeface="Wingdings" panose="05000000000000000000" pitchFamily="2" charset="2"/>
              <a:buChar char="v"/>
            </a:pPr>
            <a:r>
              <a:rPr lang="pt-BR" dirty="0"/>
              <a:t>Indícios de Materialidade;</a:t>
            </a:r>
          </a:p>
          <a:p>
            <a:pPr marL="257175" indent="-257175">
              <a:buFont typeface="Wingdings" panose="05000000000000000000" pitchFamily="2" charset="2"/>
              <a:buChar char="v"/>
            </a:pPr>
            <a:r>
              <a:rPr lang="pt-BR" dirty="0"/>
              <a:t>Potencial ilícito disciplinar;</a:t>
            </a:r>
          </a:p>
          <a:p>
            <a:pPr marL="257175" indent="-257175">
              <a:buFont typeface="Wingdings" panose="05000000000000000000" pitchFamily="2" charset="2"/>
              <a:buChar char="v"/>
            </a:pPr>
            <a:r>
              <a:rPr lang="pt-BR" dirty="0"/>
              <a:t>Servidores envolvidos;</a:t>
            </a:r>
          </a:p>
          <a:p>
            <a:pPr marL="257175" indent="-257175">
              <a:buFont typeface="Wingdings" panose="05000000000000000000" pitchFamily="2" charset="2"/>
              <a:buChar char="v"/>
            </a:pPr>
            <a:r>
              <a:rPr lang="pt-BR" dirty="0"/>
              <a:t>Conduta de cada servidor;</a:t>
            </a:r>
          </a:p>
          <a:p>
            <a:pPr marL="257175" indent="-257175">
              <a:buFont typeface="Wingdings" panose="05000000000000000000" pitchFamily="2" charset="2"/>
              <a:buChar char="v"/>
            </a:pPr>
            <a:r>
              <a:rPr lang="pt-BR" dirty="0"/>
              <a:t>Providências Administrativas adotadas;</a:t>
            </a:r>
          </a:p>
          <a:p>
            <a:pPr marL="257175" indent="-257175">
              <a:buFont typeface="Wingdings" panose="05000000000000000000" pitchFamily="2" charset="2"/>
              <a:buChar char="v"/>
            </a:pPr>
            <a:r>
              <a:rPr lang="pt-BR" dirty="0"/>
              <a:t>Órgão que deve conduzir eventual apuração;</a:t>
            </a:r>
          </a:p>
          <a:p>
            <a:pPr marL="257175" indent="-257175">
              <a:buFont typeface="Wingdings" panose="05000000000000000000" pitchFamily="2" charset="2"/>
              <a:buChar char="v"/>
            </a:pPr>
            <a:r>
              <a:rPr lang="pt-BR" dirty="0"/>
              <a:t>Prescrição;</a:t>
            </a:r>
          </a:p>
          <a:p>
            <a:pPr marL="257175" indent="-257175">
              <a:buFont typeface="Wingdings" panose="05000000000000000000" pitchFamily="2" charset="2"/>
              <a:buChar char="v"/>
            </a:pPr>
            <a:r>
              <a:rPr lang="pt-BR" dirty="0"/>
              <a:t>Grau de prioridade do caso.</a:t>
            </a:r>
          </a:p>
        </p:txBody>
      </p:sp>
    </p:spTree>
    <p:extLst>
      <p:ext uri="{BB962C8B-B14F-4D97-AF65-F5344CB8AC3E}">
        <p14:creationId xmlns:p14="http://schemas.microsoft.com/office/powerpoint/2010/main" val="5878340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528757" y="1175828"/>
            <a:ext cx="81529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altLang="pt-BR" b="1" kern="0" dirty="0"/>
              <a:t>Alguns itens de análise que podem ser considerados para fortalecer o juízo de admissibilidade:</a:t>
            </a:r>
            <a:endParaRPr lang="pt-BR" dirty="0"/>
          </a:p>
        </p:txBody>
      </p:sp>
      <p:sp>
        <p:nvSpPr>
          <p:cNvPr id="2" name="Retângulo 1"/>
          <p:cNvSpPr/>
          <p:nvPr/>
        </p:nvSpPr>
        <p:spPr>
          <a:xfrm>
            <a:off x="805416" y="2046772"/>
            <a:ext cx="7599621" cy="9423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sz="1600" b="1" dirty="0">
                <a:solidFill>
                  <a:schemeClr val="accent2">
                    <a:lumMod val="50000"/>
                  </a:schemeClr>
                </a:solidFill>
              </a:rPr>
              <a:t>Indícios de materialidade</a:t>
            </a:r>
            <a:r>
              <a:rPr lang="pt-BR" altLang="pt-BR" sz="16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pt-BR" altLang="pt-BR" sz="1600" dirty="0">
                <a:solidFill>
                  <a:prstClr val="black"/>
                </a:solidFill>
              </a:rPr>
              <a:t>– o fato a ser apurado realmente é um fato ilícito? Por que se entende que o fato é ilícito? É um fato isolado? É mais de um fato? Esses fatos ilícitos são conexos entre si ou não? O escopo de apuração do PAD/PAR está bem delimitado?</a:t>
            </a:r>
            <a:endParaRPr lang="pt-BR" sz="1600" dirty="0"/>
          </a:p>
        </p:txBody>
      </p:sp>
      <p:sp>
        <p:nvSpPr>
          <p:cNvPr id="7" name="Retângulo 6"/>
          <p:cNvSpPr/>
          <p:nvPr/>
        </p:nvSpPr>
        <p:spPr>
          <a:xfrm>
            <a:off x="805416" y="3213695"/>
            <a:ext cx="7599621" cy="9423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pt-BR" altLang="pt-BR" sz="1600" b="1" dirty="0">
                <a:solidFill>
                  <a:schemeClr val="accent2">
                    <a:lumMod val="50000"/>
                  </a:schemeClr>
                </a:solidFill>
              </a:rPr>
              <a:t>Indícios de autoria</a:t>
            </a:r>
            <a:r>
              <a:rPr lang="pt-BR" altLang="pt-BR" sz="1600" b="1" dirty="0">
                <a:solidFill>
                  <a:schemeClr val="bg1"/>
                </a:solidFill>
              </a:rPr>
              <a:t> </a:t>
            </a:r>
            <a:r>
              <a:rPr lang="pt-BR" altLang="pt-BR" sz="1600" dirty="0">
                <a:solidFill>
                  <a:prstClr val="black"/>
                </a:solidFill>
              </a:rPr>
              <a:t>– Quem a princípio cometeu o ato considerado ilícito? É um único servidor ou mais de um? É uma única PJ ou mais de uma? É possível fazer um nexo causal entre o suposto ato ilícito e a irregularidade sob apuração?</a:t>
            </a:r>
          </a:p>
        </p:txBody>
      </p:sp>
      <p:sp>
        <p:nvSpPr>
          <p:cNvPr id="8" name="Retângulo 7"/>
          <p:cNvSpPr/>
          <p:nvPr/>
        </p:nvSpPr>
        <p:spPr>
          <a:xfrm>
            <a:off x="805416" y="4380618"/>
            <a:ext cx="7599621" cy="9423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pt-BR" altLang="pt-BR" sz="1600" b="1" dirty="0">
                <a:solidFill>
                  <a:schemeClr val="accent2">
                    <a:lumMod val="50000"/>
                  </a:schemeClr>
                </a:solidFill>
              </a:rPr>
              <a:t>Competência</a:t>
            </a:r>
            <a:r>
              <a:rPr lang="pt-BR" altLang="pt-BR" sz="1600" dirty="0">
                <a:solidFill>
                  <a:prstClr val="black"/>
                </a:solidFill>
              </a:rPr>
              <a:t> – A autoridade que está analisando tem competência para instaurar o PAD/PAR? De quem é a competência? Sobre a autoridade pesa algum impedimento ou suspeição?</a:t>
            </a:r>
          </a:p>
        </p:txBody>
      </p:sp>
    </p:spTree>
    <p:extLst>
      <p:ext uri="{BB962C8B-B14F-4D97-AF65-F5344CB8AC3E}">
        <p14:creationId xmlns:p14="http://schemas.microsoft.com/office/powerpoint/2010/main" val="34231764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413634" y="1101396"/>
            <a:ext cx="81529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altLang="pt-BR" b="1" kern="0" dirty="0"/>
              <a:t>Alguns itens de análise que podem ser considerados para fortalecer o juízo de admissibilidade:</a:t>
            </a:r>
            <a:endParaRPr lang="pt-BR" dirty="0"/>
          </a:p>
        </p:txBody>
      </p:sp>
      <p:sp>
        <p:nvSpPr>
          <p:cNvPr id="2" name="Retângulo 1"/>
          <p:cNvSpPr/>
          <p:nvPr/>
        </p:nvSpPr>
        <p:spPr>
          <a:xfrm>
            <a:off x="805416" y="2052085"/>
            <a:ext cx="7599621" cy="86256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sz="1600" b="1" dirty="0">
                <a:solidFill>
                  <a:schemeClr val="accent2">
                    <a:lumMod val="50000"/>
                  </a:schemeClr>
                </a:solidFill>
              </a:rPr>
              <a:t>Comissão</a:t>
            </a:r>
            <a:r>
              <a:rPr lang="pt-BR" altLang="pt-BR" sz="1600" dirty="0">
                <a:solidFill>
                  <a:prstClr val="black"/>
                </a:solidFill>
              </a:rPr>
              <a:t> – A comissão atende os requisitos formais do art. 149 da Lei 8.112/90, sobre os membros definidos para o PAD pesa algum impedimento ou suspeição?</a:t>
            </a:r>
            <a:endParaRPr lang="pt-BR" sz="1600" dirty="0"/>
          </a:p>
        </p:txBody>
      </p:sp>
      <p:sp>
        <p:nvSpPr>
          <p:cNvPr id="7" name="Retângulo 6"/>
          <p:cNvSpPr/>
          <p:nvPr/>
        </p:nvSpPr>
        <p:spPr>
          <a:xfrm>
            <a:off x="805416" y="3219008"/>
            <a:ext cx="7599621" cy="86256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pt-BR" altLang="pt-BR" sz="1600" b="1" dirty="0">
                <a:solidFill>
                  <a:schemeClr val="accent2">
                    <a:lumMod val="50000"/>
                  </a:schemeClr>
                </a:solidFill>
              </a:rPr>
              <a:t>Procedimento</a:t>
            </a:r>
            <a:r>
              <a:rPr lang="pt-BR" altLang="pt-BR" sz="1600" dirty="0">
                <a:solidFill>
                  <a:prstClr val="black"/>
                </a:solidFill>
              </a:rPr>
              <a:t> – Qual o procedimento mais adequado a ser instaurado? Punitivo? Investigativo? Quais as vantagens e desvantagens em se instaurar o procedimento escolhido?</a:t>
            </a:r>
          </a:p>
        </p:txBody>
      </p:sp>
      <p:sp>
        <p:nvSpPr>
          <p:cNvPr id="8" name="Retângulo 7"/>
          <p:cNvSpPr/>
          <p:nvPr/>
        </p:nvSpPr>
        <p:spPr>
          <a:xfrm>
            <a:off x="805416" y="4385931"/>
            <a:ext cx="7599621" cy="86256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pt-BR" altLang="pt-BR" sz="1600" b="1" dirty="0">
                <a:solidFill>
                  <a:schemeClr val="accent2">
                    <a:lumMod val="50000"/>
                  </a:schemeClr>
                </a:solidFill>
              </a:rPr>
              <a:t>Estratégia de apuração </a:t>
            </a:r>
            <a:r>
              <a:rPr lang="pt-BR" altLang="pt-BR" sz="1600" dirty="0">
                <a:solidFill>
                  <a:prstClr val="black"/>
                </a:solidFill>
              </a:rPr>
              <a:t>– Qual a melhor forma de apuração? Um único PAD? Vários </a:t>
            </a:r>
            <a:r>
              <a:rPr lang="pt-BR" altLang="pt-BR" sz="1600" dirty="0" err="1">
                <a:solidFill>
                  <a:prstClr val="black"/>
                </a:solidFill>
              </a:rPr>
              <a:t>PADs</a:t>
            </a:r>
            <a:r>
              <a:rPr lang="pt-BR" altLang="pt-BR" sz="1600" dirty="0">
                <a:solidFill>
                  <a:prstClr val="black"/>
                </a:solidFill>
              </a:rPr>
              <a:t>? Se mais de um PAD, quantos serão instaurados? Quais as vantagens e desvantagens dessa escolha?</a:t>
            </a:r>
          </a:p>
        </p:txBody>
      </p:sp>
    </p:spTree>
    <p:extLst>
      <p:ext uri="{BB962C8B-B14F-4D97-AF65-F5344CB8AC3E}">
        <p14:creationId xmlns:p14="http://schemas.microsoft.com/office/powerpoint/2010/main" val="1712444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58907" y="3202982"/>
            <a:ext cx="8062280" cy="311275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000" dirty="0"/>
              <a:t>Se adequadamente realizado, o Juízo de Admissibilidade pode ajudar a Administração: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sz="2000" dirty="0"/>
              <a:t> a não instaurar procedimentos desnecessários;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sz="2000" dirty="0"/>
              <a:t> a economizar recursos públicos (custo de processo);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sz="2000" dirty="0"/>
              <a:t> a reduzir a demora das apurações; 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sz="2000" dirty="0"/>
              <a:t> a evitar desgastes com os servidores investigados.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sz="2000" dirty="0"/>
              <a:t> a evitar exposição e desgastes desnecessários com pessoas jurídicas investigadas </a:t>
            </a:r>
          </a:p>
        </p:txBody>
      </p:sp>
      <p:pic>
        <p:nvPicPr>
          <p:cNvPr id="4" name="Picture 4" descr="http://tse1.mm.bing.net/th?id=OIP.M6f97e6256b458f9db3543180a4ebc11co0&amp;pid=15.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6187" y="633160"/>
            <a:ext cx="3387720" cy="2224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648261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áfico 4"/>
          <p:cNvGraphicFramePr>
            <a:graphicFrameLocks/>
          </p:cNvGraphicFramePr>
          <p:nvPr>
            <p:extLst/>
          </p:nvPr>
        </p:nvGraphicFramePr>
        <p:xfrm>
          <a:off x="1969667" y="2298213"/>
          <a:ext cx="5346594" cy="31805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CaixaDeTexto 1"/>
          <p:cNvSpPr txBox="1"/>
          <p:nvPr/>
        </p:nvSpPr>
        <p:spPr>
          <a:xfrm>
            <a:off x="559027" y="993021"/>
            <a:ext cx="79262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O Juízo de Admissibilidade bem feito pode ser avaliado a partir de vários indicadores, como o tempo do Processo e o percentual de apenação dos procedimentos disciplinares:</a:t>
            </a:r>
          </a:p>
        </p:txBody>
      </p:sp>
    </p:spTree>
    <p:extLst>
      <p:ext uri="{BB962C8B-B14F-4D97-AF65-F5344CB8AC3E}">
        <p14:creationId xmlns:p14="http://schemas.microsoft.com/office/powerpoint/2010/main" val="12501766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aixaDeTexto 16"/>
          <p:cNvSpPr txBox="1"/>
          <p:nvPr/>
        </p:nvSpPr>
        <p:spPr>
          <a:xfrm>
            <a:off x="928832" y="3053712"/>
            <a:ext cx="73539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O juízo de admissibilidade não é relevante apenas para definir se uma determinada situação deve ou não ser objeto de algum tipo de procedimento punitivo. Ele também é importante para delimitar os fatos que serão apurados, a melhor estratégia para enfrenta-los, o perfil da comissão a ser designada, bem como a eventual interação com outros procedimentos (PAD x PAR – PAD x Ação Penal – PAR x Ação de Improbidade).</a:t>
            </a:r>
          </a:p>
        </p:txBody>
      </p:sp>
      <p:pic>
        <p:nvPicPr>
          <p:cNvPr id="20482" name="Picture 2" descr="http://tse1.mm.bing.net/th?&amp;id=OIP.M487e03a51d7e7e5d8df1f2ff9c60bd5bo0&amp;w=184&amp;h=183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9812" y="1092351"/>
            <a:ext cx="1731528" cy="1722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014129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67285" y="4071097"/>
            <a:ext cx="7886700" cy="5448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3300" b="1" dirty="0"/>
              <a:t>Estudo de Casos!!!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6705" y="1700617"/>
            <a:ext cx="3158759" cy="2105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718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Resultado de imagem para bonequinh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6997" y="1054534"/>
            <a:ext cx="3326672" cy="2129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1037612" y="3489747"/>
            <a:ext cx="751690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 </a:t>
            </a:r>
            <a:r>
              <a:rPr lang="en-US" sz="2400" dirty="0" err="1"/>
              <a:t>preocupação</a:t>
            </a:r>
            <a:r>
              <a:rPr lang="en-US" sz="2400" dirty="0"/>
              <a:t> com a </a:t>
            </a:r>
            <a:r>
              <a:rPr lang="en-US" sz="2400" dirty="0" err="1"/>
              <a:t>repercussão</a:t>
            </a:r>
            <a:r>
              <a:rPr lang="en-US" sz="2400" dirty="0"/>
              <a:t> do </a:t>
            </a:r>
            <a:r>
              <a:rPr lang="en-US" sz="2400" dirty="0" err="1"/>
              <a:t>Juízo</a:t>
            </a:r>
            <a:r>
              <a:rPr lang="en-US" sz="2400" dirty="0"/>
              <a:t> de </a:t>
            </a:r>
            <a:r>
              <a:rPr lang="en-US" sz="2400" dirty="0" err="1"/>
              <a:t>Admissibilidade</a:t>
            </a:r>
            <a:r>
              <a:rPr lang="en-US" sz="2400" dirty="0"/>
              <a:t> é </a:t>
            </a:r>
            <a:r>
              <a:rPr lang="en-US" sz="2400" dirty="0" err="1"/>
              <a:t>tão</a:t>
            </a:r>
            <a:r>
              <a:rPr lang="en-US" sz="2400" dirty="0"/>
              <a:t> </a:t>
            </a:r>
            <a:r>
              <a:rPr lang="en-US" sz="2400" dirty="0" err="1"/>
              <a:t>significativa</a:t>
            </a:r>
            <a:r>
              <a:rPr lang="en-US" sz="2400" dirty="0"/>
              <a:t> que </a:t>
            </a:r>
            <a:r>
              <a:rPr lang="en-US" sz="2400" dirty="0" err="1"/>
              <a:t>várias</a:t>
            </a:r>
            <a:r>
              <a:rPr lang="en-US" sz="2400" dirty="0"/>
              <a:t> </a:t>
            </a:r>
            <a:r>
              <a:rPr lang="en-US" sz="2400" dirty="0" err="1"/>
              <a:t>Seccionais</a:t>
            </a:r>
            <a:r>
              <a:rPr lang="en-US" sz="2400" dirty="0"/>
              <a:t> </a:t>
            </a:r>
            <a:r>
              <a:rPr lang="en-US" sz="2400" dirty="0" err="1"/>
              <a:t>destacam</a:t>
            </a:r>
            <a:r>
              <a:rPr lang="en-US" sz="2400" dirty="0"/>
              <a:t> um </a:t>
            </a:r>
            <a:r>
              <a:rPr lang="en-US" sz="2400" dirty="0" err="1"/>
              <a:t>setor</a:t>
            </a:r>
            <a:r>
              <a:rPr lang="en-US" sz="2400" dirty="0"/>
              <a:t> do </a:t>
            </a:r>
            <a:r>
              <a:rPr lang="en-US" sz="2400" dirty="0" err="1"/>
              <a:t>seu</a:t>
            </a:r>
            <a:r>
              <a:rPr lang="en-US" sz="2400" dirty="0"/>
              <a:t> </a:t>
            </a:r>
            <a:r>
              <a:rPr lang="en-US" sz="2400" dirty="0" err="1"/>
              <a:t>organograma</a:t>
            </a:r>
            <a:r>
              <a:rPr lang="en-US" sz="2400" dirty="0"/>
              <a:t> para </a:t>
            </a:r>
            <a:r>
              <a:rPr lang="en-US" sz="2400" dirty="0" err="1"/>
              <a:t>atuar</a:t>
            </a:r>
            <a:r>
              <a:rPr lang="en-US" sz="2400" dirty="0"/>
              <a:t> </a:t>
            </a:r>
            <a:r>
              <a:rPr lang="en-US" sz="2400" dirty="0" err="1"/>
              <a:t>apenas</a:t>
            </a:r>
            <a:r>
              <a:rPr lang="en-US" sz="2400" dirty="0"/>
              <a:t> </a:t>
            </a:r>
            <a:r>
              <a:rPr lang="en-US" sz="2400" dirty="0" err="1"/>
              <a:t>nessa</a:t>
            </a:r>
            <a:r>
              <a:rPr lang="en-US" sz="2400" dirty="0"/>
              <a:t> </a:t>
            </a:r>
            <a:r>
              <a:rPr lang="en-US" sz="2400" dirty="0" err="1"/>
              <a:t>etapa</a:t>
            </a:r>
            <a:r>
              <a:rPr lang="en-US" sz="2400" dirty="0"/>
              <a:t>, </a:t>
            </a:r>
            <a:r>
              <a:rPr lang="en-US" sz="2400" dirty="0" err="1"/>
              <a:t>subsidiando</a:t>
            </a:r>
            <a:r>
              <a:rPr lang="en-US" sz="2400" dirty="0"/>
              <a:t> a </a:t>
            </a:r>
            <a:r>
              <a:rPr lang="en-US" sz="2400" dirty="0" err="1"/>
              <a:t>autoridade</a:t>
            </a:r>
            <a:r>
              <a:rPr lang="en-US" sz="2400" dirty="0"/>
              <a:t> </a:t>
            </a:r>
            <a:r>
              <a:rPr lang="en-US" sz="2400" dirty="0" err="1"/>
              <a:t>instauradora</a:t>
            </a:r>
            <a:r>
              <a:rPr lang="en-US" sz="2400" dirty="0"/>
              <a:t>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978051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3628360" y="1730059"/>
            <a:ext cx="48723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err="1"/>
              <a:t>Você</a:t>
            </a:r>
            <a:r>
              <a:rPr lang="en-US" dirty="0"/>
              <a:t> </a:t>
            </a:r>
            <a:r>
              <a:rPr lang="en-US" dirty="0" err="1"/>
              <a:t>sabia</a:t>
            </a:r>
            <a:r>
              <a:rPr lang="en-US" dirty="0"/>
              <a:t> que a CRG </a:t>
            </a:r>
            <a:r>
              <a:rPr lang="en-US" dirty="0" err="1"/>
              <a:t>entende</a:t>
            </a:r>
            <a:r>
              <a:rPr lang="en-US" dirty="0"/>
              <a:t> que a </a:t>
            </a:r>
            <a:r>
              <a:rPr lang="en-US" dirty="0" err="1"/>
              <a:t>responsabilização</a:t>
            </a:r>
            <a:r>
              <a:rPr lang="en-US" dirty="0"/>
              <a:t> de Pessoa </a:t>
            </a:r>
            <a:r>
              <a:rPr lang="en-US" dirty="0" err="1"/>
              <a:t>Jurídica</a:t>
            </a:r>
            <a:r>
              <a:rPr lang="en-US" dirty="0"/>
              <a:t> </a:t>
            </a:r>
            <a:r>
              <a:rPr lang="en-US" dirty="0" err="1"/>
              <a:t>decorrente</a:t>
            </a:r>
            <a:r>
              <a:rPr lang="en-US" dirty="0"/>
              <a:t> da Lei 12.846/2013 (Lei </a:t>
            </a:r>
            <a:r>
              <a:rPr lang="en-US" dirty="0" err="1"/>
              <a:t>Anticorrupção</a:t>
            </a:r>
            <a:r>
              <a:rPr lang="en-US" dirty="0"/>
              <a:t>) </a:t>
            </a:r>
            <a:r>
              <a:rPr lang="en-US" dirty="0" err="1"/>
              <a:t>também</a:t>
            </a:r>
            <a:r>
              <a:rPr lang="en-US" dirty="0"/>
              <a:t> é </a:t>
            </a:r>
            <a:r>
              <a:rPr lang="en-US" dirty="0" err="1"/>
              <a:t>matéria</a:t>
            </a:r>
            <a:r>
              <a:rPr lang="en-US" dirty="0"/>
              <a:t> </a:t>
            </a:r>
            <a:r>
              <a:rPr lang="en-US" dirty="0" err="1"/>
              <a:t>correcional</a:t>
            </a:r>
            <a:r>
              <a:rPr lang="en-US" dirty="0"/>
              <a:t>?</a:t>
            </a:r>
          </a:p>
        </p:txBody>
      </p:sp>
      <p:pic>
        <p:nvPicPr>
          <p:cNvPr id="4" name="Picture 2" descr="Resultado de imagem para assin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10636" y="1123080"/>
            <a:ext cx="2749421" cy="2749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810637" y="4023094"/>
            <a:ext cx="7753889" cy="1685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Por isso foi criada no âmbito da CRG a COREP – Coordenação de Responsabilização de Entes Privados. A COREP é responsável por conduzir os Processos Administrativos de Responsabilização – PAR, previsto na Lei 12.846/13 inclusive já tendo ocorrido algumas declarações de inidoneidade decorrentes dos trabalhos da referida Coordenação.</a:t>
            </a:r>
          </a:p>
          <a:p>
            <a:endParaRPr lang="pt-BR" sz="1350" dirty="0"/>
          </a:p>
        </p:txBody>
      </p:sp>
    </p:spTree>
    <p:extLst>
      <p:ext uri="{BB962C8B-B14F-4D97-AF65-F5344CB8AC3E}">
        <p14:creationId xmlns:p14="http://schemas.microsoft.com/office/powerpoint/2010/main" val="3477392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Resultado de imagem para gestã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841" y="757205"/>
            <a:ext cx="4696224" cy="2557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540544" y="3521014"/>
            <a:ext cx="7737513" cy="2014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341313" eaLnBrk="0" hangingPunct="0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1600"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1600">
                <a:solidFill>
                  <a:schemeClr val="tx1"/>
                </a:solidFill>
                <a:latin typeface="Arial" charset="0"/>
              </a:defRPr>
            </a:lvl2pPr>
            <a:lvl3pPr eaLnBrk="0" hangingPunct="0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1600">
                <a:solidFill>
                  <a:schemeClr val="tx1"/>
                </a:solidFill>
                <a:latin typeface="Arial" charset="0"/>
              </a:defRPr>
            </a:lvl3pPr>
            <a:lvl4pPr eaLnBrk="0" hangingPunct="0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1600">
                <a:solidFill>
                  <a:schemeClr val="tx1"/>
                </a:solidFill>
                <a:latin typeface="Arial" charset="0"/>
              </a:defRPr>
            </a:lvl4pPr>
            <a:lvl5pPr eaLnBrk="0" hangingPunct="0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ts val="300"/>
              </a:spcBef>
            </a:pPr>
            <a:r>
              <a:rPr lang="pt-BR" sz="2000" dirty="0">
                <a:latin typeface="+mn-lt"/>
              </a:rPr>
              <a:t>As notícias de possível irregularidade chegam à autoridade competente com diferentes graus de detalhamento. Muitas vezes, os itens trazidos não se encaixam.</a:t>
            </a:r>
          </a:p>
          <a:p>
            <a:pPr algn="just" eaLnBrk="1" hangingPunct="1">
              <a:spcBef>
                <a:spcPts val="300"/>
              </a:spcBef>
            </a:pPr>
            <a:endParaRPr lang="pt-BR" sz="2000" dirty="0">
              <a:latin typeface="+mn-lt"/>
              <a:cs typeface="Arial" charset="0"/>
            </a:endParaRPr>
          </a:p>
          <a:p>
            <a:pPr algn="just" eaLnBrk="1" hangingPunct="1">
              <a:spcBef>
                <a:spcPts val="300"/>
              </a:spcBef>
            </a:pPr>
            <a:r>
              <a:rPr lang="pt-BR" sz="2000" dirty="0">
                <a:latin typeface="+mn-lt"/>
                <a:cs typeface="Arial" charset="0"/>
              </a:rPr>
              <a:t>É necessária uma análise prévia dos elementos, com a ponderação da necessidade e utilidade de determinar a instauração da sede disciplinar.</a:t>
            </a:r>
            <a:endParaRPr lang="pt-BR" sz="2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40544" y="1802606"/>
            <a:ext cx="6210300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Font typeface="Times New Roman" pitchFamily="18" charset="0"/>
              <a:buNone/>
            </a:pPr>
            <a:endParaRPr lang="pt-BR" sz="1350">
              <a:solidFill>
                <a:schemeClr val="bg1"/>
              </a:solidFill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0716" y="5535216"/>
            <a:ext cx="447675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685800" eaLnBrk="1" hangingPunct="1">
              <a:spcBef>
                <a:spcPct val="50000"/>
              </a:spcBef>
            </a:pPr>
            <a:fld id="{4F6DFCF4-8859-42CA-A783-9A0ED6516AAB}" type="slidenum">
              <a:rPr lang="pt-BR" sz="1350">
                <a:solidFill>
                  <a:schemeClr val="bg1"/>
                </a:solidFill>
              </a:rPr>
              <a:pPr defTabSz="685800" eaLnBrk="1" hangingPunct="1">
                <a:spcBef>
                  <a:spcPct val="50000"/>
                </a:spcBef>
              </a:pPr>
              <a:t>6</a:t>
            </a:fld>
            <a:endParaRPr lang="pt-BR" sz="135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911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50776" y="1443119"/>
            <a:ext cx="5527058" cy="87339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400" b="1" dirty="0"/>
              <a:t>Como a autoridade competente toma conhecimento da denúncia?</a:t>
            </a:r>
          </a:p>
          <a:p>
            <a:pPr marL="0" indent="0" algn="just">
              <a:buNone/>
            </a:pPr>
            <a:endParaRPr lang="pt-BR" sz="2400" dirty="0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1307804" y="2861946"/>
            <a:ext cx="7070029" cy="2822799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9081" indent="-269081"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pt-BR" sz="1800" dirty="0">
                <a:cs typeface="Arial" charset="0"/>
              </a:rPr>
              <a:t>Diretamente</a:t>
            </a:r>
          </a:p>
          <a:p>
            <a:pPr marL="269081" indent="-269081"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pt-BR" sz="1800" dirty="0">
                <a:cs typeface="Arial" charset="0"/>
              </a:rPr>
              <a:t>Representação Funcional (art. 116, inciso VI);</a:t>
            </a:r>
          </a:p>
          <a:p>
            <a:pPr marL="269081" indent="-269081"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pt-BR" sz="1800" dirty="0">
                <a:cs typeface="Arial" charset="0"/>
              </a:rPr>
              <a:t>Denúncia (inclusive anônima);</a:t>
            </a:r>
          </a:p>
          <a:p>
            <a:pPr marL="269081" indent="-269081"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pt-BR" sz="1800" dirty="0">
                <a:cs typeface="Arial" charset="0"/>
              </a:rPr>
              <a:t>Notícias veiculadas pela mídia;</a:t>
            </a:r>
          </a:p>
          <a:p>
            <a:pPr marL="269081" indent="-269081" algn="just"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pt-BR" sz="1800" dirty="0">
                <a:cs typeface="Arial" charset="0"/>
              </a:rPr>
              <a:t>Representações oficiadas por outros órgãos (Judiciário, MPF, DPF, CGU, TCU, Comissão de Ética);</a:t>
            </a:r>
          </a:p>
          <a:p>
            <a:pPr marL="269081" indent="-269081" algn="just"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pt-BR" sz="1800" dirty="0">
                <a:cs typeface="Arial" charset="0"/>
              </a:rPr>
              <a:t>Trabalhos de Auditoria;</a:t>
            </a:r>
          </a:p>
          <a:p>
            <a:pPr marL="269081" indent="-269081" algn="just"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pt-BR" sz="1800" dirty="0">
                <a:cs typeface="Arial" charset="0"/>
              </a:rPr>
              <a:t>Resultados de Investigação Preliminar e de Sindicância; e</a:t>
            </a:r>
          </a:p>
          <a:p>
            <a:pPr marL="269081" indent="-269081" algn="just"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pt-BR" sz="1800" dirty="0">
                <a:cs typeface="Arial" charset="0"/>
              </a:rPr>
              <a:t>Constatações decorrentes do exercício do Poder Hierárquico.</a:t>
            </a:r>
          </a:p>
          <a:p>
            <a:pPr marL="0" indent="0" algn="just">
              <a:buNone/>
            </a:pPr>
            <a:endParaRPr lang="pt-BR" sz="2100" dirty="0"/>
          </a:p>
        </p:txBody>
      </p:sp>
      <p:pic>
        <p:nvPicPr>
          <p:cNvPr id="7170" name="Picture 2" descr="http://tse1.mm.bing.net/th?&amp;id=OIP.M6203a9f73f1a1741375259e8dd3e0b0do0&amp;w=300&amp;h=225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469" y="963244"/>
            <a:ext cx="2586178" cy="1939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9543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512" y="2027146"/>
            <a:ext cx="2369709" cy="1898805"/>
          </a:xfrm>
          <a:prstGeom prst="rect">
            <a:avLst/>
          </a:prstGeom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280649"/>
            <a:ext cx="6175562" cy="746497"/>
          </a:xfrm>
        </p:spPr>
        <p:txBody>
          <a:bodyPr/>
          <a:lstStyle/>
          <a:p>
            <a:pPr marL="0" indent="0" algn="just">
              <a:buNone/>
            </a:pPr>
            <a:r>
              <a:rPr lang="pt-BR" sz="2400" b="1" dirty="0"/>
              <a:t>O que busca o Juízo de Admissibilidade?</a:t>
            </a:r>
          </a:p>
          <a:p>
            <a:pPr marL="0" indent="0">
              <a:buNone/>
            </a:pPr>
            <a:endParaRPr lang="pt-BR" dirty="0"/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2345486597"/>
              </p:ext>
            </p:extLst>
          </p:nvPr>
        </p:nvGraphicFramePr>
        <p:xfrm>
          <a:off x="2534082" y="153410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447464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tse1.mm.bing.net/th?&amp;id=OIP.Mb4cd479e2b1ef4883d0a49ae588d33cbo0&amp;w=299&amp;h=164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0670" y="2322954"/>
            <a:ext cx="3741543" cy="2052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984841"/>
            <a:ext cx="5144829" cy="746497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2400" b="1" dirty="0"/>
              <a:t>E no âmbito de responsabilização de pessoa jurídica em razão da LAC?</a:t>
            </a:r>
          </a:p>
          <a:p>
            <a:pPr marL="0" indent="0">
              <a:buNone/>
            </a:pPr>
            <a:endParaRPr lang="pt-BR" dirty="0"/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592776807"/>
              </p:ext>
            </p:extLst>
          </p:nvPr>
        </p:nvGraphicFramePr>
        <p:xfrm>
          <a:off x="2695351" y="984841"/>
          <a:ext cx="6096000" cy="39194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Bisel 7"/>
          <p:cNvSpPr/>
          <p:nvPr/>
        </p:nvSpPr>
        <p:spPr>
          <a:xfrm>
            <a:off x="1479696" y="4764285"/>
            <a:ext cx="4263655" cy="11069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/>
              <a:t>A prova é pré-constituída!!!</a:t>
            </a:r>
          </a:p>
        </p:txBody>
      </p:sp>
    </p:spTree>
    <p:extLst>
      <p:ext uri="{BB962C8B-B14F-4D97-AF65-F5344CB8AC3E}">
        <p14:creationId xmlns:p14="http://schemas.microsoft.com/office/powerpoint/2010/main" val="1964961160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3478</TotalTime>
  <Words>1860</Words>
  <Application>Microsoft Office PowerPoint</Application>
  <PresentationFormat>Apresentação na tela (4:3)</PresentationFormat>
  <Paragraphs>236</Paragraphs>
  <Slides>32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32</vt:i4>
      </vt:variant>
    </vt:vector>
  </HeadingPairs>
  <TitlesOfParts>
    <vt:vector size="40" baseType="lpstr">
      <vt:lpstr>Arial</vt:lpstr>
      <vt:lpstr>Broadway</vt:lpstr>
      <vt:lpstr>Calibri</vt:lpstr>
      <vt:lpstr>Calibri Light</vt:lpstr>
      <vt:lpstr>Times New Roman</vt:lpstr>
      <vt:lpstr>Wingdings</vt:lpstr>
      <vt:lpstr>1_Tema do Office</vt:lpstr>
      <vt:lpstr>Tema do Office</vt:lpstr>
      <vt:lpstr>MÓDULO 3 – JUÍZO DE ADMISSIBILIDADE: relevância, instrumentos e estratégias de apuração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Procedimentos Disciplinares</vt:lpstr>
      <vt:lpstr>Comparativo dos procedimentos</vt:lpstr>
      <vt:lpstr>Instrumentos investigativos x punitivos</vt:lpstr>
      <vt:lpstr>Apresentação do PowerPoint</vt:lpstr>
      <vt:lpstr>Sindicância Patrimonial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Fabian Gilbert Saraiva Silva Maia</dc:creator>
  <cp:lastModifiedBy>Tatiana Spinelli</cp:lastModifiedBy>
  <cp:revision>89</cp:revision>
  <dcterms:created xsi:type="dcterms:W3CDTF">2016-07-20T20:51:14Z</dcterms:created>
  <dcterms:modified xsi:type="dcterms:W3CDTF">2016-12-08T11:09:35Z</dcterms:modified>
</cp:coreProperties>
</file>