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1.xml" ContentType="application/vnd.openxmlformats-officedocument.presentationml.tags+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7" r:id="rId2"/>
    <p:sldId id="256" r:id="rId3"/>
    <p:sldId id="258" r:id="rId4"/>
    <p:sldId id="310" r:id="rId5"/>
    <p:sldId id="259" r:id="rId6"/>
    <p:sldId id="263" r:id="rId7"/>
    <p:sldId id="264" r:id="rId8"/>
    <p:sldId id="268" r:id="rId9"/>
    <p:sldId id="266" r:id="rId10"/>
    <p:sldId id="267" r:id="rId11"/>
    <p:sldId id="270" r:id="rId12"/>
    <p:sldId id="272" r:id="rId13"/>
    <p:sldId id="372" r:id="rId14"/>
    <p:sldId id="271" r:id="rId15"/>
    <p:sldId id="275" r:id="rId16"/>
    <p:sldId id="373" r:id="rId17"/>
    <p:sldId id="273" r:id="rId18"/>
    <p:sldId id="274" r:id="rId19"/>
    <p:sldId id="277" r:id="rId20"/>
    <p:sldId id="278" r:id="rId21"/>
    <p:sldId id="279" r:id="rId22"/>
    <p:sldId id="281" r:id="rId23"/>
    <p:sldId id="283" r:id="rId24"/>
    <p:sldId id="284" r:id="rId25"/>
    <p:sldId id="285" r:id="rId26"/>
    <p:sldId id="287" r:id="rId27"/>
    <p:sldId id="288" r:id="rId28"/>
    <p:sldId id="311" r:id="rId29"/>
    <p:sldId id="286" r:id="rId30"/>
    <p:sldId id="289" r:id="rId31"/>
    <p:sldId id="314" r:id="rId32"/>
    <p:sldId id="313" r:id="rId33"/>
    <p:sldId id="312" r:id="rId34"/>
    <p:sldId id="316" r:id="rId35"/>
    <p:sldId id="315" r:id="rId36"/>
    <p:sldId id="317" r:id="rId37"/>
    <p:sldId id="290" r:id="rId38"/>
    <p:sldId id="293" r:id="rId39"/>
    <p:sldId id="294" r:id="rId40"/>
    <p:sldId id="295" r:id="rId41"/>
    <p:sldId id="375" r:id="rId42"/>
    <p:sldId id="298" r:id="rId43"/>
    <p:sldId id="299" r:id="rId44"/>
    <p:sldId id="302" r:id="rId45"/>
    <p:sldId id="301" r:id="rId46"/>
    <p:sldId id="308" r:id="rId47"/>
    <p:sldId id="309" r:id="rId48"/>
    <p:sldId id="269" r:id="rId49"/>
    <p:sldId id="292" r:id="rId50"/>
    <p:sldId id="303" r:id="rId51"/>
    <p:sldId id="307" r:id="rId52"/>
    <p:sldId id="304" r:id="rId53"/>
    <p:sldId id="305" r:id="rId54"/>
    <p:sldId id="306" r:id="rId55"/>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554" y="120"/>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PHOENIX\GRUPOS\CRG\ASSCRG\2%20-%20NAI\Relat&#243;rio%20Gerencial\2015\Gr&#225;ficos\Tempo%20M&#233;dio.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PHOENIX\GRUPOS\CRG\ASSCRG\2%20-%20NAI\Relat&#243;rio%20Gerencial\2015\Gr&#225;ficos\Evolu&#231;&#227;o%20das%20Prescri&#231;&#245;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oelsonssa\Documents\JOELSON\Demandas\82%20-%20Relat&#243;rio%20Gerencial%202015\3.2%20Reintegrados%20-%20Joelso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HOENIX\GRUPOS\CRG\ASSCRG\2%20-%20NAI\Relat&#243;rio%20Gerencial\2015\Gr&#225;ficos\Figura%20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D1232A"/>
            </a:solidFill>
          </c:spPr>
          <c:invertIfNegative val="0"/>
          <c:dLbls>
            <c:spPr>
              <a:noFill/>
              <a:ln>
                <a:noFill/>
              </a:ln>
              <a:effectLst/>
            </c:spPr>
            <c:txPr>
              <a:bodyPr/>
              <a:lstStyle/>
              <a:p>
                <a:pPr>
                  <a:defRPr sz="1400">
                    <a:solidFill>
                      <a:srgbClr val="57585A"/>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TOTAL!$A$14:$A$23</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TOTAL!$B$14:$B$23</c:f>
              <c:numCache>
                <c:formatCode>0.00</c:formatCode>
                <c:ptCount val="10"/>
                <c:pt idx="0">
                  <c:v>347.53429999999997</c:v>
                </c:pt>
                <c:pt idx="1">
                  <c:v>393.77679999999998</c:v>
                </c:pt>
                <c:pt idx="2">
                  <c:v>402.26799999999997</c:v>
                </c:pt>
                <c:pt idx="3">
                  <c:v>404.22879999999998</c:v>
                </c:pt>
                <c:pt idx="4">
                  <c:v>423.99959999999999</c:v>
                </c:pt>
                <c:pt idx="5">
                  <c:v>486.99299999999999</c:v>
                </c:pt>
                <c:pt idx="6">
                  <c:v>533.82590000000005</c:v>
                </c:pt>
                <c:pt idx="7">
                  <c:v>565.23509999999999</c:v>
                </c:pt>
                <c:pt idx="8">
                  <c:v>638.23059999999998</c:v>
                </c:pt>
                <c:pt idx="9">
                  <c:v>712.69889999999998</c:v>
                </c:pt>
              </c:numCache>
            </c:numRef>
          </c:val>
          <c:extLst>
            <c:ext xmlns:c16="http://schemas.microsoft.com/office/drawing/2014/chart" uri="{C3380CC4-5D6E-409C-BE32-E72D297353CC}">
              <c16:uniqueId val="{00000000-DB83-4182-93EF-5205F7C47EEE}"/>
            </c:ext>
          </c:extLst>
        </c:ser>
        <c:dLbls>
          <c:showLegendKey val="0"/>
          <c:showVal val="0"/>
          <c:showCatName val="0"/>
          <c:showSerName val="0"/>
          <c:showPercent val="0"/>
          <c:showBubbleSize val="0"/>
        </c:dLbls>
        <c:gapWidth val="35"/>
        <c:axId val="99150080"/>
        <c:axId val="99497088"/>
      </c:barChart>
      <c:catAx>
        <c:axId val="99150080"/>
        <c:scaling>
          <c:orientation val="minMax"/>
        </c:scaling>
        <c:delete val="0"/>
        <c:axPos val="b"/>
        <c:numFmt formatCode="General" sourceLinked="1"/>
        <c:majorTickMark val="out"/>
        <c:minorTickMark val="none"/>
        <c:tickLblPos val="nextTo"/>
        <c:spPr>
          <a:ln>
            <a:solidFill>
              <a:srgbClr val="57585A"/>
            </a:solidFill>
          </a:ln>
        </c:spPr>
        <c:txPr>
          <a:bodyPr/>
          <a:lstStyle/>
          <a:p>
            <a:pPr algn="ctr">
              <a:defRPr lang="pt-BR" sz="1400" b="0" i="0" u="none" strike="noStrike" kern="1200" baseline="0">
                <a:solidFill>
                  <a:srgbClr val="57585A"/>
                </a:solidFill>
                <a:latin typeface="Candara" panose="020E0502030303020204" pitchFamily="34" charset="0"/>
                <a:ea typeface="+mn-ea"/>
                <a:cs typeface="+mn-cs"/>
              </a:defRPr>
            </a:pPr>
            <a:endParaRPr lang="pt-BR"/>
          </a:p>
        </c:txPr>
        <c:crossAx val="99497088"/>
        <c:crosses val="autoZero"/>
        <c:auto val="1"/>
        <c:lblAlgn val="ctr"/>
        <c:lblOffset val="100"/>
        <c:noMultiLvlLbl val="0"/>
      </c:catAx>
      <c:valAx>
        <c:axId val="99497088"/>
        <c:scaling>
          <c:orientation val="minMax"/>
        </c:scaling>
        <c:delete val="1"/>
        <c:axPos val="l"/>
        <c:numFmt formatCode="0.00" sourceLinked="1"/>
        <c:majorTickMark val="out"/>
        <c:minorTickMark val="none"/>
        <c:tickLblPos val="nextTo"/>
        <c:crossAx val="99150080"/>
        <c:crosses val="autoZero"/>
        <c:crossBetween val="between"/>
      </c:valAx>
      <c:spPr>
        <a:noFill/>
        <a:ln w="25400">
          <a:noFill/>
        </a:ln>
      </c:spPr>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D1232A"/>
            </a:solidFill>
          </c:spPr>
          <c:invertIfNegative val="0"/>
          <c:dLbls>
            <c:spPr>
              <a:noFill/>
              <a:ln>
                <a:noFill/>
              </a:ln>
              <a:effectLst/>
            </c:spPr>
            <c:txPr>
              <a:bodyPr/>
              <a:lstStyle/>
              <a:p>
                <a:pPr algn="ctr">
                  <a:defRPr lang="pt-BR" sz="1400" b="0" i="0" u="none" strike="noStrike" kern="1200" baseline="0">
                    <a:solidFill>
                      <a:srgbClr val="57585A"/>
                    </a:solidFill>
                    <a:latin typeface="Candara" panose="020E0502030303020204" pitchFamily="34" charset="0"/>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Sheet1!$A$15:$A$22</c:f>
              <c:numCache>
                <c:formatCode>General</c:formatCode>
                <c:ptCount val="8"/>
                <c:pt idx="0">
                  <c:v>2009</c:v>
                </c:pt>
                <c:pt idx="1">
                  <c:v>2010</c:v>
                </c:pt>
                <c:pt idx="2">
                  <c:v>2011</c:v>
                </c:pt>
                <c:pt idx="3">
                  <c:v>2012</c:v>
                </c:pt>
                <c:pt idx="4">
                  <c:v>2013</c:v>
                </c:pt>
                <c:pt idx="5">
                  <c:v>2014</c:v>
                </c:pt>
                <c:pt idx="6">
                  <c:v>2015</c:v>
                </c:pt>
                <c:pt idx="7">
                  <c:v>2016</c:v>
                </c:pt>
              </c:numCache>
            </c:numRef>
          </c:cat>
          <c:val>
            <c:numRef>
              <c:f>Sheet1!$D$15:$D$22</c:f>
              <c:numCache>
                <c:formatCode>0.0%</c:formatCode>
                <c:ptCount val="8"/>
                <c:pt idx="0">
                  <c:v>0.2476489028213166</c:v>
                </c:pt>
                <c:pt idx="1">
                  <c:v>0.26606683804627251</c:v>
                </c:pt>
                <c:pt idx="2">
                  <c:v>0.19690402476780186</c:v>
                </c:pt>
                <c:pt idx="3">
                  <c:v>0.19971570717839374</c:v>
                </c:pt>
                <c:pt idx="4">
                  <c:v>0.18927125506072875</c:v>
                </c:pt>
                <c:pt idx="5">
                  <c:v>0.20045045045045046</c:v>
                </c:pt>
                <c:pt idx="6">
                  <c:v>0.18697068403908795</c:v>
                </c:pt>
                <c:pt idx="7">
                  <c:v>0.20868347338935575</c:v>
                </c:pt>
              </c:numCache>
            </c:numRef>
          </c:val>
          <c:extLst>
            <c:ext xmlns:c16="http://schemas.microsoft.com/office/drawing/2014/chart" uri="{C3380CC4-5D6E-409C-BE32-E72D297353CC}">
              <c16:uniqueId val="{00000000-1466-4CFA-9CDA-BF92F057C8EF}"/>
            </c:ext>
          </c:extLst>
        </c:ser>
        <c:dLbls>
          <c:showLegendKey val="0"/>
          <c:showVal val="0"/>
          <c:showCatName val="0"/>
          <c:showSerName val="0"/>
          <c:showPercent val="0"/>
          <c:showBubbleSize val="0"/>
        </c:dLbls>
        <c:gapWidth val="35"/>
        <c:axId val="99149312"/>
        <c:axId val="99150848"/>
      </c:barChart>
      <c:catAx>
        <c:axId val="99149312"/>
        <c:scaling>
          <c:orientation val="minMax"/>
        </c:scaling>
        <c:delete val="0"/>
        <c:axPos val="b"/>
        <c:numFmt formatCode="General" sourceLinked="1"/>
        <c:majorTickMark val="out"/>
        <c:minorTickMark val="none"/>
        <c:tickLblPos val="nextTo"/>
        <c:spPr>
          <a:ln>
            <a:solidFill>
              <a:srgbClr val="57585A"/>
            </a:solidFill>
          </a:ln>
        </c:spPr>
        <c:txPr>
          <a:bodyPr/>
          <a:lstStyle/>
          <a:p>
            <a:pPr>
              <a:defRPr sz="1400">
                <a:solidFill>
                  <a:srgbClr val="57585A"/>
                </a:solidFill>
                <a:latin typeface="Candara" panose="020E0502030303020204" pitchFamily="34" charset="0"/>
              </a:defRPr>
            </a:pPr>
            <a:endParaRPr lang="pt-BR"/>
          </a:p>
        </c:txPr>
        <c:crossAx val="99150848"/>
        <c:crosses val="autoZero"/>
        <c:auto val="1"/>
        <c:lblAlgn val="ctr"/>
        <c:lblOffset val="100"/>
        <c:noMultiLvlLbl val="0"/>
      </c:catAx>
      <c:valAx>
        <c:axId val="99150848"/>
        <c:scaling>
          <c:orientation val="minMax"/>
        </c:scaling>
        <c:delete val="1"/>
        <c:axPos val="l"/>
        <c:numFmt formatCode="0.0%" sourceLinked="1"/>
        <c:majorTickMark val="out"/>
        <c:minorTickMark val="none"/>
        <c:tickLblPos val="nextTo"/>
        <c:crossAx val="99149312"/>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D1232A"/>
            </a:solidFill>
          </c:spPr>
          <c:invertIfNegative val="0"/>
          <c:dLbls>
            <c:dLbl>
              <c:idx val="4"/>
              <c:layout>
                <c:manualLayout>
                  <c:x val="0"/>
                  <c:y val="1.56790123456790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22A-4327-9DE9-D5C4C77B3335}"/>
                </c:ext>
              </c:extLst>
            </c:dLbl>
            <c:dLbl>
              <c:idx val="5"/>
              <c:layout>
                <c:manualLayout>
                  <c:x val="0"/>
                  <c:y val="2.35185185185185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22A-4327-9DE9-D5C4C77B3335}"/>
                </c:ext>
              </c:extLst>
            </c:dLbl>
            <c:dLbl>
              <c:idx val="7"/>
              <c:layout>
                <c:manualLayout>
                  <c:x val="2.7136752136752138E-3"/>
                  <c:y val="-3.91975308641975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22A-4327-9DE9-D5C4C77B3335}"/>
                </c:ext>
              </c:extLst>
            </c:dLbl>
            <c:dLbl>
              <c:idx val="8"/>
              <c:layout>
                <c:manualLayout>
                  <c:x val="0"/>
                  <c:y val="-3.1358024691358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22A-4327-9DE9-D5C4C77B3335}"/>
                </c:ext>
              </c:extLst>
            </c:dLbl>
            <c:dLbl>
              <c:idx val="11"/>
              <c:layout>
                <c:manualLayout>
                  <c:x val="9.9500275065756255E-17"/>
                  <c:y val="2.35185185185185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22A-4327-9DE9-D5C4C77B3335}"/>
                </c:ext>
              </c:extLst>
            </c:dLbl>
            <c:spPr>
              <a:noFill/>
            </c:spPr>
            <c:txPr>
              <a:bodyPr/>
              <a:lstStyle/>
              <a:p>
                <a:pPr>
                  <a:defRPr sz="1200">
                    <a:solidFill>
                      <a:srgbClr val="57585A"/>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trendline>
            <c:spPr>
              <a:ln w="28575">
                <a:solidFill>
                  <a:srgbClr val="57585A"/>
                </a:solidFill>
              </a:ln>
            </c:spPr>
            <c:trendlineType val="movingAvg"/>
            <c:period val="3"/>
            <c:dispRSqr val="0"/>
            <c:dispEq val="0"/>
          </c:trendline>
          <c:cat>
            <c:numRef>
              <c:f>Plan2!$A$2:$A$14</c:f>
              <c:numCache>
                <c:formatCode>0</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Plan2!$D$2:$D$14</c:f>
              <c:numCache>
                <c:formatCode>0%</c:formatCode>
                <c:ptCount val="13"/>
                <c:pt idx="0">
                  <c:v>0.16849816849816851</c:v>
                </c:pt>
                <c:pt idx="1">
                  <c:v>0.1125</c:v>
                </c:pt>
                <c:pt idx="2">
                  <c:v>0.18213058419243985</c:v>
                </c:pt>
                <c:pt idx="3">
                  <c:v>0.14814814814814814</c:v>
                </c:pt>
                <c:pt idx="4">
                  <c:v>0.16561844863731656</c:v>
                </c:pt>
                <c:pt idx="5">
                  <c:v>0.104</c:v>
                </c:pt>
                <c:pt idx="6">
                  <c:v>0.1313364055299539</c:v>
                </c:pt>
                <c:pt idx="7">
                  <c:v>8.9320388349514557E-2</c:v>
                </c:pt>
                <c:pt idx="8">
                  <c:v>8.0524344569288392E-2</c:v>
                </c:pt>
                <c:pt idx="9">
                  <c:v>0.16470588235294117</c:v>
                </c:pt>
                <c:pt idx="10">
                  <c:v>6.7796610169491525E-2</c:v>
                </c:pt>
                <c:pt idx="11">
                  <c:v>6.7395264116575593E-2</c:v>
                </c:pt>
                <c:pt idx="12">
                  <c:v>3.6832412523020261E-2</c:v>
                </c:pt>
              </c:numCache>
            </c:numRef>
          </c:val>
          <c:extLst>
            <c:ext xmlns:c16="http://schemas.microsoft.com/office/drawing/2014/chart" uri="{C3380CC4-5D6E-409C-BE32-E72D297353CC}">
              <c16:uniqueId val="{00000005-E22A-4327-9DE9-D5C4C77B3335}"/>
            </c:ext>
          </c:extLst>
        </c:ser>
        <c:dLbls>
          <c:showLegendKey val="0"/>
          <c:showVal val="0"/>
          <c:showCatName val="0"/>
          <c:showSerName val="0"/>
          <c:showPercent val="0"/>
          <c:showBubbleSize val="0"/>
        </c:dLbls>
        <c:gapWidth val="35"/>
        <c:axId val="309572736"/>
        <c:axId val="309574272"/>
      </c:barChart>
      <c:catAx>
        <c:axId val="309572736"/>
        <c:scaling>
          <c:orientation val="minMax"/>
        </c:scaling>
        <c:delete val="0"/>
        <c:axPos val="b"/>
        <c:numFmt formatCode="0" sourceLinked="1"/>
        <c:majorTickMark val="out"/>
        <c:minorTickMark val="none"/>
        <c:tickLblPos val="nextTo"/>
        <c:spPr>
          <a:ln>
            <a:solidFill>
              <a:srgbClr val="57585A"/>
            </a:solidFill>
          </a:ln>
        </c:spPr>
        <c:txPr>
          <a:bodyPr/>
          <a:lstStyle/>
          <a:p>
            <a:pPr algn="ctr">
              <a:defRPr lang="pt-BR" sz="1200" b="0" i="0" u="none" strike="noStrike" kern="1200" baseline="0">
                <a:solidFill>
                  <a:srgbClr val="57585A"/>
                </a:solidFill>
                <a:latin typeface="Candara" panose="020E0502030303020204" pitchFamily="34" charset="0"/>
                <a:ea typeface="+mn-ea"/>
                <a:cs typeface="+mn-cs"/>
              </a:defRPr>
            </a:pPr>
            <a:endParaRPr lang="pt-BR"/>
          </a:p>
        </c:txPr>
        <c:crossAx val="309574272"/>
        <c:crosses val="autoZero"/>
        <c:auto val="1"/>
        <c:lblAlgn val="ctr"/>
        <c:lblOffset val="100"/>
        <c:noMultiLvlLbl val="0"/>
      </c:catAx>
      <c:valAx>
        <c:axId val="309574272"/>
        <c:scaling>
          <c:orientation val="minMax"/>
        </c:scaling>
        <c:delete val="1"/>
        <c:axPos val="l"/>
        <c:numFmt formatCode="0%" sourceLinked="1"/>
        <c:majorTickMark val="out"/>
        <c:minorTickMark val="none"/>
        <c:tickLblPos val="nextTo"/>
        <c:crossAx val="309572736"/>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v>Percentual de processos com ao menos uma sanção</c:v>
          </c:tx>
          <c:spPr>
            <a:solidFill>
              <a:srgbClr val="2F415B"/>
            </a:solidFill>
          </c:spPr>
          <c:invertIfNegative val="0"/>
          <c:dLbls>
            <c:spPr>
              <a:noFill/>
              <a:ln>
                <a:noFill/>
              </a:ln>
              <a:effectLst/>
            </c:spPr>
            <c:txPr>
              <a:bodyPr/>
              <a:lstStyle/>
              <a:p>
                <a:pPr>
                  <a:defRPr sz="1400">
                    <a:solidFill>
                      <a:srgbClr val="2F415B"/>
                    </a:solidFill>
                    <a:latin typeface="Candara" panose="020E0502030303020204" pitchFamily="34" charset="0"/>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Plan1!$A$2:$A$9</c:f>
              <c:numCache>
                <c:formatCode>General</c:formatCode>
                <c:ptCount val="8"/>
                <c:pt idx="0">
                  <c:v>2009</c:v>
                </c:pt>
                <c:pt idx="1">
                  <c:v>2010</c:v>
                </c:pt>
                <c:pt idx="2">
                  <c:v>2011</c:v>
                </c:pt>
                <c:pt idx="3">
                  <c:v>2012</c:v>
                </c:pt>
                <c:pt idx="4">
                  <c:v>2013</c:v>
                </c:pt>
                <c:pt idx="5">
                  <c:v>2014</c:v>
                </c:pt>
                <c:pt idx="6">
                  <c:v>2015</c:v>
                </c:pt>
                <c:pt idx="7">
                  <c:v>2016</c:v>
                </c:pt>
              </c:numCache>
            </c:numRef>
          </c:cat>
          <c:val>
            <c:numRef>
              <c:f>Plan1!$C$2:$C$9</c:f>
              <c:numCache>
                <c:formatCode>0.00%</c:formatCode>
                <c:ptCount val="8"/>
                <c:pt idx="0">
                  <c:v>0.34078869923484401</c:v>
                </c:pt>
                <c:pt idx="1">
                  <c:v>0.32265774378585088</c:v>
                </c:pt>
                <c:pt idx="2">
                  <c:v>0.33103130755064458</c:v>
                </c:pt>
                <c:pt idx="3">
                  <c:v>0.32325957906098218</c:v>
                </c:pt>
                <c:pt idx="4">
                  <c:v>0.34202127659574466</c:v>
                </c:pt>
                <c:pt idx="5">
                  <c:v>0.34691567628749292</c:v>
                </c:pt>
                <c:pt idx="6">
                  <c:v>0.3446153846153846</c:v>
                </c:pt>
                <c:pt idx="7">
                  <c:v>0.34850455136540964</c:v>
                </c:pt>
              </c:numCache>
            </c:numRef>
          </c:val>
          <c:extLst>
            <c:ext xmlns:c16="http://schemas.microsoft.com/office/drawing/2014/chart" uri="{C3380CC4-5D6E-409C-BE32-E72D297353CC}">
              <c16:uniqueId val="{00000000-8A2A-4D34-85E9-45ABE87CAE28}"/>
            </c:ext>
          </c:extLst>
        </c:ser>
        <c:dLbls>
          <c:showLegendKey val="0"/>
          <c:showVal val="0"/>
          <c:showCatName val="0"/>
          <c:showSerName val="0"/>
          <c:showPercent val="0"/>
          <c:showBubbleSize val="0"/>
        </c:dLbls>
        <c:gapWidth val="35"/>
        <c:axId val="310260096"/>
        <c:axId val="310261632"/>
      </c:barChart>
      <c:lineChart>
        <c:grouping val="standard"/>
        <c:varyColors val="0"/>
        <c:ser>
          <c:idx val="2"/>
          <c:order val="1"/>
          <c:tx>
            <c:v>Expulsos no PEF</c:v>
          </c:tx>
          <c:spPr>
            <a:ln>
              <a:solidFill>
                <a:srgbClr val="D1232A"/>
              </a:solidFill>
            </a:ln>
          </c:spPr>
          <c:marker>
            <c:symbol val="none"/>
          </c:marker>
          <c:cat>
            <c:numRef>
              <c:f>[1]Plan1!$A$2:$A$8</c:f>
              <c:numCache>
                <c:formatCode>General</c:formatCode>
                <c:ptCount val="7"/>
                <c:pt idx="0">
                  <c:v>0</c:v>
                </c:pt>
                <c:pt idx="1">
                  <c:v>0</c:v>
                </c:pt>
                <c:pt idx="2">
                  <c:v>0</c:v>
                </c:pt>
                <c:pt idx="3">
                  <c:v>0</c:v>
                </c:pt>
                <c:pt idx="4">
                  <c:v>0</c:v>
                </c:pt>
                <c:pt idx="5">
                  <c:v>0</c:v>
                </c:pt>
                <c:pt idx="6">
                  <c:v>0</c:v>
                </c:pt>
              </c:numCache>
            </c:numRef>
          </c:cat>
          <c:val>
            <c:numRef>
              <c:f>Plan1!$D$2:$D$9</c:f>
              <c:numCache>
                <c:formatCode>General</c:formatCode>
                <c:ptCount val="8"/>
                <c:pt idx="0">
                  <c:v>4.3299999999999998E-2</c:v>
                </c:pt>
                <c:pt idx="1">
                  <c:v>5.1200000000000002E-2</c:v>
                </c:pt>
                <c:pt idx="2">
                  <c:v>5.33E-2</c:v>
                </c:pt>
                <c:pt idx="3">
                  <c:v>5.0500000000000003E-2</c:v>
                </c:pt>
                <c:pt idx="4">
                  <c:v>5.3100000000000001E-2</c:v>
                </c:pt>
                <c:pt idx="5">
                  <c:v>5.4699999999999999E-2</c:v>
                </c:pt>
                <c:pt idx="6">
                  <c:v>5.4100000000000002E-2</c:v>
                </c:pt>
                <c:pt idx="7">
                  <c:v>2.86E-2</c:v>
                </c:pt>
              </c:numCache>
            </c:numRef>
          </c:val>
          <c:smooth val="0"/>
          <c:extLst>
            <c:ext xmlns:c16="http://schemas.microsoft.com/office/drawing/2014/chart" uri="{C3380CC4-5D6E-409C-BE32-E72D297353CC}">
              <c16:uniqueId val="{00000002-8A2A-4D34-85E9-45ABE87CAE28}"/>
            </c:ext>
          </c:extLst>
        </c:ser>
        <c:dLbls>
          <c:showLegendKey val="0"/>
          <c:showVal val="0"/>
          <c:showCatName val="0"/>
          <c:showSerName val="0"/>
          <c:showPercent val="0"/>
          <c:showBubbleSize val="0"/>
        </c:dLbls>
        <c:marker val="1"/>
        <c:smooth val="0"/>
        <c:axId val="310260096"/>
        <c:axId val="310261632"/>
      </c:lineChart>
      <c:catAx>
        <c:axId val="310260096"/>
        <c:scaling>
          <c:orientation val="minMax"/>
        </c:scaling>
        <c:delete val="0"/>
        <c:axPos val="b"/>
        <c:numFmt formatCode="General" sourceLinked="1"/>
        <c:majorTickMark val="out"/>
        <c:minorTickMark val="none"/>
        <c:tickLblPos val="nextTo"/>
        <c:txPr>
          <a:bodyPr/>
          <a:lstStyle/>
          <a:p>
            <a:pPr>
              <a:defRPr sz="1600">
                <a:solidFill>
                  <a:srgbClr val="2F415B"/>
                </a:solidFill>
                <a:latin typeface="Candara" panose="020E0502030303020204" pitchFamily="34" charset="0"/>
              </a:defRPr>
            </a:pPr>
            <a:endParaRPr lang="pt-BR"/>
          </a:p>
        </c:txPr>
        <c:crossAx val="310261632"/>
        <c:crosses val="autoZero"/>
        <c:auto val="1"/>
        <c:lblAlgn val="ctr"/>
        <c:lblOffset val="100"/>
        <c:noMultiLvlLbl val="0"/>
      </c:catAx>
      <c:valAx>
        <c:axId val="310261632"/>
        <c:scaling>
          <c:orientation val="minMax"/>
        </c:scaling>
        <c:delete val="1"/>
        <c:axPos val="l"/>
        <c:numFmt formatCode="0.00%" sourceLinked="1"/>
        <c:majorTickMark val="out"/>
        <c:minorTickMark val="none"/>
        <c:tickLblPos val="nextTo"/>
        <c:crossAx val="310260096"/>
        <c:crosses val="autoZero"/>
        <c:crossBetween val="between"/>
      </c:valAx>
    </c:plotArea>
    <c:plotVisOnly val="1"/>
    <c:dispBlanksAs val="gap"/>
    <c:showDLblsOverMax val="0"/>
  </c:chart>
  <c:spPr>
    <a:ln>
      <a:noFill/>
    </a:ln>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B18817-41AC-4BE2-8AC8-6555D4878525}"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pt-BR"/>
        </a:p>
      </dgm:t>
    </dgm:pt>
    <dgm:pt modelId="{6AFC643E-B3C9-4C8B-AE55-1B62D6D9F110}">
      <dgm:prSet phldrT="[Texto]" custT="1"/>
      <dgm:spPr/>
      <dgm:t>
        <a:bodyPr/>
        <a:lstStyle/>
        <a:p>
          <a:r>
            <a:rPr lang="pt-BR" sz="2200" b="1" dirty="0"/>
            <a:t>DETECTAR</a:t>
          </a:r>
        </a:p>
      </dgm:t>
    </dgm:pt>
    <dgm:pt modelId="{A95A24EC-CA62-4935-AAB4-D79D86E1F7D3}" type="parTrans" cxnId="{BAC1B0D9-32A1-4AF1-9686-400F40C674E8}">
      <dgm:prSet/>
      <dgm:spPr/>
      <dgm:t>
        <a:bodyPr/>
        <a:lstStyle/>
        <a:p>
          <a:endParaRPr lang="pt-BR" sz="2200" b="1"/>
        </a:p>
      </dgm:t>
    </dgm:pt>
    <dgm:pt modelId="{BB803731-51BB-433E-AD60-5BF173EAFDF5}" type="sibTrans" cxnId="{BAC1B0D9-32A1-4AF1-9686-400F40C674E8}">
      <dgm:prSet/>
      <dgm:spPr/>
      <dgm:t>
        <a:bodyPr/>
        <a:lstStyle/>
        <a:p>
          <a:endParaRPr lang="pt-BR" sz="2200" b="1"/>
        </a:p>
      </dgm:t>
    </dgm:pt>
    <dgm:pt modelId="{766CBED5-72E3-4996-A53D-28CA54095B83}">
      <dgm:prSet phldrT="[Texto]" custT="1"/>
      <dgm:spPr/>
      <dgm:t>
        <a:bodyPr/>
        <a:lstStyle/>
        <a:p>
          <a:r>
            <a:rPr lang="pt-BR" sz="2200" b="1" dirty="0"/>
            <a:t>PUNIR</a:t>
          </a:r>
        </a:p>
      </dgm:t>
    </dgm:pt>
    <dgm:pt modelId="{6493A560-5C3C-4226-BA56-C939BDD12F1B}" type="parTrans" cxnId="{24AC666C-FB7A-4E40-BE38-F375FE092DC8}">
      <dgm:prSet/>
      <dgm:spPr/>
      <dgm:t>
        <a:bodyPr/>
        <a:lstStyle/>
        <a:p>
          <a:endParaRPr lang="pt-BR" sz="2200" b="1"/>
        </a:p>
      </dgm:t>
    </dgm:pt>
    <dgm:pt modelId="{341CC2B4-50DB-4A14-BA71-56F8AE8F65E2}" type="sibTrans" cxnId="{24AC666C-FB7A-4E40-BE38-F375FE092DC8}">
      <dgm:prSet/>
      <dgm:spPr/>
      <dgm:t>
        <a:bodyPr/>
        <a:lstStyle/>
        <a:p>
          <a:endParaRPr lang="pt-BR" sz="2200" b="1"/>
        </a:p>
      </dgm:t>
    </dgm:pt>
    <dgm:pt modelId="{33281836-79FE-4FAC-BE14-B751F01E8D67}">
      <dgm:prSet phldrT="[Texto]" custT="1"/>
      <dgm:spPr/>
      <dgm:t>
        <a:bodyPr/>
        <a:lstStyle/>
        <a:p>
          <a:r>
            <a:rPr lang="pt-BR" sz="2200" b="1" dirty="0"/>
            <a:t>PREVENIR</a:t>
          </a:r>
        </a:p>
      </dgm:t>
    </dgm:pt>
    <dgm:pt modelId="{D47C5FB5-19CB-4F92-97B7-5FC0C1E33D78}" type="parTrans" cxnId="{62DE770D-7433-4C33-8AEE-213641142B19}">
      <dgm:prSet/>
      <dgm:spPr/>
      <dgm:t>
        <a:bodyPr/>
        <a:lstStyle/>
        <a:p>
          <a:endParaRPr lang="pt-BR" sz="2200" b="1"/>
        </a:p>
      </dgm:t>
    </dgm:pt>
    <dgm:pt modelId="{1A7FA34C-3D89-4BDE-81B7-0B6998BBBC28}" type="sibTrans" cxnId="{62DE770D-7433-4C33-8AEE-213641142B19}">
      <dgm:prSet/>
      <dgm:spPr/>
      <dgm:t>
        <a:bodyPr/>
        <a:lstStyle/>
        <a:p>
          <a:endParaRPr lang="pt-BR" sz="2200" b="1"/>
        </a:p>
      </dgm:t>
    </dgm:pt>
    <dgm:pt modelId="{17C3B4DE-AC96-469B-B4A1-67856346DE4E}" type="pres">
      <dgm:prSet presAssocID="{4AB18817-41AC-4BE2-8AC8-6555D4878525}" presName="cycle" presStyleCnt="0">
        <dgm:presLayoutVars>
          <dgm:dir/>
          <dgm:resizeHandles val="exact"/>
        </dgm:presLayoutVars>
      </dgm:prSet>
      <dgm:spPr/>
    </dgm:pt>
    <dgm:pt modelId="{30E6F86E-1FB2-4D5D-98E0-4D4490A17A6B}" type="pres">
      <dgm:prSet presAssocID="{6AFC643E-B3C9-4C8B-AE55-1B62D6D9F110}" presName="node" presStyleLbl="node1" presStyleIdx="0" presStyleCnt="3" custScaleX="131454">
        <dgm:presLayoutVars>
          <dgm:bulletEnabled val="1"/>
        </dgm:presLayoutVars>
      </dgm:prSet>
      <dgm:spPr/>
    </dgm:pt>
    <dgm:pt modelId="{7F026532-E581-408B-B62D-B460FF4BD8E2}" type="pres">
      <dgm:prSet presAssocID="{6AFC643E-B3C9-4C8B-AE55-1B62D6D9F110}" presName="spNode" presStyleCnt="0"/>
      <dgm:spPr/>
    </dgm:pt>
    <dgm:pt modelId="{7524B327-9FE0-4CB0-AE8A-08E58FE8E51A}" type="pres">
      <dgm:prSet presAssocID="{BB803731-51BB-433E-AD60-5BF173EAFDF5}" presName="sibTrans" presStyleLbl="sibTrans1D1" presStyleIdx="0" presStyleCnt="3"/>
      <dgm:spPr/>
    </dgm:pt>
    <dgm:pt modelId="{93A78024-481C-4773-8D41-3965A6876B78}" type="pres">
      <dgm:prSet presAssocID="{766CBED5-72E3-4996-A53D-28CA54095B83}" presName="node" presStyleLbl="node1" presStyleIdx="1" presStyleCnt="3" custScaleX="125847" custRadScaleRad="105187" custRadScaleInc="-46121">
        <dgm:presLayoutVars>
          <dgm:bulletEnabled val="1"/>
        </dgm:presLayoutVars>
      </dgm:prSet>
      <dgm:spPr/>
    </dgm:pt>
    <dgm:pt modelId="{7603A4E1-BD51-45F9-AD24-CEDD6C2CD7FA}" type="pres">
      <dgm:prSet presAssocID="{766CBED5-72E3-4996-A53D-28CA54095B83}" presName="spNode" presStyleCnt="0"/>
      <dgm:spPr/>
    </dgm:pt>
    <dgm:pt modelId="{6D7530AC-D780-4A22-B143-A52A610769C7}" type="pres">
      <dgm:prSet presAssocID="{341CC2B4-50DB-4A14-BA71-56F8AE8F65E2}" presName="sibTrans" presStyleLbl="sibTrans1D1" presStyleIdx="1" presStyleCnt="3"/>
      <dgm:spPr/>
    </dgm:pt>
    <dgm:pt modelId="{3D14F200-120E-40BD-B164-FE511FE2BD84}" type="pres">
      <dgm:prSet presAssocID="{33281836-79FE-4FAC-BE14-B751F01E8D67}" presName="node" presStyleLbl="node1" presStyleIdx="2" presStyleCnt="3" custScaleX="134081" custRadScaleRad="113099" custRadScaleInc="-3473">
        <dgm:presLayoutVars>
          <dgm:bulletEnabled val="1"/>
        </dgm:presLayoutVars>
      </dgm:prSet>
      <dgm:spPr/>
    </dgm:pt>
    <dgm:pt modelId="{411C7892-BB85-4B12-ACD4-46ABE39535AD}" type="pres">
      <dgm:prSet presAssocID="{33281836-79FE-4FAC-BE14-B751F01E8D67}" presName="spNode" presStyleCnt="0"/>
      <dgm:spPr/>
    </dgm:pt>
    <dgm:pt modelId="{86FD2375-3054-45E4-8A16-6107C82F148A}" type="pres">
      <dgm:prSet presAssocID="{1A7FA34C-3D89-4BDE-81B7-0B6998BBBC28}" presName="sibTrans" presStyleLbl="sibTrans1D1" presStyleIdx="2" presStyleCnt="3"/>
      <dgm:spPr/>
    </dgm:pt>
  </dgm:ptLst>
  <dgm:cxnLst>
    <dgm:cxn modelId="{96771E0A-3E89-4C24-ACE0-FF133BD54C82}" type="presOf" srcId="{341CC2B4-50DB-4A14-BA71-56F8AE8F65E2}" destId="{6D7530AC-D780-4A22-B143-A52A610769C7}" srcOrd="0" destOrd="0" presId="urn:microsoft.com/office/officeart/2005/8/layout/cycle6"/>
    <dgm:cxn modelId="{B5F02A38-9474-42DA-8030-15DB616D63FD}" type="presOf" srcId="{766CBED5-72E3-4996-A53D-28CA54095B83}" destId="{93A78024-481C-4773-8D41-3965A6876B78}" srcOrd="0" destOrd="0" presId="urn:microsoft.com/office/officeart/2005/8/layout/cycle6"/>
    <dgm:cxn modelId="{24AC666C-FB7A-4E40-BE38-F375FE092DC8}" srcId="{4AB18817-41AC-4BE2-8AC8-6555D4878525}" destId="{766CBED5-72E3-4996-A53D-28CA54095B83}" srcOrd="1" destOrd="0" parTransId="{6493A560-5C3C-4226-BA56-C939BDD12F1B}" sibTransId="{341CC2B4-50DB-4A14-BA71-56F8AE8F65E2}"/>
    <dgm:cxn modelId="{D527F89D-BE21-4351-97AC-F12F8B9689F2}" type="presOf" srcId="{4AB18817-41AC-4BE2-8AC8-6555D4878525}" destId="{17C3B4DE-AC96-469B-B4A1-67856346DE4E}" srcOrd="0" destOrd="0" presId="urn:microsoft.com/office/officeart/2005/8/layout/cycle6"/>
    <dgm:cxn modelId="{62DE770D-7433-4C33-8AEE-213641142B19}" srcId="{4AB18817-41AC-4BE2-8AC8-6555D4878525}" destId="{33281836-79FE-4FAC-BE14-B751F01E8D67}" srcOrd="2" destOrd="0" parTransId="{D47C5FB5-19CB-4F92-97B7-5FC0C1E33D78}" sibTransId="{1A7FA34C-3D89-4BDE-81B7-0B6998BBBC28}"/>
    <dgm:cxn modelId="{BAC1B0D9-32A1-4AF1-9686-400F40C674E8}" srcId="{4AB18817-41AC-4BE2-8AC8-6555D4878525}" destId="{6AFC643E-B3C9-4C8B-AE55-1B62D6D9F110}" srcOrd="0" destOrd="0" parTransId="{A95A24EC-CA62-4935-AAB4-D79D86E1F7D3}" sibTransId="{BB803731-51BB-433E-AD60-5BF173EAFDF5}"/>
    <dgm:cxn modelId="{7E7EB86F-D6E3-499F-88AD-A32689260080}" type="presOf" srcId="{BB803731-51BB-433E-AD60-5BF173EAFDF5}" destId="{7524B327-9FE0-4CB0-AE8A-08E58FE8E51A}" srcOrd="0" destOrd="0" presId="urn:microsoft.com/office/officeart/2005/8/layout/cycle6"/>
    <dgm:cxn modelId="{01187D8A-372A-4FBC-891B-98D7C1AF810C}" type="presOf" srcId="{1A7FA34C-3D89-4BDE-81B7-0B6998BBBC28}" destId="{86FD2375-3054-45E4-8A16-6107C82F148A}" srcOrd="0" destOrd="0" presId="urn:microsoft.com/office/officeart/2005/8/layout/cycle6"/>
    <dgm:cxn modelId="{BEE26F86-9142-43FF-9D76-84F5D2700FF1}" type="presOf" srcId="{33281836-79FE-4FAC-BE14-B751F01E8D67}" destId="{3D14F200-120E-40BD-B164-FE511FE2BD84}" srcOrd="0" destOrd="0" presId="urn:microsoft.com/office/officeart/2005/8/layout/cycle6"/>
    <dgm:cxn modelId="{AE6F080B-56A9-4CB3-BEF0-F9BBF66445F5}" type="presOf" srcId="{6AFC643E-B3C9-4C8B-AE55-1B62D6D9F110}" destId="{30E6F86E-1FB2-4D5D-98E0-4D4490A17A6B}" srcOrd="0" destOrd="0" presId="urn:microsoft.com/office/officeart/2005/8/layout/cycle6"/>
    <dgm:cxn modelId="{464580DB-A52D-4339-831F-55FEFC93338B}" type="presParOf" srcId="{17C3B4DE-AC96-469B-B4A1-67856346DE4E}" destId="{30E6F86E-1FB2-4D5D-98E0-4D4490A17A6B}" srcOrd="0" destOrd="0" presId="urn:microsoft.com/office/officeart/2005/8/layout/cycle6"/>
    <dgm:cxn modelId="{733DB478-B1C1-444D-95EC-62826127DB04}" type="presParOf" srcId="{17C3B4DE-AC96-469B-B4A1-67856346DE4E}" destId="{7F026532-E581-408B-B62D-B460FF4BD8E2}" srcOrd="1" destOrd="0" presId="urn:microsoft.com/office/officeart/2005/8/layout/cycle6"/>
    <dgm:cxn modelId="{389DA550-CB36-466B-BA24-29C5B632FD70}" type="presParOf" srcId="{17C3B4DE-AC96-469B-B4A1-67856346DE4E}" destId="{7524B327-9FE0-4CB0-AE8A-08E58FE8E51A}" srcOrd="2" destOrd="0" presId="urn:microsoft.com/office/officeart/2005/8/layout/cycle6"/>
    <dgm:cxn modelId="{C99136F7-E8BA-48F5-A71A-B04141C11E86}" type="presParOf" srcId="{17C3B4DE-AC96-469B-B4A1-67856346DE4E}" destId="{93A78024-481C-4773-8D41-3965A6876B78}" srcOrd="3" destOrd="0" presId="urn:microsoft.com/office/officeart/2005/8/layout/cycle6"/>
    <dgm:cxn modelId="{5AECF99C-EFD7-48D1-A63D-815360F273F8}" type="presParOf" srcId="{17C3B4DE-AC96-469B-B4A1-67856346DE4E}" destId="{7603A4E1-BD51-45F9-AD24-CEDD6C2CD7FA}" srcOrd="4" destOrd="0" presId="urn:microsoft.com/office/officeart/2005/8/layout/cycle6"/>
    <dgm:cxn modelId="{EB8D8F35-15C5-46F7-B99D-7ABD50EB56A0}" type="presParOf" srcId="{17C3B4DE-AC96-469B-B4A1-67856346DE4E}" destId="{6D7530AC-D780-4A22-B143-A52A610769C7}" srcOrd="5" destOrd="0" presId="urn:microsoft.com/office/officeart/2005/8/layout/cycle6"/>
    <dgm:cxn modelId="{06518416-C713-4AC4-883F-4E6587E7529F}" type="presParOf" srcId="{17C3B4DE-AC96-469B-B4A1-67856346DE4E}" destId="{3D14F200-120E-40BD-B164-FE511FE2BD84}" srcOrd="6" destOrd="0" presId="urn:microsoft.com/office/officeart/2005/8/layout/cycle6"/>
    <dgm:cxn modelId="{EDFBD878-F023-44BC-9AA5-E2529F0433FD}" type="presParOf" srcId="{17C3B4DE-AC96-469B-B4A1-67856346DE4E}" destId="{411C7892-BB85-4B12-ACD4-46ABE39535AD}" srcOrd="7" destOrd="0" presId="urn:microsoft.com/office/officeart/2005/8/layout/cycle6"/>
    <dgm:cxn modelId="{256F2F03-2B16-44E0-81ED-76D049D38D56}" type="presParOf" srcId="{17C3B4DE-AC96-469B-B4A1-67856346DE4E}" destId="{86FD2375-3054-45E4-8A16-6107C82F148A}"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008C4F-F7B4-4593-ACF9-EEE92B15275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pt-BR"/>
        </a:p>
      </dgm:t>
    </dgm:pt>
    <dgm:pt modelId="{BEA87914-3726-4AE5-9092-99C4BD1E6845}">
      <dgm:prSet phldrT="[Texto]" custT="1"/>
      <dgm:spPr/>
      <dgm:t>
        <a:bodyPr/>
        <a:lstStyle/>
        <a:p>
          <a:r>
            <a:rPr lang="pt-BR" sz="2000" dirty="0"/>
            <a:t>Controle Interno</a:t>
          </a:r>
        </a:p>
      </dgm:t>
    </dgm:pt>
    <dgm:pt modelId="{13C7D8E4-5090-4543-861A-0062412BFBC1}" type="parTrans" cxnId="{CD6536B7-B7FA-46EA-BEAC-20424FFB1C7E}">
      <dgm:prSet/>
      <dgm:spPr/>
      <dgm:t>
        <a:bodyPr/>
        <a:lstStyle/>
        <a:p>
          <a:endParaRPr lang="pt-BR"/>
        </a:p>
      </dgm:t>
    </dgm:pt>
    <dgm:pt modelId="{F064E9E1-747F-40C4-A815-F055DE0062BD}" type="sibTrans" cxnId="{CD6536B7-B7FA-46EA-BEAC-20424FFB1C7E}">
      <dgm:prSet/>
      <dgm:spPr/>
      <dgm:t>
        <a:bodyPr/>
        <a:lstStyle/>
        <a:p>
          <a:endParaRPr lang="pt-BR"/>
        </a:p>
      </dgm:t>
    </dgm:pt>
    <dgm:pt modelId="{C7A789F9-6FBA-4AA6-9C57-96496CF3A2E5}">
      <dgm:prSet phldrT="[Texto]" custT="1"/>
      <dgm:spPr/>
      <dgm:t>
        <a:bodyPr/>
        <a:lstStyle/>
        <a:p>
          <a:r>
            <a:rPr lang="pt-BR" sz="2000" dirty="0"/>
            <a:t>Denúncias</a:t>
          </a:r>
        </a:p>
      </dgm:t>
    </dgm:pt>
    <dgm:pt modelId="{EEAF991E-099A-4ED3-A11A-919A99167205}" type="parTrans" cxnId="{48AFDC6A-0D7D-4D90-9330-FFE55D63A7A7}">
      <dgm:prSet/>
      <dgm:spPr/>
      <dgm:t>
        <a:bodyPr/>
        <a:lstStyle/>
        <a:p>
          <a:endParaRPr lang="pt-BR"/>
        </a:p>
      </dgm:t>
    </dgm:pt>
    <dgm:pt modelId="{E2957D1D-E7C3-4CD7-8F88-79E9EE4F5271}" type="sibTrans" cxnId="{48AFDC6A-0D7D-4D90-9330-FFE55D63A7A7}">
      <dgm:prSet/>
      <dgm:spPr/>
      <dgm:t>
        <a:bodyPr/>
        <a:lstStyle/>
        <a:p>
          <a:endParaRPr lang="pt-BR"/>
        </a:p>
      </dgm:t>
    </dgm:pt>
    <dgm:pt modelId="{ADF908E3-5642-4E00-9AC2-A597DA316EC1}">
      <dgm:prSet phldrT="[Texto]"/>
      <dgm:spPr/>
      <dgm:t>
        <a:bodyPr/>
        <a:lstStyle/>
        <a:p>
          <a:r>
            <a:rPr lang="pt-BR" dirty="0"/>
            <a:t>Controle Externo</a:t>
          </a:r>
        </a:p>
      </dgm:t>
    </dgm:pt>
    <dgm:pt modelId="{8A196838-F228-49FB-89C7-EB37060D831D}" type="parTrans" cxnId="{45A6BDC8-58E5-4CE9-B695-20C072BA5DEF}">
      <dgm:prSet/>
      <dgm:spPr/>
      <dgm:t>
        <a:bodyPr/>
        <a:lstStyle/>
        <a:p>
          <a:endParaRPr lang="pt-BR"/>
        </a:p>
      </dgm:t>
    </dgm:pt>
    <dgm:pt modelId="{D3F3E825-597D-432D-87DF-2C2013416DCC}" type="sibTrans" cxnId="{45A6BDC8-58E5-4CE9-B695-20C072BA5DEF}">
      <dgm:prSet/>
      <dgm:spPr/>
      <dgm:t>
        <a:bodyPr/>
        <a:lstStyle/>
        <a:p>
          <a:endParaRPr lang="pt-BR"/>
        </a:p>
      </dgm:t>
    </dgm:pt>
    <dgm:pt modelId="{41DF64D9-013C-4861-AB88-6C8148BA9EC7}">
      <dgm:prSet phldrT="[Texto]" custT="1"/>
      <dgm:spPr/>
      <dgm:t>
        <a:bodyPr/>
        <a:lstStyle/>
        <a:p>
          <a:r>
            <a:rPr lang="pt-BR" sz="2800" dirty="0"/>
            <a:t>Juízo de Admissibilidade Correcional</a:t>
          </a:r>
        </a:p>
      </dgm:t>
    </dgm:pt>
    <dgm:pt modelId="{5B4664F0-0718-47E9-9D3F-46B34B81826D}" type="parTrans" cxnId="{D821C632-BE22-49ED-8CF0-6EF16B6E74F8}">
      <dgm:prSet/>
      <dgm:spPr/>
      <dgm:t>
        <a:bodyPr/>
        <a:lstStyle/>
        <a:p>
          <a:endParaRPr lang="pt-BR"/>
        </a:p>
      </dgm:t>
    </dgm:pt>
    <dgm:pt modelId="{26975FF7-1A5A-4B10-B582-5C5D1F0FBEE2}" type="sibTrans" cxnId="{D821C632-BE22-49ED-8CF0-6EF16B6E74F8}">
      <dgm:prSet/>
      <dgm:spPr/>
      <dgm:t>
        <a:bodyPr/>
        <a:lstStyle/>
        <a:p>
          <a:endParaRPr lang="pt-BR"/>
        </a:p>
      </dgm:t>
    </dgm:pt>
    <dgm:pt modelId="{DA0D4B80-D52C-4C1A-9C80-9908FD46380F}" type="pres">
      <dgm:prSet presAssocID="{C8008C4F-F7B4-4593-ACF9-EEE92B15275C}" presName="Name0" presStyleCnt="0">
        <dgm:presLayoutVars>
          <dgm:chMax val="4"/>
          <dgm:resizeHandles val="exact"/>
        </dgm:presLayoutVars>
      </dgm:prSet>
      <dgm:spPr/>
    </dgm:pt>
    <dgm:pt modelId="{33CA44F0-6891-4A9B-A06A-F7B1C7D278F4}" type="pres">
      <dgm:prSet presAssocID="{C8008C4F-F7B4-4593-ACF9-EEE92B15275C}" presName="ellipse" presStyleLbl="trBgShp" presStyleIdx="0" presStyleCnt="1"/>
      <dgm:spPr/>
    </dgm:pt>
    <dgm:pt modelId="{AC32A87B-1E1D-4E39-B867-92C855E7F316}" type="pres">
      <dgm:prSet presAssocID="{C8008C4F-F7B4-4593-ACF9-EEE92B15275C}" presName="arrow1" presStyleLbl="fgShp" presStyleIdx="0" presStyleCnt="1"/>
      <dgm:spPr/>
    </dgm:pt>
    <dgm:pt modelId="{864B0C18-3104-4C57-92D1-F0B705DC196E}" type="pres">
      <dgm:prSet presAssocID="{C8008C4F-F7B4-4593-ACF9-EEE92B15275C}" presName="rectangle" presStyleLbl="revTx" presStyleIdx="0" presStyleCnt="1" custScaleX="154911" custLinFactNeighborX="6563" custLinFactNeighborY="-1043">
        <dgm:presLayoutVars>
          <dgm:bulletEnabled val="1"/>
        </dgm:presLayoutVars>
      </dgm:prSet>
      <dgm:spPr/>
    </dgm:pt>
    <dgm:pt modelId="{98376CDF-021E-4526-BC6F-5CA3D20A9D55}" type="pres">
      <dgm:prSet presAssocID="{C7A789F9-6FBA-4AA6-9C57-96496CF3A2E5}" presName="item1" presStyleLbl="node1" presStyleIdx="0" presStyleCnt="3">
        <dgm:presLayoutVars>
          <dgm:bulletEnabled val="1"/>
        </dgm:presLayoutVars>
      </dgm:prSet>
      <dgm:spPr/>
    </dgm:pt>
    <dgm:pt modelId="{FFF9CF39-2930-44E3-BCEC-5464853EEE29}" type="pres">
      <dgm:prSet presAssocID="{ADF908E3-5642-4E00-9AC2-A597DA316EC1}" presName="item2" presStyleLbl="node1" presStyleIdx="1" presStyleCnt="3" custScaleX="112883">
        <dgm:presLayoutVars>
          <dgm:bulletEnabled val="1"/>
        </dgm:presLayoutVars>
      </dgm:prSet>
      <dgm:spPr/>
    </dgm:pt>
    <dgm:pt modelId="{7875F269-9694-4F7E-B59F-30A2E216886C}" type="pres">
      <dgm:prSet presAssocID="{41DF64D9-013C-4861-AB88-6C8148BA9EC7}" presName="item3" presStyleLbl="node1" presStyleIdx="2" presStyleCnt="3">
        <dgm:presLayoutVars>
          <dgm:bulletEnabled val="1"/>
        </dgm:presLayoutVars>
      </dgm:prSet>
      <dgm:spPr/>
    </dgm:pt>
    <dgm:pt modelId="{353463B8-ADD9-4C33-9B6D-DD82C5DE328E}" type="pres">
      <dgm:prSet presAssocID="{C8008C4F-F7B4-4593-ACF9-EEE92B15275C}" presName="funnel" presStyleLbl="trAlignAcc1" presStyleIdx="0" presStyleCnt="1" custLinFactNeighborX="-193" custLinFactNeighborY="-536"/>
      <dgm:spPr/>
    </dgm:pt>
  </dgm:ptLst>
  <dgm:cxnLst>
    <dgm:cxn modelId="{D821C632-BE22-49ED-8CF0-6EF16B6E74F8}" srcId="{C8008C4F-F7B4-4593-ACF9-EEE92B15275C}" destId="{41DF64D9-013C-4861-AB88-6C8148BA9EC7}" srcOrd="3" destOrd="0" parTransId="{5B4664F0-0718-47E9-9D3F-46B34B81826D}" sibTransId="{26975FF7-1A5A-4B10-B582-5C5D1F0FBEE2}"/>
    <dgm:cxn modelId="{45A6BDC8-58E5-4CE9-B695-20C072BA5DEF}" srcId="{C8008C4F-F7B4-4593-ACF9-EEE92B15275C}" destId="{ADF908E3-5642-4E00-9AC2-A597DA316EC1}" srcOrd="2" destOrd="0" parTransId="{8A196838-F228-49FB-89C7-EB37060D831D}" sibTransId="{D3F3E825-597D-432D-87DF-2C2013416DCC}"/>
    <dgm:cxn modelId="{ACFB1533-7019-4AA1-A031-1E3557B0A073}" type="presOf" srcId="{41DF64D9-013C-4861-AB88-6C8148BA9EC7}" destId="{864B0C18-3104-4C57-92D1-F0B705DC196E}" srcOrd="0" destOrd="0" presId="urn:microsoft.com/office/officeart/2005/8/layout/funnel1"/>
    <dgm:cxn modelId="{8F4AEB42-7053-45F9-B6A5-17367C8BA804}" type="presOf" srcId="{C7A789F9-6FBA-4AA6-9C57-96496CF3A2E5}" destId="{FFF9CF39-2930-44E3-BCEC-5464853EEE29}" srcOrd="0" destOrd="0" presId="urn:microsoft.com/office/officeart/2005/8/layout/funnel1"/>
    <dgm:cxn modelId="{48AFDC6A-0D7D-4D90-9330-FFE55D63A7A7}" srcId="{C8008C4F-F7B4-4593-ACF9-EEE92B15275C}" destId="{C7A789F9-6FBA-4AA6-9C57-96496CF3A2E5}" srcOrd="1" destOrd="0" parTransId="{EEAF991E-099A-4ED3-A11A-919A99167205}" sibTransId="{E2957D1D-E7C3-4CD7-8F88-79E9EE4F5271}"/>
    <dgm:cxn modelId="{CD6536B7-B7FA-46EA-BEAC-20424FFB1C7E}" srcId="{C8008C4F-F7B4-4593-ACF9-EEE92B15275C}" destId="{BEA87914-3726-4AE5-9092-99C4BD1E6845}" srcOrd="0" destOrd="0" parTransId="{13C7D8E4-5090-4543-861A-0062412BFBC1}" sibTransId="{F064E9E1-747F-40C4-A815-F055DE0062BD}"/>
    <dgm:cxn modelId="{BC867305-8F91-4030-9E52-5062091612A3}" type="presOf" srcId="{BEA87914-3726-4AE5-9092-99C4BD1E6845}" destId="{7875F269-9694-4F7E-B59F-30A2E216886C}" srcOrd="0" destOrd="0" presId="urn:microsoft.com/office/officeart/2005/8/layout/funnel1"/>
    <dgm:cxn modelId="{BF5AC2C2-0C41-4621-9AE2-3919478A617F}" type="presOf" srcId="{ADF908E3-5642-4E00-9AC2-A597DA316EC1}" destId="{98376CDF-021E-4526-BC6F-5CA3D20A9D55}" srcOrd="0" destOrd="0" presId="urn:microsoft.com/office/officeart/2005/8/layout/funnel1"/>
    <dgm:cxn modelId="{F3B490E4-EA1A-4B47-AAFF-0EFA08CD651B}" type="presOf" srcId="{C8008C4F-F7B4-4593-ACF9-EEE92B15275C}" destId="{DA0D4B80-D52C-4C1A-9C80-9908FD46380F}" srcOrd="0" destOrd="0" presId="urn:microsoft.com/office/officeart/2005/8/layout/funnel1"/>
    <dgm:cxn modelId="{6C79EAFB-6F93-454F-BDE8-1AF64DA1AD41}" type="presParOf" srcId="{DA0D4B80-D52C-4C1A-9C80-9908FD46380F}" destId="{33CA44F0-6891-4A9B-A06A-F7B1C7D278F4}" srcOrd="0" destOrd="0" presId="urn:microsoft.com/office/officeart/2005/8/layout/funnel1"/>
    <dgm:cxn modelId="{9545687E-760E-4810-BA15-1300F4EDFD39}" type="presParOf" srcId="{DA0D4B80-D52C-4C1A-9C80-9908FD46380F}" destId="{AC32A87B-1E1D-4E39-B867-92C855E7F316}" srcOrd="1" destOrd="0" presId="urn:microsoft.com/office/officeart/2005/8/layout/funnel1"/>
    <dgm:cxn modelId="{709140C0-D59D-419E-B926-9240280288B9}" type="presParOf" srcId="{DA0D4B80-D52C-4C1A-9C80-9908FD46380F}" destId="{864B0C18-3104-4C57-92D1-F0B705DC196E}" srcOrd="2" destOrd="0" presId="urn:microsoft.com/office/officeart/2005/8/layout/funnel1"/>
    <dgm:cxn modelId="{184F286C-98B5-4BC9-8566-E813B397A542}" type="presParOf" srcId="{DA0D4B80-D52C-4C1A-9C80-9908FD46380F}" destId="{98376CDF-021E-4526-BC6F-5CA3D20A9D55}" srcOrd="3" destOrd="0" presId="urn:microsoft.com/office/officeart/2005/8/layout/funnel1"/>
    <dgm:cxn modelId="{FAF34847-B108-4806-AC77-1D196E4250CA}" type="presParOf" srcId="{DA0D4B80-D52C-4C1A-9C80-9908FD46380F}" destId="{FFF9CF39-2930-44E3-BCEC-5464853EEE29}" srcOrd="4" destOrd="0" presId="urn:microsoft.com/office/officeart/2005/8/layout/funnel1"/>
    <dgm:cxn modelId="{C1329647-9DED-48CE-9903-38BE4AE689C3}" type="presParOf" srcId="{DA0D4B80-D52C-4C1A-9C80-9908FD46380F}" destId="{7875F269-9694-4F7E-B59F-30A2E216886C}" srcOrd="5" destOrd="0" presId="urn:microsoft.com/office/officeart/2005/8/layout/funnel1"/>
    <dgm:cxn modelId="{6A98C02B-F42A-4F22-B721-FCDE1F1F3344}" type="presParOf" srcId="{DA0D4B80-D52C-4C1A-9C80-9908FD46380F}" destId="{353463B8-ADD9-4C33-9B6D-DD82C5DE328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008C4F-F7B4-4593-ACF9-EEE92B15275C}"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pt-BR"/>
        </a:p>
      </dgm:t>
    </dgm:pt>
    <dgm:pt modelId="{BEA87914-3726-4AE5-9092-99C4BD1E6845}">
      <dgm:prSet phldrT="[Texto]" custT="1"/>
      <dgm:spPr/>
      <dgm:t>
        <a:bodyPr/>
        <a:lstStyle/>
        <a:p>
          <a:r>
            <a:rPr lang="pt-BR" sz="2000" dirty="0"/>
            <a:t>Controle Interno</a:t>
          </a:r>
        </a:p>
      </dgm:t>
    </dgm:pt>
    <dgm:pt modelId="{13C7D8E4-5090-4543-861A-0062412BFBC1}" type="parTrans" cxnId="{CD6536B7-B7FA-46EA-BEAC-20424FFB1C7E}">
      <dgm:prSet/>
      <dgm:spPr/>
      <dgm:t>
        <a:bodyPr/>
        <a:lstStyle/>
        <a:p>
          <a:endParaRPr lang="pt-BR"/>
        </a:p>
      </dgm:t>
    </dgm:pt>
    <dgm:pt modelId="{F064E9E1-747F-40C4-A815-F055DE0062BD}" type="sibTrans" cxnId="{CD6536B7-B7FA-46EA-BEAC-20424FFB1C7E}">
      <dgm:prSet/>
      <dgm:spPr/>
      <dgm:t>
        <a:bodyPr/>
        <a:lstStyle/>
        <a:p>
          <a:endParaRPr lang="pt-BR"/>
        </a:p>
      </dgm:t>
    </dgm:pt>
    <dgm:pt modelId="{C7A789F9-6FBA-4AA6-9C57-96496CF3A2E5}">
      <dgm:prSet phldrT="[Texto]" custT="1"/>
      <dgm:spPr>
        <a:solidFill>
          <a:schemeClr val="bg2">
            <a:lumMod val="90000"/>
          </a:schemeClr>
        </a:solidFill>
      </dgm:spPr>
      <dgm:t>
        <a:bodyPr/>
        <a:lstStyle/>
        <a:p>
          <a:r>
            <a:rPr lang="pt-BR" sz="2000" dirty="0"/>
            <a:t>Denúncias</a:t>
          </a:r>
        </a:p>
      </dgm:t>
    </dgm:pt>
    <dgm:pt modelId="{EEAF991E-099A-4ED3-A11A-919A99167205}" type="parTrans" cxnId="{48AFDC6A-0D7D-4D90-9330-FFE55D63A7A7}">
      <dgm:prSet/>
      <dgm:spPr/>
      <dgm:t>
        <a:bodyPr/>
        <a:lstStyle/>
        <a:p>
          <a:endParaRPr lang="pt-BR"/>
        </a:p>
      </dgm:t>
    </dgm:pt>
    <dgm:pt modelId="{E2957D1D-E7C3-4CD7-8F88-79E9EE4F5271}" type="sibTrans" cxnId="{48AFDC6A-0D7D-4D90-9330-FFE55D63A7A7}">
      <dgm:prSet/>
      <dgm:spPr/>
      <dgm:t>
        <a:bodyPr/>
        <a:lstStyle/>
        <a:p>
          <a:endParaRPr lang="pt-BR"/>
        </a:p>
      </dgm:t>
    </dgm:pt>
    <dgm:pt modelId="{ADF908E3-5642-4E00-9AC2-A597DA316EC1}">
      <dgm:prSet phldrT="[Texto]"/>
      <dgm:spPr/>
      <dgm:t>
        <a:bodyPr/>
        <a:lstStyle/>
        <a:p>
          <a:r>
            <a:rPr lang="pt-BR" dirty="0"/>
            <a:t>Controle Externo</a:t>
          </a:r>
        </a:p>
      </dgm:t>
    </dgm:pt>
    <dgm:pt modelId="{8A196838-F228-49FB-89C7-EB37060D831D}" type="parTrans" cxnId="{45A6BDC8-58E5-4CE9-B695-20C072BA5DEF}">
      <dgm:prSet/>
      <dgm:spPr/>
      <dgm:t>
        <a:bodyPr/>
        <a:lstStyle/>
        <a:p>
          <a:endParaRPr lang="pt-BR"/>
        </a:p>
      </dgm:t>
    </dgm:pt>
    <dgm:pt modelId="{D3F3E825-597D-432D-87DF-2C2013416DCC}" type="sibTrans" cxnId="{45A6BDC8-58E5-4CE9-B695-20C072BA5DEF}">
      <dgm:prSet/>
      <dgm:spPr/>
      <dgm:t>
        <a:bodyPr/>
        <a:lstStyle/>
        <a:p>
          <a:endParaRPr lang="pt-BR"/>
        </a:p>
      </dgm:t>
    </dgm:pt>
    <dgm:pt modelId="{41DF64D9-013C-4861-AB88-6C8148BA9EC7}">
      <dgm:prSet phldrT="[Texto]" custT="1"/>
      <dgm:spPr/>
      <dgm:t>
        <a:bodyPr/>
        <a:lstStyle/>
        <a:p>
          <a:r>
            <a:rPr lang="pt-BR" sz="2800" dirty="0"/>
            <a:t>Juízo de Admissibilidade Correcional</a:t>
          </a:r>
        </a:p>
      </dgm:t>
    </dgm:pt>
    <dgm:pt modelId="{5B4664F0-0718-47E9-9D3F-46B34B81826D}" type="parTrans" cxnId="{D821C632-BE22-49ED-8CF0-6EF16B6E74F8}">
      <dgm:prSet/>
      <dgm:spPr/>
      <dgm:t>
        <a:bodyPr/>
        <a:lstStyle/>
        <a:p>
          <a:endParaRPr lang="pt-BR"/>
        </a:p>
      </dgm:t>
    </dgm:pt>
    <dgm:pt modelId="{26975FF7-1A5A-4B10-B582-5C5D1F0FBEE2}" type="sibTrans" cxnId="{D821C632-BE22-49ED-8CF0-6EF16B6E74F8}">
      <dgm:prSet/>
      <dgm:spPr/>
      <dgm:t>
        <a:bodyPr/>
        <a:lstStyle/>
        <a:p>
          <a:endParaRPr lang="pt-BR"/>
        </a:p>
      </dgm:t>
    </dgm:pt>
    <dgm:pt modelId="{DA0D4B80-D52C-4C1A-9C80-9908FD46380F}" type="pres">
      <dgm:prSet presAssocID="{C8008C4F-F7B4-4593-ACF9-EEE92B15275C}" presName="Name0" presStyleCnt="0">
        <dgm:presLayoutVars>
          <dgm:chMax val="4"/>
          <dgm:resizeHandles val="exact"/>
        </dgm:presLayoutVars>
      </dgm:prSet>
      <dgm:spPr/>
    </dgm:pt>
    <dgm:pt modelId="{33CA44F0-6891-4A9B-A06A-F7B1C7D278F4}" type="pres">
      <dgm:prSet presAssocID="{C8008C4F-F7B4-4593-ACF9-EEE92B15275C}" presName="ellipse" presStyleLbl="trBgShp" presStyleIdx="0" presStyleCnt="1"/>
      <dgm:spPr/>
    </dgm:pt>
    <dgm:pt modelId="{AC32A87B-1E1D-4E39-B867-92C855E7F316}" type="pres">
      <dgm:prSet presAssocID="{C8008C4F-F7B4-4593-ACF9-EEE92B15275C}" presName="arrow1" presStyleLbl="fgShp" presStyleIdx="0" presStyleCnt="1"/>
      <dgm:spPr/>
    </dgm:pt>
    <dgm:pt modelId="{864B0C18-3104-4C57-92D1-F0B705DC196E}" type="pres">
      <dgm:prSet presAssocID="{C8008C4F-F7B4-4593-ACF9-EEE92B15275C}" presName="rectangle" presStyleLbl="revTx" presStyleIdx="0" presStyleCnt="1" custScaleX="154911" custLinFactNeighborX="6563" custLinFactNeighborY="-1043">
        <dgm:presLayoutVars>
          <dgm:bulletEnabled val="1"/>
        </dgm:presLayoutVars>
      </dgm:prSet>
      <dgm:spPr/>
    </dgm:pt>
    <dgm:pt modelId="{98376CDF-021E-4526-BC6F-5CA3D20A9D55}" type="pres">
      <dgm:prSet presAssocID="{C7A789F9-6FBA-4AA6-9C57-96496CF3A2E5}" presName="item1" presStyleLbl="node1" presStyleIdx="0" presStyleCnt="3">
        <dgm:presLayoutVars>
          <dgm:bulletEnabled val="1"/>
        </dgm:presLayoutVars>
      </dgm:prSet>
      <dgm:spPr/>
    </dgm:pt>
    <dgm:pt modelId="{FFF9CF39-2930-44E3-BCEC-5464853EEE29}" type="pres">
      <dgm:prSet presAssocID="{ADF908E3-5642-4E00-9AC2-A597DA316EC1}" presName="item2" presStyleLbl="node1" presStyleIdx="1" presStyleCnt="3" custScaleX="112883">
        <dgm:presLayoutVars>
          <dgm:bulletEnabled val="1"/>
        </dgm:presLayoutVars>
      </dgm:prSet>
      <dgm:spPr/>
    </dgm:pt>
    <dgm:pt modelId="{7875F269-9694-4F7E-B59F-30A2E216886C}" type="pres">
      <dgm:prSet presAssocID="{41DF64D9-013C-4861-AB88-6C8148BA9EC7}" presName="item3" presStyleLbl="node1" presStyleIdx="2" presStyleCnt="3">
        <dgm:presLayoutVars>
          <dgm:bulletEnabled val="1"/>
        </dgm:presLayoutVars>
      </dgm:prSet>
      <dgm:spPr/>
    </dgm:pt>
    <dgm:pt modelId="{353463B8-ADD9-4C33-9B6D-DD82C5DE328E}" type="pres">
      <dgm:prSet presAssocID="{C8008C4F-F7B4-4593-ACF9-EEE92B15275C}" presName="funnel" presStyleLbl="trAlignAcc1" presStyleIdx="0" presStyleCnt="1" custLinFactNeighborX="-41"/>
      <dgm:spPr/>
    </dgm:pt>
  </dgm:ptLst>
  <dgm:cxnLst>
    <dgm:cxn modelId="{CD6536B7-B7FA-46EA-BEAC-20424FFB1C7E}" srcId="{C8008C4F-F7B4-4593-ACF9-EEE92B15275C}" destId="{BEA87914-3726-4AE5-9092-99C4BD1E6845}" srcOrd="0" destOrd="0" parTransId="{13C7D8E4-5090-4543-861A-0062412BFBC1}" sibTransId="{F064E9E1-747F-40C4-A815-F055DE0062BD}"/>
    <dgm:cxn modelId="{48AFDC6A-0D7D-4D90-9330-FFE55D63A7A7}" srcId="{C8008C4F-F7B4-4593-ACF9-EEE92B15275C}" destId="{C7A789F9-6FBA-4AA6-9C57-96496CF3A2E5}" srcOrd="1" destOrd="0" parTransId="{EEAF991E-099A-4ED3-A11A-919A99167205}" sibTransId="{E2957D1D-E7C3-4CD7-8F88-79E9EE4F5271}"/>
    <dgm:cxn modelId="{4B820993-50C7-4305-95A2-093235663266}" type="presOf" srcId="{41DF64D9-013C-4861-AB88-6C8148BA9EC7}" destId="{864B0C18-3104-4C57-92D1-F0B705DC196E}" srcOrd="0" destOrd="0" presId="urn:microsoft.com/office/officeart/2005/8/layout/funnel1"/>
    <dgm:cxn modelId="{B0C801F0-0453-4B39-9A94-48E804D51E61}" type="presOf" srcId="{C8008C4F-F7B4-4593-ACF9-EEE92B15275C}" destId="{DA0D4B80-D52C-4C1A-9C80-9908FD46380F}" srcOrd="0" destOrd="0" presId="urn:microsoft.com/office/officeart/2005/8/layout/funnel1"/>
    <dgm:cxn modelId="{45A6BDC8-58E5-4CE9-B695-20C072BA5DEF}" srcId="{C8008C4F-F7B4-4593-ACF9-EEE92B15275C}" destId="{ADF908E3-5642-4E00-9AC2-A597DA316EC1}" srcOrd="2" destOrd="0" parTransId="{8A196838-F228-49FB-89C7-EB37060D831D}" sibTransId="{D3F3E825-597D-432D-87DF-2C2013416DCC}"/>
    <dgm:cxn modelId="{57B4CAE9-BC46-4BC4-BB41-7E64AF685A55}" type="presOf" srcId="{C7A789F9-6FBA-4AA6-9C57-96496CF3A2E5}" destId="{FFF9CF39-2930-44E3-BCEC-5464853EEE29}" srcOrd="0" destOrd="0" presId="urn:microsoft.com/office/officeart/2005/8/layout/funnel1"/>
    <dgm:cxn modelId="{09D242F9-E7C8-48A7-B204-0E3B50DE92BC}" type="presOf" srcId="{ADF908E3-5642-4E00-9AC2-A597DA316EC1}" destId="{98376CDF-021E-4526-BC6F-5CA3D20A9D55}" srcOrd="0" destOrd="0" presId="urn:microsoft.com/office/officeart/2005/8/layout/funnel1"/>
    <dgm:cxn modelId="{D821C632-BE22-49ED-8CF0-6EF16B6E74F8}" srcId="{C8008C4F-F7B4-4593-ACF9-EEE92B15275C}" destId="{41DF64D9-013C-4861-AB88-6C8148BA9EC7}" srcOrd="3" destOrd="0" parTransId="{5B4664F0-0718-47E9-9D3F-46B34B81826D}" sibTransId="{26975FF7-1A5A-4B10-B582-5C5D1F0FBEE2}"/>
    <dgm:cxn modelId="{BE3BF35C-1E22-44ED-B826-7428533D507A}" type="presOf" srcId="{BEA87914-3726-4AE5-9092-99C4BD1E6845}" destId="{7875F269-9694-4F7E-B59F-30A2E216886C}" srcOrd="0" destOrd="0" presId="urn:microsoft.com/office/officeart/2005/8/layout/funnel1"/>
    <dgm:cxn modelId="{9880F3EF-CA2C-45C3-BD22-7C66C4E89EB0}" type="presParOf" srcId="{DA0D4B80-D52C-4C1A-9C80-9908FD46380F}" destId="{33CA44F0-6891-4A9B-A06A-F7B1C7D278F4}" srcOrd="0" destOrd="0" presId="urn:microsoft.com/office/officeart/2005/8/layout/funnel1"/>
    <dgm:cxn modelId="{2ED13A2C-E010-4654-87E9-2C3C6960924A}" type="presParOf" srcId="{DA0D4B80-D52C-4C1A-9C80-9908FD46380F}" destId="{AC32A87B-1E1D-4E39-B867-92C855E7F316}" srcOrd="1" destOrd="0" presId="urn:microsoft.com/office/officeart/2005/8/layout/funnel1"/>
    <dgm:cxn modelId="{5C34BDC8-689B-4B05-9BAF-D295F85A7160}" type="presParOf" srcId="{DA0D4B80-D52C-4C1A-9C80-9908FD46380F}" destId="{864B0C18-3104-4C57-92D1-F0B705DC196E}" srcOrd="2" destOrd="0" presId="urn:microsoft.com/office/officeart/2005/8/layout/funnel1"/>
    <dgm:cxn modelId="{B99E6FA5-823B-4BAA-A055-FE8CE09FE37F}" type="presParOf" srcId="{DA0D4B80-D52C-4C1A-9C80-9908FD46380F}" destId="{98376CDF-021E-4526-BC6F-5CA3D20A9D55}" srcOrd="3" destOrd="0" presId="urn:microsoft.com/office/officeart/2005/8/layout/funnel1"/>
    <dgm:cxn modelId="{7850BDAA-190B-4A8D-9BF7-D253CBF33D4B}" type="presParOf" srcId="{DA0D4B80-D52C-4C1A-9C80-9908FD46380F}" destId="{FFF9CF39-2930-44E3-BCEC-5464853EEE29}" srcOrd="4" destOrd="0" presId="urn:microsoft.com/office/officeart/2005/8/layout/funnel1"/>
    <dgm:cxn modelId="{73B7C0A7-7F0C-4FDD-B440-CDB5522AECE2}" type="presParOf" srcId="{DA0D4B80-D52C-4C1A-9C80-9908FD46380F}" destId="{7875F269-9694-4F7E-B59F-30A2E216886C}" srcOrd="5" destOrd="0" presId="urn:microsoft.com/office/officeart/2005/8/layout/funnel1"/>
    <dgm:cxn modelId="{4A3FEE08-46A4-4CC0-B202-BA956ACC7ABF}" type="presParOf" srcId="{DA0D4B80-D52C-4C1A-9C80-9908FD46380F}" destId="{353463B8-ADD9-4C33-9B6D-DD82C5DE328E}"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AB18817-41AC-4BE2-8AC8-6555D4878525}" type="doc">
      <dgm:prSet loTypeId="urn:microsoft.com/office/officeart/2005/8/layout/cycle6" loCatId="cycle" qsTypeId="urn:microsoft.com/office/officeart/2005/8/quickstyle/simple1" qsCatId="simple" csTypeId="urn:microsoft.com/office/officeart/2005/8/colors/accent1_4" csCatId="accent1" phldr="1"/>
      <dgm:spPr/>
      <dgm:t>
        <a:bodyPr/>
        <a:lstStyle/>
        <a:p>
          <a:endParaRPr lang="pt-BR"/>
        </a:p>
      </dgm:t>
    </dgm:pt>
    <dgm:pt modelId="{6AFC643E-B3C9-4C8B-AE55-1B62D6D9F110}">
      <dgm:prSet phldrT="[Texto]" custT="1"/>
      <dgm:spPr/>
      <dgm:t>
        <a:bodyPr/>
        <a:lstStyle/>
        <a:p>
          <a:r>
            <a:rPr lang="pt-BR" sz="2200" b="1" dirty="0"/>
            <a:t>DETECTAR</a:t>
          </a:r>
        </a:p>
      </dgm:t>
    </dgm:pt>
    <dgm:pt modelId="{A95A24EC-CA62-4935-AAB4-D79D86E1F7D3}" type="parTrans" cxnId="{BAC1B0D9-32A1-4AF1-9686-400F40C674E8}">
      <dgm:prSet/>
      <dgm:spPr/>
      <dgm:t>
        <a:bodyPr/>
        <a:lstStyle/>
        <a:p>
          <a:endParaRPr lang="pt-BR" sz="2200" b="1"/>
        </a:p>
      </dgm:t>
    </dgm:pt>
    <dgm:pt modelId="{BB803731-51BB-433E-AD60-5BF173EAFDF5}" type="sibTrans" cxnId="{BAC1B0D9-32A1-4AF1-9686-400F40C674E8}">
      <dgm:prSet/>
      <dgm:spPr/>
      <dgm:t>
        <a:bodyPr/>
        <a:lstStyle/>
        <a:p>
          <a:endParaRPr lang="pt-BR" sz="2200" b="1"/>
        </a:p>
      </dgm:t>
    </dgm:pt>
    <dgm:pt modelId="{766CBED5-72E3-4996-A53D-28CA54095B83}">
      <dgm:prSet phldrT="[Texto]" custT="1"/>
      <dgm:spPr/>
      <dgm:t>
        <a:bodyPr/>
        <a:lstStyle/>
        <a:p>
          <a:r>
            <a:rPr lang="pt-BR" sz="2200" b="1" dirty="0"/>
            <a:t>PUNIR</a:t>
          </a:r>
        </a:p>
      </dgm:t>
    </dgm:pt>
    <dgm:pt modelId="{6493A560-5C3C-4226-BA56-C939BDD12F1B}" type="parTrans" cxnId="{24AC666C-FB7A-4E40-BE38-F375FE092DC8}">
      <dgm:prSet/>
      <dgm:spPr/>
      <dgm:t>
        <a:bodyPr/>
        <a:lstStyle/>
        <a:p>
          <a:endParaRPr lang="pt-BR" sz="2200" b="1"/>
        </a:p>
      </dgm:t>
    </dgm:pt>
    <dgm:pt modelId="{341CC2B4-50DB-4A14-BA71-56F8AE8F65E2}" type="sibTrans" cxnId="{24AC666C-FB7A-4E40-BE38-F375FE092DC8}">
      <dgm:prSet/>
      <dgm:spPr/>
      <dgm:t>
        <a:bodyPr/>
        <a:lstStyle/>
        <a:p>
          <a:endParaRPr lang="pt-BR" sz="2200" b="1"/>
        </a:p>
      </dgm:t>
    </dgm:pt>
    <dgm:pt modelId="{33281836-79FE-4FAC-BE14-B751F01E8D67}">
      <dgm:prSet phldrT="[Texto]" custT="1"/>
      <dgm:spPr/>
      <dgm:t>
        <a:bodyPr/>
        <a:lstStyle/>
        <a:p>
          <a:r>
            <a:rPr lang="pt-BR" sz="2200" b="1" dirty="0"/>
            <a:t>PREVENIR</a:t>
          </a:r>
        </a:p>
      </dgm:t>
    </dgm:pt>
    <dgm:pt modelId="{D47C5FB5-19CB-4F92-97B7-5FC0C1E33D78}" type="parTrans" cxnId="{62DE770D-7433-4C33-8AEE-213641142B19}">
      <dgm:prSet/>
      <dgm:spPr/>
      <dgm:t>
        <a:bodyPr/>
        <a:lstStyle/>
        <a:p>
          <a:endParaRPr lang="pt-BR" sz="2200" b="1"/>
        </a:p>
      </dgm:t>
    </dgm:pt>
    <dgm:pt modelId="{1A7FA34C-3D89-4BDE-81B7-0B6998BBBC28}" type="sibTrans" cxnId="{62DE770D-7433-4C33-8AEE-213641142B19}">
      <dgm:prSet/>
      <dgm:spPr/>
      <dgm:t>
        <a:bodyPr/>
        <a:lstStyle/>
        <a:p>
          <a:endParaRPr lang="pt-BR" sz="2200" b="1"/>
        </a:p>
      </dgm:t>
    </dgm:pt>
    <dgm:pt modelId="{17C3B4DE-AC96-469B-B4A1-67856346DE4E}" type="pres">
      <dgm:prSet presAssocID="{4AB18817-41AC-4BE2-8AC8-6555D4878525}" presName="cycle" presStyleCnt="0">
        <dgm:presLayoutVars>
          <dgm:dir/>
          <dgm:resizeHandles val="exact"/>
        </dgm:presLayoutVars>
      </dgm:prSet>
      <dgm:spPr/>
    </dgm:pt>
    <dgm:pt modelId="{30E6F86E-1FB2-4D5D-98E0-4D4490A17A6B}" type="pres">
      <dgm:prSet presAssocID="{6AFC643E-B3C9-4C8B-AE55-1B62D6D9F110}" presName="node" presStyleLbl="node1" presStyleIdx="0" presStyleCnt="3" custScaleX="131454">
        <dgm:presLayoutVars>
          <dgm:bulletEnabled val="1"/>
        </dgm:presLayoutVars>
      </dgm:prSet>
      <dgm:spPr/>
    </dgm:pt>
    <dgm:pt modelId="{7F026532-E581-408B-B62D-B460FF4BD8E2}" type="pres">
      <dgm:prSet presAssocID="{6AFC643E-B3C9-4C8B-AE55-1B62D6D9F110}" presName="spNode" presStyleCnt="0"/>
      <dgm:spPr/>
    </dgm:pt>
    <dgm:pt modelId="{7524B327-9FE0-4CB0-AE8A-08E58FE8E51A}" type="pres">
      <dgm:prSet presAssocID="{BB803731-51BB-433E-AD60-5BF173EAFDF5}" presName="sibTrans" presStyleLbl="sibTrans1D1" presStyleIdx="0" presStyleCnt="3"/>
      <dgm:spPr/>
    </dgm:pt>
    <dgm:pt modelId="{93A78024-481C-4773-8D41-3965A6876B78}" type="pres">
      <dgm:prSet presAssocID="{766CBED5-72E3-4996-A53D-28CA54095B83}" presName="node" presStyleLbl="node1" presStyleIdx="1" presStyleCnt="3" custScaleX="125847" custRadScaleRad="105187" custRadScaleInc="-46121">
        <dgm:presLayoutVars>
          <dgm:bulletEnabled val="1"/>
        </dgm:presLayoutVars>
      </dgm:prSet>
      <dgm:spPr/>
    </dgm:pt>
    <dgm:pt modelId="{7603A4E1-BD51-45F9-AD24-CEDD6C2CD7FA}" type="pres">
      <dgm:prSet presAssocID="{766CBED5-72E3-4996-A53D-28CA54095B83}" presName="spNode" presStyleCnt="0"/>
      <dgm:spPr/>
    </dgm:pt>
    <dgm:pt modelId="{6D7530AC-D780-4A22-B143-A52A610769C7}" type="pres">
      <dgm:prSet presAssocID="{341CC2B4-50DB-4A14-BA71-56F8AE8F65E2}" presName="sibTrans" presStyleLbl="sibTrans1D1" presStyleIdx="1" presStyleCnt="3"/>
      <dgm:spPr/>
    </dgm:pt>
    <dgm:pt modelId="{3D14F200-120E-40BD-B164-FE511FE2BD84}" type="pres">
      <dgm:prSet presAssocID="{33281836-79FE-4FAC-BE14-B751F01E8D67}" presName="node" presStyleLbl="node1" presStyleIdx="2" presStyleCnt="3" custScaleX="134081" custRadScaleRad="113099" custRadScaleInc="-3473">
        <dgm:presLayoutVars>
          <dgm:bulletEnabled val="1"/>
        </dgm:presLayoutVars>
      </dgm:prSet>
      <dgm:spPr/>
    </dgm:pt>
    <dgm:pt modelId="{411C7892-BB85-4B12-ACD4-46ABE39535AD}" type="pres">
      <dgm:prSet presAssocID="{33281836-79FE-4FAC-BE14-B751F01E8D67}" presName="spNode" presStyleCnt="0"/>
      <dgm:spPr/>
    </dgm:pt>
    <dgm:pt modelId="{86FD2375-3054-45E4-8A16-6107C82F148A}" type="pres">
      <dgm:prSet presAssocID="{1A7FA34C-3D89-4BDE-81B7-0B6998BBBC28}" presName="sibTrans" presStyleLbl="sibTrans1D1" presStyleIdx="2" presStyleCnt="3"/>
      <dgm:spPr/>
    </dgm:pt>
  </dgm:ptLst>
  <dgm:cxnLst>
    <dgm:cxn modelId="{D00FDA24-2DA3-4738-AB27-B247B204CC94}" type="presOf" srcId="{33281836-79FE-4FAC-BE14-B751F01E8D67}" destId="{3D14F200-120E-40BD-B164-FE511FE2BD84}" srcOrd="0" destOrd="0" presId="urn:microsoft.com/office/officeart/2005/8/layout/cycle6"/>
    <dgm:cxn modelId="{24AC666C-FB7A-4E40-BE38-F375FE092DC8}" srcId="{4AB18817-41AC-4BE2-8AC8-6555D4878525}" destId="{766CBED5-72E3-4996-A53D-28CA54095B83}" srcOrd="1" destOrd="0" parTransId="{6493A560-5C3C-4226-BA56-C939BDD12F1B}" sibTransId="{341CC2B4-50DB-4A14-BA71-56F8AE8F65E2}"/>
    <dgm:cxn modelId="{13F41EB1-86F4-4967-9FE9-E1670E616D4A}" type="presOf" srcId="{4AB18817-41AC-4BE2-8AC8-6555D4878525}" destId="{17C3B4DE-AC96-469B-B4A1-67856346DE4E}" srcOrd="0" destOrd="0" presId="urn:microsoft.com/office/officeart/2005/8/layout/cycle6"/>
    <dgm:cxn modelId="{7B2AA4AA-48E1-4823-A4A0-6388EBDC4F93}" type="presOf" srcId="{341CC2B4-50DB-4A14-BA71-56F8AE8F65E2}" destId="{6D7530AC-D780-4A22-B143-A52A610769C7}" srcOrd="0" destOrd="0" presId="urn:microsoft.com/office/officeart/2005/8/layout/cycle6"/>
    <dgm:cxn modelId="{8E573BAE-80EF-4E57-9AD3-D7C0562EFCD7}" type="presOf" srcId="{BB803731-51BB-433E-AD60-5BF173EAFDF5}" destId="{7524B327-9FE0-4CB0-AE8A-08E58FE8E51A}" srcOrd="0" destOrd="0" presId="urn:microsoft.com/office/officeart/2005/8/layout/cycle6"/>
    <dgm:cxn modelId="{0DDE2469-9835-4FB4-8E3F-B04EF52F80DE}" type="presOf" srcId="{6AFC643E-B3C9-4C8B-AE55-1B62D6D9F110}" destId="{30E6F86E-1FB2-4D5D-98E0-4D4490A17A6B}" srcOrd="0" destOrd="0" presId="urn:microsoft.com/office/officeart/2005/8/layout/cycle6"/>
    <dgm:cxn modelId="{998D7EBA-85AB-4585-AAAB-CBCE6A3D6123}" type="presOf" srcId="{766CBED5-72E3-4996-A53D-28CA54095B83}" destId="{93A78024-481C-4773-8D41-3965A6876B78}" srcOrd="0" destOrd="0" presId="urn:microsoft.com/office/officeart/2005/8/layout/cycle6"/>
    <dgm:cxn modelId="{BAC1B0D9-32A1-4AF1-9686-400F40C674E8}" srcId="{4AB18817-41AC-4BE2-8AC8-6555D4878525}" destId="{6AFC643E-B3C9-4C8B-AE55-1B62D6D9F110}" srcOrd="0" destOrd="0" parTransId="{A95A24EC-CA62-4935-AAB4-D79D86E1F7D3}" sibTransId="{BB803731-51BB-433E-AD60-5BF173EAFDF5}"/>
    <dgm:cxn modelId="{62DE770D-7433-4C33-8AEE-213641142B19}" srcId="{4AB18817-41AC-4BE2-8AC8-6555D4878525}" destId="{33281836-79FE-4FAC-BE14-B751F01E8D67}" srcOrd="2" destOrd="0" parTransId="{D47C5FB5-19CB-4F92-97B7-5FC0C1E33D78}" sibTransId="{1A7FA34C-3D89-4BDE-81B7-0B6998BBBC28}"/>
    <dgm:cxn modelId="{C6653CC1-D839-4D77-A3AC-87C2FC1FEB24}" type="presOf" srcId="{1A7FA34C-3D89-4BDE-81B7-0B6998BBBC28}" destId="{86FD2375-3054-45E4-8A16-6107C82F148A}" srcOrd="0" destOrd="0" presId="urn:microsoft.com/office/officeart/2005/8/layout/cycle6"/>
    <dgm:cxn modelId="{096A80F3-F9E7-471C-8D43-DA29F8C61370}" type="presParOf" srcId="{17C3B4DE-AC96-469B-B4A1-67856346DE4E}" destId="{30E6F86E-1FB2-4D5D-98E0-4D4490A17A6B}" srcOrd="0" destOrd="0" presId="urn:microsoft.com/office/officeart/2005/8/layout/cycle6"/>
    <dgm:cxn modelId="{AC05AD3F-E6F6-4A9D-96A7-E4928BEA4DB8}" type="presParOf" srcId="{17C3B4DE-AC96-469B-B4A1-67856346DE4E}" destId="{7F026532-E581-408B-B62D-B460FF4BD8E2}" srcOrd="1" destOrd="0" presId="urn:microsoft.com/office/officeart/2005/8/layout/cycle6"/>
    <dgm:cxn modelId="{964580AB-9059-4034-8CBC-D821981BADD2}" type="presParOf" srcId="{17C3B4DE-AC96-469B-B4A1-67856346DE4E}" destId="{7524B327-9FE0-4CB0-AE8A-08E58FE8E51A}" srcOrd="2" destOrd="0" presId="urn:microsoft.com/office/officeart/2005/8/layout/cycle6"/>
    <dgm:cxn modelId="{9FF10D4D-EF38-47FF-B366-DCEAAE48571D}" type="presParOf" srcId="{17C3B4DE-AC96-469B-B4A1-67856346DE4E}" destId="{93A78024-481C-4773-8D41-3965A6876B78}" srcOrd="3" destOrd="0" presId="urn:microsoft.com/office/officeart/2005/8/layout/cycle6"/>
    <dgm:cxn modelId="{E1511569-61E8-4A8D-8A28-A71C4B0661A4}" type="presParOf" srcId="{17C3B4DE-AC96-469B-B4A1-67856346DE4E}" destId="{7603A4E1-BD51-45F9-AD24-CEDD6C2CD7FA}" srcOrd="4" destOrd="0" presId="urn:microsoft.com/office/officeart/2005/8/layout/cycle6"/>
    <dgm:cxn modelId="{72E409ED-3CDA-4C6E-BB58-FD5040A18A6F}" type="presParOf" srcId="{17C3B4DE-AC96-469B-B4A1-67856346DE4E}" destId="{6D7530AC-D780-4A22-B143-A52A610769C7}" srcOrd="5" destOrd="0" presId="urn:microsoft.com/office/officeart/2005/8/layout/cycle6"/>
    <dgm:cxn modelId="{B5811D7A-C337-4562-8B73-0AEF907C0B59}" type="presParOf" srcId="{17C3B4DE-AC96-469B-B4A1-67856346DE4E}" destId="{3D14F200-120E-40BD-B164-FE511FE2BD84}" srcOrd="6" destOrd="0" presId="urn:microsoft.com/office/officeart/2005/8/layout/cycle6"/>
    <dgm:cxn modelId="{B1C8BB1C-9B56-4806-ABB5-21A9E26AF896}" type="presParOf" srcId="{17C3B4DE-AC96-469B-B4A1-67856346DE4E}" destId="{411C7892-BB85-4B12-ACD4-46ABE39535AD}" srcOrd="7" destOrd="0" presId="urn:microsoft.com/office/officeart/2005/8/layout/cycle6"/>
    <dgm:cxn modelId="{2E6831E4-CA23-4982-948F-7BA6F6C2548C}" type="presParOf" srcId="{17C3B4DE-AC96-469B-B4A1-67856346DE4E}" destId="{86FD2375-3054-45E4-8A16-6107C82F148A}"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07876F-B947-4C62-A7EB-BC326C8BE65C}" type="doc">
      <dgm:prSet loTypeId="urn:microsoft.com/office/officeart/2005/8/layout/bProcess4" loCatId="process" qsTypeId="urn:microsoft.com/office/officeart/2005/8/quickstyle/simple1" qsCatId="simple" csTypeId="urn:microsoft.com/office/officeart/2005/8/colors/colorful1#1" csCatId="colorful" phldr="1"/>
      <dgm:spPr/>
    </dgm:pt>
    <dgm:pt modelId="{E5791C7F-AFEA-40C0-B887-480ACB614731}">
      <dgm:prSet phldrT="[Texto]" custT="1"/>
      <dgm:spPr>
        <a:solidFill>
          <a:schemeClr val="tx2">
            <a:lumMod val="50000"/>
          </a:schemeClr>
        </a:solidFill>
      </dgm:spPr>
      <dgm:t>
        <a:bodyPr/>
        <a:lstStyle/>
        <a:p>
          <a:r>
            <a:rPr lang="pt-BR" sz="1600" b="1" dirty="0"/>
            <a:t>Análise Patrimonial</a:t>
          </a:r>
        </a:p>
      </dgm:t>
    </dgm:pt>
    <dgm:pt modelId="{B1141FC2-A656-489A-997A-2284F2969A36}" type="parTrans" cxnId="{E8061C5D-BA50-4F84-B058-8C0EBD691D4C}">
      <dgm:prSet/>
      <dgm:spPr/>
      <dgm:t>
        <a:bodyPr/>
        <a:lstStyle/>
        <a:p>
          <a:endParaRPr lang="pt-BR" sz="1300" b="1"/>
        </a:p>
      </dgm:t>
    </dgm:pt>
    <dgm:pt modelId="{8E516C2F-6DAF-42B2-AED5-74377CD2F6EB}" type="sibTrans" cxnId="{E8061C5D-BA50-4F84-B058-8C0EBD691D4C}">
      <dgm:prSet custT="1"/>
      <dgm:spPr>
        <a:solidFill>
          <a:schemeClr val="tx2">
            <a:lumMod val="50000"/>
          </a:schemeClr>
        </a:solidFill>
      </dgm:spPr>
      <dgm:t>
        <a:bodyPr/>
        <a:lstStyle/>
        <a:p>
          <a:endParaRPr lang="pt-BR" sz="1300" b="1"/>
        </a:p>
      </dgm:t>
    </dgm:pt>
    <dgm:pt modelId="{B83C58AC-1EBD-4D6B-8376-35E3728639DA}">
      <dgm:prSet phldrT="[Texto]" custT="1"/>
      <dgm:spPr/>
      <dgm:t>
        <a:bodyPr/>
        <a:lstStyle/>
        <a:p>
          <a:r>
            <a:rPr lang="pt-BR" sz="1600" b="1" dirty="0"/>
            <a:t>Início da investigação conjunta com o MPE</a:t>
          </a:r>
        </a:p>
      </dgm:t>
    </dgm:pt>
    <dgm:pt modelId="{DF601D50-32DF-4A80-AB1C-79BF68EA05A2}" type="parTrans" cxnId="{52168C89-880D-4BFA-9BA6-18DEB5670221}">
      <dgm:prSet/>
      <dgm:spPr/>
      <dgm:t>
        <a:bodyPr/>
        <a:lstStyle/>
        <a:p>
          <a:endParaRPr lang="pt-BR" sz="1300" b="1"/>
        </a:p>
      </dgm:t>
    </dgm:pt>
    <dgm:pt modelId="{3C30021D-7322-474A-85FF-4968C25740AD}" type="sibTrans" cxnId="{52168C89-880D-4BFA-9BA6-18DEB5670221}">
      <dgm:prSet custT="1"/>
      <dgm:spPr/>
      <dgm:t>
        <a:bodyPr/>
        <a:lstStyle/>
        <a:p>
          <a:endParaRPr lang="pt-BR" sz="1300" b="1"/>
        </a:p>
      </dgm:t>
    </dgm:pt>
    <dgm:pt modelId="{4E3FB710-AF4B-4AB1-B29A-8B25F420B4E4}">
      <dgm:prSet phldrT="[Texto]" custT="1"/>
      <dgm:spPr>
        <a:solidFill>
          <a:srgbClr val="364C36"/>
        </a:solidFill>
      </dgm:spPr>
      <dgm:t>
        <a:bodyPr/>
        <a:lstStyle/>
        <a:p>
          <a:r>
            <a:rPr lang="pt-BR" sz="1600" b="1" dirty="0"/>
            <a:t>Quebra sigilo (bancário, fiscal, telefônico)</a:t>
          </a:r>
        </a:p>
      </dgm:t>
    </dgm:pt>
    <dgm:pt modelId="{D0D6B7CD-37A4-435A-9F00-223F3B33F151}" type="parTrans" cxnId="{03D8070B-C3ED-4C4A-910C-0E1827A6DE87}">
      <dgm:prSet/>
      <dgm:spPr/>
      <dgm:t>
        <a:bodyPr/>
        <a:lstStyle/>
        <a:p>
          <a:endParaRPr lang="pt-BR" sz="1300" b="1"/>
        </a:p>
      </dgm:t>
    </dgm:pt>
    <dgm:pt modelId="{88F9C608-5181-484D-A12E-165EF27D60F0}" type="sibTrans" cxnId="{03D8070B-C3ED-4C4A-910C-0E1827A6DE87}">
      <dgm:prSet custT="1"/>
      <dgm:spPr>
        <a:solidFill>
          <a:srgbClr val="364C36"/>
        </a:solidFill>
      </dgm:spPr>
      <dgm:t>
        <a:bodyPr/>
        <a:lstStyle/>
        <a:p>
          <a:endParaRPr lang="pt-BR" sz="1300" b="1"/>
        </a:p>
      </dgm:t>
    </dgm:pt>
    <dgm:pt modelId="{DB894DAD-CF04-4F32-BCD8-2352543FC184}">
      <dgm:prSet phldrT="[Texto]" custT="1"/>
      <dgm:spPr/>
      <dgm:t>
        <a:bodyPr/>
        <a:lstStyle/>
        <a:p>
          <a:r>
            <a:rPr lang="pt-BR" sz="1600" b="1" dirty="0">
              <a:solidFill>
                <a:schemeClr val="tx1"/>
              </a:solidFill>
            </a:rPr>
            <a:t>Exame do desempenho (arrecadação dos investigados em relação aos demais fiscais)</a:t>
          </a:r>
        </a:p>
      </dgm:t>
    </dgm:pt>
    <dgm:pt modelId="{0FEDDD31-EE13-4540-AAFD-40DF35E4D091}" type="parTrans" cxnId="{72F502EC-23AB-4362-8E5B-267965CDCD72}">
      <dgm:prSet/>
      <dgm:spPr/>
      <dgm:t>
        <a:bodyPr/>
        <a:lstStyle/>
        <a:p>
          <a:endParaRPr lang="pt-BR" sz="1300" b="1"/>
        </a:p>
      </dgm:t>
    </dgm:pt>
    <dgm:pt modelId="{BF7D120A-6DF0-416F-9202-2996253948D0}" type="sibTrans" cxnId="{72F502EC-23AB-4362-8E5B-267965CDCD72}">
      <dgm:prSet custT="1"/>
      <dgm:spPr/>
      <dgm:t>
        <a:bodyPr/>
        <a:lstStyle/>
        <a:p>
          <a:endParaRPr lang="pt-BR" sz="1300" b="1"/>
        </a:p>
      </dgm:t>
    </dgm:pt>
    <dgm:pt modelId="{D719E1D2-E719-4A8E-BCCD-6605BEEBE344}">
      <dgm:prSet phldrT="[Texto]" custT="1"/>
      <dgm:spPr>
        <a:solidFill>
          <a:srgbClr val="002060"/>
        </a:solidFill>
      </dgm:spPr>
      <dgm:t>
        <a:bodyPr/>
        <a:lstStyle/>
        <a:p>
          <a:r>
            <a:rPr lang="pt-BR" sz="1600" b="1" dirty="0"/>
            <a:t>Autorização judicial para monitoramento ambiental do “ninho”</a:t>
          </a:r>
        </a:p>
      </dgm:t>
    </dgm:pt>
    <dgm:pt modelId="{98D95F0F-8188-4F09-9D19-8B5180EDC6FB}" type="parTrans" cxnId="{031139D9-6F02-4DBE-A349-BBE35E032435}">
      <dgm:prSet/>
      <dgm:spPr/>
      <dgm:t>
        <a:bodyPr/>
        <a:lstStyle/>
        <a:p>
          <a:endParaRPr lang="pt-BR" sz="1300" b="1"/>
        </a:p>
      </dgm:t>
    </dgm:pt>
    <dgm:pt modelId="{F44EABE6-B515-4526-9CAE-DE76F5660229}" type="sibTrans" cxnId="{031139D9-6F02-4DBE-A349-BBE35E032435}">
      <dgm:prSet custT="1"/>
      <dgm:spPr>
        <a:solidFill>
          <a:srgbClr val="002060"/>
        </a:solidFill>
      </dgm:spPr>
      <dgm:t>
        <a:bodyPr/>
        <a:lstStyle/>
        <a:p>
          <a:endParaRPr lang="pt-BR" sz="1300" b="1"/>
        </a:p>
      </dgm:t>
    </dgm:pt>
    <dgm:pt modelId="{090B309A-5238-4F63-A4A9-6ADEAC59D574}">
      <dgm:prSet phldrT="[Texto]" custT="1"/>
      <dgm:spPr>
        <a:solidFill>
          <a:srgbClr val="36174D"/>
        </a:solidFill>
      </dgm:spPr>
      <dgm:t>
        <a:bodyPr/>
        <a:lstStyle/>
        <a:p>
          <a:r>
            <a:rPr lang="pt-BR" sz="1600" b="1" dirty="0"/>
            <a:t>Prisão / busca e apreensão / sequestro dos bens</a:t>
          </a:r>
        </a:p>
      </dgm:t>
    </dgm:pt>
    <dgm:pt modelId="{13198D00-2875-4FA3-BA43-D7A1DD1616B6}" type="parTrans" cxnId="{DDC80710-8078-4088-A723-14EBC13ADADE}">
      <dgm:prSet/>
      <dgm:spPr/>
      <dgm:t>
        <a:bodyPr/>
        <a:lstStyle/>
        <a:p>
          <a:endParaRPr lang="pt-BR" sz="1300" b="1"/>
        </a:p>
      </dgm:t>
    </dgm:pt>
    <dgm:pt modelId="{4EFE100C-5E74-452A-A266-6B7E4A105BAB}" type="sibTrans" cxnId="{DDC80710-8078-4088-A723-14EBC13ADADE}">
      <dgm:prSet/>
      <dgm:spPr/>
      <dgm:t>
        <a:bodyPr/>
        <a:lstStyle/>
        <a:p>
          <a:endParaRPr lang="pt-BR" sz="1300" b="1"/>
        </a:p>
      </dgm:t>
    </dgm:pt>
    <dgm:pt modelId="{8DD9CE48-0B94-4587-9A15-2890748DC9C9}">
      <dgm:prSet phldrT="[Texto]" custT="1"/>
      <dgm:spPr/>
      <dgm:t>
        <a:bodyPr/>
        <a:lstStyle/>
        <a:p>
          <a:r>
            <a:rPr lang="pt-BR" sz="1600" b="1" dirty="0">
              <a:solidFill>
                <a:schemeClr val="tx1"/>
              </a:solidFill>
            </a:rPr>
            <a:t>Depoimento de testemunhas</a:t>
          </a:r>
        </a:p>
      </dgm:t>
    </dgm:pt>
    <dgm:pt modelId="{314CA446-163F-4F5C-BFAA-179E57656B1C}" type="parTrans" cxnId="{B744A2D5-6FE4-4FEF-864F-994C18CB7971}">
      <dgm:prSet/>
      <dgm:spPr/>
      <dgm:t>
        <a:bodyPr/>
        <a:lstStyle/>
        <a:p>
          <a:endParaRPr lang="pt-BR" sz="1300"/>
        </a:p>
      </dgm:t>
    </dgm:pt>
    <dgm:pt modelId="{8DE6EB6A-125D-49A3-9EBA-A4EA5B8B5C41}" type="sibTrans" cxnId="{B744A2D5-6FE4-4FEF-864F-994C18CB7971}">
      <dgm:prSet/>
      <dgm:spPr/>
      <dgm:t>
        <a:bodyPr/>
        <a:lstStyle/>
        <a:p>
          <a:endParaRPr lang="pt-BR" sz="1300"/>
        </a:p>
      </dgm:t>
    </dgm:pt>
    <dgm:pt modelId="{62293C90-52AE-44DC-B514-930DE55F20A9}" type="pres">
      <dgm:prSet presAssocID="{4907876F-B947-4C62-A7EB-BC326C8BE65C}" presName="Name0" presStyleCnt="0">
        <dgm:presLayoutVars>
          <dgm:dir/>
          <dgm:resizeHandles/>
        </dgm:presLayoutVars>
      </dgm:prSet>
      <dgm:spPr/>
    </dgm:pt>
    <dgm:pt modelId="{7D47F6A2-2A8C-4711-AE6E-C6E669F66419}" type="pres">
      <dgm:prSet presAssocID="{E5791C7F-AFEA-40C0-B887-480ACB614731}" presName="compNode" presStyleCnt="0"/>
      <dgm:spPr/>
    </dgm:pt>
    <dgm:pt modelId="{7AEDD147-54DD-4F2D-A66F-983373E80E95}" type="pres">
      <dgm:prSet presAssocID="{E5791C7F-AFEA-40C0-B887-480ACB614731}" presName="dummyConnPt" presStyleCnt="0"/>
      <dgm:spPr/>
    </dgm:pt>
    <dgm:pt modelId="{B5D0B6D4-56A6-439C-9DC5-00C5413765FF}" type="pres">
      <dgm:prSet presAssocID="{E5791C7F-AFEA-40C0-B887-480ACB614731}" presName="node" presStyleLbl="node1" presStyleIdx="0" presStyleCnt="7">
        <dgm:presLayoutVars>
          <dgm:bulletEnabled val="1"/>
        </dgm:presLayoutVars>
      </dgm:prSet>
      <dgm:spPr/>
    </dgm:pt>
    <dgm:pt modelId="{1A236174-8224-46F1-B0C1-68E2A3330E43}" type="pres">
      <dgm:prSet presAssocID="{8E516C2F-6DAF-42B2-AED5-74377CD2F6EB}" presName="sibTrans" presStyleLbl="bgSibTrans2D1" presStyleIdx="0" presStyleCnt="6"/>
      <dgm:spPr/>
    </dgm:pt>
    <dgm:pt modelId="{440244F4-B6EA-4AB0-A35F-FA191DA3330A}" type="pres">
      <dgm:prSet presAssocID="{DB894DAD-CF04-4F32-BCD8-2352543FC184}" presName="compNode" presStyleCnt="0"/>
      <dgm:spPr/>
    </dgm:pt>
    <dgm:pt modelId="{A6FDE62F-420B-4AC2-A338-9D017AEC1008}" type="pres">
      <dgm:prSet presAssocID="{DB894DAD-CF04-4F32-BCD8-2352543FC184}" presName="dummyConnPt" presStyleCnt="0"/>
      <dgm:spPr/>
    </dgm:pt>
    <dgm:pt modelId="{29B49876-2CF1-4038-ABC7-CD1129FFF961}" type="pres">
      <dgm:prSet presAssocID="{DB894DAD-CF04-4F32-BCD8-2352543FC184}" presName="node" presStyleLbl="node1" presStyleIdx="1" presStyleCnt="7" custScaleX="108678">
        <dgm:presLayoutVars>
          <dgm:bulletEnabled val="1"/>
        </dgm:presLayoutVars>
      </dgm:prSet>
      <dgm:spPr/>
    </dgm:pt>
    <dgm:pt modelId="{CD9977B2-8381-484E-BBB1-13DB705F273D}" type="pres">
      <dgm:prSet presAssocID="{BF7D120A-6DF0-416F-9202-2996253948D0}" presName="sibTrans" presStyleLbl="bgSibTrans2D1" presStyleIdx="1" presStyleCnt="6"/>
      <dgm:spPr/>
    </dgm:pt>
    <dgm:pt modelId="{04356614-A8DD-484C-A74F-F926E69A51A9}" type="pres">
      <dgm:prSet presAssocID="{B83C58AC-1EBD-4D6B-8376-35E3728639DA}" presName="compNode" presStyleCnt="0"/>
      <dgm:spPr/>
    </dgm:pt>
    <dgm:pt modelId="{6F3C9E98-4E2B-48C4-A8E7-65947392B737}" type="pres">
      <dgm:prSet presAssocID="{B83C58AC-1EBD-4D6B-8376-35E3728639DA}" presName="dummyConnPt" presStyleCnt="0"/>
      <dgm:spPr/>
    </dgm:pt>
    <dgm:pt modelId="{FA28BB5C-092A-4D4B-A271-645AF01AA197}" type="pres">
      <dgm:prSet presAssocID="{B83C58AC-1EBD-4D6B-8376-35E3728639DA}" presName="node" presStyleLbl="node1" presStyleIdx="2" presStyleCnt="7">
        <dgm:presLayoutVars>
          <dgm:bulletEnabled val="1"/>
        </dgm:presLayoutVars>
      </dgm:prSet>
      <dgm:spPr/>
    </dgm:pt>
    <dgm:pt modelId="{F5FD159B-B061-4450-85AF-618AC3180CD6}" type="pres">
      <dgm:prSet presAssocID="{3C30021D-7322-474A-85FF-4968C25740AD}" presName="sibTrans" presStyleLbl="bgSibTrans2D1" presStyleIdx="2" presStyleCnt="6"/>
      <dgm:spPr/>
    </dgm:pt>
    <dgm:pt modelId="{1CD5D48F-738D-4995-A152-8C3148ECF9CC}" type="pres">
      <dgm:prSet presAssocID="{4E3FB710-AF4B-4AB1-B29A-8B25F420B4E4}" presName="compNode" presStyleCnt="0"/>
      <dgm:spPr/>
    </dgm:pt>
    <dgm:pt modelId="{52F2EAF5-5BF9-4122-B36B-F3B6ADCDB95F}" type="pres">
      <dgm:prSet presAssocID="{4E3FB710-AF4B-4AB1-B29A-8B25F420B4E4}" presName="dummyConnPt" presStyleCnt="0"/>
      <dgm:spPr/>
    </dgm:pt>
    <dgm:pt modelId="{4A704DE7-221A-4514-9D8F-4BEF05E2CC9D}" type="pres">
      <dgm:prSet presAssocID="{4E3FB710-AF4B-4AB1-B29A-8B25F420B4E4}" presName="node" presStyleLbl="node1" presStyleIdx="3" presStyleCnt="7">
        <dgm:presLayoutVars>
          <dgm:bulletEnabled val="1"/>
        </dgm:presLayoutVars>
      </dgm:prSet>
      <dgm:spPr/>
    </dgm:pt>
    <dgm:pt modelId="{94193566-ED11-42A5-9C15-60651A62B511}" type="pres">
      <dgm:prSet presAssocID="{88F9C608-5181-484D-A12E-165EF27D60F0}" presName="sibTrans" presStyleLbl="bgSibTrans2D1" presStyleIdx="3" presStyleCnt="6"/>
      <dgm:spPr/>
    </dgm:pt>
    <dgm:pt modelId="{68B5757E-DCC9-4365-8648-0B31F975F2B9}" type="pres">
      <dgm:prSet presAssocID="{8DD9CE48-0B94-4587-9A15-2890748DC9C9}" presName="compNode" presStyleCnt="0"/>
      <dgm:spPr/>
    </dgm:pt>
    <dgm:pt modelId="{52C8BA3B-2CC5-4BB7-9AE3-5E4F1785C79B}" type="pres">
      <dgm:prSet presAssocID="{8DD9CE48-0B94-4587-9A15-2890748DC9C9}" presName="dummyConnPt" presStyleCnt="0"/>
      <dgm:spPr/>
    </dgm:pt>
    <dgm:pt modelId="{B5E5FC02-24DD-4467-9D3A-D4C590CAF25F}" type="pres">
      <dgm:prSet presAssocID="{8DD9CE48-0B94-4587-9A15-2890748DC9C9}" presName="node" presStyleLbl="node1" presStyleIdx="4" presStyleCnt="7">
        <dgm:presLayoutVars>
          <dgm:bulletEnabled val="1"/>
        </dgm:presLayoutVars>
      </dgm:prSet>
      <dgm:spPr/>
    </dgm:pt>
    <dgm:pt modelId="{8FFA0053-83A6-4B0D-AAEC-B68CF752CA8B}" type="pres">
      <dgm:prSet presAssocID="{8DE6EB6A-125D-49A3-9EBA-A4EA5B8B5C41}" presName="sibTrans" presStyleLbl="bgSibTrans2D1" presStyleIdx="4" presStyleCnt="6"/>
      <dgm:spPr/>
    </dgm:pt>
    <dgm:pt modelId="{3C0F7542-6AFA-4538-B254-9BC80626FA06}" type="pres">
      <dgm:prSet presAssocID="{D719E1D2-E719-4A8E-BCCD-6605BEEBE344}" presName="compNode" presStyleCnt="0"/>
      <dgm:spPr/>
    </dgm:pt>
    <dgm:pt modelId="{1A6CA4CA-AC18-4863-B0AE-BA2E2AE0DEFF}" type="pres">
      <dgm:prSet presAssocID="{D719E1D2-E719-4A8E-BCCD-6605BEEBE344}" presName="dummyConnPt" presStyleCnt="0"/>
      <dgm:spPr/>
    </dgm:pt>
    <dgm:pt modelId="{317D0C60-D304-4732-9C74-665182E0752A}" type="pres">
      <dgm:prSet presAssocID="{D719E1D2-E719-4A8E-BCCD-6605BEEBE344}" presName="node" presStyleLbl="node1" presStyleIdx="5" presStyleCnt="7">
        <dgm:presLayoutVars>
          <dgm:bulletEnabled val="1"/>
        </dgm:presLayoutVars>
      </dgm:prSet>
      <dgm:spPr/>
    </dgm:pt>
    <dgm:pt modelId="{07D099FA-F6F7-47BD-B680-1E74BF4862C9}" type="pres">
      <dgm:prSet presAssocID="{F44EABE6-B515-4526-9CAE-DE76F5660229}" presName="sibTrans" presStyleLbl="bgSibTrans2D1" presStyleIdx="5" presStyleCnt="6"/>
      <dgm:spPr/>
    </dgm:pt>
    <dgm:pt modelId="{9366F447-5710-4AD0-B4F4-343224F0C8A9}" type="pres">
      <dgm:prSet presAssocID="{090B309A-5238-4F63-A4A9-6ADEAC59D574}" presName="compNode" presStyleCnt="0"/>
      <dgm:spPr/>
    </dgm:pt>
    <dgm:pt modelId="{EA8CC596-DF04-4D48-87BB-2AB40281A497}" type="pres">
      <dgm:prSet presAssocID="{090B309A-5238-4F63-A4A9-6ADEAC59D574}" presName="dummyConnPt" presStyleCnt="0"/>
      <dgm:spPr/>
    </dgm:pt>
    <dgm:pt modelId="{F343E784-7AFD-46E3-B804-12EE00BBB8CB}" type="pres">
      <dgm:prSet presAssocID="{090B309A-5238-4F63-A4A9-6ADEAC59D574}" presName="node" presStyleLbl="node1" presStyleIdx="6" presStyleCnt="7">
        <dgm:presLayoutVars>
          <dgm:bulletEnabled val="1"/>
        </dgm:presLayoutVars>
      </dgm:prSet>
      <dgm:spPr/>
    </dgm:pt>
  </dgm:ptLst>
  <dgm:cxnLst>
    <dgm:cxn modelId="{72F502EC-23AB-4362-8E5B-267965CDCD72}" srcId="{4907876F-B947-4C62-A7EB-BC326C8BE65C}" destId="{DB894DAD-CF04-4F32-BCD8-2352543FC184}" srcOrd="1" destOrd="0" parTransId="{0FEDDD31-EE13-4540-AAFD-40DF35E4D091}" sibTransId="{BF7D120A-6DF0-416F-9202-2996253948D0}"/>
    <dgm:cxn modelId="{E8061C5D-BA50-4F84-B058-8C0EBD691D4C}" srcId="{4907876F-B947-4C62-A7EB-BC326C8BE65C}" destId="{E5791C7F-AFEA-40C0-B887-480ACB614731}" srcOrd="0" destOrd="0" parTransId="{B1141FC2-A656-489A-997A-2284F2969A36}" sibTransId="{8E516C2F-6DAF-42B2-AED5-74377CD2F6EB}"/>
    <dgm:cxn modelId="{BFCBF0E2-901D-4CFE-B4FE-1A08F51DBE2A}" type="presOf" srcId="{E5791C7F-AFEA-40C0-B887-480ACB614731}" destId="{B5D0B6D4-56A6-439C-9DC5-00C5413765FF}" srcOrd="0" destOrd="0" presId="urn:microsoft.com/office/officeart/2005/8/layout/bProcess4"/>
    <dgm:cxn modelId="{2D518530-08CE-4B2B-8EBA-650C195BE2B1}" type="presOf" srcId="{88F9C608-5181-484D-A12E-165EF27D60F0}" destId="{94193566-ED11-42A5-9C15-60651A62B511}" srcOrd="0" destOrd="0" presId="urn:microsoft.com/office/officeart/2005/8/layout/bProcess4"/>
    <dgm:cxn modelId="{DDC80710-8078-4088-A723-14EBC13ADADE}" srcId="{4907876F-B947-4C62-A7EB-BC326C8BE65C}" destId="{090B309A-5238-4F63-A4A9-6ADEAC59D574}" srcOrd="6" destOrd="0" parTransId="{13198D00-2875-4FA3-BA43-D7A1DD1616B6}" sibTransId="{4EFE100C-5E74-452A-A266-6B7E4A105BAB}"/>
    <dgm:cxn modelId="{D0BA800B-9789-4B8A-8D23-74161627021D}" type="presOf" srcId="{8DE6EB6A-125D-49A3-9EBA-A4EA5B8B5C41}" destId="{8FFA0053-83A6-4B0D-AAEC-B68CF752CA8B}" srcOrd="0" destOrd="0" presId="urn:microsoft.com/office/officeart/2005/8/layout/bProcess4"/>
    <dgm:cxn modelId="{B744A2D5-6FE4-4FEF-864F-994C18CB7971}" srcId="{4907876F-B947-4C62-A7EB-BC326C8BE65C}" destId="{8DD9CE48-0B94-4587-9A15-2890748DC9C9}" srcOrd="4" destOrd="0" parTransId="{314CA446-163F-4F5C-BFAA-179E57656B1C}" sibTransId="{8DE6EB6A-125D-49A3-9EBA-A4EA5B8B5C41}"/>
    <dgm:cxn modelId="{7800EBE0-17D4-4B68-AFD8-E46458F5CAF6}" type="presOf" srcId="{BF7D120A-6DF0-416F-9202-2996253948D0}" destId="{CD9977B2-8381-484E-BBB1-13DB705F273D}" srcOrd="0" destOrd="0" presId="urn:microsoft.com/office/officeart/2005/8/layout/bProcess4"/>
    <dgm:cxn modelId="{E2099D66-7557-40D5-8B09-A8CD6BEDE653}" type="presOf" srcId="{090B309A-5238-4F63-A4A9-6ADEAC59D574}" destId="{F343E784-7AFD-46E3-B804-12EE00BBB8CB}" srcOrd="0" destOrd="0" presId="urn:microsoft.com/office/officeart/2005/8/layout/bProcess4"/>
    <dgm:cxn modelId="{19734522-3D75-4AE5-AF99-143B6B207C4B}" type="presOf" srcId="{4907876F-B947-4C62-A7EB-BC326C8BE65C}" destId="{62293C90-52AE-44DC-B514-930DE55F20A9}" srcOrd="0" destOrd="0" presId="urn:microsoft.com/office/officeart/2005/8/layout/bProcess4"/>
    <dgm:cxn modelId="{3F32FF26-653E-446D-BEB7-B98A27B3A33A}" type="presOf" srcId="{D719E1D2-E719-4A8E-BCCD-6605BEEBE344}" destId="{317D0C60-D304-4732-9C74-665182E0752A}" srcOrd="0" destOrd="0" presId="urn:microsoft.com/office/officeart/2005/8/layout/bProcess4"/>
    <dgm:cxn modelId="{61778843-D024-430A-BB1B-F8528CD0127C}" type="presOf" srcId="{3C30021D-7322-474A-85FF-4968C25740AD}" destId="{F5FD159B-B061-4450-85AF-618AC3180CD6}" srcOrd="0" destOrd="0" presId="urn:microsoft.com/office/officeart/2005/8/layout/bProcess4"/>
    <dgm:cxn modelId="{38A5D9AE-15F5-4AE6-ADB4-6D5BC85B204B}" type="presOf" srcId="{B83C58AC-1EBD-4D6B-8376-35E3728639DA}" destId="{FA28BB5C-092A-4D4B-A271-645AF01AA197}" srcOrd="0" destOrd="0" presId="urn:microsoft.com/office/officeart/2005/8/layout/bProcess4"/>
    <dgm:cxn modelId="{52168C89-880D-4BFA-9BA6-18DEB5670221}" srcId="{4907876F-B947-4C62-A7EB-BC326C8BE65C}" destId="{B83C58AC-1EBD-4D6B-8376-35E3728639DA}" srcOrd="2" destOrd="0" parTransId="{DF601D50-32DF-4A80-AB1C-79BF68EA05A2}" sibTransId="{3C30021D-7322-474A-85FF-4968C25740AD}"/>
    <dgm:cxn modelId="{0F0736AF-B1A5-4613-B0F8-2BB3C5E27AB0}" type="presOf" srcId="{8E516C2F-6DAF-42B2-AED5-74377CD2F6EB}" destId="{1A236174-8224-46F1-B0C1-68E2A3330E43}" srcOrd="0" destOrd="0" presId="urn:microsoft.com/office/officeart/2005/8/layout/bProcess4"/>
    <dgm:cxn modelId="{031139D9-6F02-4DBE-A349-BBE35E032435}" srcId="{4907876F-B947-4C62-A7EB-BC326C8BE65C}" destId="{D719E1D2-E719-4A8E-BCCD-6605BEEBE344}" srcOrd="5" destOrd="0" parTransId="{98D95F0F-8188-4F09-9D19-8B5180EDC6FB}" sibTransId="{F44EABE6-B515-4526-9CAE-DE76F5660229}"/>
    <dgm:cxn modelId="{29FEA574-B319-463B-ACEC-2B7E9002E2A2}" type="presOf" srcId="{4E3FB710-AF4B-4AB1-B29A-8B25F420B4E4}" destId="{4A704DE7-221A-4514-9D8F-4BEF05E2CC9D}" srcOrd="0" destOrd="0" presId="urn:microsoft.com/office/officeart/2005/8/layout/bProcess4"/>
    <dgm:cxn modelId="{CF320A2B-14FA-4DEB-A776-3329A4D614B9}" type="presOf" srcId="{DB894DAD-CF04-4F32-BCD8-2352543FC184}" destId="{29B49876-2CF1-4038-ABC7-CD1129FFF961}" srcOrd="0" destOrd="0" presId="urn:microsoft.com/office/officeart/2005/8/layout/bProcess4"/>
    <dgm:cxn modelId="{1DDB8E8B-163C-44C8-8B85-B33D3266E1B1}" type="presOf" srcId="{8DD9CE48-0B94-4587-9A15-2890748DC9C9}" destId="{B5E5FC02-24DD-4467-9D3A-D4C590CAF25F}" srcOrd="0" destOrd="0" presId="urn:microsoft.com/office/officeart/2005/8/layout/bProcess4"/>
    <dgm:cxn modelId="{8C382581-6CA7-48D6-8343-733F379915DC}" type="presOf" srcId="{F44EABE6-B515-4526-9CAE-DE76F5660229}" destId="{07D099FA-F6F7-47BD-B680-1E74BF4862C9}" srcOrd="0" destOrd="0" presId="urn:microsoft.com/office/officeart/2005/8/layout/bProcess4"/>
    <dgm:cxn modelId="{03D8070B-C3ED-4C4A-910C-0E1827A6DE87}" srcId="{4907876F-B947-4C62-A7EB-BC326C8BE65C}" destId="{4E3FB710-AF4B-4AB1-B29A-8B25F420B4E4}" srcOrd="3" destOrd="0" parTransId="{D0D6B7CD-37A4-435A-9F00-223F3B33F151}" sibTransId="{88F9C608-5181-484D-A12E-165EF27D60F0}"/>
    <dgm:cxn modelId="{56711AA5-38C6-4526-8201-EE3B7B519BE7}" type="presParOf" srcId="{62293C90-52AE-44DC-B514-930DE55F20A9}" destId="{7D47F6A2-2A8C-4711-AE6E-C6E669F66419}" srcOrd="0" destOrd="0" presId="urn:microsoft.com/office/officeart/2005/8/layout/bProcess4"/>
    <dgm:cxn modelId="{F3C3DDE9-96A1-471E-818E-0A2D5537E0A0}" type="presParOf" srcId="{7D47F6A2-2A8C-4711-AE6E-C6E669F66419}" destId="{7AEDD147-54DD-4F2D-A66F-983373E80E95}" srcOrd="0" destOrd="0" presId="urn:microsoft.com/office/officeart/2005/8/layout/bProcess4"/>
    <dgm:cxn modelId="{80CBA3CD-B6CD-4608-BB0F-D20FEC16E899}" type="presParOf" srcId="{7D47F6A2-2A8C-4711-AE6E-C6E669F66419}" destId="{B5D0B6D4-56A6-439C-9DC5-00C5413765FF}" srcOrd="1" destOrd="0" presId="urn:microsoft.com/office/officeart/2005/8/layout/bProcess4"/>
    <dgm:cxn modelId="{41E033C7-6163-4CC4-A847-7C013184E3BD}" type="presParOf" srcId="{62293C90-52AE-44DC-B514-930DE55F20A9}" destId="{1A236174-8224-46F1-B0C1-68E2A3330E43}" srcOrd="1" destOrd="0" presId="urn:microsoft.com/office/officeart/2005/8/layout/bProcess4"/>
    <dgm:cxn modelId="{E7E938B7-E513-4A23-A73E-DF7329E08FBD}" type="presParOf" srcId="{62293C90-52AE-44DC-B514-930DE55F20A9}" destId="{440244F4-B6EA-4AB0-A35F-FA191DA3330A}" srcOrd="2" destOrd="0" presId="urn:microsoft.com/office/officeart/2005/8/layout/bProcess4"/>
    <dgm:cxn modelId="{44757F7D-1EF2-49AA-BF76-6F7ECC5629C3}" type="presParOf" srcId="{440244F4-B6EA-4AB0-A35F-FA191DA3330A}" destId="{A6FDE62F-420B-4AC2-A338-9D017AEC1008}" srcOrd="0" destOrd="0" presId="urn:microsoft.com/office/officeart/2005/8/layout/bProcess4"/>
    <dgm:cxn modelId="{BEED2B41-E6FF-4820-A14D-309CAE612582}" type="presParOf" srcId="{440244F4-B6EA-4AB0-A35F-FA191DA3330A}" destId="{29B49876-2CF1-4038-ABC7-CD1129FFF961}" srcOrd="1" destOrd="0" presId="urn:microsoft.com/office/officeart/2005/8/layout/bProcess4"/>
    <dgm:cxn modelId="{D2CE7966-DDCE-47BA-91CF-E9B3BA203E8E}" type="presParOf" srcId="{62293C90-52AE-44DC-B514-930DE55F20A9}" destId="{CD9977B2-8381-484E-BBB1-13DB705F273D}" srcOrd="3" destOrd="0" presId="urn:microsoft.com/office/officeart/2005/8/layout/bProcess4"/>
    <dgm:cxn modelId="{92E5FCF4-AA4A-4D55-B971-DDE0ACEC3A3A}" type="presParOf" srcId="{62293C90-52AE-44DC-B514-930DE55F20A9}" destId="{04356614-A8DD-484C-A74F-F926E69A51A9}" srcOrd="4" destOrd="0" presId="urn:microsoft.com/office/officeart/2005/8/layout/bProcess4"/>
    <dgm:cxn modelId="{09D1E311-7142-431F-A520-FFA7E183F97C}" type="presParOf" srcId="{04356614-A8DD-484C-A74F-F926E69A51A9}" destId="{6F3C9E98-4E2B-48C4-A8E7-65947392B737}" srcOrd="0" destOrd="0" presId="urn:microsoft.com/office/officeart/2005/8/layout/bProcess4"/>
    <dgm:cxn modelId="{3E10D231-B340-459C-B22E-2070675C7858}" type="presParOf" srcId="{04356614-A8DD-484C-A74F-F926E69A51A9}" destId="{FA28BB5C-092A-4D4B-A271-645AF01AA197}" srcOrd="1" destOrd="0" presId="urn:microsoft.com/office/officeart/2005/8/layout/bProcess4"/>
    <dgm:cxn modelId="{80524CBA-338B-4212-A776-FF3ED123B0A2}" type="presParOf" srcId="{62293C90-52AE-44DC-B514-930DE55F20A9}" destId="{F5FD159B-B061-4450-85AF-618AC3180CD6}" srcOrd="5" destOrd="0" presId="urn:microsoft.com/office/officeart/2005/8/layout/bProcess4"/>
    <dgm:cxn modelId="{1A058BFD-43F0-4103-B7A9-D08D162F0079}" type="presParOf" srcId="{62293C90-52AE-44DC-B514-930DE55F20A9}" destId="{1CD5D48F-738D-4995-A152-8C3148ECF9CC}" srcOrd="6" destOrd="0" presId="urn:microsoft.com/office/officeart/2005/8/layout/bProcess4"/>
    <dgm:cxn modelId="{A8709E49-46A9-4836-9C9E-86DB5CB5941B}" type="presParOf" srcId="{1CD5D48F-738D-4995-A152-8C3148ECF9CC}" destId="{52F2EAF5-5BF9-4122-B36B-F3B6ADCDB95F}" srcOrd="0" destOrd="0" presId="urn:microsoft.com/office/officeart/2005/8/layout/bProcess4"/>
    <dgm:cxn modelId="{D1C40E80-CC1A-4602-AD5D-02022E01540B}" type="presParOf" srcId="{1CD5D48F-738D-4995-A152-8C3148ECF9CC}" destId="{4A704DE7-221A-4514-9D8F-4BEF05E2CC9D}" srcOrd="1" destOrd="0" presId="urn:microsoft.com/office/officeart/2005/8/layout/bProcess4"/>
    <dgm:cxn modelId="{15ED162A-57E8-4ABA-9832-490B18FD7B70}" type="presParOf" srcId="{62293C90-52AE-44DC-B514-930DE55F20A9}" destId="{94193566-ED11-42A5-9C15-60651A62B511}" srcOrd="7" destOrd="0" presId="urn:microsoft.com/office/officeart/2005/8/layout/bProcess4"/>
    <dgm:cxn modelId="{BF6A142A-AEB1-47EF-AE81-F41B489EE6E9}" type="presParOf" srcId="{62293C90-52AE-44DC-B514-930DE55F20A9}" destId="{68B5757E-DCC9-4365-8648-0B31F975F2B9}" srcOrd="8" destOrd="0" presId="urn:microsoft.com/office/officeart/2005/8/layout/bProcess4"/>
    <dgm:cxn modelId="{C1F7A54F-034F-4C3D-BBBB-EE0BC303793C}" type="presParOf" srcId="{68B5757E-DCC9-4365-8648-0B31F975F2B9}" destId="{52C8BA3B-2CC5-4BB7-9AE3-5E4F1785C79B}" srcOrd="0" destOrd="0" presId="urn:microsoft.com/office/officeart/2005/8/layout/bProcess4"/>
    <dgm:cxn modelId="{DA1BDAB1-ACB0-4273-9C8E-206BD865104C}" type="presParOf" srcId="{68B5757E-DCC9-4365-8648-0B31F975F2B9}" destId="{B5E5FC02-24DD-4467-9D3A-D4C590CAF25F}" srcOrd="1" destOrd="0" presId="urn:microsoft.com/office/officeart/2005/8/layout/bProcess4"/>
    <dgm:cxn modelId="{20C23DF7-4DF2-41ED-B338-A074B75DC822}" type="presParOf" srcId="{62293C90-52AE-44DC-B514-930DE55F20A9}" destId="{8FFA0053-83A6-4B0D-AAEC-B68CF752CA8B}" srcOrd="9" destOrd="0" presId="urn:microsoft.com/office/officeart/2005/8/layout/bProcess4"/>
    <dgm:cxn modelId="{866D6A06-91EF-4973-89FC-83EE50F886A8}" type="presParOf" srcId="{62293C90-52AE-44DC-B514-930DE55F20A9}" destId="{3C0F7542-6AFA-4538-B254-9BC80626FA06}" srcOrd="10" destOrd="0" presId="urn:microsoft.com/office/officeart/2005/8/layout/bProcess4"/>
    <dgm:cxn modelId="{D5C4AC50-E1E9-42E8-A58C-57D4C6DF2C47}" type="presParOf" srcId="{3C0F7542-6AFA-4538-B254-9BC80626FA06}" destId="{1A6CA4CA-AC18-4863-B0AE-BA2E2AE0DEFF}" srcOrd="0" destOrd="0" presId="urn:microsoft.com/office/officeart/2005/8/layout/bProcess4"/>
    <dgm:cxn modelId="{AEE043E3-C6A5-45B2-8AE6-E7EF49B6527E}" type="presParOf" srcId="{3C0F7542-6AFA-4538-B254-9BC80626FA06}" destId="{317D0C60-D304-4732-9C74-665182E0752A}" srcOrd="1" destOrd="0" presId="urn:microsoft.com/office/officeart/2005/8/layout/bProcess4"/>
    <dgm:cxn modelId="{3967E730-235E-457F-963E-888554E7697D}" type="presParOf" srcId="{62293C90-52AE-44DC-B514-930DE55F20A9}" destId="{07D099FA-F6F7-47BD-B680-1E74BF4862C9}" srcOrd="11" destOrd="0" presId="urn:microsoft.com/office/officeart/2005/8/layout/bProcess4"/>
    <dgm:cxn modelId="{75D146B8-3AEC-43ED-89F9-E9EC48325E21}" type="presParOf" srcId="{62293C90-52AE-44DC-B514-930DE55F20A9}" destId="{9366F447-5710-4AD0-B4F4-343224F0C8A9}" srcOrd="12" destOrd="0" presId="urn:microsoft.com/office/officeart/2005/8/layout/bProcess4"/>
    <dgm:cxn modelId="{4AA43D8D-91BF-4B25-BE73-4B0E47048FAF}" type="presParOf" srcId="{9366F447-5710-4AD0-B4F4-343224F0C8A9}" destId="{EA8CC596-DF04-4D48-87BB-2AB40281A497}" srcOrd="0" destOrd="0" presId="urn:microsoft.com/office/officeart/2005/8/layout/bProcess4"/>
    <dgm:cxn modelId="{062BCE66-F2FF-4E97-9841-3E67B371166B}" type="presParOf" srcId="{9366F447-5710-4AD0-B4F4-343224F0C8A9}" destId="{F343E784-7AFD-46E3-B804-12EE00BBB8CB}"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6F86E-1FB2-4D5D-98E0-4D4490A17A6B}">
      <dsp:nvSpPr>
        <dsp:cNvPr id="0" name=""/>
        <dsp:cNvSpPr/>
      </dsp:nvSpPr>
      <dsp:spPr>
        <a:xfrm>
          <a:off x="1653044" y="329"/>
          <a:ext cx="1443298" cy="71366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DETECTAR</a:t>
          </a:r>
        </a:p>
      </dsp:txBody>
      <dsp:txXfrm>
        <a:off x="1687882" y="35167"/>
        <a:ext cx="1373622" cy="643990"/>
      </dsp:txXfrm>
    </dsp:sp>
    <dsp:sp modelId="{7524B327-9FE0-4CB0-AE8A-08E58FE8E51A}">
      <dsp:nvSpPr>
        <dsp:cNvPr id="0" name=""/>
        <dsp:cNvSpPr/>
      </dsp:nvSpPr>
      <dsp:spPr>
        <a:xfrm>
          <a:off x="1487009" y="424404"/>
          <a:ext cx="1902794" cy="1902794"/>
        </a:xfrm>
        <a:custGeom>
          <a:avLst/>
          <a:gdLst/>
          <a:ahLst/>
          <a:cxnLst/>
          <a:rect l="0" t="0" r="0" b="0"/>
          <a:pathLst>
            <a:path>
              <a:moveTo>
                <a:pt x="1613185" y="267882"/>
              </a:moveTo>
              <a:arcTo wR="951397" hR="951397" stAng="18844486" swAng="1920332"/>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A78024-481C-4773-8D41-3965A6876B78}">
      <dsp:nvSpPr>
        <dsp:cNvPr id="0" name=""/>
        <dsp:cNvSpPr/>
      </dsp:nvSpPr>
      <dsp:spPr>
        <a:xfrm>
          <a:off x="2664300" y="1152126"/>
          <a:ext cx="1381736"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PUNIR</a:t>
          </a:r>
        </a:p>
      </dsp:txBody>
      <dsp:txXfrm>
        <a:off x="2699138" y="1186964"/>
        <a:ext cx="1312060" cy="643990"/>
      </dsp:txXfrm>
    </dsp:sp>
    <dsp:sp modelId="{6D7530AC-D780-4A22-B143-A52A610769C7}">
      <dsp:nvSpPr>
        <dsp:cNvPr id="0" name=""/>
        <dsp:cNvSpPr/>
      </dsp:nvSpPr>
      <dsp:spPr>
        <a:xfrm>
          <a:off x="1402051" y="492018"/>
          <a:ext cx="1902794" cy="1902794"/>
        </a:xfrm>
        <a:custGeom>
          <a:avLst/>
          <a:gdLst/>
          <a:ahLst/>
          <a:cxnLst/>
          <a:rect l="0" t="0" r="0" b="0"/>
          <a:pathLst>
            <a:path>
              <a:moveTo>
                <a:pt x="1797407" y="1386624"/>
              </a:moveTo>
              <a:arcTo wR="951397" hR="951397" stAng="1633404" swAng="5795083"/>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 modelId="{3D14F200-120E-40BD-B164-FE511FE2BD84}">
      <dsp:nvSpPr>
        <dsp:cNvPr id="0" name=""/>
        <dsp:cNvSpPr/>
      </dsp:nvSpPr>
      <dsp:spPr>
        <a:xfrm>
          <a:off x="720078" y="1512170"/>
          <a:ext cx="1472141"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PREVENIR</a:t>
          </a:r>
        </a:p>
      </dsp:txBody>
      <dsp:txXfrm>
        <a:off x="754916" y="1547008"/>
        <a:ext cx="1402465" cy="643990"/>
      </dsp:txXfrm>
    </dsp:sp>
    <dsp:sp modelId="{86FD2375-3054-45E4-8A16-6107C82F148A}">
      <dsp:nvSpPr>
        <dsp:cNvPr id="0" name=""/>
        <dsp:cNvSpPr/>
      </dsp:nvSpPr>
      <dsp:spPr>
        <a:xfrm>
          <a:off x="1313365" y="465848"/>
          <a:ext cx="1902794" cy="1902794"/>
        </a:xfrm>
        <a:custGeom>
          <a:avLst/>
          <a:gdLst/>
          <a:ahLst/>
          <a:cxnLst/>
          <a:rect l="0" t="0" r="0" b="0"/>
          <a:pathLst>
            <a:path>
              <a:moveTo>
                <a:pt x="3901" y="1037471"/>
              </a:moveTo>
              <a:arcTo wR="951397" hR="951397" stAng="10488555" swAng="3278509"/>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A44F0-6891-4A9B-A06A-F7B1C7D278F4}">
      <dsp:nvSpPr>
        <dsp:cNvPr id="0" name=""/>
        <dsp:cNvSpPr/>
      </dsp:nvSpPr>
      <dsp:spPr>
        <a:xfrm>
          <a:off x="1908043" y="218228"/>
          <a:ext cx="4330989" cy="15040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2A87B-1E1D-4E39-B867-92C855E7F316}">
      <dsp:nvSpPr>
        <dsp:cNvPr id="0" name=""/>
        <dsp:cNvSpPr/>
      </dsp:nvSpPr>
      <dsp:spPr>
        <a:xfrm>
          <a:off x="3660583" y="3901247"/>
          <a:ext cx="839339" cy="53717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B0C18-3104-4C57-92D1-F0B705DC196E}">
      <dsp:nvSpPr>
        <dsp:cNvPr id="0" name=""/>
        <dsp:cNvSpPr/>
      </dsp:nvSpPr>
      <dsp:spPr>
        <a:xfrm>
          <a:off x="1224116" y="4320484"/>
          <a:ext cx="6241096" cy="100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pt-BR" sz="2800" kern="1200" dirty="0"/>
            <a:t>Juízo de Admissibilidade Correcional</a:t>
          </a:r>
        </a:p>
      </dsp:txBody>
      <dsp:txXfrm>
        <a:off x="1224116" y="4320484"/>
        <a:ext cx="6241096" cy="1007206"/>
      </dsp:txXfrm>
    </dsp:sp>
    <dsp:sp modelId="{98376CDF-021E-4526-BC6F-5CA3D20A9D55}">
      <dsp:nvSpPr>
        <dsp:cNvPr id="0" name=""/>
        <dsp:cNvSpPr/>
      </dsp:nvSpPr>
      <dsp:spPr>
        <a:xfrm>
          <a:off x="3482643" y="1838488"/>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kern="1200" dirty="0"/>
            <a:t>Controle Externo</a:t>
          </a:r>
        </a:p>
      </dsp:txBody>
      <dsp:txXfrm>
        <a:off x="3703896" y="2059741"/>
        <a:ext cx="1068304" cy="1068304"/>
      </dsp:txXfrm>
    </dsp:sp>
    <dsp:sp modelId="{FFF9CF39-2930-44E3-BCEC-5464853EEE29}">
      <dsp:nvSpPr>
        <dsp:cNvPr id="0" name=""/>
        <dsp:cNvSpPr/>
      </dsp:nvSpPr>
      <dsp:spPr>
        <a:xfrm>
          <a:off x="2304256" y="705044"/>
          <a:ext cx="1705448"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Denúncias</a:t>
          </a:r>
        </a:p>
      </dsp:txBody>
      <dsp:txXfrm>
        <a:off x="2554013" y="926297"/>
        <a:ext cx="1205934" cy="1068304"/>
      </dsp:txXfrm>
    </dsp:sp>
    <dsp:sp modelId="{7875F269-9694-4F7E-B59F-30A2E216886C}">
      <dsp:nvSpPr>
        <dsp:cNvPr id="0" name=""/>
        <dsp:cNvSpPr/>
      </dsp:nvSpPr>
      <dsp:spPr>
        <a:xfrm>
          <a:off x="3945958" y="339764"/>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Controle Interno</a:t>
          </a:r>
        </a:p>
      </dsp:txBody>
      <dsp:txXfrm>
        <a:off x="4167211" y="561017"/>
        <a:ext cx="1068304" cy="1068304"/>
      </dsp:txXfrm>
    </dsp:sp>
    <dsp:sp modelId="{353463B8-ADD9-4C33-9B6D-DD82C5DE328E}">
      <dsp:nvSpPr>
        <dsp:cNvPr id="0" name=""/>
        <dsp:cNvSpPr/>
      </dsp:nvSpPr>
      <dsp:spPr>
        <a:xfrm>
          <a:off x="1721032" y="13418"/>
          <a:ext cx="4700298" cy="376023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CA44F0-6891-4A9B-A06A-F7B1C7D278F4}">
      <dsp:nvSpPr>
        <dsp:cNvPr id="0" name=""/>
        <dsp:cNvSpPr/>
      </dsp:nvSpPr>
      <dsp:spPr>
        <a:xfrm>
          <a:off x="1908043" y="218228"/>
          <a:ext cx="4330989" cy="1504095"/>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32A87B-1E1D-4E39-B867-92C855E7F316}">
      <dsp:nvSpPr>
        <dsp:cNvPr id="0" name=""/>
        <dsp:cNvSpPr/>
      </dsp:nvSpPr>
      <dsp:spPr>
        <a:xfrm>
          <a:off x="3660583" y="3901247"/>
          <a:ext cx="839339" cy="537177"/>
        </a:xfrm>
        <a:prstGeom prst="down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4B0C18-3104-4C57-92D1-F0B705DC196E}">
      <dsp:nvSpPr>
        <dsp:cNvPr id="0" name=""/>
        <dsp:cNvSpPr/>
      </dsp:nvSpPr>
      <dsp:spPr>
        <a:xfrm>
          <a:off x="1224116" y="4320484"/>
          <a:ext cx="6241096" cy="1007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pt-BR" sz="2800" kern="1200" dirty="0"/>
            <a:t>Juízo de Admissibilidade Correcional</a:t>
          </a:r>
        </a:p>
      </dsp:txBody>
      <dsp:txXfrm>
        <a:off x="1224116" y="4320484"/>
        <a:ext cx="6241096" cy="1007206"/>
      </dsp:txXfrm>
    </dsp:sp>
    <dsp:sp modelId="{98376CDF-021E-4526-BC6F-5CA3D20A9D55}">
      <dsp:nvSpPr>
        <dsp:cNvPr id="0" name=""/>
        <dsp:cNvSpPr/>
      </dsp:nvSpPr>
      <dsp:spPr>
        <a:xfrm>
          <a:off x="3482643" y="1838488"/>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pt-BR" sz="2200" kern="1200" dirty="0"/>
            <a:t>Controle Externo</a:t>
          </a:r>
        </a:p>
      </dsp:txBody>
      <dsp:txXfrm>
        <a:off x="3703896" y="2059741"/>
        <a:ext cx="1068304" cy="1068304"/>
      </dsp:txXfrm>
    </dsp:sp>
    <dsp:sp modelId="{FFF9CF39-2930-44E3-BCEC-5464853EEE29}">
      <dsp:nvSpPr>
        <dsp:cNvPr id="0" name=""/>
        <dsp:cNvSpPr/>
      </dsp:nvSpPr>
      <dsp:spPr>
        <a:xfrm>
          <a:off x="2304256" y="705044"/>
          <a:ext cx="1705448" cy="1510810"/>
        </a:xfrm>
        <a:prstGeom prst="ellipse">
          <a:avLst/>
        </a:prstGeom>
        <a:solidFill>
          <a:schemeClr val="bg2">
            <a:lumMod val="9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Denúncias</a:t>
          </a:r>
        </a:p>
      </dsp:txBody>
      <dsp:txXfrm>
        <a:off x="2554013" y="926297"/>
        <a:ext cx="1205934" cy="1068304"/>
      </dsp:txXfrm>
    </dsp:sp>
    <dsp:sp modelId="{7875F269-9694-4F7E-B59F-30A2E216886C}">
      <dsp:nvSpPr>
        <dsp:cNvPr id="0" name=""/>
        <dsp:cNvSpPr/>
      </dsp:nvSpPr>
      <dsp:spPr>
        <a:xfrm>
          <a:off x="3945958" y="339764"/>
          <a:ext cx="1510810" cy="151081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pt-BR" sz="2000" kern="1200" dirty="0"/>
            <a:t>Controle Interno</a:t>
          </a:r>
        </a:p>
      </dsp:txBody>
      <dsp:txXfrm>
        <a:off x="4167211" y="561017"/>
        <a:ext cx="1068304" cy="1068304"/>
      </dsp:txXfrm>
    </dsp:sp>
    <dsp:sp modelId="{353463B8-ADD9-4C33-9B6D-DD82C5DE328E}">
      <dsp:nvSpPr>
        <dsp:cNvPr id="0" name=""/>
        <dsp:cNvSpPr/>
      </dsp:nvSpPr>
      <dsp:spPr>
        <a:xfrm>
          <a:off x="1728176" y="33573"/>
          <a:ext cx="4700298" cy="3760239"/>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6F86E-1FB2-4D5D-98E0-4D4490A17A6B}">
      <dsp:nvSpPr>
        <dsp:cNvPr id="0" name=""/>
        <dsp:cNvSpPr/>
      </dsp:nvSpPr>
      <dsp:spPr>
        <a:xfrm>
          <a:off x="1653044" y="329"/>
          <a:ext cx="1443298" cy="713666"/>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DETECTAR</a:t>
          </a:r>
        </a:p>
      </dsp:txBody>
      <dsp:txXfrm>
        <a:off x="1687882" y="35167"/>
        <a:ext cx="1373622" cy="643990"/>
      </dsp:txXfrm>
    </dsp:sp>
    <dsp:sp modelId="{7524B327-9FE0-4CB0-AE8A-08E58FE8E51A}">
      <dsp:nvSpPr>
        <dsp:cNvPr id="0" name=""/>
        <dsp:cNvSpPr/>
      </dsp:nvSpPr>
      <dsp:spPr>
        <a:xfrm>
          <a:off x="1487009" y="424404"/>
          <a:ext cx="1902794" cy="1902794"/>
        </a:xfrm>
        <a:custGeom>
          <a:avLst/>
          <a:gdLst/>
          <a:ahLst/>
          <a:cxnLst/>
          <a:rect l="0" t="0" r="0" b="0"/>
          <a:pathLst>
            <a:path>
              <a:moveTo>
                <a:pt x="1613185" y="267882"/>
              </a:moveTo>
              <a:arcTo wR="951397" hR="951397" stAng="18844486" swAng="1920332"/>
            </a:path>
          </a:pathLst>
        </a:custGeom>
        <a:noFill/>
        <a:ln w="9525" cap="flat" cmpd="sng" algn="ctr">
          <a:solidFill>
            <a:schemeClr val="accent1">
              <a:shade val="9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A78024-481C-4773-8D41-3965A6876B78}">
      <dsp:nvSpPr>
        <dsp:cNvPr id="0" name=""/>
        <dsp:cNvSpPr/>
      </dsp:nvSpPr>
      <dsp:spPr>
        <a:xfrm>
          <a:off x="2664300" y="1152126"/>
          <a:ext cx="1381736"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PUNIR</a:t>
          </a:r>
        </a:p>
      </dsp:txBody>
      <dsp:txXfrm>
        <a:off x="2699138" y="1186964"/>
        <a:ext cx="1312060" cy="643990"/>
      </dsp:txXfrm>
    </dsp:sp>
    <dsp:sp modelId="{6D7530AC-D780-4A22-B143-A52A610769C7}">
      <dsp:nvSpPr>
        <dsp:cNvPr id="0" name=""/>
        <dsp:cNvSpPr/>
      </dsp:nvSpPr>
      <dsp:spPr>
        <a:xfrm>
          <a:off x="1402051" y="492018"/>
          <a:ext cx="1902794" cy="1902794"/>
        </a:xfrm>
        <a:custGeom>
          <a:avLst/>
          <a:gdLst/>
          <a:ahLst/>
          <a:cxnLst/>
          <a:rect l="0" t="0" r="0" b="0"/>
          <a:pathLst>
            <a:path>
              <a:moveTo>
                <a:pt x="1797407" y="1386624"/>
              </a:moveTo>
              <a:arcTo wR="951397" hR="951397" stAng="1633404" swAng="5795083"/>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 modelId="{3D14F200-120E-40BD-B164-FE511FE2BD84}">
      <dsp:nvSpPr>
        <dsp:cNvPr id="0" name=""/>
        <dsp:cNvSpPr/>
      </dsp:nvSpPr>
      <dsp:spPr>
        <a:xfrm>
          <a:off x="720078" y="1512170"/>
          <a:ext cx="1472141" cy="713666"/>
        </a:xfrm>
        <a:prstGeom prst="roundRect">
          <a:avLst/>
        </a:prstGeom>
        <a:solidFill>
          <a:schemeClr val="accent1">
            <a:shade val="50000"/>
            <a:hueOff val="240958"/>
            <a:satOff val="-5040"/>
            <a:lumOff val="2804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pt-BR" sz="2200" b="1" kern="1200" dirty="0"/>
            <a:t>PREVENIR</a:t>
          </a:r>
        </a:p>
      </dsp:txBody>
      <dsp:txXfrm>
        <a:off x="754916" y="1547008"/>
        <a:ext cx="1402465" cy="643990"/>
      </dsp:txXfrm>
    </dsp:sp>
    <dsp:sp modelId="{86FD2375-3054-45E4-8A16-6107C82F148A}">
      <dsp:nvSpPr>
        <dsp:cNvPr id="0" name=""/>
        <dsp:cNvSpPr/>
      </dsp:nvSpPr>
      <dsp:spPr>
        <a:xfrm>
          <a:off x="1313365" y="465848"/>
          <a:ext cx="1902794" cy="1902794"/>
        </a:xfrm>
        <a:custGeom>
          <a:avLst/>
          <a:gdLst/>
          <a:ahLst/>
          <a:cxnLst/>
          <a:rect l="0" t="0" r="0" b="0"/>
          <a:pathLst>
            <a:path>
              <a:moveTo>
                <a:pt x="3901" y="1037471"/>
              </a:moveTo>
              <a:arcTo wR="951397" hR="951397" stAng="10488555" swAng="3278509"/>
            </a:path>
          </a:pathLst>
        </a:custGeom>
        <a:noFill/>
        <a:ln w="9525" cap="flat" cmpd="sng" algn="ctr">
          <a:solidFill>
            <a:schemeClr val="accent1">
              <a:shade val="90000"/>
              <a:hueOff val="250074"/>
              <a:satOff val="-4618"/>
              <a:lumOff val="21418"/>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36174-8224-46F1-B0C1-68E2A3330E43}">
      <dsp:nvSpPr>
        <dsp:cNvPr id="0" name=""/>
        <dsp:cNvSpPr/>
      </dsp:nvSpPr>
      <dsp:spPr>
        <a:xfrm rot="5400000">
          <a:off x="313779" y="981992"/>
          <a:ext cx="1533937" cy="185075"/>
        </a:xfrm>
        <a:prstGeom prst="rect">
          <a:avLst/>
        </a:prstGeom>
        <a:solidFill>
          <a:schemeClr val="tx2">
            <a:lumMod val="50000"/>
          </a:schemeClr>
        </a:solidFill>
        <a:ln>
          <a:noFill/>
        </a:ln>
        <a:effectLst/>
      </dsp:spPr>
      <dsp:style>
        <a:lnRef idx="0">
          <a:scrgbClr r="0" g="0" b="0"/>
        </a:lnRef>
        <a:fillRef idx="1">
          <a:scrgbClr r="0" g="0" b="0"/>
        </a:fillRef>
        <a:effectRef idx="0">
          <a:scrgbClr r="0" g="0" b="0"/>
        </a:effectRef>
        <a:fontRef idx="minor">
          <a:schemeClr val="lt1"/>
        </a:fontRef>
      </dsp:style>
    </dsp:sp>
    <dsp:sp modelId="{B5D0B6D4-56A6-439C-9DC5-00C5413765FF}">
      <dsp:nvSpPr>
        <dsp:cNvPr id="0" name=""/>
        <dsp:cNvSpPr/>
      </dsp:nvSpPr>
      <dsp:spPr>
        <a:xfrm>
          <a:off x="665290" y="1025"/>
          <a:ext cx="2056394" cy="1233836"/>
        </a:xfrm>
        <a:prstGeom prst="roundRect">
          <a:avLst>
            <a:gd name="adj" fmla="val 10000"/>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Análise Patrimonial</a:t>
          </a:r>
        </a:p>
      </dsp:txBody>
      <dsp:txXfrm>
        <a:off x="701428" y="37163"/>
        <a:ext cx="1984118" cy="1161560"/>
      </dsp:txXfrm>
    </dsp:sp>
    <dsp:sp modelId="{CD9977B2-8381-484E-BBB1-13DB705F273D}">
      <dsp:nvSpPr>
        <dsp:cNvPr id="0" name=""/>
        <dsp:cNvSpPr/>
      </dsp:nvSpPr>
      <dsp:spPr>
        <a:xfrm rot="5400000">
          <a:off x="313779" y="2524288"/>
          <a:ext cx="1533937" cy="185075"/>
        </a:xfrm>
        <a:prstGeom prst="rect">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B49876-2CF1-4038-ABC7-CD1129FFF961}">
      <dsp:nvSpPr>
        <dsp:cNvPr id="0" name=""/>
        <dsp:cNvSpPr/>
      </dsp:nvSpPr>
      <dsp:spPr>
        <a:xfrm>
          <a:off x="576063" y="1543321"/>
          <a:ext cx="2234848" cy="123383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tx1"/>
              </a:solidFill>
            </a:rPr>
            <a:t>Exame do desempenho (arrecadação dos investigados em relação aos demais fiscais)</a:t>
          </a:r>
        </a:p>
      </dsp:txBody>
      <dsp:txXfrm>
        <a:off x="612201" y="1579459"/>
        <a:ext cx="2162572" cy="1161560"/>
      </dsp:txXfrm>
    </dsp:sp>
    <dsp:sp modelId="{F5FD159B-B061-4450-85AF-618AC3180CD6}">
      <dsp:nvSpPr>
        <dsp:cNvPr id="0" name=""/>
        <dsp:cNvSpPr/>
      </dsp:nvSpPr>
      <dsp:spPr>
        <a:xfrm>
          <a:off x="1084927" y="3295436"/>
          <a:ext cx="2815873" cy="185075"/>
        </a:xfrm>
        <a:prstGeom prst="rect">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A28BB5C-092A-4D4B-A271-645AF01AA197}">
      <dsp:nvSpPr>
        <dsp:cNvPr id="0" name=""/>
        <dsp:cNvSpPr/>
      </dsp:nvSpPr>
      <dsp:spPr>
        <a:xfrm>
          <a:off x="665290" y="3085617"/>
          <a:ext cx="2056394" cy="123383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Início da investigação conjunta com o MPE</a:t>
          </a:r>
        </a:p>
      </dsp:txBody>
      <dsp:txXfrm>
        <a:off x="701428" y="3121755"/>
        <a:ext cx="1984118" cy="1161560"/>
      </dsp:txXfrm>
    </dsp:sp>
    <dsp:sp modelId="{94193566-ED11-42A5-9C15-60651A62B511}">
      <dsp:nvSpPr>
        <dsp:cNvPr id="0" name=""/>
        <dsp:cNvSpPr/>
      </dsp:nvSpPr>
      <dsp:spPr>
        <a:xfrm rot="16200000">
          <a:off x="3138011" y="2524288"/>
          <a:ext cx="1533937" cy="185075"/>
        </a:xfrm>
        <a:prstGeom prst="rect">
          <a:avLst/>
        </a:prstGeom>
        <a:solidFill>
          <a:srgbClr val="364C36"/>
        </a:solidFill>
        <a:ln>
          <a:noFill/>
        </a:ln>
        <a:effectLst/>
      </dsp:spPr>
      <dsp:style>
        <a:lnRef idx="0">
          <a:scrgbClr r="0" g="0" b="0"/>
        </a:lnRef>
        <a:fillRef idx="1">
          <a:scrgbClr r="0" g="0" b="0"/>
        </a:fillRef>
        <a:effectRef idx="0">
          <a:scrgbClr r="0" g="0" b="0"/>
        </a:effectRef>
        <a:fontRef idx="minor">
          <a:schemeClr val="lt1"/>
        </a:fontRef>
      </dsp:style>
    </dsp:sp>
    <dsp:sp modelId="{4A704DE7-221A-4514-9D8F-4BEF05E2CC9D}">
      <dsp:nvSpPr>
        <dsp:cNvPr id="0" name=""/>
        <dsp:cNvSpPr/>
      </dsp:nvSpPr>
      <dsp:spPr>
        <a:xfrm>
          <a:off x="3489521" y="3085617"/>
          <a:ext cx="2056394" cy="1233836"/>
        </a:xfrm>
        <a:prstGeom prst="roundRect">
          <a:avLst>
            <a:gd name="adj" fmla="val 10000"/>
          </a:avLst>
        </a:prstGeom>
        <a:solidFill>
          <a:srgbClr val="364C3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Quebra sigilo (bancário, fiscal, telefônico)</a:t>
          </a:r>
        </a:p>
      </dsp:txBody>
      <dsp:txXfrm>
        <a:off x="3525659" y="3121755"/>
        <a:ext cx="1984118" cy="1161560"/>
      </dsp:txXfrm>
    </dsp:sp>
    <dsp:sp modelId="{8FFA0053-83A6-4B0D-AAEC-B68CF752CA8B}">
      <dsp:nvSpPr>
        <dsp:cNvPr id="0" name=""/>
        <dsp:cNvSpPr/>
      </dsp:nvSpPr>
      <dsp:spPr>
        <a:xfrm rot="16200000">
          <a:off x="3138011" y="981992"/>
          <a:ext cx="1533937" cy="185075"/>
        </a:xfrm>
        <a:prstGeom prst="rect">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5E5FC02-24DD-4467-9D3A-D4C590CAF25F}">
      <dsp:nvSpPr>
        <dsp:cNvPr id="0" name=""/>
        <dsp:cNvSpPr/>
      </dsp:nvSpPr>
      <dsp:spPr>
        <a:xfrm>
          <a:off x="3489521" y="1543321"/>
          <a:ext cx="2056394" cy="123383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solidFill>
                <a:schemeClr val="tx1"/>
              </a:solidFill>
            </a:rPr>
            <a:t>Depoimento de testemunhas</a:t>
          </a:r>
        </a:p>
      </dsp:txBody>
      <dsp:txXfrm>
        <a:off x="3525659" y="1579459"/>
        <a:ext cx="1984118" cy="1161560"/>
      </dsp:txXfrm>
    </dsp:sp>
    <dsp:sp modelId="{07D099FA-F6F7-47BD-B680-1E74BF4862C9}">
      <dsp:nvSpPr>
        <dsp:cNvPr id="0" name=""/>
        <dsp:cNvSpPr/>
      </dsp:nvSpPr>
      <dsp:spPr>
        <a:xfrm>
          <a:off x="3909159" y="210844"/>
          <a:ext cx="2726646" cy="185075"/>
        </a:xfrm>
        <a:prstGeom prst="rect">
          <a:avLst/>
        </a:prstGeom>
        <a:solidFill>
          <a:srgbClr val="002060"/>
        </a:solidFill>
        <a:ln>
          <a:noFill/>
        </a:ln>
        <a:effectLst/>
      </dsp:spPr>
      <dsp:style>
        <a:lnRef idx="0">
          <a:scrgbClr r="0" g="0" b="0"/>
        </a:lnRef>
        <a:fillRef idx="1">
          <a:scrgbClr r="0" g="0" b="0"/>
        </a:fillRef>
        <a:effectRef idx="0">
          <a:scrgbClr r="0" g="0" b="0"/>
        </a:effectRef>
        <a:fontRef idx="minor">
          <a:schemeClr val="lt1"/>
        </a:fontRef>
      </dsp:style>
    </dsp:sp>
    <dsp:sp modelId="{317D0C60-D304-4732-9C74-665182E0752A}">
      <dsp:nvSpPr>
        <dsp:cNvPr id="0" name=""/>
        <dsp:cNvSpPr/>
      </dsp:nvSpPr>
      <dsp:spPr>
        <a:xfrm>
          <a:off x="3489521" y="1025"/>
          <a:ext cx="2056394" cy="1233836"/>
        </a:xfrm>
        <a:prstGeom prst="roundRect">
          <a:avLst>
            <a:gd name="adj" fmla="val 10000"/>
          </a:avLst>
        </a:prstGeom>
        <a:solidFill>
          <a:srgbClr val="00206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Autorização judicial para monitoramento ambiental do “ninho”</a:t>
          </a:r>
        </a:p>
      </dsp:txBody>
      <dsp:txXfrm>
        <a:off x="3525659" y="37163"/>
        <a:ext cx="1984118" cy="1161560"/>
      </dsp:txXfrm>
    </dsp:sp>
    <dsp:sp modelId="{F343E784-7AFD-46E3-B804-12EE00BBB8CB}">
      <dsp:nvSpPr>
        <dsp:cNvPr id="0" name=""/>
        <dsp:cNvSpPr/>
      </dsp:nvSpPr>
      <dsp:spPr>
        <a:xfrm>
          <a:off x="6224526" y="1025"/>
          <a:ext cx="2056394" cy="1233836"/>
        </a:xfrm>
        <a:prstGeom prst="roundRect">
          <a:avLst>
            <a:gd name="adj" fmla="val 10000"/>
          </a:avLst>
        </a:prstGeom>
        <a:solidFill>
          <a:srgbClr val="36174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t-BR" sz="1600" b="1" kern="1200" dirty="0"/>
            <a:t>Prisão / busca e apreensão / sequestro dos bens</a:t>
          </a:r>
        </a:p>
      </dsp:txBody>
      <dsp:txXfrm>
        <a:off x="6260664" y="37163"/>
        <a:ext cx="1984118" cy="1161560"/>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AFF039-90CB-4040-9504-61994ED206C2}" type="datetimeFigureOut">
              <a:rPr lang="pt-BR" smtClean="0"/>
              <a:pPr/>
              <a:t>09/12/2016</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1FC7D-A49C-4687-BA19-B10E091683A7}"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D1FC7D-A49C-4687-BA19-B10E091683A7}" type="slidenum">
              <a:rPr lang="pt-BR" smtClean="0"/>
              <a:pPr/>
              <a:t>43</a:t>
            </a:fld>
            <a:endParaRPr lang="pt-BR"/>
          </a:p>
        </p:txBody>
      </p:sp>
    </p:spTree>
    <p:extLst>
      <p:ext uri="{BB962C8B-B14F-4D97-AF65-F5344CB8AC3E}">
        <p14:creationId xmlns:p14="http://schemas.microsoft.com/office/powerpoint/2010/main" val="381452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52D1FC7D-A49C-4687-BA19-B10E091683A7}" type="slidenum">
              <a:rPr lang="pt-BR" smtClean="0"/>
              <a:pPr/>
              <a:t>45</a:t>
            </a:fld>
            <a:endParaRPr lang="pt-BR"/>
          </a:p>
        </p:txBody>
      </p:sp>
    </p:spTree>
    <p:extLst>
      <p:ext uri="{BB962C8B-B14F-4D97-AF65-F5344CB8AC3E}">
        <p14:creationId xmlns:p14="http://schemas.microsoft.com/office/powerpoint/2010/main" val="1731528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09/12/2016</a:t>
            </a:fld>
            <a:endParaRPr lang="pt-BR" dirty="0"/>
          </a:p>
        </p:txBody>
      </p:sp>
      <p:sp>
        <p:nvSpPr>
          <p:cNvPr id="5" name="Espaço Reservado para Rodapé 4"/>
          <p:cNvSpPr>
            <a:spLocks noGrp="1"/>
          </p:cNvSpPr>
          <p:nvPr>
            <p:ph type="ftr" sz="quarter" idx="11"/>
          </p:nvPr>
        </p:nvSpPr>
        <p:spPr/>
        <p:txBody>
          <a:bodyPr/>
          <a:lstStyle/>
          <a:p>
            <a:endParaRPr lang="pt-B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uas Partes de Conteúdo">
    <p:spTree>
      <p:nvGrpSpPr>
        <p:cNvPr id="1" name=""/>
        <p:cNvGrpSpPr/>
        <p:nvPr/>
      </p:nvGrpSpPr>
      <p:grpSpPr>
        <a:xfrm>
          <a:off x="0" y="0"/>
          <a:ext cx="0" cy="0"/>
          <a:chOff x="0" y="0"/>
          <a:chExt cx="0" cy="0"/>
        </a:xfrm>
      </p:grpSpPr>
      <p:pic>
        <p:nvPicPr>
          <p:cNvPr id="2" name="Imagem 8"/>
          <p:cNvPicPr>
            <a:picLocks noChangeAspect="1"/>
          </p:cNvPicPr>
          <p:nvPr userDrawn="1"/>
        </p:nvPicPr>
        <p:blipFill>
          <a:blip r:embed="rId2" cstate="print"/>
          <a:srcRect/>
          <a:stretch>
            <a:fillRect/>
          </a:stretch>
        </p:blipFill>
        <p:spPr bwMode="auto">
          <a:xfrm>
            <a:off x="-69850" y="6272213"/>
            <a:ext cx="1758950" cy="598487"/>
          </a:xfrm>
          <a:prstGeom prst="rect">
            <a:avLst/>
          </a:prstGeom>
          <a:noFill/>
          <a:ln w="19050">
            <a:solidFill>
              <a:schemeClr val="bg1"/>
            </a:solidFill>
            <a:miter lim="800000"/>
            <a:headEnd/>
            <a:tailEnd/>
          </a:ln>
        </p:spPr>
      </p:pic>
    </p:spTree>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Duas Partes de Conteúdo">
    <p:spTree>
      <p:nvGrpSpPr>
        <p:cNvPr id="1" name=""/>
        <p:cNvGrpSpPr/>
        <p:nvPr/>
      </p:nvGrpSpPr>
      <p:grpSpPr>
        <a:xfrm>
          <a:off x="0" y="0"/>
          <a:ext cx="0" cy="0"/>
          <a:chOff x="0" y="0"/>
          <a:chExt cx="0" cy="0"/>
        </a:xfrm>
      </p:grpSpPr>
      <p:pic>
        <p:nvPicPr>
          <p:cNvPr id="2" name="Imagem 8"/>
          <p:cNvPicPr>
            <a:picLocks noChangeAspect="1"/>
          </p:cNvPicPr>
          <p:nvPr userDrawn="1"/>
        </p:nvPicPr>
        <p:blipFill>
          <a:blip r:embed="rId2" cstate="print"/>
          <a:srcRect/>
          <a:stretch>
            <a:fillRect/>
          </a:stretch>
        </p:blipFill>
        <p:spPr bwMode="auto">
          <a:xfrm>
            <a:off x="-69850" y="6272213"/>
            <a:ext cx="1758950" cy="598487"/>
          </a:xfrm>
          <a:prstGeom prst="rect">
            <a:avLst/>
          </a:prstGeom>
          <a:noFill/>
          <a:ln w="19050">
            <a:solidFill>
              <a:schemeClr val="bg1"/>
            </a:solidFill>
            <a:miter lim="800000"/>
            <a:headEnd/>
            <a:tailEnd/>
          </a:ln>
        </p:spPr>
      </p:pic>
    </p:spTree>
  </p:cSld>
  <p:clrMapOvr>
    <a:masterClrMapping/>
  </p:clrMapOvr>
  <p:transition spd="slow">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do texto mestre</a:t>
            </a:r>
          </a:p>
        </p:txBody>
      </p:sp>
      <p:sp>
        <p:nvSpPr>
          <p:cNvPr id="4" name="Espaço Reservado para Data 3"/>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Data 2"/>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Espaço Reservado para Data 4"/>
          <p:cNvSpPr>
            <a:spLocks noGrp="1"/>
          </p:cNvSpPr>
          <p:nvPr>
            <p:ph type="dt" sz="half" idx="10"/>
          </p:nvPr>
        </p:nvSpPr>
        <p:spPr/>
        <p:txBody>
          <a:bodyPr/>
          <a:lstStyle/>
          <a:p>
            <a:fld id="{7C5118BB-0285-461F-B30F-62D12747807D}" type="datetimeFigureOut">
              <a:rPr lang="pt-BR" smtClean="0"/>
              <a:pPr/>
              <a:t>09/12/2016</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6D92344-6B03-4B9A-BA7D-8A9AC3676CF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estilo do título mestre</a:t>
            </a: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5118BB-0285-461F-B30F-62D12747807D}" type="datetimeFigureOut">
              <a:rPr lang="pt-BR" smtClean="0"/>
              <a:pPr/>
              <a:t>09/12/2016</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dirty="0"/>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D92344-6B03-4B9A-BA7D-8A9AC3676CFF}" type="slidenum">
              <a:rPr lang="pt-BR" smtClean="0"/>
              <a:pPr/>
              <a:t>‹nº›</a:t>
            </a:fld>
            <a:endParaRPr lang="pt-BR"/>
          </a:p>
        </p:txBody>
      </p:sp>
      <p:sp>
        <p:nvSpPr>
          <p:cNvPr id="7" name="Espaço Reservado para Rodapé 4"/>
          <p:cNvSpPr txBox="1">
            <a:spLocks/>
          </p:cNvSpPr>
          <p:nvPr userDrawn="1"/>
        </p:nvSpPr>
        <p:spPr>
          <a:xfrm>
            <a:off x="683568" y="6346759"/>
            <a:ext cx="7886700" cy="4355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
        <p:nvSpPr>
          <p:cNvPr id="10" name="CaixaDeTexto 9"/>
          <p:cNvSpPr txBox="1"/>
          <p:nvPr userDrawn="1"/>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4"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hyperlink" Target="mailto:crg@cgu.gov.br" TargetMode="External"/><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5.jpeg"/><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cgu.gov.br/Publicacoes/etica-e-integridade/colecao-programa-de-integridade" TargetMode="External"/><Relationship Id="rId1" Type="http://schemas.openxmlformats.org/officeDocument/2006/relationships/slideLayout" Target="../slideLayouts/slideLayout1.xml"/><Relationship Id="rId6" Type="http://schemas.openxmlformats.org/officeDocument/2006/relationships/hyperlink" Target="http://www.cgu.gov.br/assuntos/etica-e-integridade/profip" TargetMode="External"/><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gu.gov.br/noticias/2016/02/cgu-avalia-politicas-de-integridade-de-quatro-estatais" TargetMode="Externa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558516" y="324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Image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7891" y="260648"/>
            <a:ext cx="898525" cy="8985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518839" y="305361"/>
            <a:ext cx="82619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rPr>
              <a:t>CGU</a:t>
            </a:r>
            <a:endParaRPr kumimoji="0" lang="pt-BR" altLang="pt-B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rPr>
              <a:t>Ministério da Transparência, Fiscalização e Controladori</a:t>
            </a:r>
            <a:r>
              <a:rPr lang="pt-BR" altLang="pt-BR" sz="1600" dirty="0">
                <a:solidFill>
                  <a:srgbClr val="002543"/>
                </a:solidFill>
                <a:latin typeface="Calibri" panose="020F0502020204030204" pitchFamily="34" charset="0"/>
                <a:ea typeface="Calibri" panose="020F0502020204030204" pitchFamily="34" charset="0"/>
                <a:cs typeface="Calibri" panose="020F0502020204030204" pitchFamily="34" charset="0"/>
              </a:rPr>
              <a:t>a-Geral da União</a:t>
            </a:r>
            <a:endParaRPr kumimoji="0" lang="pt-BR" altLang="pt-BR" sz="1600" b="0"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400" dirty="0">
              <a:solidFill>
                <a:srgbClr val="002543"/>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
        <p:nvSpPr>
          <p:cNvPr id="7" name="CaixaDeTexto 6"/>
          <p:cNvSpPr txBox="1"/>
          <p:nvPr/>
        </p:nvSpPr>
        <p:spPr>
          <a:xfrm>
            <a:off x="604215" y="6237312"/>
            <a:ext cx="8117940" cy="504056"/>
          </a:xfrm>
          <a:prstGeom prst="rect">
            <a:avLst/>
          </a:prstGeom>
          <a:solidFill>
            <a:schemeClr val="bg1"/>
          </a:solidFill>
        </p:spPr>
        <p:txBody>
          <a:bodyPr wrap="square" rtlCol="0">
            <a:spAutoFit/>
          </a:bodyPr>
          <a:lstStyle/>
          <a:p>
            <a:endParaRPr lang="pt-BR" dirty="0"/>
          </a:p>
        </p:txBody>
      </p:sp>
      <p:sp>
        <p:nvSpPr>
          <p:cNvPr id="10" name="CaixaDeTexto 9"/>
          <p:cNvSpPr txBox="1"/>
          <p:nvPr/>
        </p:nvSpPr>
        <p:spPr>
          <a:xfrm>
            <a:off x="558516" y="2609616"/>
            <a:ext cx="8247266" cy="1323439"/>
          </a:xfrm>
          <a:prstGeom prst="rect">
            <a:avLst/>
          </a:prstGeom>
          <a:noFill/>
        </p:spPr>
        <p:txBody>
          <a:bodyPr wrap="square" rtlCol="0">
            <a:spAutoFit/>
          </a:bodyPr>
          <a:lstStyle/>
          <a:p>
            <a:pPr algn="ctr"/>
            <a:r>
              <a:rPr lang="pt-BR" sz="4000" dirty="0">
                <a:solidFill>
                  <a:schemeClr val="tx1">
                    <a:lumMod val="65000"/>
                    <a:lumOff val="35000"/>
                  </a:schemeClr>
                </a:solidFill>
                <a:latin typeface="Arial Narrow" panose="020B0606020202030204" pitchFamily="34" charset="0"/>
              </a:rPr>
              <a:t>Curso de Aperfeiçoamento da Atividade Correcional nas Corregedorias Seccionais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Onde começar?</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932213" y="5518627"/>
            <a:ext cx="7416824"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Efetividade da responsabilização </a:t>
            </a:r>
          </a:p>
        </p:txBody>
      </p:sp>
      <p:grpSp>
        <p:nvGrpSpPr>
          <p:cNvPr id="6" name="Agrupar 5"/>
          <p:cNvGrpSpPr/>
          <p:nvPr/>
        </p:nvGrpSpPr>
        <p:grpSpPr>
          <a:xfrm>
            <a:off x="1763688" y="1230988"/>
            <a:ext cx="5683907" cy="3717776"/>
            <a:chOff x="1763688" y="1230988"/>
            <a:chExt cx="5683907" cy="3717776"/>
          </a:xfrm>
        </p:grpSpPr>
        <p:pic>
          <p:nvPicPr>
            <p:cNvPr id="4" name="Image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3688" y="1230988"/>
              <a:ext cx="5683907" cy="3717776"/>
            </a:xfrm>
            <a:prstGeom prst="rect">
              <a:avLst/>
            </a:prstGeom>
          </p:spPr>
        </p:pic>
        <p:sp>
          <p:nvSpPr>
            <p:cNvPr id="5" name="Elipse 4"/>
            <p:cNvSpPr/>
            <p:nvPr/>
          </p:nvSpPr>
          <p:spPr>
            <a:xfrm>
              <a:off x="3923928" y="2348880"/>
              <a:ext cx="1512168" cy="147996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pt-BR" sz="1200" b="1" dirty="0"/>
                <a:t>Corregedoria</a:t>
              </a:r>
            </a:p>
          </p:txBody>
        </p:sp>
      </p:grpSp>
      <p:pic>
        <p:nvPicPr>
          <p:cNvPr id="9" name="Imagem 8"/>
          <p:cNvPicPr>
            <a:picLocks noChangeAspect="1"/>
          </p:cNvPicPr>
          <p:nvPr/>
        </p:nvPicPr>
        <p:blipFill>
          <a:blip r:embed="rId3"/>
          <a:stretch>
            <a:fillRect/>
          </a:stretch>
        </p:blipFill>
        <p:spPr>
          <a:xfrm>
            <a:off x="1763688" y="1655753"/>
            <a:ext cx="457143" cy="957171"/>
          </a:xfrm>
          <a:prstGeom prst="rect">
            <a:avLst/>
          </a:prstGeom>
        </p:spPr>
      </p:pic>
      <p:sp>
        <p:nvSpPr>
          <p:cNvPr id="8" name="Elipse 7"/>
          <p:cNvSpPr/>
          <p:nvPr/>
        </p:nvSpPr>
        <p:spPr>
          <a:xfrm>
            <a:off x="1187624" y="1772816"/>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11" name="Imagem 10"/>
          <p:cNvPicPr>
            <a:picLocks noChangeAspect="1"/>
          </p:cNvPicPr>
          <p:nvPr/>
        </p:nvPicPr>
        <p:blipFill>
          <a:blip r:embed="rId3"/>
          <a:stretch>
            <a:fillRect/>
          </a:stretch>
        </p:blipFill>
        <p:spPr>
          <a:xfrm>
            <a:off x="1833656" y="3619228"/>
            <a:ext cx="457143" cy="371830"/>
          </a:xfrm>
          <a:prstGeom prst="rect">
            <a:avLst/>
          </a:prstGeom>
        </p:spPr>
      </p:pic>
      <p:sp>
        <p:nvSpPr>
          <p:cNvPr id="19" name="Elipse 18"/>
          <p:cNvSpPr/>
          <p:nvPr/>
        </p:nvSpPr>
        <p:spPr>
          <a:xfrm>
            <a:off x="1257592" y="3828842"/>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21" name="Imagem 20"/>
          <p:cNvPicPr>
            <a:picLocks noChangeAspect="1"/>
          </p:cNvPicPr>
          <p:nvPr/>
        </p:nvPicPr>
        <p:blipFill>
          <a:blip r:embed="rId3"/>
          <a:stretch>
            <a:fillRect/>
          </a:stretch>
        </p:blipFill>
        <p:spPr>
          <a:xfrm>
            <a:off x="1829490" y="2787350"/>
            <a:ext cx="461309" cy="786674"/>
          </a:xfrm>
          <a:prstGeom prst="rect">
            <a:avLst/>
          </a:prstGeom>
        </p:spPr>
      </p:pic>
      <p:pic>
        <p:nvPicPr>
          <p:cNvPr id="13" name="Imagem 12"/>
          <p:cNvPicPr>
            <a:picLocks noChangeAspect="1"/>
          </p:cNvPicPr>
          <p:nvPr/>
        </p:nvPicPr>
        <p:blipFill>
          <a:blip r:embed="rId3"/>
          <a:stretch>
            <a:fillRect/>
          </a:stretch>
        </p:blipFill>
        <p:spPr>
          <a:xfrm flipV="1">
            <a:off x="2528641" y="4205836"/>
            <a:ext cx="457143" cy="742928"/>
          </a:xfrm>
          <a:prstGeom prst="rect">
            <a:avLst/>
          </a:prstGeom>
        </p:spPr>
      </p:pic>
      <p:pic>
        <p:nvPicPr>
          <p:cNvPr id="23" name="Imagem 22"/>
          <p:cNvPicPr>
            <a:picLocks noChangeAspect="1"/>
          </p:cNvPicPr>
          <p:nvPr/>
        </p:nvPicPr>
        <p:blipFill>
          <a:blip r:embed="rId3"/>
          <a:stretch>
            <a:fillRect/>
          </a:stretch>
        </p:blipFill>
        <p:spPr>
          <a:xfrm flipV="1">
            <a:off x="3121082" y="4105835"/>
            <a:ext cx="457143" cy="842927"/>
          </a:xfrm>
          <a:prstGeom prst="rect">
            <a:avLst/>
          </a:prstGeom>
        </p:spPr>
      </p:pic>
      <p:pic>
        <p:nvPicPr>
          <p:cNvPr id="24" name="Imagem 23"/>
          <p:cNvPicPr>
            <a:picLocks noChangeAspect="1"/>
          </p:cNvPicPr>
          <p:nvPr/>
        </p:nvPicPr>
        <p:blipFill>
          <a:blip r:embed="rId3"/>
          <a:stretch>
            <a:fillRect/>
          </a:stretch>
        </p:blipFill>
        <p:spPr>
          <a:xfrm flipV="1">
            <a:off x="5724128" y="4072423"/>
            <a:ext cx="398049" cy="876337"/>
          </a:xfrm>
          <a:prstGeom prst="rect">
            <a:avLst/>
          </a:prstGeom>
        </p:spPr>
      </p:pic>
      <p:pic>
        <p:nvPicPr>
          <p:cNvPr id="25" name="Imagem 24"/>
          <p:cNvPicPr>
            <a:picLocks noChangeAspect="1"/>
          </p:cNvPicPr>
          <p:nvPr/>
        </p:nvPicPr>
        <p:blipFill>
          <a:blip r:embed="rId3"/>
          <a:stretch>
            <a:fillRect/>
          </a:stretch>
        </p:blipFill>
        <p:spPr>
          <a:xfrm flipV="1">
            <a:off x="6349314" y="4107077"/>
            <a:ext cx="457143" cy="841683"/>
          </a:xfrm>
          <a:prstGeom prst="rect">
            <a:avLst/>
          </a:prstGeom>
        </p:spPr>
      </p:pic>
      <p:pic>
        <p:nvPicPr>
          <p:cNvPr id="26" name="Imagem 25"/>
          <p:cNvPicPr>
            <a:picLocks noChangeAspect="1"/>
          </p:cNvPicPr>
          <p:nvPr/>
        </p:nvPicPr>
        <p:blipFill>
          <a:blip r:embed="rId3"/>
          <a:stretch>
            <a:fillRect/>
          </a:stretch>
        </p:blipFill>
        <p:spPr>
          <a:xfrm flipV="1">
            <a:off x="6820626" y="3512293"/>
            <a:ext cx="626969" cy="876337"/>
          </a:xfrm>
          <a:prstGeom prst="rect">
            <a:avLst/>
          </a:prstGeom>
        </p:spPr>
      </p:pic>
      <p:pic>
        <p:nvPicPr>
          <p:cNvPr id="27" name="Imagem 26"/>
          <p:cNvPicPr>
            <a:picLocks noChangeAspect="1"/>
          </p:cNvPicPr>
          <p:nvPr/>
        </p:nvPicPr>
        <p:blipFill>
          <a:blip r:embed="rId3"/>
          <a:stretch>
            <a:fillRect/>
          </a:stretch>
        </p:blipFill>
        <p:spPr>
          <a:xfrm flipV="1">
            <a:off x="6705844" y="1545141"/>
            <a:ext cx="571926" cy="876337"/>
          </a:xfrm>
          <a:prstGeom prst="rect">
            <a:avLst/>
          </a:prstGeom>
        </p:spPr>
      </p:pic>
      <p:pic>
        <p:nvPicPr>
          <p:cNvPr id="28" name="Imagem 27"/>
          <p:cNvPicPr>
            <a:picLocks noChangeAspect="1"/>
          </p:cNvPicPr>
          <p:nvPr/>
        </p:nvPicPr>
        <p:blipFill>
          <a:blip r:embed="rId3"/>
          <a:stretch>
            <a:fillRect/>
          </a:stretch>
        </p:blipFill>
        <p:spPr>
          <a:xfrm flipV="1">
            <a:off x="6705843" y="2577667"/>
            <a:ext cx="571926" cy="778435"/>
          </a:xfrm>
          <a:prstGeom prst="rect">
            <a:avLst/>
          </a:prstGeom>
        </p:spPr>
      </p:pic>
      <p:sp>
        <p:nvSpPr>
          <p:cNvPr id="30" name="Elipse 29"/>
          <p:cNvSpPr/>
          <p:nvPr/>
        </p:nvSpPr>
        <p:spPr>
          <a:xfrm>
            <a:off x="2409719" y="4205835"/>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1" name="Elipse 30"/>
          <p:cNvSpPr/>
          <p:nvPr/>
        </p:nvSpPr>
        <p:spPr>
          <a:xfrm>
            <a:off x="5727592" y="4133908"/>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2" name="Elipse 31"/>
          <p:cNvSpPr/>
          <p:nvPr/>
        </p:nvSpPr>
        <p:spPr>
          <a:xfrm>
            <a:off x="6830899" y="3409344"/>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3" name="Elipse 32"/>
          <p:cNvSpPr/>
          <p:nvPr/>
        </p:nvSpPr>
        <p:spPr>
          <a:xfrm>
            <a:off x="6762967" y="1561319"/>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sp>
        <p:nvSpPr>
          <p:cNvPr id="34" name="Elipse 33"/>
          <p:cNvSpPr/>
          <p:nvPr/>
        </p:nvSpPr>
        <p:spPr>
          <a:xfrm>
            <a:off x="6660232" y="2547418"/>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pic>
        <p:nvPicPr>
          <p:cNvPr id="35" name="Imagem 34"/>
          <p:cNvPicPr>
            <a:picLocks noChangeAspect="1"/>
          </p:cNvPicPr>
          <p:nvPr/>
        </p:nvPicPr>
        <p:blipFill>
          <a:blip r:embed="rId3"/>
          <a:stretch>
            <a:fillRect/>
          </a:stretch>
        </p:blipFill>
        <p:spPr>
          <a:xfrm rot="5400000" flipV="1">
            <a:off x="1837200" y="2840905"/>
            <a:ext cx="494929" cy="641951"/>
          </a:xfrm>
          <a:prstGeom prst="rect">
            <a:avLst/>
          </a:prstGeom>
        </p:spPr>
      </p:pic>
      <p:sp>
        <p:nvSpPr>
          <p:cNvPr id="17" name="Elipse 16"/>
          <p:cNvSpPr/>
          <p:nvPr/>
        </p:nvSpPr>
        <p:spPr>
          <a:xfrm>
            <a:off x="1187624" y="2758034"/>
            <a:ext cx="1152128" cy="88678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pt-BR" dirty="0"/>
              <a:t>Indício</a:t>
            </a:r>
          </a:p>
        </p:txBody>
      </p:sp>
      <p:cxnSp>
        <p:nvCxnSpPr>
          <p:cNvPr id="16" name="Conector de Seta Reta 15"/>
          <p:cNvCxnSpPr/>
          <p:nvPr/>
        </p:nvCxnSpPr>
        <p:spPr>
          <a:xfrm>
            <a:off x="4640625" y="3512293"/>
            <a:ext cx="0" cy="2006334"/>
          </a:xfrm>
          <a:prstGeom prst="straightConnector1">
            <a:avLst/>
          </a:prstGeom>
          <a:ln w="63500">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Metodologia</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5" name="Subtítulo 2"/>
          <p:cNvSpPr txBox="1">
            <a:spLocks/>
          </p:cNvSpPr>
          <p:nvPr/>
        </p:nvSpPr>
        <p:spPr>
          <a:xfrm>
            <a:off x="899592" y="1988840"/>
            <a:ext cx="5706380" cy="3384376"/>
          </a:xfrm>
          <a:prstGeom prst="rect">
            <a:avLst/>
          </a:prstGeom>
          <a:solidFill>
            <a:schemeClr val="accent6">
              <a:lumMod val="20000"/>
              <a:lumOff val="80000"/>
            </a:schemeClr>
          </a:solidFill>
        </p:spPr>
        <p:txBody>
          <a:bodyPr vert="horz" lIns="91440" tIns="45720" rIns="91440" bIns="45720" rtlCol="0">
            <a:normAutofit/>
          </a:bodyPr>
          <a:lstStyle/>
          <a:p>
            <a:pPr algn="ctr"/>
            <a:endParaRPr lang="pt-BR" sz="1700" dirty="0"/>
          </a:p>
          <a:p>
            <a:pPr>
              <a:spcAft>
                <a:spcPts val="1000"/>
              </a:spcAft>
              <a:buFont typeface="Wingdings" pitchFamily="2" charset="2"/>
              <a:buChar char="ü"/>
            </a:pPr>
            <a:r>
              <a:rPr lang="pt-BR" sz="3200" dirty="0"/>
              <a:t> Normativos</a:t>
            </a:r>
          </a:p>
          <a:p>
            <a:pPr>
              <a:spcAft>
                <a:spcPts val="1000"/>
              </a:spcAft>
              <a:buFont typeface="Wingdings" pitchFamily="2" charset="2"/>
              <a:buChar char="ü"/>
            </a:pPr>
            <a:r>
              <a:rPr lang="pt-BR" sz="3200" dirty="0"/>
              <a:t> Fluxos de Trabalho</a:t>
            </a:r>
          </a:p>
          <a:p>
            <a:pPr>
              <a:spcAft>
                <a:spcPts val="1000"/>
              </a:spcAft>
              <a:buFont typeface="Wingdings" pitchFamily="2" charset="2"/>
              <a:buChar char="ü"/>
            </a:pPr>
            <a:r>
              <a:rPr lang="pt-BR" sz="3200" dirty="0"/>
              <a:t> Comunicação e Treinamento</a:t>
            </a:r>
          </a:p>
          <a:p>
            <a:pPr>
              <a:spcAft>
                <a:spcPts val="1000"/>
              </a:spcAft>
              <a:buFont typeface="Wingdings" pitchFamily="2" charset="2"/>
              <a:buChar char="ü"/>
            </a:pPr>
            <a:r>
              <a:rPr lang="pt-BR" sz="3200" dirty="0"/>
              <a:t> Monitoramento</a:t>
            </a:r>
          </a:p>
          <a:p>
            <a:pPr>
              <a:spcAft>
                <a:spcPts val="1000"/>
              </a:spcAft>
              <a:buFont typeface="Wingdings" pitchFamily="2" charset="2"/>
              <a:buChar char="ü"/>
            </a:pPr>
            <a:r>
              <a:rPr lang="pt-BR" sz="3200" dirty="0"/>
              <a:t> Transparência</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Grupo 71"/>
          <p:cNvGrpSpPr/>
          <p:nvPr/>
        </p:nvGrpSpPr>
        <p:grpSpPr>
          <a:xfrm>
            <a:off x="6444208" y="2924944"/>
            <a:ext cx="2056516" cy="713666"/>
            <a:chOff x="720078" y="1512170"/>
            <a:chExt cx="1472141" cy="713666"/>
          </a:xfrm>
          <a:noFill/>
        </p:grpSpPr>
        <p:sp>
          <p:nvSpPr>
            <p:cNvPr id="73" name="Retângulo de cantos arredondados 72"/>
            <p:cNvSpPr/>
            <p:nvPr/>
          </p:nvSpPr>
          <p:spPr>
            <a:xfrm>
              <a:off x="720078" y="1512170"/>
              <a:ext cx="1472141"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4" name="Retângulo 73"/>
            <p:cNvSpPr/>
            <p:nvPr/>
          </p:nvSpPr>
          <p:spPr>
            <a:xfrm>
              <a:off x="754916" y="1547008"/>
              <a:ext cx="1402465"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PREVENIR</a:t>
              </a:r>
            </a:p>
          </p:txBody>
        </p:sp>
      </p:grpSp>
      <p:grpSp>
        <p:nvGrpSpPr>
          <p:cNvPr id="63" name="Grupo 62"/>
          <p:cNvGrpSpPr/>
          <p:nvPr/>
        </p:nvGrpSpPr>
        <p:grpSpPr>
          <a:xfrm>
            <a:off x="251520" y="2996952"/>
            <a:ext cx="2016224" cy="713666"/>
            <a:chOff x="1653044" y="329"/>
            <a:chExt cx="1443298" cy="713666"/>
          </a:xfrm>
          <a:noFill/>
        </p:grpSpPr>
        <p:sp>
          <p:nvSpPr>
            <p:cNvPr id="64" name="Retângulo de cantos arredondados 63"/>
            <p:cNvSpPr/>
            <p:nvPr/>
          </p:nvSpPr>
          <p:spPr>
            <a:xfrm>
              <a:off x="1653044" y="329"/>
              <a:ext cx="1443298"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5" name="Retângulo 64"/>
            <p:cNvSpPr/>
            <p:nvPr/>
          </p:nvSpPr>
          <p:spPr>
            <a:xfrm>
              <a:off x="1687882" y="35167"/>
              <a:ext cx="1373622"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DETECTAR</a:t>
              </a:r>
            </a:p>
          </p:txBody>
        </p:sp>
      </p:gr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395536" y="3638610"/>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13" name="Subtítulo 2"/>
          <p:cNvSpPr txBox="1">
            <a:spLocks/>
          </p:cNvSpPr>
          <p:nvPr/>
        </p:nvSpPr>
        <p:spPr>
          <a:xfrm>
            <a:off x="395536"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14" name="Subtítulo 2"/>
          <p:cNvSpPr txBox="1">
            <a:spLocks/>
          </p:cNvSpPr>
          <p:nvPr/>
        </p:nvSpPr>
        <p:spPr>
          <a:xfrm>
            <a:off x="395536" y="5222786"/>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16" name="Conector angulado 15"/>
          <p:cNvCxnSpPr/>
          <p:nvPr/>
        </p:nvCxnSpPr>
        <p:spPr>
          <a:xfrm flipV="1">
            <a:off x="5796136" y="3926642"/>
            <a:ext cx="936104" cy="576064"/>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angulado 17"/>
          <p:cNvCxnSpPr/>
          <p:nvPr/>
        </p:nvCxnSpPr>
        <p:spPr>
          <a:xfrm flipV="1">
            <a:off x="2123728" y="5078770"/>
            <a:ext cx="1296144" cy="504056"/>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2123728" y="4790738"/>
            <a:ext cx="129614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Subtítulo 2"/>
          <p:cNvSpPr txBox="1">
            <a:spLocks/>
          </p:cNvSpPr>
          <p:nvPr/>
        </p:nvSpPr>
        <p:spPr>
          <a:xfrm>
            <a:off x="3491880" y="4358690"/>
            <a:ext cx="2160240" cy="720080"/>
          </a:xfrm>
          <a:prstGeom prst="rect">
            <a:avLst/>
          </a:prstGeom>
          <a:solidFill>
            <a:schemeClr val="bg1">
              <a:lumMod val="95000"/>
            </a:schemeClr>
          </a:solidFill>
        </p:spPr>
        <p:txBody>
          <a:bodyPr vert="horz" lIns="91440" tIns="45720" rIns="91440" bIns="45720" rtlCol="0">
            <a:normAutofit fontScale="85000" lnSpcReduction="10000"/>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Corregedoria</a:t>
            </a:r>
          </a:p>
        </p:txBody>
      </p:sp>
      <p:sp>
        <p:nvSpPr>
          <p:cNvPr id="25" name="Subtítulo 2"/>
          <p:cNvSpPr txBox="1">
            <a:spLocks/>
          </p:cNvSpPr>
          <p:nvPr/>
        </p:nvSpPr>
        <p:spPr>
          <a:xfrm>
            <a:off x="6804248" y="3566602"/>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26" name="Subtítulo 2"/>
          <p:cNvSpPr txBox="1">
            <a:spLocks/>
          </p:cNvSpPr>
          <p:nvPr/>
        </p:nvSpPr>
        <p:spPr>
          <a:xfrm>
            <a:off x="6804248"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27" name="Subtítulo 2"/>
          <p:cNvSpPr txBox="1">
            <a:spLocks/>
          </p:cNvSpPr>
          <p:nvPr/>
        </p:nvSpPr>
        <p:spPr>
          <a:xfrm>
            <a:off x="6804248" y="5294794"/>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30" name="Conector angulado 29"/>
          <p:cNvCxnSpPr/>
          <p:nvPr/>
        </p:nvCxnSpPr>
        <p:spPr>
          <a:xfrm>
            <a:off x="2051720" y="3854634"/>
            <a:ext cx="1368152"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a:xfrm>
            <a:off x="5796136" y="5006762"/>
            <a:ext cx="936104"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a:off x="5796136" y="4790738"/>
            <a:ext cx="93610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9" name="Diagrama 58"/>
          <p:cNvGraphicFramePr/>
          <p:nvPr/>
        </p:nvGraphicFramePr>
        <p:xfrm>
          <a:off x="4211960" y="260648"/>
          <a:ext cx="4704184"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 name="Texto explicativo em seta para cima 60"/>
          <p:cNvSpPr/>
          <p:nvPr/>
        </p:nvSpPr>
        <p:spPr>
          <a:xfrm>
            <a:off x="3491880" y="5150778"/>
            <a:ext cx="2160240" cy="1080120"/>
          </a:xfrm>
          <a:prstGeom prst="up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Juízo de Admissibilidade</a:t>
            </a:r>
          </a:p>
        </p:txBody>
      </p:sp>
      <p:grpSp>
        <p:nvGrpSpPr>
          <p:cNvPr id="66" name="Grupo 65"/>
          <p:cNvGrpSpPr/>
          <p:nvPr/>
        </p:nvGrpSpPr>
        <p:grpSpPr>
          <a:xfrm>
            <a:off x="3563888" y="2996952"/>
            <a:ext cx="1930224" cy="713666"/>
            <a:chOff x="2664300" y="1152126"/>
            <a:chExt cx="1381736" cy="713666"/>
          </a:xfrm>
          <a:noFill/>
        </p:grpSpPr>
        <p:sp>
          <p:nvSpPr>
            <p:cNvPr id="67" name="Retângulo de cantos arredondados 66"/>
            <p:cNvSpPr/>
            <p:nvPr/>
          </p:nvSpPr>
          <p:spPr>
            <a:xfrm>
              <a:off x="2664300" y="1152126"/>
              <a:ext cx="1381736"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8" name="Retângulo 67"/>
            <p:cNvSpPr/>
            <p:nvPr/>
          </p:nvSpPr>
          <p:spPr>
            <a:xfrm>
              <a:off x="2699138" y="1186964"/>
              <a:ext cx="1312060"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PUNIR</a:t>
              </a:r>
            </a:p>
          </p:txBody>
        </p:sp>
      </p:grpSp>
      <p:sp>
        <p:nvSpPr>
          <p:cNvPr id="75" name="Título 1"/>
          <p:cNvSpPr>
            <a:spLocks noGrp="1"/>
          </p:cNvSpPr>
          <p:nvPr>
            <p:ph type="ctrTitle"/>
          </p:nvPr>
        </p:nvSpPr>
        <p:spPr>
          <a:xfrm>
            <a:off x="0" y="332656"/>
            <a:ext cx="4283968" cy="720080"/>
          </a:xfrm>
          <a:solidFill>
            <a:schemeClr val="tx2">
              <a:lumMod val="75000"/>
            </a:schemeClr>
          </a:solidFill>
        </p:spPr>
        <p:txBody>
          <a:bodyPr>
            <a:noAutofit/>
          </a:bodyPr>
          <a:lstStyle/>
          <a:p>
            <a:pPr algn="l"/>
            <a:r>
              <a:rPr lang="pt-BR" sz="3600" dirty="0">
                <a:solidFill>
                  <a:schemeClr val="bg1"/>
                </a:solidFill>
              </a:rPr>
              <a:t>  Visão Geral</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Detecção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aphicFrame>
        <p:nvGraphicFramePr>
          <p:cNvPr id="13" name="Diagrama 12"/>
          <p:cNvGraphicFramePr/>
          <p:nvPr>
            <p:extLst>
              <p:ext uri="{D42A27DB-BD31-4B8C-83A1-F6EECF244321}">
                <p14:modId xmlns:p14="http://schemas.microsoft.com/office/powerpoint/2010/main" val="946592558"/>
              </p:ext>
            </p:extLst>
          </p:nvPr>
        </p:nvGraphicFramePr>
        <p:xfrm>
          <a:off x="-1260648" y="1196752"/>
          <a:ext cx="8160506" cy="537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Subtítulo 2"/>
          <p:cNvSpPr txBox="1">
            <a:spLocks/>
          </p:cNvSpPr>
          <p:nvPr/>
        </p:nvSpPr>
        <p:spPr>
          <a:xfrm>
            <a:off x="5652120" y="1628800"/>
            <a:ext cx="3384376" cy="1245989"/>
          </a:xfrm>
          <a:prstGeom prst="rect">
            <a:avLst/>
          </a:prstGeom>
          <a:solidFill>
            <a:schemeClr val="accent6">
              <a:lumMod val="60000"/>
              <a:lumOff val="40000"/>
            </a:schemeClr>
          </a:solidFill>
        </p:spPr>
        <p:txBody>
          <a:bodyPr vert="horz" lIns="91440" tIns="45720" rIns="91440" bIns="45720" rtlCol="0">
            <a:normAutofit fontScale="70000" lnSpcReduction="20000"/>
          </a:bodyPr>
          <a:lstStyle/>
          <a:p>
            <a:pPr algn="ctr"/>
            <a:r>
              <a:rPr lang="pt-BR" sz="3000" b="1" dirty="0">
                <a:latin typeface="Arial" pitchFamily="34" charset="0"/>
                <a:cs typeface="Arial" pitchFamily="34" charset="0"/>
              </a:rPr>
              <a:t> </a:t>
            </a:r>
            <a:r>
              <a:rPr lang="pt-BR" sz="3200" b="1" dirty="0"/>
              <a:t>Garantir que todos os indícios cheguem tempestivamente à Corregedoria</a:t>
            </a:r>
          </a:p>
        </p:txBody>
      </p:sp>
    </p:spTree>
    <p:extLst>
      <p:ext uri="{BB962C8B-B14F-4D97-AF65-F5344CB8AC3E}">
        <p14:creationId xmlns:p14="http://schemas.microsoft.com/office/powerpoint/2010/main" val="1640213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207344"/>
            <a:ext cx="8172400" cy="720080"/>
          </a:xfrm>
          <a:solidFill>
            <a:schemeClr val="tx2">
              <a:lumMod val="75000"/>
            </a:schemeClr>
          </a:solidFill>
        </p:spPr>
        <p:txBody>
          <a:bodyPr>
            <a:noAutofit/>
          </a:bodyPr>
          <a:lstStyle/>
          <a:p>
            <a:pPr algn="l"/>
            <a:r>
              <a:rPr lang="pt-BR" sz="3600" dirty="0">
                <a:solidFill>
                  <a:schemeClr val="bg1"/>
                </a:solidFill>
              </a:rPr>
              <a:t>  Denúncia – Visão Geral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5" name="Subtítulo 2"/>
          <p:cNvSpPr txBox="1">
            <a:spLocks/>
          </p:cNvSpPr>
          <p:nvPr/>
        </p:nvSpPr>
        <p:spPr>
          <a:xfrm>
            <a:off x="257212" y="1107444"/>
            <a:ext cx="8352928" cy="1080120"/>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 Corregedoria + Ouvidoria + Comissão de Ética: atuação integrada</a:t>
            </a:r>
            <a:endParaRPr lang="pt-BR" sz="3200" dirty="0"/>
          </a:p>
        </p:txBody>
      </p:sp>
      <p:pic>
        <p:nvPicPr>
          <p:cNvPr id="14" name="Imagem 13" descr="download (1).png"/>
          <p:cNvPicPr>
            <a:picLocks noChangeAspect="1"/>
          </p:cNvPicPr>
          <p:nvPr/>
        </p:nvPicPr>
        <p:blipFill>
          <a:blip r:embed="rId2" cstate="print"/>
          <a:stretch>
            <a:fillRect/>
          </a:stretch>
        </p:blipFill>
        <p:spPr>
          <a:xfrm>
            <a:off x="395536" y="2492896"/>
            <a:ext cx="891314" cy="891314"/>
          </a:xfrm>
          <a:prstGeom prst="rect">
            <a:avLst/>
          </a:prstGeom>
        </p:spPr>
      </p:pic>
      <p:pic>
        <p:nvPicPr>
          <p:cNvPr id="17" name="Imagem 16" descr="images (1).png"/>
          <p:cNvPicPr>
            <a:picLocks noChangeAspect="1"/>
          </p:cNvPicPr>
          <p:nvPr/>
        </p:nvPicPr>
        <p:blipFill>
          <a:blip r:embed="rId3" cstate="print"/>
          <a:stretch>
            <a:fillRect/>
          </a:stretch>
        </p:blipFill>
        <p:spPr>
          <a:xfrm>
            <a:off x="251520" y="3501008"/>
            <a:ext cx="1027741" cy="638281"/>
          </a:xfrm>
          <a:prstGeom prst="rect">
            <a:avLst/>
          </a:prstGeom>
        </p:spPr>
      </p:pic>
      <p:pic>
        <p:nvPicPr>
          <p:cNvPr id="18" name="Imagem 17" descr="images (2).png"/>
          <p:cNvPicPr>
            <a:picLocks noChangeAspect="1"/>
          </p:cNvPicPr>
          <p:nvPr/>
        </p:nvPicPr>
        <p:blipFill>
          <a:blip r:embed="rId4" cstate="print"/>
          <a:stretch>
            <a:fillRect/>
          </a:stretch>
        </p:blipFill>
        <p:spPr>
          <a:xfrm>
            <a:off x="179512" y="4149080"/>
            <a:ext cx="1135013" cy="1135013"/>
          </a:xfrm>
          <a:prstGeom prst="rect">
            <a:avLst/>
          </a:prstGeom>
        </p:spPr>
      </p:pic>
      <p:cxnSp>
        <p:nvCxnSpPr>
          <p:cNvPr id="20" name="Conector angulado 19"/>
          <p:cNvCxnSpPr/>
          <p:nvPr/>
        </p:nvCxnSpPr>
        <p:spPr>
          <a:xfrm flipV="1">
            <a:off x="1475656" y="4149080"/>
            <a:ext cx="1584176" cy="864096"/>
          </a:xfrm>
          <a:prstGeom prst="bentConnector3">
            <a:avLst>
              <a:gd name="adj1" fmla="val 46152"/>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Conector angulado 20"/>
          <p:cNvCxnSpPr/>
          <p:nvPr/>
        </p:nvCxnSpPr>
        <p:spPr>
          <a:xfrm>
            <a:off x="1331640" y="2852936"/>
            <a:ext cx="1728192" cy="1296144"/>
          </a:xfrm>
          <a:prstGeom prst="bentConnector3">
            <a:avLst>
              <a:gd name="adj1" fmla="val 50882"/>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ector angulado 25"/>
          <p:cNvCxnSpPr/>
          <p:nvPr/>
        </p:nvCxnSpPr>
        <p:spPr>
          <a:xfrm flipV="1">
            <a:off x="1043608" y="4149080"/>
            <a:ext cx="2016224" cy="1800200"/>
          </a:xfrm>
          <a:prstGeom prst="bentConnector3">
            <a:avLst>
              <a:gd name="adj1" fmla="val 58315"/>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onector angulado 26"/>
          <p:cNvCxnSpPr/>
          <p:nvPr/>
        </p:nvCxnSpPr>
        <p:spPr>
          <a:xfrm>
            <a:off x="1403648" y="3861048"/>
            <a:ext cx="1656184" cy="288032"/>
          </a:xfrm>
          <a:prstGeom prst="bentConnector3">
            <a:avLst>
              <a:gd name="adj1" fmla="val 4908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9" name="Imagem 18" descr="images (4).jpg"/>
          <p:cNvPicPr>
            <a:picLocks noChangeAspect="1"/>
          </p:cNvPicPr>
          <p:nvPr/>
        </p:nvPicPr>
        <p:blipFill>
          <a:blip r:embed="rId5" cstate="print"/>
          <a:stretch>
            <a:fillRect/>
          </a:stretch>
        </p:blipFill>
        <p:spPr>
          <a:xfrm>
            <a:off x="251520" y="5373216"/>
            <a:ext cx="1152128" cy="969473"/>
          </a:xfrm>
          <a:prstGeom prst="rect">
            <a:avLst/>
          </a:prstGeom>
        </p:spPr>
      </p:pic>
      <p:cxnSp>
        <p:nvCxnSpPr>
          <p:cNvPr id="59" name="Conector de seta reta 58"/>
          <p:cNvCxnSpPr/>
          <p:nvPr/>
        </p:nvCxnSpPr>
        <p:spPr>
          <a:xfrm>
            <a:off x="5076056" y="4365104"/>
            <a:ext cx="57606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0" name="Subtítulo 2"/>
          <p:cNvSpPr txBox="1">
            <a:spLocks/>
          </p:cNvSpPr>
          <p:nvPr/>
        </p:nvSpPr>
        <p:spPr>
          <a:xfrm>
            <a:off x="5724128" y="3861048"/>
            <a:ext cx="2160240" cy="720080"/>
          </a:xfrm>
          <a:prstGeom prst="rect">
            <a:avLst/>
          </a:prstGeom>
          <a:solidFill>
            <a:schemeClr val="bg1">
              <a:lumMod val="95000"/>
            </a:schemeClr>
          </a:solidFill>
        </p:spPr>
        <p:txBody>
          <a:bodyPr vert="horz" lIns="91440" tIns="45720" rIns="91440" bIns="45720" rtlCol="0">
            <a:normAutofit fontScale="85000" lnSpcReduction="10000"/>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Corregedoria</a:t>
            </a:r>
          </a:p>
        </p:txBody>
      </p:sp>
      <p:sp>
        <p:nvSpPr>
          <p:cNvPr id="62" name="Subtítulo 2"/>
          <p:cNvSpPr txBox="1">
            <a:spLocks/>
          </p:cNvSpPr>
          <p:nvPr/>
        </p:nvSpPr>
        <p:spPr>
          <a:xfrm>
            <a:off x="3131840" y="3861048"/>
            <a:ext cx="1872208" cy="720080"/>
          </a:xfrm>
          <a:prstGeom prst="rect">
            <a:avLst/>
          </a:prstGeom>
          <a:solidFill>
            <a:schemeClr val="bg1">
              <a:lumMod val="95000"/>
            </a:schemeClr>
          </a:solidFill>
        </p:spPr>
        <p:txBody>
          <a:bodyPr vert="horz" lIns="91440" tIns="45720" rIns="91440" bIns="45720" rtlCol="0">
            <a:normAutofit/>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Ouvidoria</a:t>
            </a:r>
          </a:p>
        </p:txBody>
      </p:sp>
      <p:cxnSp>
        <p:nvCxnSpPr>
          <p:cNvPr id="67" name="Conector angulado 66"/>
          <p:cNvCxnSpPr/>
          <p:nvPr/>
        </p:nvCxnSpPr>
        <p:spPr>
          <a:xfrm flipV="1">
            <a:off x="6156176" y="3140968"/>
            <a:ext cx="936104" cy="576064"/>
          </a:xfrm>
          <a:prstGeom prst="bentConnector3">
            <a:avLst>
              <a:gd name="adj1" fmla="val -469"/>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68" name="Subtítulo 2"/>
          <p:cNvSpPr txBox="1">
            <a:spLocks/>
          </p:cNvSpPr>
          <p:nvPr/>
        </p:nvSpPr>
        <p:spPr>
          <a:xfrm>
            <a:off x="7236296" y="2780928"/>
            <a:ext cx="1512168" cy="648072"/>
          </a:xfrm>
          <a:prstGeom prst="rect">
            <a:avLst/>
          </a:prstGeom>
          <a:solidFill>
            <a:schemeClr val="bg1">
              <a:lumMod val="95000"/>
            </a:schemeClr>
          </a:solidFill>
        </p:spPr>
        <p:txBody>
          <a:bodyPr vert="horz" lIns="91440" tIns="45720" rIns="91440" bIns="45720" rtlCol="0">
            <a:normAutofit fontScale="70000" lnSpcReduction="20000"/>
          </a:bodyPr>
          <a:lstStyle/>
          <a:p>
            <a:r>
              <a:rPr lang="pt-BR" sz="3000" dirty="0">
                <a:latin typeface="Arial" pitchFamily="34" charset="0"/>
                <a:cs typeface="Arial" pitchFamily="34" charset="0"/>
              </a:rPr>
              <a:t>Apuração Disciplinar</a:t>
            </a:r>
          </a:p>
        </p:txBody>
      </p:sp>
      <p:cxnSp>
        <p:nvCxnSpPr>
          <p:cNvPr id="70" name="Conector angulado 69"/>
          <p:cNvCxnSpPr/>
          <p:nvPr/>
        </p:nvCxnSpPr>
        <p:spPr>
          <a:xfrm rot="16200000" flipH="1">
            <a:off x="6156176" y="4725144"/>
            <a:ext cx="576064" cy="432048"/>
          </a:xfrm>
          <a:prstGeom prst="bentConnector3">
            <a:avLst>
              <a:gd name="adj1" fmla="val 3148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71" name="Subtítulo 2"/>
          <p:cNvSpPr txBox="1">
            <a:spLocks/>
          </p:cNvSpPr>
          <p:nvPr/>
        </p:nvSpPr>
        <p:spPr>
          <a:xfrm>
            <a:off x="5652120" y="5301208"/>
            <a:ext cx="2520280" cy="792088"/>
          </a:xfrm>
          <a:prstGeom prst="rect">
            <a:avLst/>
          </a:prstGeom>
          <a:solidFill>
            <a:schemeClr val="bg1">
              <a:lumMod val="95000"/>
            </a:schemeClr>
          </a:solidFill>
        </p:spPr>
        <p:txBody>
          <a:bodyPr vert="horz" lIns="91440" tIns="45720" rIns="91440" bIns="45720" rtlCol="0">
            <a:normAutofit/>
          </a:bodyPr>
          <a:lstStyle/>
          <a:p>
            <a:r>
              <a:rPr lang="pt-BR" sz="2100" dirty="0">
                <a:latin typeface="Arial" pitchFamily="34" charset="0"/>
                <a:cs typeface="Arial" pitchFamily="34" charset="0"/>
              </a:rPr>
              <a:t>Comissão de Ética: apuração ética</a:t>
            </a:r>
          </a:p>
        </p:txBody>
      </p:sp>
      <p:sp>
        <p:nvSpPr>
          <p:cNvPr id="78" name="Texto explicativo em seta para baixo 77"/>
          <p:cNvSpPr/>
          <p:nvPr/>
        </p:nvSpPr>
        <p:spPr>
          <a:xfrm>
            <a:off x="2843808" y="2636912"/>
            <a:ext cx="2592288" cy="1152128"/>
          </a:xfrm>
          <a:prstGeom prst="down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Triagem/Tratamento:</a:t>
            </a:r>
          </a:p>
          <a:p>
            <a:pPr algn="ctr"/>
            <a:r>
              <a:rPr lang="pt-BR" sz="2000" b="1" dirty="0"/>
              <a:t>Indício de Infração?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download (3).png"/>
          <p:cNvPicPr>
            <a:picLocks noChangeAspect="1"/>
          </p:cNvPicPr>
          <p:nvPr/>
        </p:nvPicPr>
        <p:blipFill>
          <a:blip r:embed="rId2" cstate="print"/>
          <a:stretch>
            <a:fillRect/>
          </a:stretch>
        </p:blipFill>
        <p:spPr>
          <a:xfrm>
            <a:off x="5940152" y="2794503"/>
            <a:ext cx="3384376" cy="3370801"/>
          </a:xfrm>
          <a:prstGeom prst="rect">
            <a:avLst/>
          </a:prstGeom>
        </p:spPr>
      </p:pic>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b="1" dirty="0">
                <a:solidFill>
                  <a:schemeClr val="bg1"/>
                </a:solidFill>
              </a:rPr>
              <a:t>NORMATIVOS</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323528" y="1268760"/>
            <a:ext cx="8820472" cy="1200329"/>
          </a:xfrm>
          <a:prstGeom prst="rect">
            <a:avLst/>
          </a:prstGeom>
          <a:noFill/>
        </p:spPr>
        <p:txBody>
          <a:bodyPr wrap="square" rtlCol="0">
            <a:spAutoFit/>
          </a:bodyPr>
          <a:lstStyle/>
          <a:p>
            <a:pPr>
              <a:spcAft>
                <a:spcPts val="1200"/>
              </a:spcAft>
              <a:buFont typeface="Arial" pitchFamily="34" charset="0"/>
              <a:buChar char="•"/>
            </a:pPr>
            <a:r>
              <a:rPr lang="pt-BR" sz="2400" dirty="0"/>
              <a:t> Fluxo de tratamento da denúncia previsto em normativo interno : TODOS OS INDÍCIOS DE INFRAÇÃO DEVEM SER PRONTAMENTE ENCAMINHADOS À CORREGEDORIA </a:t>
            </a:r>
          </a:p>
        </p:txBody>
      </p:sp>
      <p:sp>
        <p:nvSpPr>
          <p:cNvPr id="10" name="CaixaDeTexto 9"/>
          <p:cNvSpPr txBox="1"/>
          <p:nvPr/>
        </p:nvSpPr>
        <p:spPr>
          <a:xfrm>
            <a:off x="827584" y="4576845"/>
            <a:ext cx="5256584" cy="830997"/>
          </a:xfrm>
          <a:prstGeom prst="rect">
            <a:avLst/>
          </a:prstGeom>
          <a:solidFill>
            <a:schemeClr val="bg2">
              <a:lumMod val="75000"/>
            </a:schemeClr>
          </a:solidFill>
        </p:spPr>
        <p:txBody>
          <a:bodyPr wrap="square" rtlCol="0">
            <a:spAutoFit/>
          </a:bodyPr>
          <a:lstStyle/>
          <a:p>
            <a:r>
              <a:rPr lang="pt-BR" sz="2400" b="1" dirty="0">
                <a:solidFill>
                  <a:schemeClr val="bg1"/>
                </a:solidFill>
              </a:rPr>
              <a:t>previsão de responsabilidades e prazos para o encaminhamento da denúncia</a:t>
            </a:r>
          </a:p>
        </p:txBody>
      </p:sp>
      <p:sp>
        <p:nvSpPr>
          <p:cNvPr id="14" name="CaixaDeTexto 13"/>
          <p:cNvSpPr txBox="1"/>
          <p:nvPr/>
        </p:nvSpPr>
        <p:spPr>
          <a:xfrm>
            <a:off x="2051720" y="5731756"/>
            <a:ext cx="5184576" cy="461665"/>
          </a:xfrm>
          <a:prstGeom prst="rect">
            <a:avLst/>
          </a:prstGeom>
          <a:noFill/>
        </p:spPr>
        <p:txBody>
          <a:bodyPr wrap="square" rtlCol="0">
            <a:spAutoFit/>
          </a:bodyPr>
          <a:lstStyle/>
          <a:p>
            <a:r>
              <a:rPr lang="pt-BR" sz="2400" b="1" dirty="0">
                <a:solidFill>
                  <a:srgbClr val="FF0000"/>
                </a:solidFill>
                <a:latin typeface="Arial Black" pitchFamily="34" charset="0"/>
                <a:ea typeface="Dotum" pitchFamily="34" charset="-127"/>
              </a:rPr>
              <a:t>RISCO DE PRESCRIÇÃO</a:t>
            </a:r>
          </a:p>
        </p:txBody>
      </p:sp>
      <p:sp>
        <p:nvSpPr>
          <p:cNvPr id="15" name="CaixaDeTexto 14"/>
          <p:cNvSpPr txBox="1"/>
          <p:nvPr/>
        </p:nvSpPr>
        <p:spPr>
          <a:xfrm>
            <a:off x="350924" y="2764886"/>
            <a:ext cx="5976664" cy="1569660"/>
          </a:xfrm>
          <a:prstGeom prst="rect">
            <a:avLst/>
          </a:prstGeom>
          <a:noFill/>
        </p:spPr>
        <p:txBody>
          <a:bodyPr wrap="square" rtlCol="0">
            <a:spAutoFit/>
          </a:bodyPr>
          <a:lstStyle/>
          <a:p>
            <a:pPr>
              <a:buFont typeface="Arial" pitchFamily="34" charset="0"/>
              <a:buChar char="•"/>
            </a:pPr>
            <a:r>
              <a:rPr lang="pt-BR" sz="2400" dirty="0"/>
              <a:t> Competências definidas no regimento interno e nas normas de cada área: JUÍZO DE ADMISSIBILIDADE CORRECIONAL É ANTERIOR AO JUÍZO PELA COMISSÃO DE ÉTICA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Boas Práticas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2915816" y="1844824"/>
            <a:ext cx="5760640" cy="1354217"/>
          </a:xfrm>
          <a:prstGeom prst="rect">
            <a:avLst/>
          </a:prstGeom>
          <a:noFill/>
        </p:spPr>
        <p:txBody>
          <a:bodyPr wrap="square" rtlCol="0">
            <a:spAutoFit/>
          </a:bodyPr>
          <a:lstStyle/>
          <a:p>
            <a:pPr>
              <a:spcAft>
                <a:spcPts val="1200"/>
              </a:spcAft>
            </a:pPr>
            <a:r>
              <a:rPr lang="pt-BR" sz="2400" b="1" dirty="0"/>
              <a:t>PROTEÇÃO DO DENUNCIANTE</a:t>
            </a:r>
          </a:p>
          <a:p>
            <a:pPr>
              <a:buFont typeface="Arial" pitchFamily="34" charset="0"/>
              <a:buChar char="•"/>
            </a:pPr>
            <a:r>
              <a:rPr lang="pt-BR" sz="2400" dirty="0"/>
              <a:t> Adoção de regras de confidencialidade e proibição de retaliação. </a:t>
            </a:r>
          </a:p>
        </p:txBody>
      </p:sp>
      <p:pic>
        <p:nvPicPr>
          <p:cNvPr id="11" name="Imagem 10" descr="download (2).png"/>
          <p:cNvPicPr>
            <a:picLocks noChangeAspect="1"/>
          </p:cNvPicPr>
          <p:nvPr/>
        </p:nvPicPr>
        <p:blipFill>
          <a:blip r:embed="rId2" cstate="print"/>
          <a:stretch>
            <a:fillRect/>
          </a:stretch>
        </p:blipFill>
        <p:spPr>
          <a:xfrm>
            <a:off x="467544" y="1412776"/>
            <a:ext cx="2019300" cy="2266950"/>
          </a:xfrm>
          <a:prstGeom prst="rect">
            <a:avLst/>
          </a:prstGeom>
        </p:spPr>
      </p:pic>
      <p:sp>
        <p:nvSpPr>
          <p:cNvPr id="10" name="Fluxograma: Cartão 9"/>
          <p:cNvSpPr/>
          <p:nvPr/>
        </p:nvSpPr>
        <p:spPr>
          <a:xfrm>
            <a:off x="755576" y="3861048"/>
            <a:ext cx="8136904" cy="2160240"/>
          </a:xfrm>
          <a:prstGeom prst="flowChartPunchedCard">
            <a:avLst/>
          </a:prstGeom>
          <a:solidFill>
            <a:schemeClr val="accent6">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dirty="0">
                <a:solidFill>
                  <a:schemeClr val="tx1"/>
                </a:solidFill>
              </a:rPr>
              <a:t>Instrução Normativa Conjunta Nº 01 CRG/OGU, de 2014:</a:t>
            </a:r>
            <a:r>
              <a:rPr lang="pt-BR" dirty="0">
                <a:solidFill>
                  <a:schemeClr val="tx1"/>
                </a:solidFill>
              </a:rPr>
              <a:t> </a:t>
            </a:r>
          </a:p>
          <a:p>
            <a:pPr algn="r"/>
            <a:r>
              <a:rPr lang="pt-BR" dirty="0">
                <a:solidFill>
                  <a:schemeClr val="tx1"/>
                </a:solidFill>
              </a:rPr>
              <a:t>eficácia no âmbito do Poder Executivo Federal.</a:t>
            </a:r>
          </a:p>
          <a:p>
            <a:pPr algn="r"/>
            <a:endParaRPr lang="pt-BR" dirty="0">
              <a:solidFill>
                <a:schemeClr val="tx1"/>
              </a:solidFill>
            </a:endParaRPr>
          </a:p>
          <a:p>
            <a:pPr algn="r"/>
            <a:r>
              <a:rPr lang="pt-BR" dirty="0">
                <a:solidFill>
                  <a:schemeClr val="tx1"/>
                </a:solidFill>
              </a:rPr>
              <a:t>A IN dá suporte às Corregedorias para iniciar apurações com base em denúncias anônimas e, também, para garantir o sigilo em relação à identidade</a:t>
            </a:r>
          </a:p>
          <a:p>
            <a:pPr algn="r"/>
            <a:r>
              <a:rPr lang="pt-BR" dirty="0">
                <a:solidFill>
                  <a:schemeClr val="tx1"/>
                </a:solidFill>
              </a:rPr>
              <a:t>do denunciante (a pedido ou de ofício) pelo prazo de cem anos.</a:t>
            </a:r>
          </a:p>
        </p:txBody>
      </p:sp>
    </p:spTree>
    <p:extLst>
      <p:ext uri="{BB962C8B-B14F-4D97-AF65-F5344CB8AC3E}">
        <p14:creationId xmlns:p14="http://schemas.microsoft.com/office/powerpoint/2010/main" val="3362284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b="1" dirty="0">
                <a:solidFill>
                  <a:schemeClr val="bg1"/>
                </a:solidFill>
              </a:rPr>
              <a:t>FLUXOS DE TRABALHO </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179512" y="1268760"/>
            <a:ext cx="8208912" cy="2985433"/>
          </a:xfrm>
          <a:prstGeom prst="rect">
            <a:avLst/>
          </a:prstGeom>
          <a:noFill/>
        </p:spPr>
        <p:txBody>
          <a:bodyPr wrap="square" rtlCol="0">
            <a:spAutoFit/>
          </a:bodyPr>
          <a:lstStyle/>
          <a:p>
            <a:pPr marL="342900" indent="-342900" algn="just">
              <a:spcAft>
                <a:spcPts val="1200"/>
              </a:spcAft>
              <a:buFont typeface="Arial" panose="020B0604020202020204" pitchFamily="34" charset="0"/>
              <a:buChar char="•"/>
            </a:pPr>
            <a:r>
              <a:rPr lang="pt-BR" sz="2400" dirty="0"/>
              <a:t>Os procedimentos das áreas de Corregedoria, Ouvidoria e Comissão de Ética devem estar alinhados</a:t>
            </a:r>
          </a:p>
          <a:p>
            <a:pPr algn="just">
              <a:spcAft>
                <a:spcPts val="1200"/>
              </a:spcAft>
              <a:buFont typeface="Arial" pitchFamily="34" charset="0"/>
              <a:buChar char="•"/>
            </a:pPr>
            <a:r>
              <a:rPr lang="pt-BR" sz="2400" dirty="0"/>
              <a:t> As equipes precisam estar devidamente treinadas e conhecer as rotinas: o que fazer, como e a quem encaminhar </a:t>
            </a:r>
          </a:p>
          <a:p>
            <a:pPr algn="just">
              <a:spcAft>
                <a:spcPts val="1200"/>
              </a:spcAft>
              <a:buFont typeface="Arial" pitchFamily="34" charset="0"/>
              <a:buChar char="•"/>
            </a:pPr>
            <a:r>
              <a:rPr lang="pt-BR" sz="2400" dirty="0"/>
              <a:t> Corregedoria e Ouvidoria: definição conjunta dos parâmetros e requisitos de triagem = garantir a qualidade da denúncia para fins de apuração de responsabilidade</a:t>
            </a:r>
          </a:p>
        </p:txBody>
      </p:sp>
      <p:pic>
        <p:nvPicPr>
          <p:cNvPr id="16" name="Imagem 15" descr="Fluxo_Denuncias e Representacoes (2).png"/>
          <p:cNvPicPr>
            <a:picLocks noChangeAspect="1"/>
          </p:cNvPicPr>
          <p:nvPr/>
        </p:nvPicPr>
        <p:blipFill>
          <a:blip r:embed="rId2" cstate="print"/>
          <a:stretch>
            <a:fillRect/>
          </a:stretch>
        </p:blipFill>
        <p:spPr>
          <a:xfrm>
            <a:off x="5004048" y="4077072"/>
            <a:ext cx="3851920" cy="2058244"/>
          </a:xfrm>
          <a:prstGeom prst="rect">
            <a:avLst/>
          </a:prstGeom>
        </p:spPr>
      </p:pic>
      <p:sp>
        <p:nvSpPr>
          <p:cNvPr id="14" name="CaixaDeTexto 13"/>
          <p:cNvSpPr txBox="1"/>
          <p:nvPr/>
        </p:nvSpPr>
        <p:spPr>
          <a:xfrm>
            <a:off x="899592" y="5130012"/>
            <a:ext cx="5112568" cy="830997"/>
          </a:xfrm>
          <a:prstGeom prst="rect">
            <a:avLst/>
          </a:prstGeom>
          <a:solidFill>
            <a:schemeClr val="accent1">
              <a:lumMod val="75000"/>
            </a:schemeClr>
          </a:solidFill>
        </p:spPr>
        <p:txBody>
          <a:bodyPr wrap="square" rtlCol="0">
            <a:spAutoFit/>
          </a:bodyPr>
          <a:lstStyle/>
          <a:p>
            <a:r>
              <a:rPr lang="pt-BR" sz="2400" b="1" dirty="0">
                <a:solidFill>
                  <a:schemeClr val="bg1"/>
                </a:solidFill>
              </a:rPr>
              <a:t>Não basta a publicação de normativos. As rotinas devem estar implantadas!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2800" b="1" dirty="0">
                <a:solidFill>
                  <a:schemeClr val="bg1"/>
                </a:solidFill>
              </a:rPr>
              <a:t>COMUNICAÇÃO E TREINAMENTO</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1619672" y="1369285"/>
            <a:ext cx="7272808" cy="1261884"/>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pt-BR" sz="2400" dirty="0"/>
              <a:t>Diferentes canais de denúncia para diferentes públicos </a:t>
            </a:r>
          </a:p>
          <a:p>
            <a:r>
              <a:rPr lang="pt-BR" sz="2400" dirty="0"/>
              <a:t>(devem ser acessíveis a terceiros e ao público externo).</a:t>
            </a:r>
          </a:p>
          <a:p>
            <a:pPr lvl="7"/>
            <a:endParaRPr lang="pt-BR" dirty="0"/>
          </a:p>
        </p:txBody>
      </p:sp>
      <p:pic>
        <p:nvPicPr>
          <p:cNvPr id="10" name="Imagem 9" descr="download (1).png"/>
          <p:cNvPicPr>
            <a:picLocks noChangeAspect="1"/>
          </p:cNvPicPr>
          <p:nvPr/>
        </p:nvPicPr>
        <p:blipFill>
          <a:blip r:embed="rId2" cstate="print"/>
          <a:stretch>
            <a:fillRect/>
          </a:stretch>
        </p:blipFill>
        <p:spPr>
          <a:xfrm>
            <a:off x="395536" y="1412776"/>
            <a:ext cx="891314" cy="891314"/>
          </a:xfrm>
          <a:prstGeom prst="rect">
            <a:avLst/>
          </a:prstGeom>
        </p:spPr>
      </p:pic>
      <p:pic>
        <p:nvPicPr>
          <p:cNvPr id="11" name="Imagem 10" descr="images (1).png"/>
          <p:cNvPicPr>
            <a:picLocks noChangeAspect="1"/>
          </p:cNvPicPr>
          <p:nvPr/>
        </p:nvPicPr>
        <p:blipFill>
          <a:blip r:embed="rId3" cstate="print"/>
          <a:stretch>
            <a:fillRect/>
          </a:stretch>
        </p:blipFill>
        <p:spPr>
          <a:xfrm>
            <a:off x="251520" y="2603543"/>
            <a:ext cx="1027741" cy="638281"/>
          </a:xfrm>
          <a:prstGeom prst="rect">
            <a:avLst/>
          </a:prstGeom>
        </p:spPr>
      </p:pic>
      <p:pic>
        <p:nvPicPr>
          <p:cNvPr id="14" name="Imagem 13" descr="images (2).png"/>
          <p:cNvPicPr>
            <a:picLocks noChangeAspect="1"/>
          </p:cNvPicPr>
          <p:nvPr/>
        </p:nvPicPr>
        <p:blipFill>
          <a:blip r:embed="rId4" cstate="print"/>
          <a:stretch>
            <a:fillRect/>
          </a:stretch>
        </p:blipFill>
        <p:spPr>
          <a:xfrm>
            <a:off x="179512" y="3467639"/>
            <a:ext cx="1135013" cy="1135013"/>
          </a:xfrm>
          <a:prstGeom prst="rect">
            <a:avLst/>
          </a:prstGeom>
        </p:spPr>
      </p:pic>
      <p:pic>
        <p:nvPicPr>
          <p:cNvPr id="15" name="Imagem 14" descr="images (4).jpg"/>
          <p:cNvPicPr>
            <a:picLocks noChangeAspect="1"/>
          </p:cNvPicPr>
          <p:nvPr/>
        </p:nvPicPr>
        <p:blipFill>
          <a:blip r:embed="rId5" cstate="print"/>
          <a:stretch>
            <a:fillRect/>
          </a:stretch>
        </p:blipFill>
        <p:spPr>
          <a:xfrm>
            <a:off x="251520" y="4907799"/>
            <a:ext cx="1152128" cy="969473"/>
          </a:xfrm>
          <a:prstGeom prst="rect">
            <a:avLst/>
          </a:prstGeom>
        </p:spPr>
      </p:pic>
      <p:sp>
        <p:nvSpPr>
          <p:cNvPr id="16" name="CaixaDeTexto 15"/>
          <p:cNvSpPr txBox="1"/>
          <p:nvPr/>
        </p:nvSpPr>
        <p:spPr>
          <a:xfrm>
            <a:off x="1835696" y="2631169"/>
            <a:ext cx="6624736" cy="3046988"/>
          </a:xfrm>
          <a:prstGeom prst="rect">
            <a:avLst/>
          </a:prstGeom>
          <a:solidFill>
            <a:schemeClr val="bg1">
              <a:lumMod val="95000"/>
            </a:schemeClr>
          </a:solidFill>
        </p:spPr>
        <p:txBody>
          <a:bodyPr wrap="square" rtlCol="0">
            <a:spAutoFit/>
          </a:bodyPr>
          <a:lstStyle/>
          <a:p>
            <a:pPr algn="ctr"/>
            <a:r>
              <a:rPr lang="pt-BR" sz="2400" dirty="0"/>
              <a:t>AÇÃO INSTITUCIONAL</a:t>
            </a:r>
          </a:p>
          <a:p>
            <a:pPr algn="ctr"/>
            <a:r>
              <a:rPr lang="pt-BR" sz="2400" dirty="0"/>
              <a:t>Plano de comunicação (em parceria com a ASCOM) + Inserção nas ações de capacitação corporativa (em parceria com RH)</a:t>
            </a:r>
          </a:p>
          <a:p>
            <a:pPr algn="ctr"/>
            <a:r>
              <a:rPr lang="pt-BR" sz="2400" dirty="0"/>
              <a:t>X</a:t>
            </a:r>
          </a:p>
          <a:p>
            <a:pPr marL="0" lvl="7" algn="ctr"/>
            <a:r>
              <a:rPr lang="pt-BR" sz="2400" dirty="0"/>
              <a:t>INICIATIVAS CONJUNTAS</a:t>
            </a:r>
          </a:p>
          <a:p>
            <a:pPr algn="ctr"/>
            <a:r>
              <a:rPr lang="pt-BR" sz="2400" dirty="0"/>
              <a:t>Exemplo (MS): palestra no Dia do Servidor – Corregedoria + Ouvidoria + Comissão de Ética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b="1" dirty="0">
                <a:solidFill>
                  <a:schemeClr val="bg1"/>
                </a:solidFill>
              </a:rPr>
              <a:t>MONITORAMENTO</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8" name="Retângulo 17"/>
          <p:cNvSpPr/>
          <p:nvPr/>
        </p:nvSpPr>
        <p:spPr>
          <a:xfrm>
            <a:off x="323528" y="2492896"/>
            <a:ext cx="8424936" cy="2903359"/>
          </a:xfrm>
          <a:prstGeom prst="rect">
            <a:avLst/>
          </a:prstGeom>
          <a:solidFill>
            <a:schemeClr val="bg1">
              <a:lumMod val="95000"/>
            </a:schemeClr>
          </a:solidFill>
        </p:spPr>
        <p:txBody>
          <a:bodyPr wrap="square">
            <a:spAutoFit/>
          </a:bodyPr>
          <a:lstStyle/>
          <a:p>
            <a:pPr marL="314982" indent="-314982">
              <a:buFont typeface="Arial" panose="020B0604020202020204" pitchFamily="34" charset="0"/>
              <a:buChar char="•"/>
            </a:pPr>
            <a:endParaRPr lang="pt-BR" dirty="0"/>
          </a:p>
          <a:p>
            <a:pPr marL="314982" indent="-314982">
              <a:spcAft>
                <a:spcPts val="800"/>
              </a:spcAft>
            </a:pPr>
            <a:r>
              <a:rPr lang="pt-BR" sz="2000" b="1" dirty="0"/>
              <a:t>Relatório de Denúncias: </a:t>
            </a:r>
            <a:r>
              <a:rPr lang="pt-BR" sz="2000" dirty="0"/>
              <a:t>verificar se 100% dos indícios de infração foram enviados para a Corregedoria</a:t>
            </a:r>
          </a:p>
          <a:p>
            <a:pPr marL="314982" indent="-314982">
              <a:spcAft>
                <a:spcPts val="800"/>
              </a:spcAft>
            </a:pPr>
            <a:r>
              <a:rPr lang="pt-BR" sz="2000" b="1" dirty="0"/>
              <a:t>Tempo Médio</a:t>
            </a:r>
            <a:r>
              <a:rPr lang="pt-BR" sz="2000" dirty="0"/>
              <a:t> entre o recebimento da denúncia e o envio para a Corregedoria</a:t>
            </a:r>
          </a:p>
          <a:p>
            <a:pPr marL="314982" indent="-314982">
              <a:spcAft>
                <a:spcPts val="800"/>
              </a:spcAft>
            </a:pPr>
            <a:r>
              <a:rPr lang="pt-BR" sz="2000" b="1" dirty="0"/>
              <a:t>Pesquisa de Percepção: </a:t>
            </a:r>
            <a:r>
              <a:rPr lang="pt-BR" sz="2000" dirty="0"/>
              <a:t>como os servidores/empregados avaliam o tratamento dado às denúncias? Os canais são bons? São confiáveis? Há resultado?</a:t>
            </a:r>
          </a:p>
          <a:p>
            <a:pPr marL="314982" indent="-314982">
              <a:spcAft>
                <a:spcPts val="800"/>
              </a:spcAft>
            </a:pPr>
            <a:r>
              <a:rPr lang="pt-BR" sz="2000" dirty="0">
                <a:solidFill>
                  <a:srgbClr val="FF0000"/>
                </a:solidFill>
              </a:rPr>
              <a:t>Alerta! Ocorrência de juízo de admissibilidade com prazo prescricional vencido</a:t>
            </a:r>
          </a:p>
          <a:p>
            <a:pPr marL="314982" indent="-314982">
              <a:spcAft>
                <a:spcPts val="800"/>
              </a:spcAft>
            </a:pPr>
            <a:endParaRPr lang="pt-BR" sz="1200" dirty="0"/>
          </a:p>
        </p:txBody>
      </p:sp>
      <p:sp>
        <p:nvSpPr>
          <p:cNvPr id="19" name="CaixaDeTexto 18"/>
          <p:cNvSpPr txBox="1"/>
          <p:nvPr/>
        </p:nvSpPr>
        <p:spPr>
          <a:xfrm>
            <a:off x="155575" y="5647292"/>
            <a:ext cx="8640959" cy="424944"/>
          </a:xfrm>
          <a:prstGeom prst="rect">
            <a:avLst/>
          </a:prstGeom>
          <a:noFill/>
        </p:spPr>
        <p:txBody>
          <a:bodyPr wrap="square" lIns="100794" tIns="50397" rIns="100794" bIns="50397" rtlCol="0">
            <a:spAutoFit/>
          </a:bodyPr>
          <a:lstStyle/>
          <a:p>
            <a:pPr algn="ctr"/>
            <a:r>
              <a:rPr lang="pt-BR" sz="2100" b="1" dirty="0">
                <a:solidFill>
                  <a:schemeClr val="accent1">
                    <a:lumMod val="75000"/>
                  </a:schemeClr>
                </a:solidFill>
                <a:latin typeface="Arial Narrow" panose="020B0606020202030204" pitchFamily="34" charset="0"/>
              </a:rPr>
              <a:t>EVITAR ARQUIVAMENTO SUMÁRIO OU PRESCRIÇÃO PRÉVIA À APURAÇÃO</a:t>
            </a:r>
          </a:p>
        </p:txBody>
      </p:sp>
      <p:pic>
        <p:nvPicPr>
          <p:cNvPr id="17" name="Imagem 16" descr="download (3).jpg"/>
          <p:cNvPicPr>
            <a:picLocks noChangeAspect="1"/>
          </p:cNvPicPr>
          <p:nvPr/>
        </p:nvPicPr>
        <p:blipFill>
          <a:blip r:embed="rId2" cstate="print"/>
          <a:stretch>
            <a:fillRect/>
          </a:stretch>
        </p:blipFill>
        <p:spPr>
          <a:xfrm>
            <a:off x="6928545" y="113363"/>
            <a:ext cx="2215455" cy="1659453"/>
          </a:xfrm>
          <a:prstGeom prst="rect">
            <a:avLst/>
          </a:prstGeom>
        </p:spPr>
      </p:pic>
      <p:sp>
        <p:nvSpPr>
          <p:cNvPr id="13" name="CaixaDeTexto 12"/>
          <p:cNvSpPr txBox="1"/>
          <p:nvPr/>
        </p:nvSpPr>
        <p:spPr>
          <a:xfrm>
            <a:off x="343579" y="1429455"/>
            <a:ext cx="7992888" cy="830997"/>
          </a:xfrm>
          <a:prstGeom prst="rect">
            <a:avLst/>
          </a:prstGeom>
          <a:noFill/>
        </p:spPr>
        <p:txBody>
          <a:bodyPr wrap="square" rtlCol="0">
            <a:spAutoFit/>
          </a:bodyPr>
          <a:lstStyle/>
          <a:p>
            <a:pPr>
              <a:spcAft>
                <a:spcPts val="1200"/>
              </a:spcAft>
            </a:pPr>
            <a:r>
              <a:rPr lang="pt-BR" sz="2400" dirty="0"/>
              <a:t>Indicadores: todos os indícios estão, de fato, chegando tempestivamente à Corregedoria?</a:t>
            </a:r>
            <a:endParaRPr lang="pt-B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Negócio-Pilates_Ginástica-da-inovação.png.png"/>
          <p:cNvPicPr>
            <a:picLocks noChangeAspect="1"/>
          </p:cNvPicPr>
          <p:nvPr/>
        </p:nvPicPr>
        <p:blipFill>
          <a:blip r:embed="rId2" cstate="print"/>
          <a:stretch>
            <a:fillRect/>
          </a:stretch>
        </p:blipFill>
        <p:spPr>
          <a:xfrm>
            <a:off x="360040" y="3356992"/>
            <a:ext cx="8604448" cy="3356992"/>
          </a:xfrm>
          <a:prstGeom prst="rect">
            <a:avLst/>
          </a:prstGeom>
        </p:spPr>
      </p:pic>
      <p:sp>
        <p:nvSpPr>
          <p:cNvPr id="3" name="Subtítulo 2"/>
          <p:cNvSpPr>
            <a:spLocks noGrp="1"/>
          </p:cNvSpPr>
          <p:nvPr>
            <p:ph type="subTitle" idx="1"/>
          </p:nvPr>
        </p:nvSpPr>
        <p:spPr>
          <a:xfrm>
            <a:off x="108520" y="1628800"/>
            <a:ext cx="9144000" cy="1656184"/>
          </a:xfrm>
        </p:spPr>
        <p:txBody>
          <a:bodyPr>
            <a:normAutofit/>
          </a:bodyPr>
          <a:lstStyle/>
          <a:p>
            <a:pPr algn="l"/>
            <a:r>
              <a:rPr lang="pt-BR" dirty="0">
                <a:solidFill>
                  <a:schemeClr val="tx1"/>
                </a:solidFill>
              </a:rPr>
              <a:t>  Gestão das Unidades de Correição</a:t>
            </a:r>
          </a:p>
          <a:p>
            <a:pPr algn="l"/>
            <a:endParaRPr lang="pt-BR" sz="1200" dirty="0">
              <a:solidFill>
                <a:schemeClr val="tx1"/>
              </a:solidFill>
            </a:endParaRPr>
          </a:p>
          <a:p>
            <a:pPr algn="l"/>
            <a:r>
              <a:rPr lang="pt-BR" dirty="0">
                <a:solidFill>
                  <a:schemeClr val="tx1"/>
                </a:solidFill>
              </a:rPr>
              <a:t>  Debate e a troca de experiências</a:t>
            </a:r>
          </a:p>
        </p:txBody>
      </p:sp>
      <p:sp>
        <p:nvSpPr>
          <p:cNvPr id="5" name="CaixaDeTexto 4"/>
          <p:cNvSpPr txBox="1"/>
          <p:nvPr/>
        </p:nvSpPr>
        <p:spPr>
          <a:xfrm>
            <a:off x="323528" y="3212976"/>
            <a:ext cx="4752528" cy="3508653"/>
          </a:xfrm>
          <a:prstGeom prst="rect">
            <a:avLst/>
          </a:prstGeom>
          <a:solidFill>
            <a:schemeClr val="bg1"/>
          </a:solidFill>
        </p:spPr>
        <p:txBody>
          <a:bodyPr wrap="square" rtlCol="0">
            <a:spAutoFit/>
          </a:bodyPr>
          <a:lstStyle/>
          <a:p>
            <a:pPr>
              <a:lnSpc>
                <a:spcPct val="150000"/>
              </a:lnSpc>
            </a:pPr>
            <a:endParaRPr lang="pt-BR" sz="3600" b="1" dirty="0">
              <a:solidFill>
                <a:schemeClr val="tx1">
                  <a:lumMod val="50000"/>
                  <a:lumOff val="50000"/>
                </a:schemeClr>
              </a:solidFill>
              <a:latin typeface="Arial Narrow" panose="020B0606020202030204" pitchFamily="34" charset="0"/>
            </a:endParaRPr>
          </a:p>
          <a:p>
            <a:pPr>
              <a:lnSpc>
                <a:spcPct val="150000"/>
              </a:lnSpc>
            </a:pPr>
            <a:r>
              <a:rPr lang="pt-BR" sz="3600" b="1" dirty="0">
                <a:solidFill>
                  <a:schemeClr val="tx1">
                    <a:lumMod val="65000"/>
                    <a:lumOff val="35000"/>
                  </a:schemeClr>
                </a:solidFill>
                <a:latin typeface="Arial Narrow" panose="020B0606020202030204" pitchFamily="34" charset="0"/>
              </a:rPr>
              <a:t>MELHOR RESPOSTA  X RESPOSTA PRONTA</a:t>
            </a:r>
          </a:p>
          <a:p>
            <a:pPr>
              <a:lnSpc>
                <a:spcPct val="150000"/>
              </a:lnSpc>
            </a:pPr>
            <a:endParaRPr lang="pt-BR" sz="2400" b="1" dirty="0">
              <a:solidFill>
                <a:schemeClr val="tx1">
                  <a:lumMod val="50000"/>
                  <a:lumOff val="50000"/>
                </a:schemeClr>
              </a:solidFill>
              <a:latin typeface="Arial Narrow" panose="020B0606020202030204" pitchFamily="34" charset="0"/>
            </a:endParaRPr>
          </a:p>
          <a:p>
            <a:pPr>
              <a:lnSpc>
                <a:spcPct val="150000"/>
              </a:lnSpc>
            </a:pPr>
            <a:endParaRPr lang="pt-BR" sz="1600" b="1" dirty="0">
              <a:solidFill>
                <a:schemeClr val="tx1">
                  <a:lumMod val="50000"/>
                  <a:lumOff val="50000"/>
                </a:schemeClr>
              </a:solidFill>
              <a:latin typeface="Arial Narrow" panose="020B0606020202030204" pitchFamily="34" charset="0"/>
            </a:endParaRPr>
          </a:p>
        </p:txBody>
      </p:sp>
      <p:sp>
        <p:nvSpPr>
          <p:cNvPr id="7" name="Título 1"/>
          <p:cNvSpPr>
            <a:spLocks noGrp="1"/>
          </p:cNvSpPr>
          <p:nvPr>
            <p:ph type="ctrTitle"/>
          </p:nvPr>
        </p:nvSpPr>
        <p:spPr>
          <a:xfrm>
            <a:off x="0" y="332657"/>
            <a:ext cx="7772400" cy="792088"/>
          </a:xfrm>
          <a:solidFill>
            <a:schemeClr val="tx2">
              <a:lumMod val="75000"/>
            </a:schemeClr>
          </a:solidFill>
        </p:spPr>
        <p:txBody>
          <a:bodyPr>
            <a:noAutofit/>
          </a:bodyPr>
          <a:lstStyle/>
          <a:p>
            <a:r>
              <a:rPr lang="pt-BR" dirty="0">
                <a:solidFill>
                  <a:schemeClr val="bg1"/>
                </a:solidFill>
              </a:rPr>
              <a:t>VISÃO GERAL DO CURSO</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TRANSPARÊNCIA</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430995" y="1898703"/>
            <a:ext cx="8136904" cy="2893100"/>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pt-BR" sz="2400" dirty="0"/>
              <a:t>Meios para que o denunciante acompanhe o andamento da denúncia.</a:t>
            </a:r>
          </a:p>
          <a:p>
            <a:pPr>
              <a:spcAft>
                <a:spcPts val="600"/>
              </a:spcAft>
              <a:buFont typeface="Arial" pitchFamily="34" charset="0"/>
              <a:buChar char="•"/>
            </a:pPr>
            <a:r>
              <a:rPr lang="pt-BR" sz="2400" dirty="0"/>
              <a:t> Divulgação interna de indicadores e dados sobre as denúncias: quantitativos, encaminhamentos, cumprimento de prazos.</a:t>
            </a:r>
          </a:p>
          <a:p>
            <a:pPr>
              <a:spcAft>
                <a:spcPts val="600"/>
              </a:spcAft>
              <a:buFont typeface="Arial" pitchFamily="34" charset="0"/>
              <a:buChar char="•"/>
            </a:pPr>
            <a:r>
              <a:rPr lang="pt-BR" sz="2400" dirty="0"/>
              <a:t> Casos emblemáticos: divulgação interna de fraudes e esquemas desbaratados a partir de denúncias</a:t>
            </a:r>
          </a:p>
          <a:p>
            <a:pPr>
              <a:buFont typeface="Arial" pitchFamily="34" charset="0"/>
              <a:buChar char="•"/>
            </a:pPr>
            <a:endParaRPr lang="pt-BR" dirty="0"/>
          </a:p>
        </p:txBody>
      </p:sp>
      <p:sp>
        <p:nvSpPr>
          <p:cNvPr id="16" name="CaixaDeTexto 15"/>
          <p:cNvSpPr txBox="1"/>
          <p:nvPr/>
        </p:nvSpPr>
        <p:spPr>
          <a:xfrm>
            <a:off x="1187624" y="4797152"/>
            <a:ext cx="7704856" cy="1015663"/>
          </a:xfrm>
          <a:prstGeom prst="rect">
            <a:avLst/>
          </a:prstGeom>
          <a:solidFill>
            <a:schemeClr val="bg1">
              <a:lumMod val="95000"/>
            </a:schemeClr>
          </a:solidFill>
        </p:spPr>
        <p:txBody>
          <a:bodyPr wrap="square" rtlCol="0">
            <a:spAutoFit/>
          </a:bodyPr>
          <a:lstStyle/>
          <a:p>
            <a:pPr algn="r"/>
            <a:r>
              <a:rPr lang="pt-BR" sz="2000" dirty="0"/>
              <a:t>Denúncias não apuradas adequadamente transmitem a impressão de que não são levadas a sério e que a cultura ética proposta pela alta direção é meramente formal. </a:t>
            </a:r>
          </a:p>
        </p:txBody>
      </p:sp>
      <p:pic>
        <p:nvPicPr>
          <p:cNvPr id="10" name="Imagem 9" descr="download (4).jpg"/>
          <p:cNvPicPr>
            <a:picLocks noChangeAspect="1"/>
          </p:cNvPicPr>
          <p:nvPr/>
        </p:nvPicPr>
        <p:blipFill>
          <a:blip r:embed="rId2" cstate="print"/>
          <a:stretch>
            <a:fillRect/>
          </a:stretch>
        </p:blipFill>
        <p:spPr>
          <a:xfrm>
            <a:off x="6012160" y="332656"/>
            <a:ext cx="2937892" cy="1478243"/>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Detecção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graphicFrame>
        <p:nvGraphicFramePr>
          <p:cNvPr id="13" name="Diagrama 12"/>
          <p:cNvGraphicFramePr/>
          <p:nvPr>
            <p:extLst>
              <p:ext uri="{D42A27DB-BD31-4B8C-83A1-F6EECF244321}">
                <p14:modId xmlns:p14="http://schemas.microsoft.com/office/powerpoint/2010/main" val="3312353243"/>
              </p:ext>
            </p:extLst>
          </p:nvPr>
        </p:nvGraphicFramePr>
        <p:xfrm>
          <a:off x="-1260648" y="1196752"/>
          <a:ext cx="8160506" cy="5371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Elipse 9"/>
          <p:cNvSpPr/>
          <p:nvPr/>
        </p:nvSpPr>
        <p:spPr>
          <a:xfrm>
            <a:off x="1907704" y="1412776"/>
            <a:ext cx="2592288" cy="32403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4" name="Subtítulo 2"/>
          <p:cNvSpPr txBox="1">
            <a:spLocks/>
          </p:cNvSpPr>
          <p:nvPr/>
        </p:nvSpPr>
        <p:spPr>
          <a:xfrm>
            <a:off x="5436096" y="2442741"/>
            <a:ext cx="3384376" cy="3024336"/>
          </a:xfrm>
          <a:prstGeom prst="rect">
            <a:avLst/>
          </a:prstGeom>
          <a:solidFill>
            <a:schemeClr val="accent6">
              <a:lumMod val="20000"/>
              <a:lumOff val="80000"/>
            </a:schemeClr>
          </a:solidFill>
        </p:spPr>
        <p:txBody>
          <a:bodyPr vert="horz" lIns="91440" tIns="45720" rIns="91440" bIns="45720" rtlCol="0">
            <a:normAutofit fontScale="92500" lnSpcReduction="20000"/>
          </a:bodyPr>
          <a:lstStyle/>
          <a:p>
            <a:pPr algn="ctr"/>
            <a:r>
              <a:rPr lang="pt-BR" sz="3000" dirty="0">
                <a:latin typeface="Arial" pitchFamily="34" charset="0"/>
                <a:cs typeface="Arial" pitchFamily="34" charset="0"/>
              </a:rPr>
              <a:t> </a:t>
            </a:r>
            <a:endParaRPr lang="pt-BR" sz="1700" dirty="0"/>
          </a:p>
          <a:p>
            <a:pPr>
              <a:spcAft>
                <a:spcPts val="1000"/>
              </a:spcAft>
              <a:buFont typeface="Wingdings" pitchFamily="2" charset="2"/>
              <a:buChar char="ü"/>
            </a:pPr>
            <a:r>
              <a:rPr lang="pt-BR" sz="3200" dirty="0"/>
              <a:t> </a:t>
            </a:r>
            <a:r>
              <a:rPr lang="pt-BR" sz="2600" dirty="0"/>
              <a:t>Normativos</a:t>
            </a:r>
          </a:p>
          <a:p>
            <a:pPr>
              <a:spcAft>
                <a:spcPts val="1000"/>
              </a:spcAft>
              <a:buFont typeface="Wingdings" pitchFamily="2" charset="2"/>
              <a:buChar char="ü"/>
            </a:pPr>
            <a:r>
              <a:rPr lang="pt-BR" sz="2600" dirty="0"/>
              <a:t>Fluxos de Trabalho</a:t>
            </a:r>
          </a:p>
          <a:p>
            <a:pPr>
              <a:spcAft>
                <a:spcPts val="1000"/>
              </a:spcAft>
              <a:buFont typeface="Wingdings" pitchFamily="2" charset="2"/>
              <a:buChar char="ü"/>
            </a:pPr>
            <a:r>
              <a:rPr lang="pt-BR" sz="2600" dirty="0"/>
              <a:t> Comunicação e Treinamento</a:t>
            </a:r>
          </a:p>
          <a:p>
            <a:pPr>
              <a:spcAft>
                <a:spcPts val="1000"/>
              </a:spcAft>
              <a:buFont typeface="Wingdings" pitchFamily="2" charset="2"/>
              <a:buChar char="ü"/>
            </a:pPr>
            <a:r>
              <a:rPr lang="pt-BR" sz="2600" dirty="0"/>
              <a:t> Monitoramento</a:t>
            </a:r>
          </a:p>
          <a:p>
            <a:pPr>
              <a:spcAft>
                <a:spcPts val="1000"/>
              </a:spcAft>
              <a:buFont typeface="Wingdings" pitchFamily="2" charset="2"/>
              <a:buChar char="ü"/>
            </a:pPr>
            <a:r>
              <a:rPr lang="pt-BR" sz="2600" dirty="0"/>
              <a:t> Transparência</a:t>
            </a:r>
          </a:p>
        </p:txBody>
      </p:sp>
      <p:sp>
        <p:nvSpPr>
          <p:cNvPr id="16" name="Subtítulo 2"/>
          <p:cNvSpPr txBox="1">
            <a:spLocks/>
          </p:cNvSpPr>
          <p:nvPr/>
        </p:nvSpPr>
        <p:spPr>
          <a:xfrm>
            <a:off x="5436096" y="1341296"/>
            <a:ext cx="3384376" cy="1245989"/>
          </a:xfrm>
          <a:prstGeom prst="rect">
            <a:avLst/>
          </a:prstGeom>
          <a:solidFill>
            <a:schemeClr val="accent6">
              <a:lumMod val="60000"/>
              <a:lumOff val="40000"/>
            </a:schemeClr>
          </a:solidFill>
        </p:spPr>
        <p:txBody>
          <a:bodyPr vert="horz" lIns="91440" tIns="45720" rIns="91440" bIns="45720" rtlCol="0">
            <a:normAutofit fontScale="70000" lnSpcReduction="20000"/>
          </a:bodyPr>
          <a:lstStyle/>
          <a:p>
            <a:pPr algn="ctr"/>
            <a:r>
              <a:rPr lang="pt-BR" sz="3000" b="1" dirty="0">
                <a:latin typeface="Arial" pitchFamily="34" charset="0"/>
                <a:cs typeface="Arial" pitchFamily="34" charset="0"/>
              </a:rPr>
              <a:t> </a:t>
            </a:r>
            <a:r>
              <a:rPr lang="pt-BR" sz="3200" b="1" dirty="0"/>
              <a:t>Garantir que todos os indícios cheguem tempestivamente à Corregedoria</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Órgãos de Controle (interno e externo)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4" name="CaixaDeTexto 13"/>
          <p:cNvSpPr txBox="1"/>
          <p:nvPr/>
        </p:nvSpPr>
        <p:spPr>
          <a:xfrm>
            <a:off x="-108520" y="5324862"/>
            <a:ext cx="9289032" cy="748109"/>
          </a:xfrm>
          <a:prstGeom prst="rect">
            <a:avLst/>
          </a:prstGeom>
          <a:noFill/>
        </p:spPr>
        <p:txBody>
          <a:bodyPr wrap="square" lIns="100794" tIns="50397" rIns="100794" bIns="50397" rtlCol="0">
            <a:spAutoFit/>
          </a:bodyPr>
          <a:lstStyle>
            <a:defPPr>
              <a:defRPr lang="pt-BR"/>
            </a:defPPr>
            <a:lvl1pPr algn="ctr">
              <a:defRPr sz="2100" b="1">
                <a:solidFill>
                  <a:schemeClr val="accent1">
                    <a:lumMod val="75000"/>
                  </a:schemeClr>
                </a:solidFill>
                <a:latin typeface="Arial Narrow" panose="020B0606020202030204" pitchFamily="34" charset="0"/>
              </a:defRPr>
            </a:lvl1pPr>
          </a:lstStyle>
          <a:p>
            <a:r>
              <a:rPr lang="pt-BR" dirty="0"/>
              <a:t>RISCO 1 - CASO É DETECTADO MAS NÃO CHEGA AO CONHECIMENTO</a:t>
            </a:r>
          </a:p>
          <a:p>
            <a:r>
              <a:rPr lang="pt-BR" dirty="0"/>
              <a:t>RISCO 2 – BAIXA QUALIDADE DA INFORMAÇÃO: PREJUÍZO À APURAÇÃO</a:t>
            </a:r>
          </a:p>
        </p:txBody>
      </p:sp>
      <p:sp>
        <p:nvSpPr>
          <p:cNvPr id="16" name="Subtítulo 2"/>
          <p:cNvSpPr txBox="1">
            <a:spLocks/>
          </p:cNvSpPr>
          <p:nvPr/>
        </p:nvSpPr>
        <p:spPr>
          <a:xfrm>
            <a:off x="323528" y="1412776"/>
            <a:ext cx="4608512"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 </a:t>
            </a:r>
            <a:r>
              <a:rPr lang="pt-BR" sz="3200" dirty="0"/>
              <a:t>Identificação dos Atores </a:t>
            </a:r>
            <a:endParaRPr lang="pt-BR" sz="3000" dirty="0">
              <a:latin typeface="Arial" pitchFamily="34" charset="0"/>
              <a:cs typeface="Arial" pitchFamily="34" charset="0"/>
            </a:endParaRPr>
          </a:p>
        </p:txBody>
      </p:sp>
      <p:sp>
        <p:nvSpPr>
          <p:cNvPr id="17" name="Subtítulo 2"/>
          <p:cNvSpPr>
            <a:spLocks noGrp="1"/>
          </p:cNvSpPr>
          <p:nvPr>
            <p:ph type="subTitle" idx="1"/>
          </p:nvPr>
        </p:nvSpPr>
        <p:spPr>
          <a:xfrm>
            <a:off x="323528" y="3933056"/>
            <a:ext cx="4680520" cy="1080120"/>
          </a:xfrm>
          <a:solidFill>
            <a:schemeClr val="bg1">
              <a:lumMod val="95000"/>
            </a:schemeClr>
          </a:solidFill>
        </p:spPr>
        <p:txBody>
          <a:bodyPr vert="horz" lIns="91440" tIns="45720" rIns="91440" bIns="45720" rtlCol="0">
            <a:normAutofit/>
          </a:bodyPr>
          <a:lstStyle/>
          <a:p>
            <a:r>
              <a:rPr lang="pt-BR" dirty="0">
                <a:solidFill>
                  <a:schemeClr val="tx1"/>
                </a:solidFill>
                <a:cs typeface="Arial" pitchFamily="34" charset="0"/>
              </a:rPr>
              <a:t>Mapear informações de interesse </a:t>
            </a:r>
          </a:p>
        </p:txBody>
      </p:sp>
      <p:sp>
        <p:nvSpPr>
          <p:cNvPr id="18" name="Seta para baixo 17"/>
          <p:cNvSpPr/>
          <p:nvPr/>
        </p:nvSpPr>
        <p:spPr>
          <a:xfrm>
            <a:off x="1835696" y="2060848"/>
            <a:ext cx="1008112" cy="57606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ubtítulo 2"/>
          <p:cNvSpPr txBox="1">
            <a:spLocks/>
          </p:cNvSpPr>
          <p:nvPr/>
        </p:nvSpPr>
        <p:spPr>
          <a:xfrm>
            <a:off x="323528" y="2636912"/>
            <a:ext cx="4680520" cy="648072"/>
          </a:xfrm>
          <a:prstGeom prst="rect">
            <a:avLst/>
          </a:prstGeom>
          <a:solidFill>
            <a:schemeClr val="bg1">
              <a:lumMod val="95000"/>
            </a:schemeClr>
          </a:solidFill>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pt-BR" sz="3200" b="0" i="0" u="none" strike="noStrike" kern="1200" cap="none" spc="0" normalizeH="0" baseline="0" noProof="0" dirty="0">
                <a:ln>
                  <a:noFill/>
                </a:ln>
                <a:solidFill>
                  <a:schemeClr val="tx1"/>
                </a:solidFill>
                <a:effectLst/>
                <a:uLnTx/>
                <a:uFillTx/>
                <a:ea typeface="+mn-ea"/>
                <a:cs typeface="Arial" pitchFamily="34" charset="0"/>
              </a:rPr>
              <a:t>Aproximação institucional</a:t>
            </a:r>
          </a:p>
        </p:txBody>
      </p:sp>
      <p:sp>
        <p:nvSpPr>
          <p:cNvPr id="20" name="Seta para baixo 19"/>
          <p:cNvSpPr/>
          <p:nvPr/>
        </p:nvSpPr>
        <p:spPr>
          <a:xfrm>
            <a:off x="1835696" y="3284984"/>
            <a:ext cx="1008112" cy="64807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328592" y="1301859"/>
            <a:ext cx="3851920" cy="830997"/>
          </a:xfrm>
          <a:prstGeom prst="rect">
            <a:avLst/>
          </a:prstGeom>
          <a:noFill/>
        </p:spPr>
        <p:txBody>
          <a:bodyPr wrap="square" rtlCol="0">
            <a:spAutoFit/>
          </a:bodyPr>
          <a:lstStyle/>
          <a:p>
            <a:pPr>
              <a:spcAft>
                <a:spcPts val="1200"/>
              </a:spcAft>
            </a:pPr>
            <a:r>
              <a:rPr lang="pt-BR" sz="2400" dirty="0"/>
              <a:t>Experiência de Sucesso: Articulação com o AECI</a:t>
            </a:r>
          </a:p>
        </p:txBody>
      </p:sp>
      <p:sp>
        <p:nvSpPr>
          <p:cNvPr id="22" name="CaixaDeTexto 21"/>
          <p:cNvSpPr txBox="1"/>
          <p:nvPr/>
        </p:nvSpPr>
        <p:spPr>
          <a:xfrm>
            <a:off x="5292080" y="3861048"/>
            <a:ext cx="3851920" cy="1200329"/>
          </a:xfrm>
          <a:prstGeom prst="rect">
            <a:avLst/>
          </a:prstGeom>
          <a:noFill/>
        </p:spPr>
        <p:txBody>
          <a:bodyPr wrap="square" rtlCol="0">
            <a:spAutoFit/>
          </a:bodyPr>
          <a:lstStyle/>
          <a:p>
            <a:pPr>
              <a:spcAft>
                <a:spcPts val="1200"/>
              </a:spcAft>
            </a:pPr>
            <a:r>
              <a:rPr lang="pt-BR" sz="2400" dirty="0"/>
              <a:t>Quais dados a Corregedoria precisa e quais dados a Corregedoria pode fornecer</a:t>
            </a:r>
          </a:p>
        </p:txBody>
      </p:sp>
      <p:sp>
        <p:nvSpPr>
          <p:cNvPr id="23" name="CaixaDeTexto 22"/>
          <p:cNvSpPr txBox="1"/>
          <p:nvPr/>
        </p:nvSpPr>
        <p:spPr>
          <a:xfrm>
            <a:off x="5292080" y="2564904"/>
            <a:ext cx="3851920" cy="830997"/>
          </a:xfrm>
          <a:prstGeom prst="rect">
            <a:avLst/>
          </a:prstGeom>
          <a:noFill/>
        </p:spPr>
        <p:txBody>
          <a:bodyPr wrap="square" rtlCol="0">
            <a:spAutoFit/>
          </a:bodyPr>
          <a:lstStyle/>
          <a:p>
            <a:pPr>
              <a:spcAft>
                <a:spcPts val="1200"/>
              </a:spcAft>
            </a:pPr>
            <a:r>
              <a:rPr lang="pt-BR" sz="2400" dirty="0"/>
              <a:t>Experiência de Sucesso: Melhor contato é o pessoal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3923928" cy="720080"/>
          </a:xfrm>
          <a:solidFill>
            <a:schemeClr val="tx2">
              <a:lumMod val="75000"/>
            </a:schemeClr>
          </a:solidFill>
        </p:spPr>
        <p:txBody>
          <a:bodyPr>
            <a:noAutofit/>
          </a:bodyPr>
          <a:lstStyle/>
          <a:p>
            <a:pPr algn="l"/>
            <a:r>
              <a:rPr lang="pt-BR" sz="3600" dirty="0">
                <a:solidFill>
                  <a:schemeClr val="bg1"/>
                </a:solidFill>
              </a:rPr>
              <a:t>INFOS. RECEBIDAS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 name="Subtítulo 2"/>
          <p:cNvSpPr txBox="1">
            <a:spLocks/>
          </p:cNvSpPr>
          <p:nvPr/>
        </p:nvSpPr>
        <p:spPr>
          <a:xfrm>
            <a:off x="-2505" y="1268760"/>
            <a:ext cx="3926433" cy="4680520"/>
          </a:xfrm>
          <a:prstGeom prst="rect">
            <a:avLst/>
          </a:prstGeom>
          <a:solidFill>
            <a:schemeClr val="bg1">
              <a:lumMod val="95000"/>
            </a:schemeClr>
          </a:solidFill>
        </p:spPr>
        <p:txBody>
          <a:bodyPr vert="horz" lIns="91440" tIns="45720" rIns="91440" bIns="45720" rtlCol="0">
            <a:normAutofit/>
          </a:bodyPr>
          <a:lstStyle/>
          <a:p>
            <a:pPr algn="ctr">
              <a:spcAft>
                <a:spcPts val="1200"/>
              </a:spcAft>
              <a:buFont typeface="Arial" pitchFamily="34" charset="0"/>
              <a:buChar char="•"/>
            </a:pPr>
            <a:r>
              <a:rPr lang="pt-BR" sz="2800" dirty="0">
                <a:cs typeface="Arial" pitchFamily="34" charset="0"/>
              </a:rPr>
              <a:t> Investigações e operações em curso</a:t>
            </a:r>
          </a:p>
          <a:p>
            <a:pPr algn="ctr">
              <a:spcAft>
                <a:spcPts val="1200"/>
              </a:spcAft>
              <a:buFont typeface="Arial" pitchFamily="34" charset="0"/>
              <a:buChar char="•"/>
            </a:pPr>
            <a:r>
              <a:rPr lang="pt-BR" sz="2800" dirty="0">
                <a:cs typeface="Arial" pitchFamily="34" charset="0"/>
              </a:rPr>
              <a:t>  Áreas e Contratos de Maior Risco</a:t>
            </a:r>
          </a:p>
          <a:p>
            <a:pPr algn="ctr">
              <a:spcAft>
                <a:spcPts val="1200"/>
              </a:spcAft>
              <a:buFont typeface="Arial" pitchFamily="34" charset="0"/>
              <a:buChar char="•"/>
            </a:pPr>
            <a:r>
              <a:rPr lang="pt-BR" sz="2800" dirty="0">
                <a:cs typeface="Arial" pitchFamily="34" charset="0"/>
              </a:rPr>
              <a:t> Agentes Públicos e Pessoas Jurídicas sob avaliação </a:t>
            </a:r>
          </a:p>
          <a:p>
            <a:pPr algn="ctr">
              <a:spcAft>
                <a:spcPts val="1200"/>
              </a:spcAft>
              <a:buFont typeface="Arial" pitchFamily="34" charset="0"/>
              <a:buChar char="•"/>
            </a:pPr>
            <a:r>
              <a:rPr lang="pt-BR" sz="2800" dirty="0">
                <a:cs typeface="Arial" pitchFamily="34" charset="0"/>
              </a:rPr>
              <a:t> Compartilhamento de provas</a:t>
            </a:r>
          </a:p>
          <a:p>
            <a:pPr algn="ctr">
              <a:buFont typeface="Arial" pitchFamily="34" charset="0"/>
              <a:buChar char="•"/>
            </a:pPr>
            <a:endParaRPr lang="pt-BR" sz="2800" dirty="0">
              <a:cs typeface="Arial" pitchFamily="34" charset="0"/>
            </a:endParaRPr>
          </a:p>
        </p:txBody>
      </p:sp>
      <p:sp>
        <p:nvSpPr>
          <p:cNvPr id="24" name="Título 1"/>
          <p:cNvSpPr txBox="1">
            <a:spLocks/>
          </p:cNvSpPr>
          <p:nvPr/>
        </p:nvSpPr>
        <p:spPr>
          <a:xfrm>
            <a:off x="5148064" y="332656"/>
            <a:ext cx="3995936" cy="720080"/>
          </a:xfrm>
          <a:prstGeom prst="rect">
            <a:avLst/>
          </a:prstGeom>
          <a:solidFill>
            <a:schemeClr val="tx2">
              <a:lumMod val="75000"/>
            </a:schemeClr>
          </a:solidFill>
        </p:spPr>
        <p:txBody>
          <a:bodyPr vert="horz" lIns="91440" tIns="45720" rIns="91440" bIns="45720" rtlCol="0" anchor="ctr">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pt-BR" sz="3600" b="0" i="0" u="none" strike="noStrike" kern="1200" cap="none" spc="0" normalizeH="0" baseline="0" noProof="0" dirty="0">
                <a:ln>
                  <a:noFill/>
                </a:ln>
                <a:solidFill>
                  <a:schemeClr val="bg1"/>
                </a:solidFill>
                <a:effectLst/>
                <a:uLnTx/>
                <a:uFillTx/>
                <a:latin typeface="+mj-lt"/>
                <a:ea typeface="+mj-ea"/>
                <a:cs typeface="+mj-cs"/>
              </a:rPr>
              <a:t>INFOS. FORNECIDAS</a:t>
            </a:r>
          </a:p>
        </p:txBody>
      </p:sp>
      <p:sp>
        <p:nvSpPr>
          <p:cNvPr id="26" name="Subtítulo 2"/>
          <p:cNvSpPr txBox="1">
            <a:spLocks/>
          </p:cNvSpPr>
          <p:nvPr/>
        </p:nvSpPr>
        <p:spPr>
          <a:xfrm>
            <a:off x="5148064" y="1268760"/>
            <a:ext cx="3995936" cy="4680520"/>
          </a:xfrm>
          <a:prstGeom prst="rect">
            <a:avLst/>
          </a:prstGeom>
          <a:solidFill>
            <a:schemeClr val="bg1">
              <a:lumMod val="95000"/>
            </a:schemeClr>
          </a:solidFill>
        </p:spPr>
        <p:txBody>
          <a:bodyPr vert="horz" lIns="91440" tIns="45720" rIns="91440" bIns="45720" rtlCol="0">
            <a:noAutofit/>
          </a:bodyPr>
          <a:lstStyle/>
          <a:p>
            <a:pPr algn="ctr">
              <a:spcAft>
                <a:spcPts val="1200"/>
              </a:spcAft>
              <a:buFont typeface="Arial" pitchFamily="34" charset="0"/>
              <a:buChar char="•"/>
            </a:pPr>
            <a:r>
              <a:rPr lang="pt-BR" sz="2800" dirty="0">
                <a:cs typeface="Arial" pitchFamily="34" charset="0"/>
              </a:rPr>
              <a:t> Vulnerabilidades identificadas durante os procedimentos disciplinares</a:t>
            </a:r>
          </a:p>
          <a:p>
            <a:pPr algn="ctr">
              <a:spcAft>
                <a:spcPts val="1200"/>
              </a:spcAft>
              <a:buFont typeface="Arial" pitchFamily="34" charset="0"/>
              <a:buChar char="•"/>
            </a:pPr>
            <a:r>
              <a:rPr lang="pt-BR" sz="2800" dirty="0">
                <a:cs typeface="Arial" pitchFamily="34" charset="0"/>
              </a:rPr>
              <a:t>  Mapa das Infrações: por localidade, por objeto, por setor, por função, </a:t>
            </a:r>
            <a:r>
              <a:rPr lang="pt-BR" sz="2800" dirty="0" err="1">
                <a:cs typeface="Arial" pitchFamily="34" charset="0"/>
              </a:rPr>
              <a:t>etc</a:t>
            </a:r>
            <a:endParaRPr lang="pt-BR" sz="2800" dirty="0">
              <a:cs typeface="Arial" pitchFamily="34" charset="0"/>
            </a:endParaRPr>
          </a:p>
          <a:p>
            <a:pPr algn="ctr">
              <a:spcAft>
                <a:spcPts val="1200"/>
              </a:spcAft>
              <a:buFont typeface="Arial" pitchFamily="34" charset="0"/>
              <a:buChar char="•"/>
            </a:pPr>
            <a:r>
              <a:rPr lang="pt-BR" sz="2800" dirty="0">
                <a:cs typeface="Arial" pitchFamily="34" charset="0"/>
              </a:rPr>
              <a:t> Indício de crime, improbidade, ressarcimento,</a:t>
            </a:r>
            <a:r>
              <a:rPr lang="pt-BR" sz="2800" dirty="0" err="1">
                <a:cs typeface="Arial" pitchFamily="34" charset="0"/>
              </a:rPr>
              <a:t>etc</a:t>
            </a:r>
            <a:r>
              <a:rPr lang="pt-BR" sz="2800" dirty="0">
                <a:cs typeface="Arial" pitchFamily="34" charset="0"/>
              </a:rPr>
              <a:t> </a:t>
            </a:r>
          </a:p>
        </p:txBody>
      </p:sp>
      <p:pic>
        <p:nvPicPr>
          <p:cNvPr id="12" name="Imagem 11" descr="images (4).png"/>
          <p:cNvPicPr>
            <a:picLocks noChangeAspect="1"/>
          </p:cNvPicPr>
          <p:nvPr/>
        </p:nvPicPr>
        <p:blipFill>
          <a:blip r:embed="rId2" cstate="print"/>
          <a:stretch>
            <a:fillRect/>
          </a:stretch>
        </p:blipFill>
        <p:spPr>
          <a:xfrm>
            <a:off x="3923928" y="2780928"/>
            <a:ext cx="1228691" cy="986676"/>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Fluxos de Informação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 name="Subtítulo 2"/>
          <p:cNvSpPr txBox="1">
            <a:spLocks/>
          </p:cNvSpPr>
          <p:nvPr/>
        </p:nvSpPr>
        <p:spPr>
          <a:xfrm>
            <a:off x="323528" y="1196752"/>
            <a:ext cx="4608512"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O quê?</a:t>
            </a:r>
          </a:p>
        </p:txBody>
      </p:sp>
      <p:sp>
        <p:nvSpPr>
          <p:cNvPr id="17" name="Subtítulo 2"/>
          <p:cNvSpPr>
            <a:spLocks noGrp="1"/>
          </p:cNvSpPr>
          <p:nvPr>
            <p:ph type="subTitle" idx="1"/>
          </p:nvPr>
        </p:nvSpPr>
        <p:spPr>
          <a:xfrm>
            <a:off x="323528" y="3717032"/>
            <a:ext cx="4680520" cy="648072"/>
          </a:xfrm>
          <a:solidFill>
            <a:schemeClr val="bg1">
              <a:lumMod val="95000"/>
            </a:schemeClr>
          </a:solidFill>
        </p:spPr>
        <p:txBody>
          <a:bodyPr vert="horz" lIns="91440" tIns="45720" rIns="91440" bIns="45720" rtlCol="0">
            <a:normAutofit/>
          </a:bodyPr>
          <a:lstStyle/>
          <a:p>
            <a:pPr lvl="0">
              <a:defRPr/>
            </a:pPr>
            <a:r>
              <a:rPr lang="pt-BR" sz="3000" dirty="0">
                <a:solidFill>
                  <a:schemeClr val="tx1"/>
                </a:solidFill>
                <a:latin typeface="Arial" pitchFamily="34" charset="0"/>
                <a:cs typeface="Arial" pitchFamily="34" charset="0"/>
              </a:rPr>
              <a:t>Como?</a:t>
            </a:r>
          </a:p>
        </p:txBody>
      </p:sp>
      <p:sp>
        <p:nvSpPr>
          <p:cNvPr id="18" name="Seta para baixo 17"/>
          <p:cNvSpPr/>
          <p:nvPr/>
        </p:nvSpPr>
        <p:spPr>
          <a:xfrm>
            <a:off x="1835696" y="1844824"/>
            <a:ext cx="1008112" cy="576064"/>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9" name="Subtítulo 2"/>
          <p:cNvSpPr txBox="1">
            <a:spLocks/>
          </p:cNvSpPr>
          <p:nvPr/>
        </p:nvSpPr>
        <p:spPr>
          <a:xfrm>
            <a:off x="323528" y="2420888"/>
            <a:ext cx="4680520" cy="648072"/>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Quando?</a:t>
            </a:r>
          </a:p>
        </p:txBody>
      </p:sp>
      <p:sp>
        <p:nvSpPr>
          <p:cNvPr id="20" name="Seta para baixo 19"/>
          <p:cNvSpPr/>
          <p:nvPr/>
        </p:nvSpPr>
        <p:spPr>
          <a:xfrm>
            <a:off x="1835696" y="3068960"/>
            <a:ext cx="1008112" cy="648072"/>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CaixaDeTexto 20"/>
          <p:cNvSpPr txBox="1"/>
          <p:nvPr/>
        </p:nvSpPr>
        <p:spPr>
          <a:xfrm>
            <a:off x="5328592" y="2424370"/>
            <a:ext cx="3851920" cy="830997"/>
          </a:xfrm>
          <a:prstGeom prst="rect">
            <a:avLst/>
          </a:prstGeom>
          <a:noFill/>
        </p:spPr>
        <p:txBody>
          <a:bodyPr wrap="square" rtlCol="0">
            <a:spAutoFit/>
          </a:bodyPr>
          <a:lstStyle/>
          <a:p>
            <a:pPr>
              <a:spcAft>
                <a:spcPts val="1200"/>
              </a:spcAft>
            </a:pPr>
            <a:r>
              <a:rPr lang="pt-BR" sz="2400" dirty="0"/>
              <a:t>Em que momento a informação é encaminhada</a:t>
            </a:r>
          </a:p>
        </p:txBody>
      </p:sp>
      <p:sp>
        <p:nvSpPr>
          <p:cNvPr id="22" name="CaixaDeTexto 21"/>
          <p:cNvSpPr txBox="1"/>
          <p:nvPr/>
        </p:nvSpPr>
        <p:spPr>
          <a:xfrm>
            <a:off x="5292080" y="1124744"/>
            <a:ext cx="3851920" cy="830997"/>
          </a:xfrm>
          <a:prstGeom prst="rect">
            <a:avLst/>
          </a:prstGeom>
          <a:noFill/>
        </p:spPr>
        <p:txBody>
          <a:bodyPr wrap="square" rtlCol="0">
            <a:spAutoFit/>
          </a:bodyPr>
          <a:lstStyle/>
          <a:p>
            <a:pPr>
              <a:spcAft>
                <a:spcPts val="1200"/>
              </a:spcAft>
            </a:pPr>
            <a:r>
              <a:rPr lang="pt-BR" sz="2400" dirty="0"/>
              <a:t>Nível de detalhamento, requisitos mínimos, formato</a:t>
            </a:r>
          </a:p>
        </p:txBody>
      </p:sp>
      <p:sp>
        <p:nvSpPr>
          <p:cNvPr id="23" name="CaixaDeTexto 22"/>
          <p:cNvSpPr txBox="1"/>
          <p:nvPr/>
        </p:nvSpPr>
        <p:spPr>
          <a:xfrm>
            <a:off x="5292080" y="3831431"/>
            <a:ext cx="3851920" cy="461665"/>
          </a:xfrm>
          <a:prstGeom prst="rect">
            <a:avLst/>
          </a:prstGeom>
          <a:noFill/>
        </p:spPr>
        <p:txBody>
          <a:bodyPr wrap="square" rtlCol="0">
            <a:spAutoFit/>
          </a:bodyPr>
          <a:lstStyle/>
          <a:p>
            <a:pPr>
              <a:spcAft>
                <a:spcPts val="1200"/>
              </a:spcAft>
            </a:pPr>
            <a:r>
              <a:rPr lang="pt-BR" sz="2400" dirty="0"/>
              <a:t>Procedimento, responsáveis</a:t>
            </a:r>
          </a:p>
        </p:txBody>
      </p:sp>
      <p:pic>
        <p:nvPicPr>
          <p:cNvPr id="24" name="Imagem 23" descr="Matriz.png"/>
          <p:cNvPicPr>
            <a:picLocks noChangeAspect="1"/>
          </p:cNvPicPr>
          <p:nvPr/>
        </p:nvPicPr>
        <p:blipFill>
          <a:blip r:embed="rId2" cstate="print"/>
          <a:stretch>
            <a:fillRect/>
          </a:stretch>
        </p:blipFill>
        <p:spPr>
          <a:xfrm>
            <a:off x="4226450" y="4725144"/>
            <a:ext cx="4917550" cy="2346093"/>
          </a:xfrm>
          <a:prstGeom prst="rect">
            <a:avLst/>
          </a:prstGeom>
        </p:spPr>
      </p:pic>
      <p:sp>
        <p:nvSpPr>
          <p:cNvPr id="25" name="CaixaDeTexto 24"/>
          <p:cNvSpPr txBox="1"/>
          <p:nvPr/>
        </p:nvSpPr>
        <p:spPr>
          <a:xfrm>
            <a:off x="251520" y="5157192"/>
            <a:ext cx="3974930" cy="1723549"/>
          </a:xfrm>
          <a:prstGeom prst="rect">
            <a:avLst/>
          </a:prstGeom>
          <a:solidFill>
            <a:schemeClr val="bg1"/>
          </a:solidFill>
        </p:spPr>
        <p:txBody>
          <a:bodyPr wrap="square" rtlCol="0">
            <a:spAutoFit/>
          </a:bodyPr>
          <a:lstStyle/>
          <a:p>
            <a:pPr>
              <a:spcAft>
                <a:spcPts val="1200"/>
              </a:spcAft>
            </a:pPr>
            <a:r>
              <a:rPr lang="pt-BR" sz="2400" dirty="0"/>
              <a:t>Experiência de Sucesso: Matriz de Responsabilização – Auditoria de Contas CGU</a:t>
            </a:r>
          </a:p>
          <a:p>
            <a:pPr>
              <a:spcAft>
                <a:spcPts val="1200"/>
              </a:spcAft>
            </a:pPr>
            <a:endParaRPr lang="pt-BR"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748464" cy="720080"/>
          </a:xfrm>
          <a:solidFill>
            <a:schemeClr val="tx2">
              <a:lumMod val="75000"/>
            </a:schemeClr>
          </a:solidFill>
        </p:spPr>
        <p:txBody>
          <a:bodyPr>
            <a:noAutofit/>
          </a:bodyPr>
          <a:lstStyle/>
          <a:p>
            <a:pPr algn="l"/>
            <a:r>
              <a:rPr lang="pt-BR" sz="3600" dirty="0">
                <a:solidFill>
                  <a:schemeClr val="bg1"/>
                </a:solidFill>
              </a:rPr>
              <a:t> Institucionalização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21" name="CaixaDeTexto 20"/>
          <p:cNvSpPr txBox="1"/>
          <p:nvPr/>
        </p:nvSpPr>
        <p:spPr>
          <a:xfrm>
            <a:off x="2699792" y="3095669"/>
            <a:ext cx="6264696" cy="2277547"/>
          </a:xfrm>
          <a:prstGeom prst="rect">
            <a:avLst/>
          </a:prstGeom>
          <a:noFill/>
        </p:spPr>
        <p:txBody>
          <a:bodyPr wrap="square" rtlCol="0">
            <a:spAutoFit/>
          </a:bodyPr>
          <a:lstStyle/>
          <a:p>
            <a:pPr>
              <a:spcAft>
                <a:spcPts val="1200"/>
              </a:spcAft>
              <a:buFont typeface="Arial" pitchFamily="34" charset="0"/>
              <a:buChar char="•"/>
            </a:pPr>
            <a:r>
              <a:rPr lang="pt-BR" sz="2800" dirty="0"/>
              <a:t> Envolvimento e treinamento da equipe </a:t>
            </a:r>
          </a:p>
          <a:p>
            <a:pPr>
              <a:spcAft>
                <a:spcPts val="1200"/>
              </a:spcAft>
              <a:buFont typeface="Arial" pitchFamily="34" charset="0"/>
              <a:buChar char="•"/>
            </a:pPr>
            <a:r>
              <a:rPr lang="pt-BR" sz="2800" dirty="0"/>
              <a:t> Formalização dos fluxos</a:t>
            </a:r>
          </a:p>
          <a:p>
            <a:pPr>
              <a:spcAft>
                <a:spcPts val="1200"/>
              </a:spcAft>
              <a:buFont typeface="Arial" pitchFamily="34" charset="0"/>
              <a:buChar char="•"/>
            </a:pPr>
            <a:r>
              <a:rPr lang="pt-BR" sz="2800" dirty="0"/>
              <a:t> Modelos, formulários</a:t>
            </a:r>
          </a:p>
          <a:p>
            <a:pPr>
              <a:spcAft>
                <a:spcPts val="1200"/>
              </a:spcAft>
            </a:pPr>
            <a:endParaRPr lang="pt-BR" sz="2800" dirty="0"/>
          </a:p>
        </p:txBody>
      </p:sp>
      <p:pic>
        <p:nvPicPr>
          <p:cNvPr id="25" name="Imagem 24" descr="download (6).jpg"/>
          <p:cNvPicPr>
            <a:picLocks noChangeAspect="1"/>
          </p:cNvPicPr>
          <p:nvPr/>
        </p:nvPicPr>
        <p:blipFill>
          <a:blip r:embed="rId2" cstate="print"/>
          <a:stretch>
            <a:fillRect/>
          </a:stretch>
        </p:blipFill>
        <p:spPr>
          <a:xfrm>
            <a:off x="72008" y="2087557"/>
            <a:ext cx="2638786" cy="2592288"/>
          </a:xfrm>
          <a:prstGeom prst="rect">
            <a:avLst/>
          </a:prstGeom>
        </p:spPr>
      </p:pic>
      <p:sp>
        <p:nvSpPr>
          <p:cNvPr id="22" name="CaixaDeTexto 21"/>
          <p:cNvSpPr txBox="1"/>
          <p:nvPr/>
        </p:nvSpPr>
        <p:spPr>
          <a:xfrm>
            <a:off x="2699792" y="1799525"/>
            <a:ext cx="5868144" cy="523220"/>
          </a:xfrm>
          <a:prstGeom prst="rect">
            <a:avLst/>
          </a:prstGeom>
          <a:solidFill>
            <a:schemeClr val="accent2">
              <a:lumMod val="75000"/>
            </a:schemeClr>
          </a:solidFill>
        </p:spPr>
        <p:txBody>
          <a:bodyPr wrap="square" rtlCol="0">
            <a:spAutoFit/>
          </a:bodyPr>
          <a:lstStyle/>
          <a:p>
            <a:pPr>
              <a:spcAft>
                <a:spcPts val="1200"/>
              </a:spcAft>
            </a:pPr>
            <a:r>
              <a:rPr lang="pt-BR" sz="2800" b="1" dirty="0">
                <a:solidFill>
                  <a:schemeClr val="bg1"/>
                </a:solidFill>
              </a:rPr>
              <a:t>Confiança recíproca X Personalização</a:t>
            </a:r>
          </a:p>
        </p:txBody>
      </p:sp>
      <p:sp>
        <p:nvSpPr>
          <p:cNvPr id="27" name="CaixaDeTexto 26"/>
          <p:cNvSpPr txBox="1"/>
          <p:nvPr/>
        </p:nvSpPr>
        <p:spPr>
          <a:xfrm>
            <a:off x="2699792" y="2375589"/>
            <a:ext cx="6336704" cy="400110"/>
          </a:xfrm>
          <a:prstGeom prst="rect">
            <a:avLst/>
          </a:prstGeom>
          <a:solidFill>
            <a:schemeClr val="accent6">
              <a:lumMod val="40000"/>
              <a:lumOff val="60000"/>
            </a:schemeClr>
          </a:solidFill>
        </p:spPr>
        <p:txBody>
          <a:bodyPr wrap="square" rtlCol="0">
            <a:spAutoFit/>
          </a:bodyPr>
          <a:lstStyle/>
          <a:p>
            <a:r>
              <a:rPr lang="pt-BR" sz="2000" dirty="0"/>
              <a:t>RISCO DE DESCONTINUIDADE EM PERÍODOS DE TRANSIÇÃO</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Onde terminar?</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755576" y="4005064"/>
            <a:ext cx="7416824" cy="864096"/>
          </a:xfrm>
          <a:prstGeom prst="rect">
            <a:avLst/>
          </a:prstGeom>
          <a:solidFill>
            <a:schemeClr val="bg1">
              <a:lumMod val="95000"/>
            </a:schemeClr>
          </a:solidFill>
        </p:spPr>
        <p:txBody>
          <a:bodyPr vert="horz" lIns="91440" tIns="45720" rIns="91440" bIns="45720" rtlCol="0">
            <a:normAutofit/>
          </a:bodyPr>
          <a:lstStyle/>
          <a:p>
            <a:pPr algn="ctr"/>
            <a:r>
              <a:rPr lang="pt-BR" sz="3000" dirty="0">
                <a:latin typeface="Arial" pitchFamily="34" charset="0"/>
                <a:cs typeface="Arial" pitchFamily="34" charset="0"/>
              </a:rPr>
              <a:t>Efetividade da responsabilização </a:t>
            </a:r>
          </a:p>
        </p:txBody>
      </p:sp>
      <p:sp>
        <p:nvSpPr>
          <p:cNvPr id="11" name="Subtítulo 2"/>
          <p:cNvSpPr>
            <a:spLocks noGrp="1"/>
          </p:cNvSpPr>
          <p:nvPr>
            <p:ph type="subTitle" idx="1"/>
          </p:nvPr>
        </p:nvSpPr>
        <p:spPr>
          <a:xfrm>
            <a:off x="611560" y="1700808"/>
            <a:ext cx="7488832" cy="864096"/>
          </a:xfrm>
          <a:solidFill>
            <a:schemeClr val="bg1">
              <a:lumMod val="95000"/>
            </a:schemeClr>
          </a:solidFill>
        </p:spPr>
        <p:txBody>
          <a:bodyPr>
            <a:normAutofit/>
          </a:bodyPr>
          <a:lstStyle/>
          <a:p>
            <a:r>
              <a:rPr lang="pt-BR" dirty="0">
                <a:solidFill>
                  <a:schemeClr val="tx1"/>
                </a:solidFill>
              </a:rPr>
              <a:t>Monitorar todo o ciclo da apuração</a:t>
            </a:r>
            <a:endParaRPr lang="pt-BR" b="1" dirty="0">
              <a:solidFill>
                <a:schemeClr val="tx1"/>
              </a:solidFill>
            </a:endParaRPr>
          </a:p>
        </p:txBody>
      </p:sp>
      <p:sp>
        <p:nvSpPr>
          <p:cNvPr id="12" name="Seta para baixo 11"/>
          <p:cNvSpPr/>
          <p:nvPr/>
        </p:nvSpPr>
        <p:spPr>
          <a:xfrm>
            <a:off x="3851920" y="2996952"/>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Monitoramento após a apuração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Retângulo 12"/>
          <p:cNvSpPr/>
          <p:nvPr/>
        </p:nvSpPr>
        <p:spPr>
          <a:xfrm>
            <a:off x="395536" y="1484784"/>
            <a:ext cx="7776864" cy="1015663"/>
          </a:xfrm>
          <a:prstGeom prst="rect">
            <a:avLst/>
          </a:prstGeom>
        </p:spPr>
        <p:txBody>
          <a:bodyPr wrap="square">
            <a:spAutoFit/>
          </a:bodyPr>
          <a:lstStyle/>
          <a:p>
            <a:pPr marL="314982" indent="-314982" algn="just"/>
            <a:r>
              <a:rPr lang="pt-BR" sz="2000" b="1" dirty="0"/>
              <a:t>JURÍDICA – ACOMPANHAMENTO DO JULGAMENTO</a:t>
            </a:r>
          </a:p>
          <a:p>
            <a:pPr marL="314982" indent="-314982" algn="just"/>
            <a:r>
              <a:rPr lang="pt-BR" sz="2000" dirty="0"/>
              <a:t>Experiência de Sucesso: articulação com a </a:t>
            </a:r>
            <a:r>
              <a:rPr lang="pt-BR" sz="2000" dirty="0" err="1"/>
              <a:t>Corregedoria-Geral</a:t>
            </a:r>
            <a:r>
              <a:rPr lang="pt-BR" sz="2000" dirty="0"/>
              <a:t> da AGU para a redução de passivos</a:t>
            </a:r>
          </a:p>
        </p:txBody>
      </p:sp>
      <p:pic>
        <p:nvPicPr>
          <p:cNvPr id="14" name="Imagem 13" descr="download (7).jpg"/>
          <p:cNvPicPr>
            <a:picLocks noChangeAspect="1"/>
          </p:cNvPicPr>
          <p:nvPr/>
        </p:nvPicPr>
        <p:blipFill>
          <a:blip r:embed="rId2" cstate="print"/>
          <a:stretch>
            <a:fillRect/>
          </a:stretch>
        </p:blipFill>
        <p:spPr>
          <a:xfrm>
            <a:off x="5220072" y="3717032"/>
            <a:ext cx="2232248" cy="1468584"/>
          </a:xfrm>
          <a:prstGeom prst="rect">
            <a:avLst/>
          </a:prstGeom>
        </p:spPr>
      </p:pic>
      <p:sp>
        <p:nvSpPr>
          <p:cNvPr id="16" name="Retângulo 15"/>
          <p:cNvSpPr/>
          <p:nvPr/>
        </p:nvSpPr>
        <p:spPr>
          <a:xfrm>
            <a:off x="395536" y="4941168"/>
            <a:ext cx="8532440" cy="1015663"/>
          </a:xfrm>
          <a:prstGeom prst="rect">
            <a:avLst/>
          </a:prstGeom>
        </p:spPr>
        <p:txBody>
          <a:bodyPr wrap="square">
            <a:spAutoFit/>
          </a:bodyPr>
          <a:lstStyle/>
          <a:p>
            <a:pPr marL="314982" indent="-314982"/>
            <a:r>
              <a:rPr lang="pt-BR" sz="2000" b="1" dirty="0"/>
              <a:t>REPERCUSSÃO NAS DEMAIS ESFERAS</a:t>
            </a:r>
          </a:p>
          <a:p>
            <a:pPr marL="314982" indent="-314982"/>
            <a:r>
              <a:rPr lang="pt-BR" sz="2000" dirty="0"/>
              <a:t>Verificar se 100% dos indícios apurados foram encaminhados para a esfera competente – efetivo ressarcimento ao erário / responsabilização civil e penal</a:t>
            </a:r>
          </a:p>
        </p:txBody>
      </p:sp>
      <p:sp>
        <p:nvSpPr>
          <p:cNvPr id="18" name="Retângulo 17"/>
          <p:cNvSpPr/>
          <p:nvPr/>
        </p:nvSpPr>
        <p:spPr>
          <a:xfrm>
            <a:off x="395536" y="2708920"/>
            <a:ext cx="7560840" cy="1323439"/>
          </a:xfrm>
          <a:prstGeom prst="rect">
            <a:avLst/>
          </a:prstGeom>
        </p:spPr>
        <p:txBody>
          <a:bodyPr wrap="square">
            <a:spAutoFit/>
          </a:bodyPr>
          <a:lstStyle/>
          <a:p>
            <a:pPr marL="314982" indent="-314982" algn="just"/>
            <a:r>
              <a:rPr lang="pt-BR" sz="2000" b="1" dirty="0"/>
              <a:t>RH E CHEFIA IMEDIATA – APLICAÇÃO DA SANÇÃO</a:t>
            </a:r>
          </a:p>
          <a:p>
            <a:pPr marL="314982" indent="-314982" algn="just"/>
            <a:r>
              <a:rPr lang="pt-BR" sz="2000" dirty="0"/>
              <a:t>Gargalo: algumas Corregedorias verificaram situações em que o servidor/empregado não cumpriu a suspensão ou não teve sua aposentadoria cassada.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71"/>
          <p:cNvGrpSpPr/>
          <p:nvPr/>
        </p:nvGrpSpPr>
        <p:grpSpPr>
          <a:xfrm>
            <a:off x="6444208" y="2924944"/>
            <a:ext cx="2056516" cy="713666"/>
            <a:chOff x="720078" y="1512170"/>
            <a:chExt cx="1472141" cy="713666"/>
          </a:xfrm>
          <a:noFill/>
        </p:grpSpPr>
        <p:sp>
          <p:nvSpPr>
            <p:cNvPr id="73" name="Retângulo de cantos arredondados 72"/>
            <p:cNvSpPr/>
            <p:nvPr/>
          </p:nvSpPr>
          <p:spPr>
            <a:xfrm>
              <a:off x="720078" y="1512170"/>
              <a:ext cx="1472141"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74" name="Retângulo 73"/>
            <p:cNvSpPr/>
            <p:nvPr/>
          </p:nvSpPr>
          <p:spPr>
            <a:xfrm>
              <a:off x="754916" y="1547008"/>
              <a:ext cx="1402465"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PREVENIR</a:t>
              </a:r>
            </a:p>
          </p:txBody>
        </p:sp>
      </p:grpSp>
      <p:grpSp>
        <p:nvGrpSpPr>
          <p:cNvPr id="3" name="Grupo 62"/>
          <p:cNvGrpSpPr/>
          <p:nvPr/>
        </p:nvGrpSpPr>
        <p:grpSpPr>
          <a:xfrm>
            <a:off x="251520" y="2996952"/>
            <a:ext cx="2016224" cy="713666"/>
            <a:chOff x="1653044" y="329"/>
            <a:chExt cx="1443298" cy="713666"/>
          </a:xfrm>
          <a:noFill/>
        </p:grpSpPr>
        <p:sp>
          <p:nvSpPr>
            <p:cNvPr id="64" name="Retângulo de cantos arredondados 63"/>
            <p:cNvSpPr/>
            <p:nvPr/>
          </p:nvSpPr>
          <p:spPr>
            <a:xfrm>
              <a:off x="1653044" y="329"/>
              <a:ext cx="1443298"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5" name="Retângulo 64"/>
            <p:cNvSpPr/>
            <p:nvPr/>
          </p:nvSpPr>
          <p:spPr>
            <a:xfrm>
              <a:off x="1687882" y="35167"/>
              <a:ext cx="1373622"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DETECTAR</a:t>
              </a:r>
            </a:p>
          </p:txBody>
        </p:sp>
      </p:gr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395536" y="3638610"/>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13" name="Subtítulo 2"/>
          <p:cNvSpPr txBox="1">
            <a:spLocks/>
          </p:cNvSpPr>
          <p:nvPr/>
        </p:nvSpPr>
        <p:spPr>
          <a:xfrm>
            <a:off x="395536"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14" name="Subtítulo 2"/>
          <p:cNvSpPr txBox="1">
            <a:spLocks/>
          </p:cNvSpPr>
          <p:nvPr/>
        </p:nvSpPr>
        <p:spPr>
          <a:xfrm>
            <a:off x="395536" y="5222786"/>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16" name="Conector angulado 15"/>
          <p:cNvCxnSpPr/>
          <p:nvPr/>
        </p:nvCxnSpPr>
        <p:spPr>
          <a:xfrm flipV="1">
            <a:off x="5796136" y="3926642"/>
            <a:ext cx="936104" cy="576064"/>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 name="Conector angulado 17"/>
          <p:cNvCxnSpPr/>
          <p:nvPr/>
        </p:nvCxnSpPr>
        <p:spPr>
          <a:xfrm flipV="1">
            <a:off x="2123728" y="5078770"/>
            <a:ext cx="1296144" cy="504056"/>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Conector de seta reta 22"/>
          <p:cNvCxnSpPr/>
          <p:nvPr/>
        </p:nvCxnSpPr>
        <p:spPr>
          <a:xfrm>
            <a:off x="2123728" y="4790738"/>
            <a:ext cx="129614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4" name="Subtítulo 2"/>
          <p:cNvSpPr txBox="1">
            <a:spLocks/>
          </p:cNvSpPr>
          <p:nvPr/>
        </p:nvSpPr>
        <p:spPr>
          <a:xfrm>
            <a:off x="3491880" y="4358690"/>
            <a:ext cx="2160240" cy="720080"/>
          </a:xfrm>
          <a:prstGeom prst="rect">
            <a:avLst/>
          </a:prstGeom>
          <a:solidFill>
            <a:schemeClr val="bg1">
              <a:lumMod val="95000"/>
            </a:schemeClr>
          </a:solidFill>
        </p:spPr>
        <p:txBody>
          <a:bodyPr vert="horz" lIns="91440" tIns="45720" rIns="91440" bIns="45720" rtlCol="0">
            <a:normAutofit fontScale="85000" lnSpcReduction="10000"/>
          </a:bodyPr>
          <a:lstStyle/>
          <a:p>
            <a:pPr algn="ctr"/>
            <a:endParaRPr lang="pt-BR" sz="300" dirty="0">
              <a:latin typeface="Arial" pitchFamily="34" charset="0"/>
              <a:cs typeface="Arial" pitchFamily="34" charset="0"/>
            </a:endParaRPr>
          </a:p>
          <a:p>
            <a:pPr algn="ctr"/>
            <a:r>
              <a:rPr lang="pt-BR" sz="3000" dirty="0">
                <a:latin typeface="Arial" pitchFamily="34" charset="0"/>
                <a:cs typeface="Arial" pitchFamily="34" charset="0"/>
              </a:rPr>
              <a:t>Corregedoria</a:t>
            </a:r>
          </a:p>
        </p:txBody>
      </p:sp>
      <p:sp>
        <p:nvSpPr>
          <p:cNvPr id="25" name="Subtítulo 2"/>
          <p:cNvSpPr txBox="1">
            <a:spLocks/>
          </p:cNvSpPr>
          <p:nvPr/>
        </p:nvSpPr>
        <p:spPr>
          <a:xfrm>
            <a:off x="6804248" y="3566602"/>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1</a:t>
            </a:r>
          </a:p>
        </p:txBody>
      </p:sp>
      <p:sp>
        <p:nvSpPr>
          <p:cNvPr id="26" name="Subtítulo 2"/>
          <p:cNvSpPr txBox="1">
            <a:spLocks/>
          </p:cNvSpPr>
          <p:nvPr/>
        </p:nvSpPr>
        <p:spPr>
          <a:xfrm>
            <a:off x="6804248" y="4430698"/>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2</a:t>
            </a:r>
          </a:p>
        </p:txBody>
      </p:sp>
      <p:sp>
        <p:nvSpPr>
          <p:cNvPr id="27" name="Subtítulo 2"/>
          <p:cNvSpPr txBox="1">
            <a:spLocks/>
          </p:cNvSpPr>
          <p:nvPr/>
        </p:nvSpPr>
        <p:spPr>
          <a:xfrm>
            <a:off x="6804248" y="5294794"/>
            <a:ext cx="1512168" cy="648072"/>
          </a:xfrm>
          <a:prstGeom prst="rect">
            <a:avLst/>
          </a:prstGeom>
          <a:solidFill>
            <a:schemeClr val="bg1">
              <a:lumMod val="95000"/>
            </a:schemeClr>
          </a:solidFill>
        </p:spPr>
        <p:txBody>
          <a:bodyPr vert="horz" lIns="91440" tIns="45720" rIns="91440" bIns="45720" rtlCol="0">
            <a:normAutofit/>
          </a:bodyPr>
          <a:lstStyle/>
          <a:p>
            <a:r>
              <a:rPr lang="pt-BR" sz="3000" dirty="0">
                <a:latin typeface="Arial" pitchFamily="34" charset="0"/>
                <a:cs typeface="Arial" pitchFamily="34" charset="0"/>
              </a:rPr>
              <a:t>Área 3</a:t>
            </a:r>
          </a:p>
        </p:txBody>
      </p:sp>
      <p:cxnSp>
        <p:nvCxnSpPr>
          <p:cNvPr id="30" name="Conector angulado 29"/>
          <p:cNvCxnSpPr/>
          <p:nvPr/>
        </p:nvCxnSpPr>
        <p:spPr>
          <a:xfrm>
            <a:off x="2051720" y="3854634"/>
            <a:ext cx="1368152"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Conector angulado 36"/>
          <p:cNvCxnSpPr/>
          <p:nvPr/>
        </p:nvCxnSpPr>
        <p:spPr>
          <a:xfrm>
            <a:off x="5796136" y="5006762"/>
            <a:ext cx="936104" cy="648072"/>
          </a:xfrm>
          <a:prstGeom prst="bentConnector3">
            <a:avLst>
              <a:gd name="adj1" fmla="val 50000"/>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4" name="Conector de seta reta 43"/>
          <p:cNvCxnSpPr/>
          <p:nvPr/>
        </p:nvCxnSpPr>
        <p:spPr>
          <a:xfrm>
            <a:off x="5796136" y="4790738"/>
            <a:ext cx="936104" cy="0"/>
          </a:xfrm>
          <a:prstGeom prst="straightConnector1">
            <a:avLst/>
          </a:prstGeom>
          <a:ln w="63500">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59" name="Diagrama 58"/>
          <p:cNvGraphicFramePr/>
          <p:nvPr/>
        </p:nvGraphicFramePr>
        <p:xfrm>
          <a:off x="4211960" y="260648"/>
          <a:ext cx="4704184" cy="2392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 name="Texto explicativo em seta para cima 60"/>
          <p:cNvSpPr/>
          <p:nvPr/>
        </p:nvSpPr>
        <p:spPr>
          <a:xfrm>
            <a:off x="3491880" y="5150778"/>
            <a:ext cx="2160240" cy="1080120"/>
          </a:xfrm>
          <a:prstGeom prst="upArrowCallou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t>Juízo de Admissibilidade</a:t>
            </a:r>
          </a:p>
        </p:txBody>
      </p:sp>
      <p:grpSp>
        <p:nvGrpSpPr>
          <p:cNvPr id="4" name="Grupo 65"/>
          <p:cNvGrpSpPr/>
          <p:nvPr/>
        </p:nvGrpSpPr>
        <p:grpSpPr>
          <a:xfrm>
            <a:off x="3563888" y="2996952"/>
            <a:ext cx="1930224" cy="713666"/>
            <a:chOff x="2664300" y="1152126"/>
            <a:chExt cx="1381736" cy="713666"/>
          </a:xfrm>
          <a:noFill/>
        </p:grpSpPr>
        <p:sp>
          <p:nvSpPr>
            <p:cNvPr id="67" name="Retângulo de cantos arredondados 66"/>
            <p:cNvSpPr/>
            <p:nvPr/>
          </p:nvSpPr>
          <p:spPr>
            <a:xfrm>
              <a:off x="2664300" y="1152126"/>
              <a:ext cx="1381736" cy="713666"/>
            </a:xfrm>
            <a:prstGeom prst="roundRect">
              <a:avLst/>
            </a:prstGeom>
            <a:grp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sp>
        <p:sp>
          <p:nvSpPr>
            <p:cNvPr id="68" name="Retângulo 67"/>
            <p:cNvSpPr/>
            <p:nvPr/>
          </p:nvSpPr>
          <p:spPr>
            <a:xfrm>
              <a:off x="2699138" y="1186964"/>
              <a:ext cx="1312060" cy="64399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pt-BR" sz="2800" b="1" kern="1200" dirty="0">
                  <a:solidFill>
                    <a:schemeClr val="tx1"/>
                  </a:solidFill>
                </a:rPr>
                <a:t>PUNIR</a:t>
              </a:r>
            </a:p>
          </p:txBody>
        </p:sp>
      </p:grpSp>
      <p:sp>
        <p:nvSpPr>
          <p:cNvPr id="75" name="Título 1"/>
          <p:cNvSpPr>
            <a:spLocks noGrp="1"/>
          </p:cNvSpPr>
          <p:nvPr>
            <p:ph type="ctrTitle"/>
          </p:nvPr>
        </p:nvSpPr>
        <p:spPr>
          <a:xfrm>
            <a:off x="0" y="332656"/>
            <a:ext cx="4283968" cy="720080"/>
          </a:xfrm>
          <a:solidFill>
            <a:schemeClr val="tx2">
              <a:lumMod val="75000"/>
            </a:schemeClr>
          </a:solidFill>
        </p:spPr>
        <p:txBody>
          <a:bodyPr>
            <a:noAutofit/>
          </a:bodyPr>
          <a:lstStyle/>
          <a:p>
            <a:pPr algn="l"/>
            <a:r>
              <a:rPr lang="pt-BR" sz="3600" dirty="0">
                <a:solidFill>
                  <a:schemeClr val="bg1"/>
                </a:solidFill>
              </a:rPr>
              <a:t>  Visão Geral</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964488" cy="720080"/>
          </a:xfrm>
          <a:solidFill>
            <a:schemeClr val="tx2">
              <a:lumMod val="75000"/>
            </a:schemeClr>
          </a:solidFill>
        </p:spPr>
        <p:txBody>
          <a:bodyPr>
            <a:noAutofit/>
          </a:bodyPr>
          <a:lstStyle/>
          <a:p>
            <a:pPr algn="l"/>
            <a:r>
              <a:rPr lang="pt-BR" sz="3600" dirty="0">
                <a:solidFill>
                  <a:schemeClr val="bg1"/>
                </a:solidFill>
              </a:rPr>
              <a:t> Corregedoria: fonte de informação estratégica </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4255300"/>
          </a:xfrm>
          <a:prstGeom prst="rect">
            <a:avLst/>
          </a:prstGeom>
        </p:spPr>
      </p:pic>
      <p:sp>
        <p:nvSpPr>
          <p:cNvPr id="27" name="CaixaDeTexto 26"/>
          <p:cNvSpPr txBox="1"/>
          <p:nvPr/>
        </p:nvSpPr>
        <p:spPr>
          <a:xfrm>
            <a:off x="4959011" y="5373216"/>
            <a:ext cx="4032448" cy="830997"/>
          </a:xfrm>
          <a:prstGeom prst="rect">
            <a:avLst/>
          </a:prstGeom>
          <a:solidFill>
            <a:schemeClr val="accent6">
              <a:lumMod val="40000"/>
              <a:lumOff val="60000"/>
            </a:schemeClr>
          </a:solidFill>
        </p:spPr>
        <p:txBody>
          <a:bodyPr wrap="square" rtlCol="0">
            <a:spAutoFit/>
          </a:bodyPr>
          <a:lstStyle/>
          <a:p>
            <a:r>
              <a:rPr lang="pt-BR" sz="2400" dirty="0"/>
              <a:t>Relatórios e Painéis Gerenciais para a Alta Direção</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7"/>
            <a:ext cx="7772400" cy="792088"/>
          </a:xfrm>
          <a:solidFill>
            <a:schemeClr val="tx2">
              <a:lumMod val="75000"/>
            </a:schemeClr>
          </a:solidFill>
        </p:spPr>
        <p:txBody>
          <a:bodyPr>
            <a:noAutofit/>
          </a:bodyPr>
          <a:lstStyle/>
          <a:p>
            <a:r>
              <a:rPr lang="pt-BR" dirty="0">
                <a:solidFill>
                  <a:schemeClr val="bg1"/>
                </a:solidFill>
              </a:rPr>
              <a:t>VISÃO GERAL DO CURSO</a:t>
            </a:r>
          </a:p>
        </p:txBody>
      </p:sp>
      <p:sp>
        <p:nvSpPr>
          <p:cNvPr id="5" name="CaixaDeTexto 4"/>
          <p:cNvSpPr txBox="1"/>
          <p:nvPr/>
        </p:nvSpPr>
        <p:spPr>
          <a:xfrm>
            <a:off x="755576" y="4437112"/>
            <a:ext cx="4536504" cy="1200329"/>
          </a:xfrm>
          <a:prstGeom prst="rect">
            <a:avLst/>
          </a:prstGeom>
          <a:noFill/>
        </p:spPr>
        <p:txBody>
          <a:bodyPr wrap="square" rtlCol="0">
            <a:spAutoFit/>
          </a:bodyPr>
          <a:lstStyle/>
          <a:p>
            <a:r>
              <a:rPr lang="pt-BR" sz="3600" b="1" dirty="0">
                <a:solidFill>
                  <a:schemeClr val="bg1"/>
                </a:solidFill>
              </a:rPr>
              <a:t>RESPOSTA ADEQUADA X RESPOSTA PRONTA</a:t>
            </a:r>
          </a:p>
        </p:txBody>
      </p:sp>
      <p:sp>
        <p:nvSpPr>
          <p:cNvPr id="6" name="Subtítulo 5"/>
          <p:cNvSpPr>
            <a:spLocks noGrp="1"/>
          </p:cNvSpPr>
          <p:nvPr>
            <p:ph type="subTitle" idx="1"/>
          </p:nvPr>
        </p:nvSpPr>
        <p:spPr>
          <a:xfrm>
            <a:off x="899592" y="6525344"/>
            <a:ext cx="6400800" cy="1752600"/>
          </a:xfrm>
        </p:spPr>
        <p:txBody>
          <a:bodyPr/>
          <a:lstStyle/>
          <a:p>
            <a:endParaRPr lang="pt-BR"/>
          </a:p>
        </p:txBody>
      </p:sp>
      <p:pic>
        <p:nvPicPr>
          <p:cNvPr id="1026" name="Picture 2" descr="http://images.e-konomista.pt/articles/planear-a-ementa-semanal.jpg"/>
          <p:cNvPicPr>
            <a:picLocks noChangeAspect="1" noChangeArrowheads="1"/>
          </p:cNvPicPr>
          <p:nvPr/>
        </p:nvPicPr>
        <p:blipFill>
          <a:blip r:embed="rId2" cstate="print"/>
          <a:srcRect/>
          <a:stretch>
            <a:fillRect/>
          </a:stretch>
        </p:blipFill>
        <p:spPr bwMode="auto">
          <a:xfrm>
            <a:off x="539552" y="1700808"/>
            <a:ext cx="7848872" cy="784887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Desempenho Correcional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5400600" cy="4032448"/>
          </a:xfrm>
          <a:prstGeom prst="rect">
            <a:avLst/>
          </a:prstGeom>
          <a:noFill/>
        </p:spPr>
        <p:txBody>
          <a:bodyPr vert="horz" lIns="91440" tIns="45720" rIns="91440" bIns="45720" rtlCol="0">
            <a:noAutofit/>
          </a:bodyPr>
          <a:lstStyle/>
          <a:p>
            <a:pPr marL="314982" indent="-314982">
              <a:spcAft>
                <a:spcPts val="1200"/>
              </a:spcAft>
              <a:buFont typeface="Arial" panose="020B0604020202020204" pitchFamily="34" charset="0"/>
              <a:buChar char="•"/>
            </a:pPr>
            <a:r>
              <a:rPr lang="pt-BR" sz="2700" dirty="0"/>
              <a:t>Tempo Médio dos processos</a:t>
            </a:r>
            <a:endParaRPr lang="pt-BR" sz="2700" dirty="0">
              <a:solidFill>
                <a:srgbClr val="0070C0"/>
              </a:solidFill>
            </a:endParaRPr>
          </a:p>
          <a:p>
            <a:pPr marL="314982" indent="-314982">
              <a:spcAft>
                <a:spcPts val="1200"/>
              </a:spcAft>
              <a:buFont typeface="Arial" panose="020B0604020202020204" pitchFamily="34" charset="0"/>
              <a:buChar char="•"/>
            </a:pPr>
            <a:r>
              <a:rPr lang="pt-BR" sz="2700" dirty="0"/>
              <a:t>% de penalidades prescritas</a:t>
            </a:r>
          </a:p>
          <a:p>
            <a:pPr marL="314982" indent="-314982">
              <a:spcAft>
                <a:spcPts val="1200"/>
              </a:spcAft>
              <a:buFont typeface="Arial" panose="020B0604020202020204" pitchFamily="34" charset="0"/>
              <a:buChar char="•"/>
            </a:pPr>
            <a:r>
              <a:rPr lang="pt-BR" sz="2700" dirty="0"/>
              <a:t>% de penalidades anuladas por decisão judicial</a:t>
            </a:r>
            <a:endParaRPr lang="pt-BR" sz="2700" dirty="0">
              <a:solidFill>
                <a:srgbClr val="0070C0"/>
              </a:solidFill>
            </a:endParaRPr>
          </a:p>
          <a:p>
            <a:pPr marL="314982" indent="-314982">
              <a:spcAft>
                <a:spcPts val="1200"/>
              </a:spcAft>
              <a:buFont typeface="Arial" panose="020B0604020202020204" pitchFamily="34" charset="0"/>
              <a:buChar char="•"/>
            </a:pPr>
            <a:r>
              <a:rPr lang="pt-BR" sz="2700" dirty="0"/>
              <a:t>% de processos julgados com ao menos 1 penalidade aplicada</a:t>
            </a:r>
            <a:endParaRPr lang="pt-BR" sz="2700" dirty="0">
              <a:solidFill>
                <a:srgbClr val="0070C0"/>
              </a:solidFill>
            </a:endParaRPr>
          </a:p>
          <a:p>
            <a:pPr marL="314982" indent="-314982">
              <a:spcAft>
                <a:spcPts val="1200"/>
              </a:spcAft>
              <a:buFont typeface="Arial" panose="020B0604020202020204" pitchFamily="34" charset="0"/>
              <a:buChar char="•"/>
            </a:pPr>
            <a:r>
              <a:rPr lang="pt-BR" sz="2700" dirty="0"/>
              <a:t>Penalidades aplicadas x posição na hierarquia</a:t>
            </a:r>
          </a:p>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4" name="CaixaDeTexto 13"/>
          <p:cNvSpPr txBox="1"/>
          <p:nvPr/>
        </p:nvSpPr>
        <p:spPr>
          <a:xfrm>
            <a:off x="5724128" y="1412776"/>
            <a:ext cx="3168352" cy="3323987"/>
          </a:xfrm>
          <a:prstGeom prst="rect">
            <a:avLst/>
          </a:prstGeom>
          <a:solidFill>
            <a:schemeClr val="bg1">
              <a:lumMod val="95000"/>
            </a:schemeClr>
          </a:solidFill>
        </p:spPr>
        <p:txBody>
          <a:bodyPr wrap="square" lIns="0" tIns="0" rIns="0" bIns="0" rtlCol="0">
            <a:spAutoFit/>
          </a:bodyPr>
          <a:lstStyle/>
          <a:p>
            <a:pPr marL="314982" indent="-314982" algn="ctr"/>
            <a:endParaRPr lang="pt-BR" sz="2400" dirty="0">
              <a:solidFill>
                <a:srgbClr val="0070C0"/>
              </a:solidFill>
            </a:endParaRPr>
          </a:p>
          <a:p>
            <a:pPr marL="314982" indent="-314982" algn="ctr"/>
            <a:r>
              <a:rPr lang="pt-BR" sz="2400" dirty="0">
                <a:solidFill>
                  <a:srgbClr val="0070C0"/>
                </a:solidFill>
              </a:rPr>
              <a:t>COMPARAÇÃO</a:t>
            </a:r>
          </a:p>
          <a:p>
            <a:pPr marL="314982" indent="-314982" algn="ctr"/>
            <a:r>
              <a:rPr lang="pt-BR" sz="2400" dirty="0">
                <a:solidFill>
                  <a:srgbClr val="0070C0"/>
                </a:solidFill>
              </a:rPr>
              <a:t>COM A MÉDIA DO</a:t>
            </a:r>
          </a:p>
          <a:p>
            <a:pPr marL="314982" indent="-314982" algn="ctr"/>
            <a:r>
              <a:rPr lang="pt-BR" sz="2400" dirty="0">
                <a:solidFill>
                  <a:srgbClr val="0070C0"/>
                </a:solidFill>
              </a:rPr>
              <a:t>SISCOR</a:t>
            </a:r>
          </a:p>
          <a:p>
            <a:pPr marL="314982" indent="-314982" algn="ctr"/>
            <a:endParaRPr lang="pt-BR" sz="2400" dirty="0">
              <a:solidFill>
                <a:srgbClr val="0070C0"/>
              </a:solidFill>
            </a:endParaRPr>
          </a:p>
          <a:p>
            <a:pPr marL="314982" indent="-314982" algn="ctr"/>
            <a:r>
              <a:rPr lang="pt-BR" sz="2400" dirty="0">
                <a:solidFill>
                  <a:srgbClr val="0070C0"/>
                </a:solidFill>
              </a:rPr>
              <a:t>COMPARAÇÃO COM</a:t>
            </a:r>
          </a:p>
          <a:p>
            <a:pPr marL="314982" indent="-314982" algn="ctr"/>
            <a:r>
              <a:rPr lang="pt-BR" sz="2400" dirty="0">
                <a:solidFill>
                  <a:srgbClr val="0070C0"/>
                </a:solidFill>
              </a:rPr>
              <a:t>PESQUISA DE</a:t>
            </a:r>
          </a:p>
          <a:p>
            <a:pPr marL="314982" indent="-314982" algn="ctr"/>
            <a:r>
              <a:rPr lang="pt-BR" sz="2400" dirty="0">
                <a:solidFill>
                  <a:srgbClr val="0070C0"/>
                </a:solidFill>
              </a:rPr>
              <a:t>PERCEPÇÃO </a:t>
            </a:r>
          </a:p>
          <a:p>
            <a:endParaRPr lang="pt-BR" sz="2400" dirty="0"/>
          </a:p>
        </p:txBody>
      </p:sp>
      <p:sp>
        <p:nvSpPr>
          <p:cNvPr id="15" name="Subtítulo 2"/>
          <p:cNvSpPr txBox="1">
            <a:spLocks/>
          </p:cNvSpPr>
          <p:nvPr/>
        </p:nvSpPr>
        <p:spPr>
          <a:xfrm>
            <a:off x="755576" y="5517232"/>
            <a:ext cx="7704856" cy="648072"/>
          </a:xfrm>
          <a:prstGeom prst="rect">
            <a:avLst/>
          </a:prstGeom>
          <a:solidFill>
            <a:schemeClr val="accent1">
              <a:lumMod val="75000"/>
            </a:schemeClr>
          </a:solidFill>
        </p:spPr>
        <p:txBody>
          <a:bodyPr vert="horz" lIns="91440" tIns="45720" rIns="91440" bIns="45720" rtlCol="0">
            <a:normAutofit/>
          </a:bodyPr>
          <a:lstStyle/>
          <a:p>
            <a:pPr algn="ctr"/>
            <a:r>
              <a:rPr lang="pt-BR" sz="2800" dirty="0">
                <a:solidFill>
                  <a:schemeClr val="bg1"/>
                </a:solidFill>
                <a:latin typeface="Arial" pitchFamily="34" charset="0"/>
                <a:cs typeface="Arial" pitchFamily="34" charset="0"/>
              </a:rPr>
              <a:t> COMPROMETIMENTO DA ALTA DIREÇÃO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90240" y="1746529"/>
            <a:ext cx="8331200" cy="369332"/>
          </a:xfrm>
          <a:prstGeom prst="rect">
            <a:avLst/>
          </a:prstGeom>
          <a:noFill/>
        </p:spPr>
        <p:txBody>
          <a:bodyPr wrap="square" rtlCol="0">
            <a:spAutoFit/>
          </a:bodyPr>
          <a:lstStyle/>
          <a:p>
            <a:r>
              <a:rPr lang="pt-BR" dirty="0">
                <a:solidFill>
                  <a:srgbClr val="FF0000"/>
                </a:solidFill>
              </a:rPr>
              <a:t>Atenção: curva de crescimento no tempo médio dos </a:t>
            </a:r>
            <a:r>
              <a:rPr lang="pt-BR" dirty="0" err="1">
                <a:solidFill>
                  <a:srgbClr val="FF0000"/>
                </a:solidFill>
              </a:rPr>
              <a:t>PAD’s</a:t>
            </a:r>
            <a:endParaRPr lang="pt-BR" dirty="0">
              <a:solidFill>
                <a:srgbClr val="FF0000"/>
              </a:solidFill>
            </a:endParaRPr>
          </a:p>
        </p:txBody>
      </p:sp>
      <p:sp>
        <p:nvSpPr>
          <p:cNvPr id="9" name="CaixaDeTexto 8"/>
          <p:cNvSpPr txBox="1"/>
          <p:nvPr/>
        </p:nvSpPr>
        <p:spPr>
          <a:xfrm>
            <a:off x="508000" y="2179360"/>
            <a:ext cx="8636000" cy="369332"/>
          </a:xfrm>
          <a:prstGeom prst="rect">
            <a:avLst/>
          </a:prstGeom>
          <a:noFill/>
        </p:spPr>
        <p:txBody>
          <a:bodyPr wrap="square" rtlCol="0">
            <a:spAutoFit/>
          </a:bodyPr>
          <a:lstStyle>
            <a:defPPr>
              <a:defRPr lang="pt-BR"/>
            </a:defPPr>
            <a:lvl1pPr>
              <a:defRPr>
                <a:solidFill>
                  <a:srgbClr val="FF0000"/>
                </a:solidFill>
              </a:defRPr>
            </a:lvl1pPr>
          </a:lstStyle>
          <a:p>
            <a:r>
              <a:rPr lang="pt-BR" dirty="0"/>
              <a:t>Risco  de aumento nos percentuais de prescrição de penalidades </a:t>
            </a:r>
          </a:p>
        </p:txBody>
      </p:sp>
      <p:cxnSp>
        <p:nvCxnSpPr>
          <p:cNvPr id="12" name="Conector reto 11"/>
          <p:cNvCxnSpPr/>
          <p:nvPr/>
        </p:nvCxnSpPr>
        <p:spPr>
          <a:xfrm>
            <a:off x="1714500" y="5373216"/>
            <a:ext cx="5918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aixa de Texto 2"/>
          <p:cNvSpPr txBox="1">
            <a:spLocks noChangeArrowheads="1"/>
          </p:cNvSpPr>
          <p:nvPr/>
        </p:nvSpPr>
        <p:spPr bwMode="auto">
          <a:xfrm>
            <a:off x="1681625" y="5399773"/>
            <a:ext cx="5223193" cy="59309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pt-BR" sz="1400" dirty="0">
                <a:solidFill>
                  <a:srgbClr val="57585A"/>
                </a:solidFill>
                <a:effectLst/>
                <a:latin typeface="Candara"/>
                <a:ea typeface="Calibri"/>
                <a:cs typeface="Times New Roman"/>
              </a:rPr>
              <a:t>Tempo médio dos </a:t>
            </a:r>
            <a:r>
              <a:rPr lang="pt-BR" sz="1400" dirty="0" err="1">
                <a:solidFill>
                  <a:srgbClr val="57585A"/>
                </a:solidFill>
                <a:effectLst/>
                <a:latin typeface="Candara"/>
                <a:ea typeface="Calibri"/>
                <a:cs typeface="Times New Roman"/>
              </a:rPr>
              <a:t>PAD’s</a:t>
            </a:r>
            <a:r>
              <a:rPr lang="pt-BR" sz="1400" dirty="0">
                <a:solidFill>
                  <a:srgbClr val="57585A"/>
                </a:solidFill>
                <a:effectLst/>
                <a:latin typeface="Candara"/>
                <a:ea typeface="Calibri"/>
                <a:cs typeface="Times New Roman"/>
              </a:rPr>
              <a:t> (Entre a data de instrução e julgamento)</a:t>
            </a:r>
            <a:endParaRPr lang="pt-BR" dirty="0">
              <a:effectLst/>
              <a:latin typeface="Calibri"/>
              <a:ea typeface="Calibri"/>
              <a:cs typeface="Times New Roman"/>
            </a:endParaRPr>
          </a:p>
          <a:p>
            <a:pPr>
              <a:lnSpc>
                <a:spcPct val="115000"/>
              </a:lnSpc>
              <a:spcAft>
                <a:spcPts val="0"/>
              </a:spcAft>
            </a:pPr>
            <a:r>
              <a:rPr lang="pt-BR" sz="1100" dirty="0">
                <a:solidFill>
                  <a:srgbClr val="57585A"/>
                </a:solidFill>
                <a:effectLst/>
                <a:latin typeface="Candara"/>
                <a:ea typeface="Calibri"/>
                <a:cs typeface="Times New Roman"/>
              </a:rPr>
              <a:t>Fonte: CGU-PAD extraído em Agosto /2016</a:t>
            </a:r>
            <a:endParaRPr lang="pt-BR" dirty="0">
              <a:effectLst/>
              <a:latin typeface="Calibri"/>
              <a:ea typeface="Calibri"/>
              <a:cs typeface="Times New Roman"/>
            </a:endParaRPr>
          </a:p>
        </p:txBody>
      </p:sp>
      <p:graphicFrame>
        <p:nvGraphicFramePr>
          <p:cNvPr id="10" name="Gráfico 9"/>
          <p:cNvGraphicFramePr/>
          <p:nvPr>
            <p:extLst>
              <p:ext uri="{D42A27DB-BD31-4B8C-83A1-F6EECF244321}">
                <p14:modId xmlns:p14="http://schemas.microsoft.com/office/powerpoint/2010/main" val="3726013813"/>
              </p:ext>
            </p:extLst>
          </p:nvPr>
        </p:nvGraphicFramePr>
        <p:xfrm>
          <a:off x="1714500" y="2925265"/>
          <a:ext cx="5918200" cy="2410044"/>
        </p:xfrm>
        <a:graphic>
          <a:graphicData uri="http://schemas.openxmlformats.org/drawingml/2006/chart">
            <c:chart xmlns:c="http://schemas.openxmlformats.org/drawingml/2006/chart" xmlns:r="http://schemas.openxmlformats.org/officeDocument/2006/relationships" r:id="rId2"/>
          </a:graphicData>
        </a:graphic>
      </p:graphicFrame>
      <p:sp>
        <p:nvSpPr>
          <p:cNvPr id="11" name="CaixaDeTexto 10"/>
          <p:cNvSpPr txBox="1"/>
          <p:nvPr/>
        </p:nvSpPr>
        <p:spPr>
          <a:xfrm>
            <a:off x="395536" y="567793"/>
            <a:ext cx="8331200" cy="369332"/>
          </a:xfrm>
          <a:prstGeom prst="rect">
            <a:avLst/>
          </a:prstGeom>
          <a:noFill/>
        </p:spPr>
        <p:txBody>
          <a:bodyPr wrap="square" rtlCol="0">
            <a:spAutoFit/>
          </a:bodyPr>
          <a:lstStyle/>
          <a:p>
            <a:r>
              <a:rPr lang="pt-BR" dirty="0"/>
              <a:t>Eficiência dos procedimentos correcionais</a:t>
            </a:r>
          </a:p>
        </p:txBody>
      </p:sp>
      <p:sp>
        <p:nvSpPr>
          <p:cNvPr id="14" name="CaixaDeTexto 13"/>
          <p:cNvSpPr txBox="1"/>
          <p:nvPr/>
        </p:nvSpPr>
        <p:spPr>
          <a:xfrm>
            <a:off x="508000" y="1069915"/>
            <a:ext cx="8455247" cy="400110"/>
          </a:xfrm>
          <a:prstGeom prst="rect">
            <a:avLst/>
          </a:prstGeom>
          <a:solidFill>
            <a:schemeClr val="bg1">
              <a:lumMod val="95000"/>
            </a:schemeClr>
          </a:solidFill>
        </p:spPr>
        <p:txBody>
          <a:bodyPr wrap="square" rtlCol="0">
            <a:spAutoFit/>
          </a:bodyPr>
          <a:lstStyle/>
          <a:p>
            <a:r>
              <a:rPr lang="pt-BR" sz="2000" dirty="0"/>
              <a:t>Tempo médio dos Processos</a:t>
            </a:r>
          </a:p>
        </p:txBody>
      </p:sp>
    </p:spTree>
    <p:extLst>
      <p:ext uri="{BB962C8B-B14F-4D97-AF65-F5344CB8AC3E}">
        <p14:creationId xmlns:p14="http://schemas.microsoft.com/office/powerpoint/2010/main" val="3447531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482600" y="620688"/>
            <a:ext cx="8331200" cy="369332"/>
          </a:xfrm>
          <a:prstGeom prst="rect">
            <a:avLst/>
          </a:prstGeom>
          <a:noFill/>
        </p:spPr>
        <p:txBody>
          <a:bodyPr wrap="square" rtlCol="0">
            <a:spAutoFit/>
          </a:bodyPr>
          <a:lstStyle/>
          <a:p>
            <a:r>
              <a:rPr lang="pt-BR" dirty="0"/>
              <a:t>Eficácia dos procedimentos correcionais</a:t>
            </a:r>
          </a:p>
        </p:txBody>
      </p:sp>
      <p:sp>
        <p:nvSpPr>
          <p:cNvPr id="9" name="CaixaDeTexto 8"/>
          <p:cNvSpPr txBox="1"/>
          <p:nvPr/>
        </p:nvSpPr>
        <p:spPr>
          <a:xfrm>
            <a:off x="482600" y="1256396"/>
            <a:ext cx="8991600" cy="400110"/>
          </a:xfrm>
          <a:prstGeom prst="rect">
            <a:avLst/>
          </a:prstGeom>
          <a:solidFill>
            <a:schemeClr val="bg1">
              <a:lumMod val="95000"/>
            </a:schemeClr>
          </a:solidFill>
        </p:spPr>
        <p:txBody>
          <a:bodyPr wrap="square" rtlCol="0">
            <a:spAutoFit/>
          </a:bodyPr>
          <a:lstStyle/>
          <a:p>
            <a:r>
              <a:rPr lang="pt-BR" sz="2000" dirty="0"/>
              <a:t>Percentual de prescrições</a:t>
            </a:r>
          </a:p>
        </p:txBody>
      </p:sp>
      <p:cxnSp>
        <p:nvCxnSpPr>
          <p:cNvPr id="12" name="Conector reto 11"/>
          <p:cNvCxnSpPr/>
          <p:nvPr/>
        </p:nvCxnSpPr>
        <p:spPr>
          <a:xfrm>
            <a:off x="1714500" y="4941168"/>
            <a:ext cx="5918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Caixa de Texto 2"/>
          <p:cNvSpPr txBox="1">
            <a:spLocks noChangeArrowheads="1"/>
          </p:cNvSpPr>
          <p:nvPr/>
        </p:nvSpPr>
        <p:spPr bwMode="auto">
          <a:xfrm>
            <a:off x="1774507" y="5047847"/>
            <a:ext cx="5223193" cy="65119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pt-BR" sz="1600" dirty="0">
                <a:solidFill>
                  <a:srgbClr val="57585A"/>
                </a:solidFill>
                <a:effectLst/>
                <a:latin typeface="Candara"/>
                <a:ea typeface="Calibri"/>
                <a:cs typeface="Times New Roman"/>
              </a:rPr>
              <a:t>Percentual de penalidades prescritas</a:t>
            </a:r>
            <a:endParaRPr lang="pt-BR" sz="2000" dirty="0">
              <a:effectLst/>
              <a:latin typeface="Calibri"/>
              <a:ea typeface="Calibri"/>
              <a:cs typeface="Times New Roman"/>
            </a:endParaRPr>
          </a:p>
          <a:p>
            <a:pPr>
              <a:lnSpc>
                <a:spcPct val="115000"/>
              </a:lnSpc>
              <a:spcAft>
                <a:spcPts val="0"/>
              </a:spcAft>
            </a:pPr>
            <a:r>
              <a:rPr lang="pt-BR" sz="1200" dirty="0">
                <a:solidFill>
                  <a:srgbClr val="57585A"/>
                </a:solidFill>
                <a:effectLst/>
                <a:latin typeface="Candara"/>
                <a:ea typeface="Calibri"/>
                <a:cs typeface="Times New Roman"/>
              </a:rPr>
              <a:t>Fonte: CEAF, extraído em Agosto/2016</a:t>
            </a:r>
            <a:endParaRPr lang="pt-BR" sz="2000" dirty="0">
              <a:effectLst/>
              <a:latin typeface="Calibri"/>
              <a:ea typeface="Calibri"/>
              <a:cs typeface="Times New Roman"/>
            </a:endParaRPr>
          </a:p>
        </p:txBody>
      </p:sp>
      <p:graphicFrame>
        <p:nvGraphicFramePr>
          <p:cNvPr id="8" name="Gráfico 7"/>
          <p:cNvGraphicFramePr/>
          <p:nvPr>
            <p:extLst>
              <p:ext uri="{D42A27DB-BD31-4B8C-83A1-F6EECF244321}">
                <p14:modId xmlns:p14="http://schemas.microsoft.com/office/powerpoint/2010/main" val="1112228773"/>
              </p:ext>
            </p:extLst>
          </p:nvPr>
        </p:nvGraphicFramePr>
        <p:xfrm>
          <a:off x="1744503" y="2420888"/>
          <a:ext cx="5858193" cy="241023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47157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395536" y="567793"/>
            <a:ext cx="8331200" cy="369332"/>
          </a:xfrm>
          <a:prstGeom prst="rect">
            <a:avLst/>
          </a:prstGeom>
          <a:noFill/>
        </p:spPr>
        <p:txBody>
          <a:bodyPr wrap="square" rtlCol="0">
            <a:spAutoFit/>
          </a:bodyPr>
          <a:lstStyle/>
          <a:p>
            <a:r>
              <a:rPr lang="pt-BR" dirty="0"/>
              <a:t>Eficácia dos procedimentos correcionais</a:t>
            </a:r>
          </a:p>
        </p:txBody>
      </p:sp>
      <p:sp>
        <p:nvSpPr>
          <p:cNvPr id="9" name="CaixaDeTexto 8"/>
          <p:cNvSpPr txBox="1"/>
          <p:nvPr/>
        </p:nvSpPr>
        <p:spPr>
          <a:xfrm>
            <a:off x="508000" y="1268760"/>
            <a:ext cx="8455247" cy="400110"/>
          </a:xfrm>
          <a:prstGeom prst="rect">
            <a:avLst/>
          </a:prstGeom>
          <a:solidFill>
            <a:schemeClr val="bg1">
              <a:lumMod val="95000"/>
            </a:schemeClr>
          </a:solidFill>
        </p:spPr>
        <p:txBody>
          <a:bodyPr wrap="square" rtlCol="0">
            <a:spAutoFit/>
          </a:bodyPr>
          <a:lstStyle/>
          <a:p>
            <a:r>
              <a:rPr lang="pt-BR" sz="2000" dirty="0"/>
              <a:t>Percentual de reintegrações</a:t>
            </a:r>
          </a:p>
        </p:txBody>
      </p:sp>
      <p:cxnSp>
        <p:nvCxnSpPr>
          <p:cNvPr id="12" name="Conector reto 11"/>
          <p:cNvCxnSpPr/>
          <p:nvPr/>
        </p:nvCxnSpPr>
        <p:spPr>
          <a:xfrm>
            <a:off x="1714500" y="4766170"/>
            <a:ext cx="5918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Caixa de Texto 2"/>
          <p:cNvSpPr txBox="1">
            <a:spLocks noChangeArrowheads="1"/>
          </p:cNvSpPr>
          <p:nvPr/>
        </p:nvSpPr>
        <p:spPr bwMode="auto">
          <a:xfrm>
            <a:off x="1714500" y="4838560"/>
            <a:ext cx="5918200" cy="732473"/>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pt-BR" sz="1400" dirty="0">
                <a:solidFill>
                  <a:srgbClr val="57585A"/>
                </a:solidFill>
                <a:effectLst/>
                <a:latin typeface="Candara"/>
                <a:ea typeface="Calibri"/>
                <a:cs typeface="Times New Roman"/>
              </a:rPr>
              <a:t>Percentual de reintegrações no Poder Executivo federal</a:t>
            </a:r>
            <a:endParaRPr lang="pt-BR" dirty="0">
              <a:effectLst/>
              <a:latin typeface="Calibri"/>
              <a:ea typeface="Calibri"/>
              <a:cs typeface="Times New Roman"/>
            </a:endParaRPr>
          </a:p>
          <a:p>
            <a:pPr>
              <a:lnSpc>
                <a:spcPct val="115000"/>
              </a:lnSpc>
              <a:spcAft>
                <a:spcPts val="0"/>
              </a:spcAft>
            </a:pPr>
            <a:r>
              <a:rPr lang="pt-BR" sz="1100" dirty="0">
                <a:solidFill>
                  <a:srgbClr val="57585A"/>
                </a:solidFill>
                <a:effectLst/>
                <a:latin typeface="Candara"/>
                <a:ea typeface="Calibri"/>
                <a:cs typeface="Times New Roman"/>
              </a:rPr>
              <a:t>Fonte: CEAF, extraído em Agosto/2016</a:t>
            </a:r>
            <a:endParaRPr lang="pt-BR" dirty="0">
              <a:effectLst/>
              <a:latin typeface="Calibri"/>
              <a:ea typeface="Calibri"/>
              <a:cs typeface="Times New Roman"/>
            </a:endParaRPr>
          </a:p>
        </p:txBody>
      </p:sp>
      <p:graphicFrame>
        <p:nvGraphicFramePr>
          <p:cNvPr id="10" name="Gráfico 9"/>
          <p:cNvGraphicFramePr/>
          <p:nvPr>
            <p:extLst>
              <p:ext uri="{D42A27DB-BD31-4B8C-83A1-F6EECF244321}">
                <p14:modId xmlns:p14="http://schemas.microsoft.com/office/powerpoint/2010/main" val="993858759"/>
              </p:ext>
            </p:extLst>
          </p:nvPr>
        </p:nvGraphicFramePr>
        <p:xfrm>
          <a:off x="1714500" y="2191752"/>
          <a:ext cx="5918200" cy="25047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60122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497204" y="1012666"/>
            <a:ext cx="8646796" cy="400110"/>
          </a:xfrm>
          <a:prstGeom prst="rect">
            <a:avLst/>
          </a:prstGeom>
          <a:solidFill>
            <a:schemeClr val="bg1">
              <a:lumMod val="95000"/>
            </a:schemeClr>
          </a:solidFill>
        </p:spPr>
        <p:txBody>
          <a:bodyPr wrap="square" rtlCol="0">
            <a:spAutoFit/>
          </a:bodyPr>
          <a:lstStyle/>
          <a:p>
            <a:r>
              <a:rPr lang="pt-BR" sz="2000" dirty="0"/>
              <a:t>% de processos julgados com ao menos 1 penalidade aplicada</a:t>
            </a:r>
          </a:p>
        </p:txBody>
      </p:sp>
      <p:sp>
        <p:nvSpPr>
          <p:cNvPr id="11" name="Caixa de Texto 2"/>
          <p:cNvSpPr txBox="1">
            <a:spLocks noChangeArrowheads="1"/>
          </p:cNvSpPr>
          <p:nvPr/>
        </p:nvSpPr>
        <p:spPr bwMode="auto">
          <a:xfrm>
            <a:off x="1403648" y="4552801"/>
            <a:ext cx="6014686" cy="460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pt-BR" sz="1400" dirty="0">
                <a:solidFill>
                  <a:srgbClr val="57585A"/>
                </a:solidFill>
                <a:effectLst/>
                <a:latin typeface="Candara"/>
                <a:ea typeface="Calibri"/>
                <a:cs typeface="Times New Roman"/>
              </a:rPr>
              <a:t>Processos disciplinares no PEF em que ocorreu ao menos uma sanção</a:t>
            </a:r>
          </a:p>
          <a:p>
            <a:pPr>
              <a:lnSpc>
                <a:spcPct val="115000"/>
              </a:lnSpc>
              <a:spcAft>
                <a:spcPts val="0"/>
              </a:spcAft>
            </a:pPr>
            <a:r>
              <a:rPr lang="pt-BR" sz="1100" dirty="0">
                <a:solidFill>
                  <a:srgbClr val="57585A"/>
                </a:solidFill>
                <a:effectLst/>
                <a:latin typeface="Candara"/>
                <a:ea typeface="Calibri"/>
                <a:cs typeface="Times New Roman"/>
              </a:rPr>
              <a:t>Fonte CEAF e CGU-PAD, extraído em Maio/2016</a:t>
            </a:r>
            <a:endParaRPr lang="pt-BR" dirty="0">
              <a:effectLst/>
              <a:latin typeface="Calibri"/>
              <a:ea typeface="Calibri"/>
              <a:cs typeface="Times New Roman"/>
            </a:endParaRPr>
          </a:p>
        </p:txBody>
      </p:sp>
      <p:graphicFrame>
        <p:nvGraphicFramePr>
          <p:cNvPr id="6" name="Gráfico 5"/>
          <p:cNvGraphicFramePr/>
          <p:nvPr>
            <p:extLst>
              <p:ext uri="{D42A27DB-BD31-4B8C-83A1-F6EECF244321}">
                <p14:modId xmlns:p14="http://schemas.microsoft.com/office/powerpoint/2010/main" val="3471383429"/>
              </p:ext>
            </p:extLst>
          </p:nvPr>
        </p:nvGraphicFramePr>
        <p:xfrm>
          <a:off x="1259632" y="2127309"/>
          <a:ext cx="5790326" cy="2250103"/>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Conector reto 7"/>
          <p:cNvCxnSpPr/>
          <p:nvPr/>
        </p:nvCxnSpPr>
        <p:spPr>
          <a:xfrm>
            <a:off x="1259632" y="4543771"/>
            <a:ext cx="5918200"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106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497204" y="836712"/>
            <a:ext cx="8646796" cy="400110"/>
          </a:xfrm>
          <a:prstGeom prst="rect">
            <a:avLst/>
          </a:prstGeom>
          <a:solidFill>
            <a:schemeClr val="bg1">
              <a:lumMod val="95000"/>
            </a:schemeClr>
          </a:solidFill>
        </p:spPr>
        <p:txBody>
          <a:bodyPr wrap="square" rtlCol="0">
            <a:spAutoFit/>
          </a:bodyPr>
          <a:lstStyle/>
          <a:p>
            <a:r>
              <a:rPr lang="pt-BR" sz="2000" dirty="0"/>
              <a:t>Penalidades aplicadas x posição na hierarquia</a:t>
            </a:r>
          </a:p>
        </p:txBody>
      </p:sp>
      <p:graphicFrame>
        <p:nvGraphicFramePr>
          <p:cNvPr id="3" name="Tabela 2"/>
          <p:cNvGraphicFramePr>
            <a:graphicFrameLocks noGrp="1"/>
          </p:cNvGraphicFramePr>
          <p:nvPr>
            <p:extLst>
              <p:ext uri="{D42A27DB-BD31-4B8C-83A1-F6EECF244321}">
                <p14:modId xmlns:p14="http://schemas.microsoft.com/office/powerpoint/2010/main" val="3898963693"/>
              </p:ext>
            </p:extLst>
          </p:nvPr>
        </p:nvGraphicFramePr>
        <p:xfrm>
          <a:off x="499495" y="1443595"/>
          <a:ext cx="5626100" cy="3492804"/>
        </p:xfrm>
        <a:graphic>
          <a:graphicData uri="http://schemas.openxmlformats.org/drawingml/2006/table">
            <a:tbl>
              <a:tblPr firstRow="1" firstCol="1" bandRow="1"/>
              <a:tblGrid>
                <a:gridCol w="776485">
                  <a:extLst>
                    <a:ext uri="{9D8B030D-6E8A-4147-A177-3AD203B41FA5}">
                      <a16:colId xmlns:a16="http://schemas.microsoft.com/office/drawing/2014/main" val="20000"/>
                    </a:ext>
                  </a:extLst>
                </a:gridCol>
                <a:gridCol w="1615930">
                  <a:extLst>
                    <a:ext uri="{9D8B030D-6E8A-4147-A177-3AD203B41FA5}">
                      <a16:colId xmlns:a16="http://schemas.microsoft.com/office/drawing/2014/main" val="20001"/>
                    </a:ext>
                  </a:extLst>
                </a:gridCol>
                <a:gridCol w="969923">
                  <a:extLst>
                    <a:ext uri="{9D8B030D-6E8A-4147-A177-3AD203B41FA5}">
                      <a16:colId xmlns:a16="http://schemas.microsoft.com/office/drawing/2014/main" val="20002"/>
                    </a:ext>
                  </a:extLst>
                </a:gridCol>
                <a:gridCol w="1292926">
                  <a:extLst>
                    <a:ext uri="{9D8B030D-6E8A-4147-A177-3AD203B41FA5}">
                      <a16:colId xmlns:a16="http://schemas.microsoft.com/office/drawing/2014/main" val="20003"/>
                    </a:ext>
                  </a:extLst>
                </a:gridCol>
                <a:gridCol w="970836">
                  <a:extLst>
                    <a:ext uri="{9D8B030D-6E8A-4147-A177-3AD203B41FA5}">
                      <a16:colId xmlns:a16="http://schemas.microsoft.com/office/drawing/2014/main" val="20004"/>
                    </a:ext>
                  </a:extLst>
                </a:gridCol>
              </a:tblGrid>
              <a:tr h="609549">
                <a:tc>
                  <a:txBody>
                    <a:bodyPr/>
                    <a:lstStyle/>
                    <a:p>
                      <a:pPr algn="ctr">
                        <a:lnSpc>
                          <a:spcPct val="115000"/>
                        </a:lnSpc>
                        <a:spcAft>
                          <a:spcPts val="0"/>
                        </a:spcAft>
                      </a:pPr>
                      <a:r>
                        <a:rPr lang="pt-BR" sz="1600" b="1" dirty="0">
                          <a:solidFill>
                            <a:srgbClr val="FFFFFF"/>
                          </a:solidFill>
                          <a:effectLst/>
                          <a:latin typeface="Candara"/>
                          <a:ea typeface="Calibri"/>
                          <a:cs typeface="Times New Roman"/>
                        </a:rPr>
                        <a:t>Cargo</a:t>
                      </a:r>
                      <a:endParaRPr lang="pt-BR" sz="2400" dirty="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solidFill>
                      <a:srgbClr val="D1232A"/>
                    </a:solidFill>
                  </a:tcPr>
                </a:tc>
                <a:tc>
                  <a:txBody>
                    <a:bodyPr/>
                    <a:lstStyle/>
                    <a:p>
                      <a:pPr algn="ctr">
                        <a:lnSpc>
                          <a:spcPct val="115000"/>
                        </a:lnSpc>
                        <a:spcAft>
                          <a:spcPts val="0"/>
                        </a:spcAft>
                      </a:pPr>
                      <a:r>
                        <a:rPr lang="pt-BR" sz="1600" b="1">
                          <a:solidFill>
                            <a:srgbClr val="FFFFFF"/>
                          </a:solidFill>
                          <a:effectLst/>
                          <a:latin typeface="Candara"/>
                          <a:ea typeface="Calibri"/>
                          <a:cs typeface="Times New Roman"/>
                        </a:rPr>
                        <a:t>Número de Servidores Ativos</a:t>
                      </a:r>
                      <a:endParaRPr lang="pt-BR" sz="2400">
                        <a:effectLst/>
                        <a:latin typeface="Calibri"/>
                        <a:ea typeface="Calibri"/>
                        <a:cs typeface="Times New Roman"/>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solidFill>
                      <a:srgbClr val="D1232A"/>
                    </a:solidFill>
                  </a:tcPr>
                </a:tc>
                <a:tc>
                  <a:txBody>
                    <a:bodyPr/>
                    <a:lstStyle/>
                    <a:p>
                      <a:pPr algn="ctr">
                        <a:lnSpc>
                          <a:spcPct val="115000"/>
                        </a:lnSpc>
                        <a:spcAft>
                          <a:spcPts val="0"/>
                        </a:spcAft>
                      </a:pPr>
                      <a:r>
                        <a:rPr lang="pt-BR" sz="1600" b="1">
                          <a:solidFill>
                            <a:srgbClr val="FFFFFF"/>
                          </a:solidFill>
                          <a:effectLst/>
                          <a:latin typeface="Candara"/>
                          <a:ea typeface="Calibri"/>
                          <a:cs typeface="Times New Roman"/>
                        </a:rPr>
                        <a:t>Número de expulsos</a:t>
                      </a:r>
                      <a:endParaRPr lang="pt-BR" sz="2400">
                        <a:effectLst/>
                        <a:latin typeface="Calibri"/>
                        <a:ea typeface="Calibri"/>
                        <a:cs typeface="Times New Roman"/>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solidFill>
                      <a:srgbClr val="D1232A"/>
                    </a:solidFill>
                  </a:tcPr>
                </a:tc>
                <a:tc>
                  <a:txBody>
                    <a:bodyPr/>
                    <a:lstStyle/>
                    <a:p>
                      <a:pPr algn="ctr">
                        <a:lnSpc>
                          <a:spcPct val="115000"/>
                        </a:lnSpc>
                        <a:spcAft>
                          <a:spcPts val="0"/>
                        </a:spcAft>
                      </a:pPr>
                      <a:r>
                        <a:rPr lang="pt-BR" sz="1600" b="1" dirty="0">
                          <a:solidFill>
                            <a:srgbClr val="FFFFFF"/>
                          </a:solidFill>
                          <a:effectLst/>
                          <a:latin typeface="Candara"/>
                          <a:ea typeface="Calibri"/>
                          <a:cs typeface="Times New Roman"/>
                        </a:rPr>
                        <a:t>Percentual Total (SISCOR + CGU)</a:t>
                      </a:r>
                      <a:endParaRPr lang="pt-BR" sz="2400" dirty="0">
                        <a:effectLst/>
                        <a:latin typeface="Calibri"/>
                        <a:ea typeface="Calibri"/>
                        <a:cs typeface="Times New Roman"/>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solidFill>
                      <a:srgbClr val="D1232A"/>
                    </a:solidFill>
                  </a:tcPr>
                </a:tc>
                <a:tc>
                  <a:txBody>
                    <a:bodyPr/>
                    <a:lstStyle/>
                    <a:p>
                      <a:pPr algn="ctr">
                        <a:lnSpc>
                          <a:spcPct val="115000"/>
                        </a:lnSpc>
                        <a:spcAft>
                          <a:spcPts val="0"/>
                        </a:spcAft>
                      </a:pPr>
                      <a:r>
                        <a:rPr lang="pt-BR" sz="1600" b="1" dirty="0">
                          <a:solidFill>
                            <a:srgbClr val="FFFFFF"/>
                          </a:solidFill>
                          <a:effectLst/>
                          <a:latin typeface="Candara"/>
                          <a:ea typeface="Calibri"/>
                          <a:cs typeface="Times New Roman"/>
                        </a:rPr>
                        <a:t>Percentual CGU</a:t>
                      </a:r>
                      <a:endParaRPr lang="pt-BR" sz="2400" dirty="0">
                        <a:effectLst/>
                        <a:latin typeface="Calibri"/>
                        <a:ea typeface="Calibri"/>
                        <a:cs typeface="Times New Roman"/>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solidFill>
                      <a:srgbClr val="D1232A"/>
                    </a:solidFill>
                  </a:tcPr>
                </a:tc>
                <a:extLst>
                  <a:ext uri="{0D108BD9-81ED-4DB2-BD59-A6C34878D82A}">
                    <a16:rowId xmlns:a16="http://schemas.microsoft.com/office/drawing/2014/main" val="10000"/>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Sem DAS</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601.724</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5.439</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0,90%</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0,02%</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1"/>
                  </a:ext>
                </a:extLst>
              </a:tr>
              <a:tr h="348454">
                <a:tc>
                  <a:txBody>
                    <a:bodyPr/>
                    <a:lstStyle/>
                    <a:p>
                      <a:pPr algn="ctr">
                        <a:lnSpc>
                          <a:spcPct val="115000"/>
                        </a:lnSpc>
                        <a:spcAft>
                          <a:spcPts val="1000"/>
                        </a:spcAft>
                      </a:pPr>
                      <a:r>
                        <a:rPr lang="pt-BR" sz="1600" dirty="0">
                          <a:solidFill>
                            <a:srgbClr val="57585A"/>
                          </a:solidFill>
                          <a:effectLst/>
                          <a:latin typeface="Candara"/>
                          <a:ea typeface="Calibri"/>
                          <a:cs typeface="Times New Roman"/>
                        </a:rPr>
                        <a:t>DAS-1</a:t>
                      </a:r>
                      <a:endParaRPr lang="pt-BR" sz="2400" dirty="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6.706</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106</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1,58%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0,06%</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2"/>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DAS-2</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5.887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93</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1,58%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0,03%</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3"/>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DAS-3</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3.996</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92</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2,30%</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0,28%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4"/>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DAS-4</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3.017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168</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5,57%</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1,09%</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5"/>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DAS-5</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811</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56</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6,91%</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1,97%</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6"/>
                  </a:ext>
                </a:extLst>
              </a:tr>
              <a:tr h="348454">
                <a:tc>
                  <a:txBody>
                    <a:bodyPr/>
                    <a:lstStyle/>
                    <a:p>
                      <a:pPr algn="ctr">
                        <a:lnSpc>
                          <a:spcPct val="115000"/>
                        </a:lnSpc>
                        <a:spcAft>
                          <a:spcPts val="1000"/>
                        </a:spcAft>
                      </a:pPr>
                      <a:r>
                        <a:rPr lang="pt-BR" sz="1600">
                          <a:solidFill>
                            <a:srgbClr val="57585A"/>
                          </a:solidFill>
                          <a:effectLst/>
                          <a:latin typeface="Candara"/>
                          <a:ea typeface="Calibri"/>
                          <a:cs typeface="Times New Roman"/>
                        </a:rPr>
                        <a:t>DAS-6</a:t>
                      </a:r>
                      <a:endParaRPr lang="pt-BR" sz="2400">
                        <a:effectLst/>
                        <a:latin typeface="Calibri"/>
                        <a:ea typeface="Calibri"/>
                        <a:cs typeface="Times New Roman"/>
                      </a:endParaRPr>
                    </a:p>
                  </a:txBody>
                  <a:tcPr marL="44450" marR="44450" marT="0" marB="0" anchor="ctr">
                    <a:lnL>
                      <a:noFill/>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143</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16</a:t>
                      </a:r>
                      <a:endParaRPr lang="pt-BR"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11,19%</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rgbClr val="D1232A"/>
                      </a:solidFill>
                      <a:prstDash val="solid"/>
                      <a:round/>
                      <a:headEnd type="none" w="med" len="med"/>
                      <a:tailEnd type="none" w="med" len="med"/>
                    </a:lnL>
                    <a:lnR w="12700" cap="flat" cmpd="sng" algn="ctr">
                      <a:solidFill>
                        <a:srgbClr val="D1232A"/>
                      </a:solidFill>
                      <a:prstDash val="solid"/>
                      <a:round/>
                      <a:headEnd type="none" w="med" len="med"/>
                      <a:tailEnd type="none" w="med" len="med"/>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tc>
                  <a:txBody>
                    <a:bodyPr/>
                    <a:lstStyle/>
                    <a:p>
                      <a:pPr algn="ctr">
                        <a:lnSpc>
                          <a:spcPct val="115000"/>
                        </a:lnSpc>
                        <a:spcAft>
                          <a:spcPts val="1000"/>
                        </a:spcAft>
                      </a:pPr>
                      <a:r>
                        <a:rPr lang="pt-BR" sz="1600" dirty="0">
                          <a:solidFill>
                            <a:srgbClr val="57585A"/>
                          </a:solidFill>
                          <a:effectLst/>
                          <a:latin typeface="Candara" panose="020E0502030303020204" pitchFamily="34" charset="0"/>
                          <a:ea typeface="Calibri" panose="020F0502020204030204" pitchFamily="34" charset="0"/>
                          <a:cs typeface="Times New Roman" panose="02020603050405020304" pitchFamily="18" charset="0"/>
                        </a:rPr>
                        <a:t>5,59%</a:t>
                      </a:r>
                      <a:endParaRPr lang="pt-BR"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D1232A"/>
                      </a:solidFill>
                      <a:prstDash val="solid"/>
                      <a:round/>
                      <a:headEnd type="none" w="med" len="med"/>
                      <a:tailEnd type="none" w="med" len="med"/>
                    </a:lnL>
                    <a:lnR>
                      <a:noFill/>
                    </a:lnR>
                    <a:lnT w="12700" cap="flat" cmpd="sng" algn="ctr">
                      <a:solidFill>
                        <a:srgbClr val="D1232A"/>
                      </a:solidFill>
                      <a:prstDash val="solid"/>
                      <a:round/>
                      <a:headEnd type="none" w="med" len="med"/>
                      <a:tailEnd type="none" w="med" len="med"/>
                    </a:lnT>
                    <a:lnB w="12700" cap="flat" cmpd="sng" algn="ctr">
                      <a:solidFill>
                        <a:srgbClr val="D1232A"/>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Caixa de Texto 2"/>
          <p:cNvSpPr txBox="1">
            <a:spLocks noChangeArrowheads="1"/>
          </p:cNvSpPr>
          <p:nvPr/>
        </p:nvSpPr>
        <p:spPr bwMode="auto">
          <a:xfrm>
            <a:off x="355600" y="5085184"/>
            <a:ext cx="6014686" cy="460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Aft>
                <a:spcPts val="0"/>
              </a:spcAft>
            </a:pPr>
            <a:r>
              <a:rPr lang="pt-BR" sz="1400" dirty="0">
                <a:solidFill>
                  <a:srgbClr val="57585A"/>
                </a:solidFill>
                <a:effectLst/>
                <a:latin typeface="Candara"/>
                <a:ea typeface="Calibri"/>
                <a:cs typeface="Times New Roman"/>
              </a:rPr>
              <a:t>Expulsões de autoridades – ocupantes de DAS  </a:t>
            </a:r>
            <a:r>
              <a:rPr lang="pt-BR" sz="1100" dirty="0">
                <a:solidFill>
                  <a:srgbClr val="57585A"/>
                </a:solidFill>
                <a:effectLst/>
                <a:latin typeface="Candara"/>
                <a:ea typeface="Calibri"/>
                <a:cs typeface="Times New Roman"/>
              </a:rPr>
              <a:t>Fonte CEAF, extraído em Agosto/2016</a:t>
            </a:r>
            <a:endParaRPr lang="pt-BR" dirty="0">
              <a:effectLst/>
              <a:latin typeface="Calibri"/>
              <a:ea typeface="Calibri"/>
              <a:cs typeface="Times New Roman"/>
            </a:endParaRPr>
          </a:p>
        </p:txBody>
      </p:sp>
      <p:sp>
        <p:nvSpPr>
          <p:cNvPr id="7" name="CaixaDeTexto 6"/>
          <p:cNvSpPr txBox="1"/>
          <p:nvPr/>
        </p:nvSpPr>
        <p:spPr>
          <a:xfrm>
            <a:off x="6516216" y="2373222"/>
            <a:ext cx="2463800" cy="2554545"/>
          </a:xfrm>
          <a:prstGeom prst="rect">
            <a:avLst/>
          </a:prstGeom>
          <a:solidFill>
            <a:schemeClr val="bg1">
              <a:lumMod val="50000"/>
            </a:schemeClr>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pt-BR" sz="2800" b="1" dirty="0">
                <a:solidFill>
                  <a:schemeClr val="bg1"/>
                </a:solidFill>
                <a:latin typeface="Candara" panose="020E0502030303020204" pitchFamily="34" charset="0"/>
              </a:rPr>
              <a:t>CGU</a:t>
            </a:r>
            <a:r>
              <a:rPr lang="pt-BR" sz="2000" b="1" dirty="0">
                <a:solidFill>
                  <a:schemeClr val="bg1"/>
                </a:solidFill>
                <a:latin typeface="Candara" panose="020E0502030303020204" pitchFamily="34" charset="0"/>
              </a:rPr>
              <a:t> </a:t>
            </a:r>
          </a:p>
          <a:p>
            <a:r>
              <a:rPr lang="pt-BR" sz="2400" b="1" cap="small" dirty="0">
                <a:solidFill>
                  <a:schemeClr val="bg1"/>
                </a:solidFill>
                <a:latin typeface="Candara" panose="020E0502030303020204" pitchFamily="34" charset="0"/>
              </a:rPr>
              <a:t>50%</a:t>
            </a:r>
            <a:r>
              <a:rPr lang="pt-BR" sz="2000" b="1" dirty="0">
                <a:solidFill>
                  <a:schemeClr val="bg1"/>
                </a:solidFill>
                <a:latin typeface="Candara" panose="020E0502030303020204" pitchFamily="34" charset="0"/>
              </a:rPr>
              <a:t> das expulsões de DAS-6 </a:t>
            </a:r>
          </a:p>
          <a:p>
            <a:r>
              <a:rPr lang="pt-BR" sz="2400" b="1" cap="small" dirty="0">
                <a:solidFill>
                  <a:schemeClr val="bg1"/>
                </a:solidFill>
                <a:latin typeface="Candara" panose="020E0502030303020204" pitchFamily="34" charset="0"/>
              </a:rPr>
              <a:t>28,5%</a:t>
            </a:r>
            <a:r>
              <a:rPr lang="pt-BR" sz="2000" b="1" dirty="0">
                <a:solidFill>
                  <a:schemeClr val="bg1"/>
                </a:solidFill>
                <a:latin typeface="Candara" panose="020E0502030303020204" pitchFamily="34" charset="0"/>
              </a:rPr>
              <a:t> das expulsões de DAS-5 </a:t>
            </a:r>
          </a:p>
          <a:p>
            <a:r>
              <a:rPr lang="pt-BR" sz="2400" b="1" cap="small" dirty="0">
                <a:solidFill>
                  <a:schemeClr val="bg1"/>
                </a:solidFill>
                <a:latin typeface="Candara" panose="020E0502030303020204" pitchFamily="34" charset="0"/>
              </a:rPr>
              <a:t>19,5%</a:t>
            </a:r>
            <a:r>
              <a:rPr lang="pt-BR" sz="2000" dirty="0">
                <a:solidFill>
                  <a:schemeClr val="bg1"/>
                </a:solidFill>
                <a:latin typeface="Candara" panose="020E0502030303020204" pitchFamily="34" charset="0"/>
              </a:rPr>
              <a:t> </a:t>
            </a:r>
            <a:r>
              <a:rPr lang="pt-BR" sz="2000" b="1" dirty="0">
                <a:solidFill>
                  <a:schemeClr val="bg1"/>
                </a:solidFill>
                <a:latin typeface="Candara" panose="020E0502030303020204" pitchFamily="34" charset="0"/>
              </a:rPr>
              <a:t>das expulsões de DAS-4</a:t>
            </a:r>
            <a:endParaRPr lang="pt-BR" sz="2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759731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508000" y="1916832"/>
            <a:ext cx="8331200" cy="3539430"/>
          </a:xfrm>
          <a:prstGeom prst="rect">
            <a:avLst/>
          </a:prstGeom>
          <a:noFill/>
        </p:spPr>
        <p:txBody>
          <a:bodyPr wrap="square" rtlCol="0">
            <a:spAutoFit/>
          </a:bodyPr>
          <a:lstStyle/>
          <a:p>
            <a:r>
              <a:rPr lang="pt-BR" sz="2800" dirty="0"/>
              <a:t>Qualidade do dado: conhecer a origem e possível viés na interpretação</a:t>
            </a:r>
          </a:p>
          <a:p>
            <a:endParaRPr lang="pt-BR" sz="2800" dirty="0"/>
          </a:p>
          <a:p>
            <a:r>
              <a:rPr lang="pt-BR" sz="2800" dirty="0"/>
              <a:t>Número absoluto x análise percentual</a:t>
            </a:r>
          </a:p>
          <a:p>
            <a:endParaRPr lang="pt-BR" sz="2800" dirty="0"/>
          </a:p>
          <a:p>
            <a:r>
              <a:rPr lang="pt-BR" sz="2800" dirty="0"/>
              <a:t>Análise qualitativa x quantitativa</a:t>
            </a:r>
          </a:p>
          <a:p>
            <a:endParaRPr lang="pt-BR" sz="2800" dirty="0"/>
          </a:p>
          <a:p>
            <a:r>
              <a:rPr lang="pt-BR" sz="2800" dirty="0"/>
              <a:t>Observar tendências x fotografia</a:t>
            </a:r>
          </a:p>
        </p:txBody>
      </p:sp>
      <p:sp>
        <p:nvSpPr>
          <p:cNvPr id="14" name="CaixaDeTexto 13"/>
          <p:cNvSpPr txBox="1"/>
          <p:nvPr/>
        </p:nvSpPr>
        <p:spPr>
          <a:xfrm>
            <a:off x="508000" y="1069915"/>
            <a:ext cx="8455247" cy="646331"/>
          </a:xfrm>
          <a:prstGeom prst="rect">
            <a:avLst/>
          </a:prstGeom>
          <a:solidFill>
            <a:schemeClr val="bg1">
              <a:lumMod val="95000"/>
            </a:schemeClr>
          </a:solidFill>
        </p:spPr>
        <p:txBody>
          <a:bodyPr wrap="square" rtlCol="0">
            <a:spAutoFit/>
          </a:bodyPr>
          <a:lstStyle/>
          <a:p>
            <a:r>
              <a:rPr lang="pt-BR" sz="3600" dirty="0">
                <a:solidFill>
                  <a:srgbClr val="FF0000"/>
                </a:solidFill>
              </a:rPr>
              <a:t>Cuidado</a:t>
            </a:r>
          </a:p>
        </p:txBody>
      </p:sp>
    </p:spTree>
    <p:extLst>
      <p:ext uri="{BB962C8B-B14F-4D97-AF65-F5344CB8AC3E}">
        <p14:creationId xmlns:p14="http://schemas.microsoft.com/office/powerpoint/2010/main" val="26266808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Corregedoria na gestão de riscos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51520" y="1484784"/>
            <a:ext cx="5184576" cy="1944216"/>
          </a:xfrm>
          <a:prstGeom prst="rect">
            <a:avLst/>
          </a:prstGeom>
          <a:noFill/>
        </p:spPr>
        <p:txBody>
          <a:bodyPr vert="horz" lIns="91440" tIns="45720" rIns="91440" bIns="45720" rtlCol="0">
            <a:noAutofit/>
          </a:bodyPr>
          <a:lstStyle/>
          <a:p>
            <a:pPr marL="314982" indent="-314982">
              <a:spcAft>
                <a:spcPts val="1200"/>
              </a:spcAft>
              <a:buFont typeface="Arial" panose="020B0604020202020204" pitchFamily="34" charset="0"/>
              <a:buChar char="•"/>
            </a:pPr>
            <a:r>
              <a:rPr lang="pt-BR" sz="2400" dirty="0"/>
              <a:t>Detecção de vulnerabilidades durante o processo disciplinar</a:t>
            </a:r>
            <a:endParaRPr lang="pt-BR" sz="2400" dirty="0">
              <a:solidFill>
                <a:srgbClr val="0070C0"/>
              </a:solidFill>
            </a:endParaRPr>
          </a:p>
          <a:p>
            <a:pPr marL="314982" indent="-314982">
              <a:spcAft>
                <a:spcPts val="1200"/>
              </a:spcAft>
              <a:buFont typeface="Arial" panose="020B0604020202020204" pitchFamily="34" charset="0"/>
              <a:buChar char="•"/>
            </a:pPr>
            <a:r>
              <a:rPr lang="pt-BR" sz="2400" dirty="0"/>
              <a:t>Mapa das Infrações: por localidade, por objeto, por setor, por função, etc.</a:t>
            </a:r>
          </a:p>
        </p:txBody>
      </p:sp>
      <p:sp>
        <p:nvSpPr>
          <p:cNvPr id="11" name="Fluxograma: Cartão 10"/>
          <p:cNvSpPr/>
          <p:nvPr/>
        </p:nvSpPr>
        <p:spPr>
          <a:xfrm>
            <a:off x="307974" y="3772376"/>
            <a:ext cx="8352928" cy="2464935"/>
          </a:xfrm>
          <a:prstGeom prst="flowChartPunchedCard">
            <a:avLst/>
          </a:prstGeom>
          <a:solidFill>
            <a:schemeClr val="accent6">
              <a:lumMod val="75000"/>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pt-BR" b="1" dirty="0">
                <a:solidFill>
                  <a:schemeClr val="tx1"/>
                </a:solidFill>
              </a:rPr>
              <a:t>Instrução Normativa Conjunta Nº 01 MP/CGU, de 2016:</a:t>
            </a:r>
            <a:r>
              <a:rPr lang="pt-BR" dirty="0">
                <a:solidFill>
                  <a:schemeClr val="tx1"/>
                </a:solidFill>
              </a:rPr>
              <a:t> </a:t>
            </a:r>
          </a:p>
          <a:p>
            <a:pPr algn="r"/>
            <a:r>
              <a:rPr lang="pt-BR" dirty="0">
                <a:solidFill>
                  <a:schemeClr val="tx1"/>
                </a:solidFill>
              </a:rPr>
              <a:t>eficácia no âmbito do Poder Executivo Federal.</a:t>
            </a:r>
          </a:p>
          <a:p>
            <a:pPr algn="r"/>
            <a:endParaRPr lang="pt-BR" dirty="0">
              <a:solidFill>
                <a:schemeClr val="tx1"/>
              </a:solidFill>
            </a:endParaRPr>
          </a:p>
          <a:p>
            <a:pPr algn="r" fontAlgn="base"/>
            <a:r>
              <a:rPr lang="pt-BR" dirty="0">
                <a:solidFill>
                  <a:schemeClr val="tx1"/>
                </a:solidFill>
              </a:rPr>
              <a:t>Determina a adoção de medidas de gestão de riscos, controles internos e governança. Prevê o estabelecimento da estratégia e da estrutura de gerenciamento de riscos. Atribui responsabilidades ao dirigente máximo e aos comitês de governança, riscos e controles em todos os órgãos federais.</a:t>
            </a:r>
          </a:p>
          <a:p>
            <a:pPr algn="r" fontAlgn="base"/>
            <a:endParaRPr lang="pt-BR" dirty="0">
              <a:solidFill>
                <a:schemeClr val="tx1"/>
              </a:solidFill>
            </a:endParaRPr>
          </a:p>
        </p:txBody>
      </p:sp>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61111" y="1225053"/>
            <a:ext cx="2999791" cy="2375007"/>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532440" cy="720080"/>
          </a:xfrm>
          <a:solidFill>
            <a:schemeClr val="tx2">
              <a:lumMod val="75000"/>
            </a:schemeClr>
          </a:solidFill>
        </p:spPr>
        <p:txBody>
          <a:bodyPr>
            <a:noAutofit/>
          </a:bodyPr>
          <a:lstStyle/>
          <a:p>
            <a:pPr algn="l"/>
            <a:r>
              <a:rPr lang="pt-BR" sz="3600" dirty="0">
                <a:solidFill>
                  <a:schemeClr val="bg1"/>
                </a:solidFill>
              </a:rPr>
              <a:t> </a:t>
            </a:r>
            <a:r>
              <a:rPr lang="pt-BR" sz="3200" dirty="0">
                <a:solidFill>
                  <a:schemeClr val="bg1"/>
                </a:solidFill>
              </a:rPr>
              <a:t>Atuação a partir de riscos: </a:t>
            </a:r>
            <a:r>
              <a:rPr lang="pt-BR" sz="2500" dirty="0">
                <a:solidFill>
                  <a:schemeClr val="bg1"/>
                </a:solidFill>
              </a:rPr>
              <a:t>ENRIQUECIMENTO ILÍCITO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51520" y="1484784"/>
            <a:ext cx="7992888" cy="1944216"/>
          </a:xfrm>
          <a:prstGeom prst="rect">
            <a:avLst/>
          </a:prstGeom>
          <a:noFill/>
        </p:spPr>
        <p:txBody>
          <a:bodyPr vert="horz" lIns="91440" tIns="45720" rIns="91440" bIns="45720" rtlCol="0">
            <a:noAutofit/>
          </a:bodyPr>
          <a:lstStyle/>
          <a:p>
            <a:pPr marL="314982" indent="-314982">
              <a:spcAft>
                <a:spcPts val="1200"/>
              </a:spcAft>
            </a:pPr>
            <a:r>
              <a:rPr lang="pt-BR" sz="2400" dirty="0"/>
              <a:t>DETECÇÃO ATIVA: evolução patrimonial incompatível</a:t>
            </a:r>
          </a:p>
        </p:txBody>
      </p:sp>
      <p:pic>
        <p:nvPicPr>
          <p:cNvPr id="12" name="Imagem 11" descr="download (4).png"/>
          <p:cNvPicPr>
            <a:picLocks noChangeAspect="1"/>
          </p:cNvPicPr>
          <p:nvPr/>
        </p:nvPicPr>
        <p:blipFill>
          <a:blip r:embed="rId2" cstate="print"/>
          <a:stretch>
            <a:fillRect/>
          </a:stretch>
        </p:blipFill>
        <p:spPr>
          <a:xfrm>
            <a:off x="2843808" y="2348880"/>
            <a:ext cx="3495675" cy="1304925"/>
          </a:xfrm>
          <a:prstGeom prst="rect">
            <a:avLst/>
          </a:prstGeom>
        </p:spPr>
      </p:pic>
      <p:sp>
        <p:nvSpPr>
          <p:cNvPr id="13" name="CaixaDeTexto 12"/>
          <p:cNvSpPr txBox="1"/>
          <p:nvPr/>
        </p:nvSpPr>
        <p:spPr>
          <a:xfrm>
            <a:off x="1331640" y="3933056"/>
            <a:ext cx="6192688" cy="830997"/>
          </a:xfrm>
          <a:prstGeom prst="rect">
            <a:avLst/>
          </a:prstGeom>
          <a:noFill/>
        </p:spPr>
        <p:txBody>
          <a:bodyPr wrap="square" rtlCol="0">
            <a:spAutoFit/>
          </a:bodyPr>
          <a:lstStyle/>
          <a:p>
            <a:r>
              <a:rPr lang="pt-BR" sz="2400" dirty="0"/>
              <a:t>Definição clara de critérios (maior risco): </a:t>
            </a:r>
          </a:p>
          <a:p>
            <a:r>
              <a:rPr lang="pt-BR" sz="2400" dirty="0"/>
              <a:t>área de atuação, cargo, etc.</a:t>
            </a:r>
          </a:p>
        </p:txBody>
      </p:sp>
      <p:sp>
        <p:nvSpPr>
          <p:cNvPr id="14" name="Subtítulo 2"/>
          <p:cNvSpPr>
            <a:spLocks noGrp="1"/>
          </p:cNvSpPr>
          <p:nvPr>
            <p:ph type="subTitle" idx="1"/>
          </p:nvPr>
        </p:nvSpPr>
        <p:spPr>
          <a:xfrm>
            <a:off x="755576" y="5013176"/>
            <a:ext cx="6264696" cy="904863"/>
          </a:xfrm>
          <a:noFill/>
        </p:spPr>
        <p:txBody>
          <a:bodyPr wrap="square" rtlCol="0">
            <a:spAutoFit/>
          </a:bodyPr>
          <a:lstStyle/>
          <a:p>
            <a:pPr algn="l"/>
            <a:r>
              <a:rPr lang="pt-BR" sz="2400" dirty="0">
                <a:solidFill>
                  <a:schemeClr val="tx1"/>
                </a:solidFill>
              </a:rPr>
              <a:t>Instauração de Procedimento – </a:t>
            </a:r>
          </a:p>
          <a:p>
            <a:pPr algn="l"/>
            <a:r>
              <a:rPr lang="pt-BR" sz="2400" dirty="0">
                <a:solidFill>
                  <a:schemeClr val="tx1"/>
                </a:solidFill>
              </a:rPr>
              <a:t>Obtenção de dados junto à RFB (dossiê fiscal) </a:t>
            </a:r>
          </a:p>
        </p:txBody>
      </p:sp>
      <p:sp>
        <p:nvSpPr>
          <p:cNvPr id="15" name="Seta para baixo 14"/>
          <p:cNvSpPr/>
          <p:nvPr/>
        </p:nvSpPr>
        <p:spPr>
          <a:xfrm>
            <a:off x="5076056" y="4437112"/>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Estratégia é o primeiro passo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539552" y="1556792"/>
            <a:ext cx="5616624" cy="4824536"/>
          </a:xfrm>
          <a:prstGeom prst="rect">
            <a:avLst/>
          </a:prstGeom>
          <a:noFill/>
        </p:spPr>
        <p:txBody>
          <a:bodyPr vert="horz" lIns="91440" tIns="45720" rIns="91440" bIns="45720" rtlCol="0">
            <a:noAutofit/>
          </a:bodyPr>
          <a:lstStyle/>
          <a:p>
            <a:pPr lvl="0"/>
            <a:r>
              <a:rPr lang="pt-BR" sz="2400" dirty="0"/>
              <a:t>RESPOSTAS:</a:t>
            </a:r>
          </a:p>
          <a:p>
            <a:pPr lvl="0"/>
            <a:endParaRPr lang="pt-BR" sz="1200" dirty="0"/>
          </a:p>
          <a:p>
            <a:pPr lvl="0">
              <a:spcAft>
                <a:spcPts val="600"/>
              </a:spcAft>
            </a:pPr>
            <a:r>
              <a:rPr lang="pt-BR" sz="2400" dirty="0"/>
              <a:t>1. O que fazer com os indícios: abrir todas as SINPAS, focar em casos emblemáticos, atuação conjunta com MP ?</a:t>
            </a:r>
          </a:p>
          <a:p>
            <a:pPr lvl="0">
              <a:spcAft>
                <a:spcPts val="600"/>
              </a:spcAft>
            </a:pPr>
            <a:r>
              <a:rPr lang="pt-BR" sz="2400" dirty="0"/>
              <a:t>2. Preparação da equipe : qualificação técnica, disponibilidade</a:t>
            </a:r>
          </a:p>
          <a:p>
            <a:pPr lvl="0">
              <a:spcAft>
                <a:spcPts val="600"/>
              </a:spcAft>
            </a:pPr>
            <a:r>
              <a:rPr lang="pt-BR" sz="2400" dirty="0"/>
              <a:t>3. Proteção da informação: gestão documental </a:t>
            </a:r>
          </a:p>
          <a:p>
            <a:pPr lvl="0">
              <a:spcAft>
                <a:spcPts val="600"/>
              </a:spcAft>
            </a:pPr>
            <a:r>
              <a:rPr lang="pt-BR" sz="2400" dirty="0"/>
              <a:t>4. Critérios Claros: motivação objetiva do pedido de informações</a:t>
            </a:r>
          </a:p>
        </p:txBody>
      </p:sp>
      <p:pic>
        <p:nvPicPr>
          <p:cNvPr id="16" name="Imagem 15" descr="images (5).jpg"/>
          <p:cNvPicPr>
            <a:picLocks noChangeAspect="1"/>
          </p:cNvPicPr>
          <p:nvPr/>
        </p:nvPicPr>
        <p:blipFill>
          <a:blip r:embed="rId2" cstate="print"/>
          <a:stretch>
            <a:fillRect/>
          </a:stretch>
        </p:blipFill>
        <p:spPr>
          <a:xfrm>
            <a:off x="6135252" y="100608"/>
            <a:ext cx="2857500" cy="1600200"/>
          </a:xfrm>
          <a:prstGeom prst="rect">
            <a:avLst/>
          </a:prstGeom>
        </p:spPr>
      </p:pic>
      <p:sp>
        <p:nvSpPr>
          <p:cNvPr id="18" name="Texto explicativo em seta para a esquerda 17"/>
          <p:cNvSpPr/>
          <p:nvPr/>
        </p:nvSpPr>
        <p:spPr>
          <a:xfrm>
            <a:off x="5868144" y="2276872"/>
            <a:ext cx="2952328" cy="2880320"/>
          </a:xfrm>
          <a:prstGeom prst="leftArrowCallout">
            <a:avLst>
              <a:gd name="adj1" fmla="val 25000"/>
              <a:gd name="adj2" fmla="val 25000"/>
              <a:gd name="adj3" fmla="val 17040"/>
              <a:gd name="adj4" fmla="val 76610"/>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solidFill>
                  <a:schemeClr val="tx1"/>
                </a:solidFill>
              </a:rPr>
              <a:t>Curso de SINPA (20h): turmas abertas gratuitas ou </a:t>
            </a:r>
            <a:r>
              <a:rPr lang="pt-BR" sz="2000" i="1" dirty="0">
                <a:solidFill>
                  <a:schemeClr val="tx1"/>
                </a:solidFill>
              </a:rPr>
              <a:t>in </a:t>
            </a:r>
            <a:r>
              <a:rPr lang="pt-BR" sz="2000" i="1" dirty="0" err="1">
                <a:solidFill>
                  <a:schemeClr val="tx1"/>
                </a:solidFill>
              </a:rPr>
              <a:t>company</a:t>
            </a:r>
            <a:r>
              <a:rPr lang="pt-BR" sz="2000" dirty="0">
                <a:solidFill>
                  <a:schemeClr val="tx1"/>
                </a:solidFill>
              </a:rPr>
              <a:t>. </a:t>
            </a:r>
          </a:p>
          <a:p>
            <a:pPr algn="ctr"/>
            <a:r>
              <a:rPr lang="pt-BR" sz="2000" dirty="0">
                <a:solidFill>
                  <a:schemeClr val="tx1"/>
                </a:solidFill>
              </a:rPr>
              <a:t>Sob demanda para </a:t>
            </a:r>
            <a:r>
              <a:rPr lang="pt-BR" sz="2000" dirty="0">
                <a:solidFill>
                  <a:schemeClr val="tx1"/>
                </a:solidFill>
                <a:hlinkClick r:id="rId3"/>
              </a:rPr>
              <a:t>crg@cgu.gov.br</a:t>
            </a:r>
            <a:endParaRPr lang="pt-BR" sz="2000"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135" y="2348880"/>
            <a:ext cx="7657410" cy="1584176"/>
          </a:xfrm>
          <a:solidFill>
            <a:schemeClr val="tx2">
              <a:lumMod val="75000"/>
            </a:schemeClr>
          </a:solidFill>
        </p:spPr>
        <p:txBody>
          <a:bodyPr vert="horz" lIns="91440" tIns="45720" rIns="91440" bIns="45720" rtlCol="0" anchor="ctr">
            <a:noAutofit/>
          </a:bodyPr>
          <a:lstStyle/>
          <a:p>
            <a:pPr>
              <a:lnSpc>
                <a:spcPct val="90000"/>
              </a:lnSpc>
            </a:pPr>
            <a:r>
              <a:rPr lang="pt-BR" sz="3200" dirty="0">
                <a:solidFill>
                  <a:schemeClr val="bg1"/>
                </a:solidFill>
              </a:rPr>
              <a:t>MÓDULO 1 – INTERFACES DA ATIVIDADE CORRECIONAL</a:t>
            </a:r>
          </a:p>
        </p:txBody>
      </p:sp>
      <p:sp>
        <p:nvSpPr>
          <p:cNvPr id="4" name="Rectangle 2"/>
          <p:cNvSpPr>
            <a:spLocks noChangeArrowheads="1"/>
          </p:cNvSpPr>
          <p:nvPr/>
        </p:nvSpPr>
        <p:spPr bwMode="auto">
          <a:xfrm>
            <a:off x="558516" y="32461"/>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2049" name="Imagem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7891" y="260648"/>
            <a:ext cx="898525" cy="898525"/>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6902565" y="6353944"/>
            <a:ext cx="1629875" cy="504056"/>
          </a:xfrm>
          <a:prstGeom prst="rect">
            <a:avLst/>
          </a:prstGeom>
          <a:solidFill>
            <a:schemeClr val="bg1"/>
          </a:solidFill>
        </p:spPr>
        <p:txBody>
          <a:bodyPr wrap="square" rtlCol="0">
            <a:spAutoFit/>
          </a:bodyPr>
          <a:lstStyle/>
          <a:p>
            <a:endParaRPr lang="pt-BR" dirty="0"/>
          </a:p>
        </p:txBody>
      </p:sp>
      <p:pic>
        <p:nvPicPr>
          <p:cNvPr id="8" name="Imagem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19505" y="4149080"/>
            <a:ext cx="2265040" cy="2325441"/>
          </a:xfrm>
          <a:prstGeom prst="rect">
            <a:avLst/>
          </a:prstGeom>
        </p:spPr>
      </p:pic>
      <p:sp>
        <p:nvSpPr>
          <p:cNvPr id="10" name="Rectangle 3"/>
          <p:cNvSpPr>
            <a:spLocks noChangeArrowheads="1"/>
          </p:cNvSpPr>
          <p:nvPr/>
        </p:nvSpPr>
        <p:spPr bwMode="auto">
          <a:xfrm>
            <a:off x="518839" y="305361"/>
            <a:ext cx="826195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3200" b="1"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rPr>
              <a:t>CGU</a:t>
            </a:r>
            <a:endParaRPr kumimoji="0" lang="pt-BR" altLang="pt-B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600" b="0"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rPr>
              <a:t>Ministério da Transparência, Fiscalização e Controladori</a:t>
            </a:r>
            <a:r>
              <a:rPr lang="pt-BR" altLang="pt-BR" sz="1600" dirty="0">
                <a:solidFill>
                  <a:srgbClr val="002543"/>
                </a:solidFill>
                <a:latin typeface="Calibri" panose="020F0502020204030204" pitchFamily="34" charset="0"/>
                <a:ea typeface="Calibri" panose="020F0502020204030204" pitchFamily="34" charset="0"/>
                <a:cs typeface="Calibri" panose="020F0502020204030204" pitchFamily="34" charset="0"/>
              </a:rPr>
              <a:t>a-Geral da União</a:t>
            </a:r>
            <a:endParaRPr kumimoji="0" lang="pt-BR" altLang="pt-BR" sz="1600" b="0" i="0" u="none" strike="noStrike" cap="none" normalizeH="0" baseline="0" dirty="0">
              <a:ln>
                <a:noFill/>
              </a:ln>
              <a:solidFill>
                <a:srgbClr val="002543"/>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pt-BR" altLang="pt-BR" sz="1400" dirty="0">
              <a:solidFill>
                <a:srgbClr val="002543"/>
              </a:solidFill>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5860751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Visão de Futuro: Varredura de Dados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683568" y="1628800"/>
            <a:ext cx="7416824" cy="4824536"/>
          </a:xfrm>
          <a:prstGeom prst="rect">
            <a:avLst/>
          </a:prstGeom>
          <a:noFill/>
        </p:spPr>
        <p:txBody>
          <a:bodyPr vert="horz" lIns="91440" tIns="45720" rIns="91440" bIns="45720" rtlCol="0">
            <a:noAutofit/>
          </a:bodyPr>
          <a:lstStyle/>
          <a:p>
            <a:pPr lvl="0"/>
            <a:r>
              <a:rPr lang="pt-BR" sz="2400" dirty="0"/>
              <a:t>DECLARAÇÃO DE INTEGRIDADE</a:t>
            </a:r>
          </a:p>
          <a:p>
            <a:pPr lvl="0"/>
            <a:r>
              <a:rPr lang="pt-BR" sz="2400" dirty="0"/>
              <a:t>Base eletrônica de bens e valores (declaração anual de todos os servidores e empregados do Governo Federal) </a:t>
            </a:r>
          </a:p>
          <a:p>
            <a:pPr lvl="0"/>
            <a:endParaRPr lang="pt-BR" sz="1200" dirty="0"/>
          </a:p>
          <a:p>
            <a:pPr marL="342900" indent="-342900" algn="just">
              <a:defRPr/>
            </a:pPr>
            <a:endParaRPr lang="es-CO" altLang="pt-BR" sz="2400" b="1" dirty="0"/>
          </a:p>
          <a:p>
            <a:pPr marL="342900" indent="-342900" algn="just">
              <a:defRPr/>
            </a:pPr>
            <a:r>
              <a:rPr lang="es-CO" altLang="pt-BR" sz="2400" b="1" dirty="0"/>
              <a:t>ENCCLA</a:t>
            </a:r>
            <a:r>
              <a:rPr lang="es-CO" altLang="pt-BR" sz="2400" dirty="0"/>
              <a:t> (2014): </a:t>
            </a:r>
            <a:r>
              <a:rPr lang="es-CO" altLang="pt-BR" sz="2400" dirty="0" err="1"/>
              <a:t>Coordenação</a:t>
            </a:r>
            <a:r>
              <a:rPr lang="es-CO" altLang="pt-BR" sz="2400" dirty="0"/>
              <a:t> CGU e CGM-SP</a:t>
            </a:r>
          </a:p>
        </p:txBody>
      </p:sp>
      <p:pic>
        <p:nvPicPr>
          <p:cNvPr id="11" name="Imagem 10" descr="images (6).jpg"/>
          <p:cNvPicPr>
            <a:picLocks noChangeAspect="1"/>
          </p:cNvPicPr>
          <p:nvPr/>
        </p:nvPicPr>
        <p:blipFill>
          <a:blip r:embed="rId2" cstate="print"/>
          <a:stretch>
            <a:fillRect/>
          </a:stretch>
        </p:blipFill>
        <p:spPr>
          <a:xfrm>
            <a:off x="2411760" y="4149080"/>
            <a:ext cx="4206227" cy="1872208"/>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Caso de Sucesso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2" name="Title 1"/>
          <p:cNvSpPr txBox="1">
            <a:spLocks/>
          </p:cNvSpPr>
          <p:nvPr>
            <p:custDataLst>
              <p:tags r:id="rId1"/>
            </p:custDataLst>
          </p:nvPr>
        </p:nvSpPr>
        <p:spPr>
          <a:xfrm>
            <a:off x="493911" y="1484784"/>
            <a:ext cx="7993062" cy="22336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br>
              <a:rPr lang="pt-BR" sz="3600" dirty="0">
                <a:solidFill>
                  <a:srgbClr val="FF0000"/>
                </a:solidFill>
              </a:rPr>
            </a:br>
            <a:r>
              <a:rPr lang="pt-BR" sz="2800" dirty="0">
                <a:solidFill>
                  <a:srgbClr val="0070C0"/>
                </a:solidFill>
              </a:rPr>
              <a:t>Análise Patrimonial a partir de declarações eletrônicas e a Máfia do ISS Habite-se</a:t>
            </a:r>
            <a:endParaRPr lang="pt-BR" sz="2800" dirty="0">
              <a:solidFill>
                <a:srgbClr val="0070C0"/>
              </a:solidFill>
              <a:latin typeface="+mn-lt"/>
            </a:endParaRPr>
          </a:p>
        </p:txBody>
      </p:sp>
      <p:sp>
        <p:nvSpPr>
          <p:cNvPr id="3" name="CaixaDeTexto 2"/>
          <p:cNvSpPr txBox="1"/>
          <p:nvPr/>
        </p:nvSpPr>
        <p:spPr>
          <a:xfrm>
            <a:off x="1763688" y="4077072"/>
            <a:ext cx="6120680" cy="461665"/>
          </a:xfrm>
          <a:prstGeom prst="rect">
            <a:avLst/>
          </a:prstGeom>
          <a:noFill/>
        </p:spPr>
        <p:txBody>
          <a:bodyPr wrap="square" rtlCol="0">
            <a:spAutoFit/>
          </a:bodyPr>
          <a:lstStyle/>
          <a:p>
            <a:r>
              <a:rPr lang="pt-BR" sz="2400" b="1" dirty="0"/>
              <a:t>Controladoria Geral do Município São Paulo</a:t>
            </a:r>
          </a:p>
        </p:txBody>
      </p:sp>
    </p:spTree>
    <p:extLst>
      <p:ext uri="{BB962C8B-B14F-4D97-AF65-F5344CB8AC3E}">
        <p14:creationId xmlns:p14="http://schemas.microsoft.com/office/powerpoint/2010/main" val="1896197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088" y="260350"/>
            <a:ext cx="8137525" cy="523875"/>
          </a:xfrm>
          <a:prstGeom prst="rect">
            <a:avLst/>
          </a:prstGeom>
          <a:noFill/>
        </p:spPr>
        <p:txBody>
          <a:bodyPr>
            <a:spAutoFit/>
          </a:bodyPr>
          <a:lstStyle/>
          <a:p>
            <a:pPr algn="ctr" eaLnBrk="1" hangingPunct="1">
              <a:defRPr/>
            </a:pPr>
            <a:r>
              <a:rPr lang="pt-BR" sz="2800" b="1" dirty="0">
                <a:solidFill>
                  <a:srgbClr val="0070C0"/>
                </a:solidFill>
                <a:latin typeface="+mn-lt"/>
              </a:rPr>
              <a:t>SISPATRI – MÓDULO DECLARAÇÕES</a:t>
            </a:r>
          </a:p>
        </p:txBody>
      </p:sp>
      <p:sp>
        <p:nvSpPr>
          <p:cNvPr id="3" name="CaixaDeTexto 2"/>
          <p:cNvSpPr txBox="1"/>
          <p:nvPr/>
        </p:nvSpPr>
        <p:spPr>
          <a:xfrm>
            <a:off x="33536" y="6245405"/>
            <a:ext cx="8388424" cy="646331"/>
          </a:xfrm>
          <a:prstGeom prst="rect">
            <a:avLst/>
          </a:prstGeom>
          <a:solidFill>
            <a:schemeClr val="bg1"/>
          </a:solidFill>
        </p:spPr>
        <p:txBody>
          <a:bodyPr wrap="square" rtlCol="0">
            <a:spAutoFit/>
          </a:bodyPr>
          <a:lstStyle/>
          <a:p>
            <a:endParaRPr lang="pt-BR" dirty="0"/>
          </a:p>
          <a:p>
            <a:endParaRPr lang="pt-BR" dirty="0"/>
          </a:p>
        </p:txBody>
      </p:sp>
      <p:pic>
        <p:nvPicPr>
          <p:cNvPr id="16387" name="Imagem 3"/>
          <p:cNvPicPr>
            <a:picLocks noChangeAspect="1"/>
          </p:cNvPicPr>
          <p:nvPr/>
        </p:nvPicPr>
        <p:blipFill>
          <a:blip r:embed="rId2" cstate="print"/>
          <a:srcRect/>
          <a:stretch>
            <a:fillRect/>
          </a:stretch>
        </p:blipFill>
        <p:spPr bwMode="auto">
          <a:xfrm>
            <a:off x="250825" y="941161"/>
            <a:ext cx="8713788" cy="5616575"/>
          </a:xfrm>
          <a:prstGeom prst="rect">
            <a:avLst/>
          </a:prstGeom>
          <a:noFill/>
          <a:ln w="9525">
            <a:noFill/>
            <a:miter lim="800000"/>
            <a:headEnd/>
            <a:tailEnd/>
          </a:ln>
        </p:spPr>
      </p:pic>
    </p:spTree>
  </p:cSld>
  <p:clrMapOvr>
    <a:masterClrMapping/>
  </p:clrMapOvr>
  <p:transition spd="slow">
    <p:wipe dir="d"/>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aixaDeTexto 2"/>
          <p:cNvSpPr txBox="1">
            <a:spLocks noChangeArrowheads="1"/>
          </p:cNvSpPr>
          <p:nvPr/>
        </p:nvSpPr>
        <p:spPr bwMode="auto">
          <a:xfrm>
            <a:off x="683568" y="260648"/>
            <a:ext cx="8016875" cy="461962"/>
          </a:xfrm>
          <a:prstGeom prst="rect">
            <a:avLst/>
          </a:prstGeom>
          <a:noFill/>
          <a:ln w="9525">
            <a:noFill/>
            <a:miter lim="800000"/>
            <a:headEnd/>
            <a:tailEnd/>
          </a:ln>
        </p:spPr>
        <p:txBody>
          <a:bodyPr>
            <a:spAutoFit/>
          </a:bodyPr>
          <a:lstStyle/>
          <a:p>
            <a:pPr algn="ctr" eaLnBrk="1" hangingPunct="1"/>
            <a:r>
              <a:rPr lang="pt-BR" altLang="en-US" sz="2400" b="1" dirty="0"/>
              <a:t>Análise Patrimonial – Roteiro de Análise</a:t>
            </a:r>
          </a:p>
        </p:txBody>
      </p:sp>
      <p:pic>
        <p:nvPicPr>
          <p:cNvPr id="5" name="Imagem 4"/>
          <p:cNvPicPr>
            <a:picLocks noChangeAspect="1"/>
          </p:cNvPicPr>
          <p:nvPr/>
        </p:nvPicPr>
        <p:blipFill>
          <a:blip r:embed="rId3" cstate="print"/>
          <a:stretch>
            <a:fillRect/>
          </a:stretch>
        </p:blipFill>
        <p:spPr>
          <a:xfrm>
            <a:off x="7236296" y="6397833"/>
            <a:ext cx="1019175" cy="333375"/>
          </a:xfrm>
          <a:prstGeom prst="rect">
            <a:avLst/>
          </a:prstGeom>
        </p:spPr>
      </p:pic>
      <p:sp>
        <p:nvSpPr>
          <p:cNvPr id="6" name="CaixaDeTexto 5"/>
          <p:cNvSpPr txBox="1"/>
          <p:nvPr/>
        </p:nvSpPr>
        <p:spPr>
          <a:xfrm>
            <a:off x="0" y="6241354"/>
            <a:ext cx="9144000" cy="646331"/>
          </a:xfrm>
          <a:prstGeom prst="rect">
            <a:avLst/>
          </a:prstGeom>
          <a:solidFill>
            <a:schemeClr val="bg1"/>
          </a:solidFill>
        </p:spPr>
        <p:txBody>
          <a:bodyPr wrap="square" rtlCol="0">
            <a:spAutoFit/>
          </a:bodyPr>
          <a:lstStyle/>
          <a:p>
            <a:endParaRPr lang="pt-BR" dirty="0"/>
          </a:p>
          <a:p>
            <a:endParaRPr lang="pt-BR" dirty="0"/>
          </a:p>
        </p:txBody>
      </p:sp>
      <p:pic>
        <p:nvPicPr>
          <p:cNvPr id="20482" name="Imagem 1"/>
          <p:cNvPicPr>
            <a:picLocks noChangeAspect="1"/>
          </p:cNvPicPr>
          <p:nvPr/>
        </p:nvPicPr>
        <p:blipFill>
          <a:blip r:embed="rId4" cstate="print"/>
          <a:srcRect/>
          <a:stretch>
            <a:fillRect/>
          </a:stretch>
        </p:blipFill>
        <p:spPr bwMode="auto">
          <a:xfrm>
            <a:off x="323528" y="836712"/>
            <a:ext cx="8460894" cy="5473030"/>
          </a:xfrm>
          <a:prstGeom prst="rect">
            <a:avLst/>
          </a:prstGeom>
          <a:noFill/>
          <a:ln w="9525">
            <a:noFill/>
            <a:miter lim="800000"/>
            <a:headEnd/>
            <a:tailEnd/>
          </a:ln>
        </p:spPr>
      </p:pic>
      <p:sp>
        <p:nvSpPr>
          <p:cNvPr id="9" name="Espaço Reservado para Rodapé 4"/>
          <p:cNvSpPr txBox="1">
            <a:spLocks/>
          </p:cNvSpPr>
          <p:nvPr/>
        </p:nvSpPr>
        <p:spPr>
          <a:xfrm>
            <a:off x="683568" y="6346759"/>
            <a:ext cx="7886700" cy="4355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
        <p:nvSpPr>
          <p:cNvPr id="10" name="CaixaDeTexto 9"/>
          <p:cNvSpPr txBox="1"/>
          <p:nvPr/>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107950" y="333375"/>
            <a:ext cx="8856663" cy="523875"/>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CO" altLang="pt-BR" sz="2800" b="1" dirty="0">
                <a:solidFill>
                  <a:srgbClr val="0070C0"/>
                </a:solidFill>
                <a:latin typeface="+mn-lt"/>
              </a:rPr>
              <a:t>OPERAÇÃO NECATOR</a:t>
            </a:r>
            <a:endParaRPr lang="es-CO" altLang="pt-BR" sz="2800" dirty="0">
              <a:solidFill>
                <a:srgbClr val="0070C0"/>
              </a:solidFill>
              <a:latin typeface="+mn-lt"/>
            </a:endParaRPr>
          </a:p>
        </p:txBody>
      </p:sp>
      <p:graphicFrame>
        <p:nvGraphicFramePr>
          <p:cNvPr id="7" name="Diagrama 6"/>
          <p:cNvGraphicFramePr/>
          <p:nvPr>
            <p:extLst>
              <p:ext uri="{D42A27DB-BD31-4B8C-83A1-F6EECF244321}">
                <p14:modId xmlns:p14="http://schemas.microsoft.com/office/powerpoint/2010/main" val="2646975337"/>
              </p:ext>
            </p:extLst>
          </p:nvPr>
        </p:nvGraphicFramePr>
        <p:xfrm>
          <a:off x="107504" y="1772816"/>
          <a:ext cx="8856984"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CaixaDeTexto 7"/>
          <p:cNvSpPr txBox="1"/>
          <p:nvPr/>
        </p:nvSpPr>
        <p:spPr>
          <a:xfrm>
            <a:off x="771525" y="1196975"/>
            <a:ext cx="8215313" cy="400110"/>
          </a:xfrm>
          <a:prstGeom prst="rect">
            <a:avLst/>
          </a:prstGeom>
          <a:solidFill>
            <a:schemeClr val="accent2">
              <a:lumMod val="75000"/>
            </a:schemeClr>
          </a:solidFill>
        </p:spPr>
        <p:txBody>
          <a:bodyPr>
            <a:spAutoFit/>
          </a:bodyPr>
          <a:lstStyle/>
          <a:p>
            <a:pPr algn="ctr" eaLnBrk="1" hangingPunct="1">
              <a:spcAft>
                <a:spcPts val="1200"/>
              </a:spcAft>
              <a:defRPr/>
            </a:pPr>
            <a:r>
              <a:rPr lang="pt-BR" sz="2000" b="1" dirty="0">
                <a:solidFill>
                  <a:schemeClr val="bg1"/>
                </a:solidFill>
              </a:rPr>
              <a:t>Investigação: alvo inicial – 4 auditores fiscais do município de São Paulo</a:t>
            </a:r>
          </a:p>
        </p:txBody>
      </p:sp>
      <p:pic>
        <p:nvPicPr>
          <p:cNvPr id="5" name="Imagem 3"/>
          <p:cNvPicPr>
            <a:picLocks noChangeAspect="1"/>
          </p:cNvPicPr>
          <p:nvPr/>
        </p:nvPicPr>
        <p:blipFill>
          <a:blip r:embed="rId7" cstate="print"/>
          <a:srcRect/>
          <a:stretch>
            <a:fillRect/>
          </a:stretch>
        </p:blipFill>
        <p:spPr bwMode="auto">
          <a:xfrm>
            <a:off x="-71438" y="6286500"/>
            <a:ext cx="1785938" cy="627063"/>
          </a:xfrm>
          <a:prstGeom prst="rect">
            <a:avLst/>
          </a:prstGeom>
          <a:noFill/>
          <a:ln w="9525">
            <a:noFill/>
            <a:miter lim="800000"/>
            <a:headEnd/>
            <a:tailEnd/>
          </a:ln>
        </p:spPr>
      </p:pic>
      <p:sp>
        <p:nvSpPr>
          <p:cNvPr id="6" name="CaixaDeTexto 5"/>
          <p:cNvSpPr txBox="1"/>
          <p:nvPr/>
        </p:nvSpPr>
        <p:spPr>
          <a:xfrm>
            <a:off x="-51476" y="6211669"/>
            <a:ext cx="8388424" cy="646331"/>
          </a:xfrm>
          <a:prstGeom prst="rect">
            <a:avLst/>
          </a:prstGeom>
          <a:solidFill>
            <a:schemeClr val="bg1"/>
          </a:solidFill>
        </p:spPr>
        <p:txBody>
          <a:bodyPr wrap="square" rtlCol="0">
            <a:spAutoFit/>
          </a:bodyPr>
          <a:lstStyle/>
          <a:p>
            <a:endParaRPr lang="pt-BR" dirty="0"/>
          </a:p>
          <a:p>
            <a:endParaRPr lang="pt-BR" dirty="0"/>
          </a:p>
        </p:txBody>
      </p:sp>
      <p:sp>
        <p:nvSpPr>
          <p:cNvPr id="9" name="Espaço Reservado para Rodapé 4"/>
          <p:cNvSpPr txBox="1">
            <a:spLocks/>
          </p:cNvSpPr>
          <p:nvPr/>
        </p:nvSpPr>
        <p:spPr>
          <a:xfrm>
            <a:off x="683568" y="6346759"/>
            <a:ext cx="7886700" cy="4355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
        <p:nvSpPr>
          <p:cNvPr id="10" name="CaixaDeTexto 9"/>
          <p:cNvSpPr txBox="1"/>
          <p:nvPr/>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a:spLocks noChangeArrowheads="1"/>
          </p:cNvSpPr>
          <p:nvPr/>
        </p:nvSpPr>
        <p:spPr bwMode="auto">
          <a:xfrm>
            <a:off x="684213" y="158750"/>
            <a:ext cx="8208962" cy="9110186"/>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CO" altLang="pt-BR" sz="3200" b="1" dirty="0">
                <a:solidFill>
                  <a:srgbClr val="0070C0"/>
                </a:solidFill>
                <a:latin typeface="+mn-lt"/>
              </a:rPr>
              <a:t>DESDOBRAMENTOS</a:t>
            </a:r>
          </a:p>
          <a:p>
            <a:pPr algn="just" eaLnBrk="1" hangingPunct="1">
              <a:defRPr/>
            </a:pPr>
            <a:endParaRPr lang="es-CO" altLang="pt-BR" sz="2400" b="1" dirty="0">
              <a:latin typeface="+mn-lt"/>
            </a:endParaRPr>
          </a:p>
          <a:p>
            <a:pPr eaLnBrk="1" hangingPunct="1">
              <a:defRPr/>
            </a:pPr>
            <a:r>
              <a:rPr lang="pt-BR" altLang="pt-BR" sz="2400" b="1" dirty="0">
                <a:latin typeface="+mn-lt"/>
              </a:rPr>
              <a:t>Prejuízo potencial estimado: 500 milhões de reais </a:t>
            </a:r>
          </a:p>
          <a:p>
            <a:pPr eaLnBrk="1" hangingPunct="1">
              <a:defRPr/>
            </a:pPr>
            <a:r>
              <a:rPr lang="pt-BR" altLang="pt-BR" sz="2400" b="1" dirty="0">
                <a:latin typeface="+mn-lt"/>
              </a:rPr>
              <a:t>(mais de 400 empresas envolvidas)</a:t>
            </a:r>
          </a:p>
          <a:p>
            <a:pPr algn="just" eaLnBrk="1" hangingPunct="1">
              <a:defRPr/>
            </a:pPr>
            <a:r>
              <a:rPr lang="es-CO" altLang="pt-BR" sz="2200" b="1" dirty="0">
                <a:solidFill>
                  <a:srgbClr val="0070C0"/>
                </a:solidFill>
                <a:latin typeface="+mn-lt"/>
              </a:rPr>
              <a:t>	</a:t>
            </a:r>
          </a:p>
          <a:p>
            <a:pPr marL="342900" indent="-342900" algn="just" eaLnBrk="1" hangingPunct="1">
              <a:buFontTx/>
              <a:buChar char="-"/>
              <a:defRPr/>
            </a:pPr>
            <a:r>
              <a:rPr lang="es-CO" altLang="pt-BR" sz="2000" b="1" dirty="0">
                <a:latin typeface="+mn-lt"/>
              </a:rPr>
              <a:t>CGM-SP/</a:t>
            </a:r>
            <a:r>
              <a:rPr lang="es-CO" altLang="pt-BR" sz="2000" b="1" dirty="0" err="1">
                <a:latin typeface="+mn-lt"/>
              </a:rPr>
              <a:t>Ass.Inteligência</a:t>
            </a:r>
            <a:r>
              <a:rPr lang="es-CO" altLang="pt-BR" sz="2000" b="1" dirty="0">
                <a:latin typeface="+mn-lt"/>
              </a:rPr>
              <a:t> </a:t>
            </a:r>
            <a:r>
              <a:rPr lang="es-CO" altLang="pt-BR" sz="2000" dirty="0">
                <a:latin typeface="+mn-lt"/>
              </a:rPr>
              <a:t>(2013/2014): </a:t>
            </a:r>
            <a:r>
              <a:rPr lang="es-CO" altLang="pt-BR" sz="2000" dirty="0" err="1">
                <a:latin typeface="+mn-lt"/>
              </a:rPr>
              <a:t>Análise</a:t>
            </a:r>
            <a:r>
              <a:rPr lang="es-CO" altLang="pt-BR" sz="2000" dirty="0">
                <a:latin typeface="+mn-lt"/>
              </a:rPr>
              <a:t> Patrimonial Preliminar (174)</a:t>
            </a:r>
          </a:p>
          <a:p>
            <a:pPr algn="just" eaLnBrk="1" hangingPunct="1">
              <a:defRPr/>
            </a:pPr>
            <a:endParaRPr lang="es-CO" altLang="pt-BR" sz="2000" dirty="0">
              <a:latin typeface="+mn-lt"/>
            </a:endParaRPr>
          </a:p>
          <a:p>
            <a:pPr marL="342900" indent="-342900" algn="just" eaLnBrk="1" hangingPunct="1">
              <a:buFontTx/>
              <a:buChar char="-"/>
              <a:defRPr/>
            </a:pPr>
            <a:r>
              <a:rPr lang="es-CO" altLang="pt-BR" sz="2000" b="1" dirty="0">
                <a:latin typeface="+mn-lt"/>
              </a:rPr>
              <a:t>CGM-SP/</a:t>
            </a:r>
            <a:r>
              <a:rPr lang="es-CO" altLang="pt-BR" sz="2000" b="1" dirty="0" err="1">
                <a:latin typeface="+mn-lt"/>
              </a:rPr>
              <a:t>Corregedoria</a:t>
            </a:r>
            <a:r>
              <a:rPr lang="es-CO" altLang="pt-BR" sz="2000" dirty="0">
                <a:latin typeface="+mn-lt"/>
              </a:rPr>
              <a:t> (2013/2014): </a:t>
            </a:r>
            <a:r>
              <a:rPr lang="es-CO" altLang="pt-BR" sz="2000" dirty="0" err="1">
                <a:latin typeface="+mn-lt"/>
              </a:rPr>
              <a:t>Sindicâncias</a:t>
            </a:r>
            <a:r>
              <a:rPr lang="es-CO" altLang="pt-BR" sz="2000" dirty="0">
                <a:latin typeface="+mn-lt"/>
              </a:rPr>
              <a:t> </a:t>
            </a:r>
            <a:r>
              <a:rPr lang="es-CO" altLang="pt-BR" sz="2000" dirty="0" err="1">
                <a:latin typeface="+mn-lt"/>
              </a:rPr>
              <a:t>Patrimoniais</a:t>
            </a:r>
            <a:r>
              <a:rPr lang="es-CO" altLang="pt-BR" sz="2000" dirty="0">
                <a:latin typeface="+mn-lt"/>
              </a:rPr>
              <a:t> (49), </a:t>
            </a:r>
            <a:r>
              <a:rPr lang="es-CO" altLang="pt-BR" sz="2000" dirty="0" err="1">
                <a:latin typeface="+mn-lt"/>
              </a:rPr>
              <a:t>PADs</a:t>
            </a:r>
            <a:r>
              <a:rPr lang="es-CO" altLang="pt-BR" sz="2000" dirty="0">
                <a:latin typeface="+mn-lt"/>
              </a:rPr>
              <a:t> (17), </a:t>
            </a:r>
            <a:r>
              <a:rPr lang="es-CO" altLang="pt-BR" sz="2000" dirty="0" err="1">
                <a:latin typeface="+mn-lt"/>
              </a:rPr>
              <a:t>Demissões</a:t>
            </a:r>
            <a:r>
              <a:rPr lang="es-CO" altLang="pt-BR" sz="2000" dirty="0">
                <a:latin typeface="+mn-lt"/>
              </a:rPr>
              <a:t> (14)</a:t>
            </a:r>
          </a:p>
          <a:p>
            <a:pPr algn="just" eaLnBrk="1" hangingPunct="1">
              <a:defRPr/>
            </a:pPr>
            <a:endParaRPr lang="es-CO" altLang="pt-BR" sz="2000" dirty="0">
              <a:latin typeface="+mn-lt"/>
            </a:endParaRPr>
          </a:p>
          <a:p>
            <a:pPr marL="342900" indent="-342900" algn="just" eaLnBrk="1" hangingPunct="1">
              <a:buFontTx/>
              <a:buChar char="-"/>
              <a:defRPr/>
            </a:pPr>
            <a:r>
              <a:rPr lang="es-CO" altLang="pt-BR" sz="2000" b="1" dirty="0">
                <a:latin typeface="+mn-lt"/>
              </a:rPr>
              <a:t>PMSP/SEF</a:t>
            </a:r>
            <a:r>
              <a:rPr lang="es-CO" altLang="pt-BR" sz="2000" dirty="0">
                <a:latin typeface="+mn-lt"/>
              </a:rPr>
              <a:t> (2013/2014): Autos de </a:t>
            </a:r>
            <a:r>
              <a:rPr lang="es-CO" altLang="pt-BR" sz="2000" dirty="0" err="1">
                <a:latin typeface="+mn-lt"/>
              </a:rPr>
              <a:t>Infração</a:t>
            </a:r>
            <a:r>
              <a:rPr lang="es-CO" altLang="pt-BR" sz="2000" dirty="0">
                <a:latin typeface="+mn-lt"/>
              </a:rPr>
              <a:t> (140 </a:t>
            </a:r>
            <a:r>
              <a:rPr lang="es-CO" altLang="pt-BR" sz="2000" dirty="0" err="1">
                <a:latin typeface="+mn-lt"/>
              </a:rPr>
              <a:t>milhões</a:t>
            </a:r>
            <a:r>
              <a:rPr lang="es-CO" altLang="pt-BR" sz="2000" dirty="0">
                <a:latin typeface="+mn-lt"/>
              </a:rPr>
              <a:t> </a:t>
            </a:r>
            <a:r>
              <a:rPr lang="es-CO" altLang="pt-BR" sz="2000" dirty="0" err="1">
                <a:latin typeface="+mn-lt"/>
              </a:rPr>
              <a:t>já</a:t>
            </a:r>
            <a:r>
              <a:rPr lang="es-CO" altLang="pt-BR" sz="2000" dirty="0">
                <a:latin typeface="+mn-lt"/>
              </a:rPr>
              <a:t> pagos, </a:t>
            </a:r>
            <a:r>
              <a:rPr lang="es-CO" altLang="pt-BR" sz="2000" dirty="0" err="1">
                <a:latin typeface="+mn-lt"/>
              </a:rPr>
              <a:t>incluindo</a:t>
            </a:r>
            <a:r>
              <a:rPr lang="es-CO" altLang="pt-BR" sz="2000" dirty="0">
                <a:latin typeface="+mn-lt"/>
              </a:rPr>
              <a:t> multas e </a:t>
            </a:r>
            <a:r>
              <a:rPr lang="es-CO" altLang="pt-BR" sz="2000" dirty="0" err="1">
                <a:latin typeface="+mn-lt"/>
              </a:rPr>
              <a:t>correção</a:t>
            </a:r>
            <a:r>
              <a:rPr lang="es-CO" altLang="pt-BR" sz="2000" dirty="0">
                <a:latin typeface="+mn-lt"/>
              </a:rPr>
              <a:t> </a:t>
            </a:r>
            <a:r>
              <a:rPr lang="es-CO" altLang="pt-BR" sz="2000" dirty="0" err="1">
                <a:latin typeface="+mn-lt"/>
              </a:rPr>
              <a:t>monetária</a:t>
            </a:r>
            <a:r>
              <a:rPr lang="es-CO" altLang="pt-BR" sz="2000" dirty="0">
                <a:latin typeface="+mn-lt"/>
              </a:rPr>
              <a:t>).</a:t>
            </a:r>
          </a:p>
          <a:p>
            <a:pPr marL="342900" indent="-342900" algn="just" eaLnBrk="1" hangingPunct="1">
              <a:buFontTx/>
              <a:buChar char="-"/>
              <a:defRPr/>
            </a:pPr>
            <a:endParaRPr lang="es-CO" altLang="pt-BR" sz="2000" dirty="0">
              <a:latin typeface="+mn-lt"/>
            </a:endParaRPr>
          </a:p>
          <a:p>
            <a:pPr marL="342900" indent="-342900" algn="just" eaLnBrk="1" hangingPunct="1">
              <a:buFontTx/>
              <a:buChar char="-"/>
              <a:defRPr/>
            </a:pPr>
            <a:r>
              <a:rPr lang="es-CO" altLang="pt-BR" sz="2000" b="1" dirty="0">
                <a:latin typeface="+mn-lt"/>
              </a:rPr>
              <a:t>MP-SP</a:t>
            </a:r>
            <a:r>
              <a:rPr lang="es-CO" altLang="pt-BR" sz="2000" dirty="0">
                <a:latin typeface="+mn-lt"/>
              </a:rPr>
              <a:t> (2014): </a:t>
            </a:r>
            <a:r>
              <a:rPr lang="es-CO" altLang="pt-BR" sz="2000" dirty="0" err="1">
                <a:latin typeface="+mn-lt"/>
              </a:rPr>
              <a:t>Bloqueio</a:t>
            </a:r>
            <a:r>
              <a:rPr lang="es-CO" altLang="pt-BR" sz="2000" dirty="0">
                <a:latin typeface="+mn-lt"/>
              </a:rPr>
              <a:t> de </a:t>
            </a:r>
            <a:r>
              <a:rPr lang="es-CO" altLang="pt-BR" sz="2000" dirty="0" err="1">
                <a:latin typeface="+mn-lt"/>
              </a:rPr>
              <a:t>Bens</a:t>
            </a:r>
            <a:r>
              <a:rPr lang="es-CO" altLang="pt-BR" sz="2000" dirty="0">
                <a:latin typeface="+mn-lt"/>
              </a:rPr>
              <a:t> (130 </a:t>
            </a:r>
            <a:r>
              <a:rPr lang="es-CO" altLang="pt-BR" sz="2000" dirty="0" err="1">
                <a:latin typeface="+mn-lt"/>
              </a:rPr>
              <a:t>milhões</a:t>
            </a:r>
            <a:r>
              <a:rPr lang="es-CO" altLang="pt-BR" sz="2000" dirty="0">
                <a:latin typeface="+mn-lt"/>
              </a:rPr>
              <a:t>)</a:t>
            </a:r>
          </a:p>
          <a:p>
            <a:pPr marL="342900" indent="-342900" algn="just" eaLnBrk="1" hangingPunct="1">
              <a:buFontTx/>
              <a:buChar char="-"/>
              <a:defRPr/>
            </a:pPr>
            <a:endParaRPr lang="es-CO" altLang="pt-BR" sz="2000" dirty="0">
              <a:latin typeface="+mn-lt"/>
            </a:endParaRPr>
          </a:p>
          <a:p>
            <a:pPr marL="342900" indent="-342900" algn="just" eaLnBrk="1" hangingPunct="1">
              <a:buFontTx/>
              <a:buChar char="-"/>
              <a:defRPr/>
            </a:pPr>
            <a:r>
              <a:rPr lang="es-CO" altLang="pt-BR" sz="2000" b="1" dirty="0">
                <a:latin typeface="+mn-lt"/>
              </a:rPr>
              <a:t>PMSP/CGM</a:t>
            </a:r>
            <a:r>
              <a:rPr lang="es-CO" altLang="pt-BR" sz="2000" dirty="0">
                <a:latin typeface="+mn-lt"/>
              </a:rPr>
              <a:t> (2013-2015): </a:t>
            </a:r>
            <a:r>
              <a:rPr lang="es-CO" altLang="pt-BR" sz="2000" dirty="0" err="1">
                <a:latin typeface="+mn-lt"/>
              </a:rPr>
              <a:t>Cessão</a:t>
            </a:r>
            <a:r>
              <a:rPr lang="es-CO" altLang="pt-BR" sz="2000" dirty="0">
                <a:latin typeface="+mn-lt"/>
              </a:rPr>
              <a:t> gratuita do Sistema SISPATRI (8 Termos firmados, CGE-MG e TCE-RO </a:t>
            </a:r>
            <a:r>
              <a:rPr lang="es-CO" altLang="pt-BR" sz="2000" dirty="0" err="1">
                <a:latin typeface="+mn-lt"/>
              </a:rPr>
              <a:t>em</a:t>
            </a:r>
            <a:r>
              <a:rPr lang="es-CO" altLang="pt-BR" sz="2000" dirty="0">
                <a:latin typeface="+mn-lt"/>
              </a:rPr>
              <a:t> </a:t>
            </a:r>
            <a:r>
              <a:rPr lang="es-CO" altLang="pt-BR" sz="2000" dirty="0" err="1">
                <a:latin typeface="+mn-lt"/>
              </a:rPr>
              <a:t>funcionamento</a:t>
            </a:r>
            <a:r>
              <a:rPr lang="es-CO" altLang="pt-BR" sz="2000" dirty="0">
                <a:latin typeface="+mn-lt"/>
              </a:rPr>
              <a:t>).</a:t>
            </a:r>
          </a:p>
          <a:p>
            <a:pPr algn="just" eaLnBrk="1" hangingPunct="1">
              <a:defRPr/>
            </a:pPr>
            <a:endParaRPr lang="es-CO" altLang="pt-BR" sz="2200" dirty="0">
              <a:latin typeface="+mn-lt"/>
            </a:endParaRPr>
          </a:p>
          <a:p>
            <a:pPr marL="342900" indent="-342900" algn="just" eaLnBrk="1" hangingPunct="1">
              <a:buFontTx/>
              <a:buChar char="-"/>
              <a:defRPr/>
            </a:pPr>
            <a:endParaRPr lang="es-CO" altLang="pt-BR" sz="2200" dirty="0">
              <a:latin typeface="+mn-lt"/>
            </a:endParaRPr>
          </a:p>
          <a:p>
            <a:pPr eaLnBrk="1" hangingPunct="1">
              <a:defRPr/>
            </a:pPr>
            <a:endParaRPr lang="es-CO" altLang="pt-BR" sz="2200" b="1" dirty="0">
              <a:latin typeface="+mn-lt"/>
            </a:endParaRPr>
          </a:p>
          <a:p>
            <a:pPr eaLnBrk="1" hangingPunct="1">
              <a:defRPr/>
            </a:pPr>
            <a:endParaRPr lang="es-CO" altLang="pt-BR" sz="2200" dirty="0">
              <a:latin typeface="+mn-lt"/>
            </a:endParaRPr>
          </a:p>
          <a:p>
            <a:pPr eaLnBrk="1" hangingPunct="1">
              <a:defRPr/>
            </a:pPr>
            <a:endParaRPr lang="es-CO" altLang="pt-BR" sz="2200" dirty="0">
              <a:latin typeface="+mn-lt"/>
            </a:endParaRPr>
          </a:p>
          <a:p>
            <a:pPr eaLnBrk="1" hangingPunct="1">
              <a:defRPr/>
            </a:pPr>
            <a:endParaRPr lang="es-CO" altLang="pt-BR" sz="2200" b="1" dirty="0">
              <a:latin typeface="+mn-lt"/>
            </a:endParaRPr>
          </a:p>
          <a:p>
            <a:pPr eaLnBrk="1" hangingPunct="1">
              <a:defRPr/>
            </a:pPr>
            <a:endParaRPr lang="es-CO" altLang="pt-BR" sz="2400" b="1" dirty="0">
              <a:latin typeface="+mn-lt"/>
            </a:endParaRPr>
          </a:p>
          <a:p>
            <a:pPr eaLnBrk="1" hangingPunct="1">
              <a:defRPr/>
            </a:pPr>
            <a:endParaRPr lang="es-CO" altLang="pt-BR" sz="2400" dirty="0">
              <a:solidFill>
                <a:srgbClr val="0070C0"/>
              </a:solidFill>
              <a:latin typeface="+mn-lt"/>
            </a:endParaRPr>
          </a:p>
        </p:txBody>
      </p:sp>
      <p:pic>
        <p:nvPicPr>
          <p:cNvPr id="3" name="Imagem 3"/>
          <p:cNvPicPr>
            <a:picLocks noChangeAspect="1"/>
          </p:cNvPicPr>
          <p:nvPr/>
        </p:nvPicPr>
        <p:blipFill>
          <a:blip r:embed="rId3" cstate="print"/>
          <a:srcRect/>
          <a:stretch>
            <a:fillRect/>
          </a:stretch>
        </p:blipFill>
        <p:spPr bwMode="auto">
          <a:xfrm>
            <a:off x="-71438" y="6286500"/>
            <a:ext cx="1785938" cy="627063"/>
          </a:xfrm>
          <a:prstGeom prst="rect">
            <a:avLst/>
          </a:prstGeom>
          <a:noFill/>
          <a:ln w="9525">
            <a:noFill/>
            <a:miter lim="800000"/>
            <a:headEnd/>
            <a:tailEnd/>
          </a:ln>
        </p:spPr>
      </p:pic>
      <p:sp>
        <p:nvSpPr>
          <p:cNvPr id="4" name="CaixaDeTexto 3"/>
          <p:cNvSpPr txBox="1"/>
          <p:nvPr/>
        </p:nvSpPr>
        <p:spPr>
          <a:xfrm>
            <a:off x="-73470" y="6211669"/>
            <a:ext cx="8388424" cy="646331"/>
          </a:xfrm>
          <a:prstGeom prst="rect">
            <a:avLst/>
          </a:prstGeom>
          <a:solidFill>
            <a:schemeClr val="bg1"/>
          </a:solidFill>
        </p:spPr>
        <p:txBody>
          <a:bodyPr wrap="square" rtlCol="0">
            <a:spAutoFit/>
          </a:bodyPr>
          <a:lstStyle/>
          <a:p>
            <a:endParaRPr lang="pt-BR" dirty="0"/>
          </a:p>
          <a:p>
            <a:endParaRPr lang="pt-BR" dirty="0"/>
          </a:p>
        </p:txBody>
      </p:sp>
      <p:sp>
        <p:nvSpPr>
          <p:cNvPr id="5" name="Espaço Reservado para Rodapé 4"/>
          <p:cNvSpPr txBox="1">
            <a:spLocks/>
          </p:cNvSpPr>
          <p:nvPr/>
        </p:nvSpPr>
        <p:spPr>
          <a:xfrm>
            <a:off x="683568" y="6346759"/>
            <a:ext cx="7886700" cy="435525"/>
          </a:xfrm>
          <a:prstGeom prst="rect">
            <a:avLst/>
          </a:prstGeom>
        </p:spPr>
        <p:txBody>
          <a:bodyPr vert="horz" lIns="91440" tIns="45720" rIns="91440" bIns="45720" rtlCol="0" anchor="ctr"/>
          <a:lstStyle>
            <a:defPPr>
              <a:defRPr lang="pt-BR"/>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
        <p:nvSpPr>
          <p:cNvPr id="6" name="CaixaDeTexto 5"/>
          <p:cNvSpPr txBox="1"/>
          <p:nvPr/>
        </p:nvSpPr>
        <p:spPr>
          <a:xfrm>
            <a:off x="7245752" y="6372036"/>
            <a:ext cx="936520" cy="369332"/>
          </a:xfrm>
          <a:prstGeom prst="rect">
            <a:avLst/>
          </a:prstGeom>
          <a:noFill/>
        </p:spPr>
        <p:txBody>
          <a:bodyPr wrap="square" rtlCol="0">
            <a:spAutoFit/>
          </a:bodyPr>
          <a:lstStyle/>
          <a:p>
            <a:pPr algn="ctr"/>
            <a:r>
              <a:rPr lang="pt-BR" b="1" dirty="0">
                <a:solidFill>
                  <a:schemeClr val="accent5">
                    <a:lumMod val="50000"/>
                  </a:schemeClr>
                </a:solidFill>
              </a:rPr>
              <a:t>CGU</a:t>
            </a:r>
          </a:p>
        </p:txBody>
      </p:sp>
    </p:spTree>
  </p:cSld>
  <p:clrMapOvr>
    <a:masterClrMapping/>
  </p:clrMapOvr>
  <p:transition spd="slow">
    <p:wipe dir="d"/>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Transparência Ativa na atividade Correcional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5" name="Subtítulo 2"/>
          <p:cNvSpPr txBox="1">
            <a:spLocks/>
          </p:cNvSpPr>
          <p:nvPr/>
        </p:nvSpPr>
        <p:spPr>
          <a:xfrm>
            <a:off x="323528" y="5517232"/>
            <a:ext cx="8352928" cy="432048"/>
          </a:xfrm>
          <a:prstGeom prst="rect">
            <a:avLst/>
          </a:prstGeom>
          <a:solidFill>
            <a:schemeClr val="accent1">
              <a:lumMod val="75000"/>
            </a:schemeClr>
          </a:solidFill>
        </p:spPr>
        <p:txBody>
          <a:bodyPr vert="horz" lIns="91440" tIns="45720" rIns="91440" bIns="45720" rtlCol="0">
            <a:normAutofit/>
          </a:bodyPr>
          <a:lstStyle/>
          <a:p>
            <a:pPr algn="ctr"/>
            <a:r>
              <a:rPr lang="pt-BR" sz="2000" dirty="0">
                <a:solidFill>
                  <a:schemeClr val="bg1"/>
                </a:solidFill>
                <a:latin typeface="Arial" pitchFamily="34" charset="0"/>
                <a:cs typeface="Arial" pitchFamily="34" charset="0"/>
              </a:rPr>
              <a:t> POSICIONAMENTO DO ÓRGÃO NO COMBATE À CORRUPÇÃO</a:t>
            </a:r>
          </a:p>
        </p:txBody>
      </p:sp>
      <p:pic>
        <p:nvPicPr>
          <p:cNvPr id="11" name="Imagem 10" descr="fotoEmpresa2.jpg"/>
          <p:cNvPicPr>
            <a:picLocks noChangeAspect="1"/>
          </p:cNvPicPr>
          <p:nvPr/>
        </p:nvPicPr>
        <p:blipFill>
          <a:blip r:embed="rId2" cstate="print"/>
          <a:stretch>
            <a:fillRect/>
          </a:stretch>
        </p:blipFill>
        <p:spPr>
          <a:xfrm>
            <a:off x="395536" y="1772816"/>
            <a:ext cx="3923928" cy="3441845"/>
          </a:xfrm>
          <a:prstGeom prst="rect">
            <a:avLst/>
          </a:prstGeom>
        </p:spPr>
      </p:pic>
      <p:sp>
        <p:nvSpPr>
          <p:cNvPr id="12" name="CaixaDeTexto 11"/>
          <p:cNvSpPr txBox="1"/>
          <p:nvPr/>
        </p:nvSpPr>
        <p:spPr>
          <a:xfrm>
            <a:off x="4499992" y="1556792"/>
            <a:ext cx="4320480" cy="523220"/>
          </a:xfrm>
          <a:prstGeom prst="rect">
            <a:avLst/>
          </a:prstGeom>
          <a:solidFill>
            <a:schemeClr val="accent5">
              <a:lumMod val="20000"/>
              <a:lumOff val="80000"/>
            </a:schemeClr>
          </a:solidFill>
        </p:spPr>
        <p:txBody>
          <a:bodyPr wrap="square" rtlCol="0">
            <a:spAutoFit/>
          </a:bodyPr>
          <a:lstStyle/>
          <a:p>
            <a:pPr algn="ctr">
              <a:spcAft>
                <a:spcPts val="1200"/>
              </a:spcAft>
            </a:pPr>
            <a:r>
              <a:rPr lang="pt-BR" sz="2800" b="1" dirty="0"/>
              <a:t>Informação = Propaganda</a:t>
            </a:r>
          </a:p>
        </p:txBody>
      </p:sp>
      <p:sp>
        <p:nvSpPr>
          <p:cNvPr id="13" name="CaixaDeTexto 12"/>
          <p:cNvSpPr txBox="1"/>
          <p:nvPr/>
        </p:nvSpPr>
        <p:spPr>
          <a:xfrm>
            <a:off x="4716016" y="2276872"/>
            <a:ext cx="3960440" cy="2862322"/>
          </a:xfrm>
          <a:prstGeom prst="rect">
            <a:avLst/>
          </a:prstGeom>
          <a:noFill/>
        </p:spPr>
        <p:txBody>
          <a:bodyPr wrap="square" rtlCol="0">
            <a:spAutoFit/>
          </a:bodyPr>
          <a:lstStyle/>
          <a:p>
            <a:r>
              <a:rPr lang="pt-BR" sz="2000" dirty="0"/>
              <a:t>Página na intranet institucional: o papel da Corregedoria</a:t>
            </a:r>
          </a:p>
          <a:p>
            <a:pPr lvl="1">
              <a:buFont typeface="Arial" pitchFamily="34" charset="0"/>
              <a:buChar char="•"/>
            </a:pPr>
            <a:r>
              <a:rPr lang="pt-BR" sz="2000" dirty="0"/>
              <a:t> Atividades</a:t>
            </a:r>
          </a:p>
          <a:p>
            <a:pPr lvl="1">
              <a:buFont typeface="Arial" pitchFamily="34" charset="0"/>
              <a:buChar char="•"/>
            </a:pPr>
            <a:r>
              <a:rPr lang="pt-BR" sz="2000" dirty="0"/>
              <a:t> Dados Consolidados</a:t>
            </a:r>
          </a:p>
          <a:p>
            <a:pPr lvl="1">
              <a:buFont typeface="Arial" pitchFamily="34" charset="0"/>
              <a:buChar char="•"/>
            </a:pPr>
            <a:r>
              <a:rPr lang="pt-BR" sz="2000" dirty="0"/>
              <a:t> Parcerias e Resultados</a:t>
            </a:r>
          </a:p>
          <a:p>
            <a:pPr lvl="1">
              <a:buFont typeface="Arial" pitchFamily="34" charset="0"/>
              <a:buChar char="•"/>
            </a:pPr>
            <a:r>
              <a:rPr lang="pt-BR" sz="2000" dirty="0"/>
              <a:t> Deveres e Proibições </a:t>
            </a:r>
          </a:p>
          <a:p>
            <a:pPr lvl="1">
              <a:buFont typeface="Arial" pitchFamily="34" charset="0"/>
              <a:buChar char="•"/>
            </a:pPr>
            <a:r>
              <a:rPr lang="pt-BR" sz="2000" dirty="0"/>
              <a:t> Como denunciar infrações</a:t>
            </a:r>
          </a:p>
          <a:p>
            <a:pPr lvl="1">
              <a:buFont typeface="Arial" pitchFamily="34" charset="0"/>
              <a:buChar char="•"/>
            </a:pPr>
            <a:r>
              <a:rPr lang="pt-BR" sz="2000" dirty="0"/>
              <a:t> O que é o processo disciplinar</a:t>
            </a:r>
          </a:p>
          <a:p>
            <a:pPr algn="r"/>
            <a:r>
              <a:rPr lang="pt-BR" sz="2000" i="1" dirty="0"/>
              <a:t> </a:t>
            </a:r>
            <a:r>
              <a:rPr lang="pt-BR" sz="2000" i="1" dirty="0">
                <a:solidFill>
                  <a:schemeClr val="accent5">
                    <a:lumMod val="75000"/>
                  </a:schemeClr>
                </a:solidFill>
              </a:rPr>
              <a:t>quebrar mitos</a:t>
            </a:r>
          </a:p>
        </p:txBody>
      </p:sp>
      <p:cxnSp>
        <p:nvCxnSpPr>
          <p:cNvPr id="17" name="Conector reto 16"/>
          <p:cNvCxnSpPr/>
          <p:nvPr/>
        </p:nvCxnSpPr>
        <p:spPr>
          <a:xfrm flipH="1">
            <a:off x="6588224" y="1700808"/>
            <a:ext cx="72008" cy="216024"/>
          </a:xfrm>
          <a:prstGeom prst="line">
            <a:avLst/>
          </a:prstGeom>
          <a:ln w="34925">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Corregedoria como parceira na Prevenção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2" name="CaixaDeTexto 11"/>
          <p:cNvSpPr txBox="1"/>
          <p:nvPr/>
        </p:nvSpPr>
        <p:spPr>
          <a:xfrm>
            <a:off x="395536" y="1340768"/>
            <a:ext cx="8280920" cy="954107"/>
          </a:xfrm>
          <a:prstGeom prst="rect">
            <a:avLst/>
          </a:prstGeom>
          <a:solidFill>
            <a:schemeClr val="accent3">
              <a:lumMod val="20000"/>
              <a:lumOff val="80000"/>
            </a:schemeClr>
          </a:solidFill>
        </p:spPr>
        <p:txBody>
          <a:bodyPr wrap="square" rtlCol="0">
            <a:spAutoFit/>
          </a:bodyPr>
          <a:lstStyle/>
          <a:p>
            <a:pPr algn="ctr"/>
            <a:r>
              <a:rPr lang="pt-BR" sz="2800" b="1" dirty="0"/>
              <a:t>Parceria com  Comissão de Ética e </a:t>
            </a:r>
          </a:p>
          <a:p>
            <a:pPr algn="ctr"/>
            <a:r>
              <a:rPr lang="pt-BR" sz="2800" b="1" dirty="0"/>
              <a:t>Área de Gestão de Pessoas / Capacitação</a:t>
            </a:r>
          </a:p>
        </p:txBody>
      </p:sp>
      <p:sp>
        <p:nvSpPr>
          <p:cNvPr id="13" name="CaixaDeTexto 12"/>
          <p:cNvSpPr txBox="1"/>
          <p:nvPr/>
        </p:nvSpPr>
        <p:spPr>
          <a:xfrm>
            <a:off x="624134" y="2524431"/>
            <a:ext cx="5760640" cy="3724096"/>
          </a:xfrm>
          <a:prstGeom prst="rect">
            <a:avLst/>
          </a:prstGeom>
          <a:noFill/>
        </p:spPr>
        <p:txBody>
          <a:bodyPr wrap="square" rtlCol="0">
            <a:spAutoFit/>
          </a:bodyPr>
          <a:lstStyle/>
          <a:p>
            <a:pPr>
              <a:spcAft>
                <a:spcPts val="1200"/>
              </a:spcAft>
              <a:buFont typeface="Arial" pitchFamily="34" charset="0"/>
              <a:buChar char="•"/>
            </a:pPr>
            <a:r>
              <a:rPr lang="pt-BR" sz="2800" dirty="0"/>
              <a:t> Treinamentos de caráter preventivo</a:t>
            </a:r>
          </a:p>
          <a:p>
            <a:pPr>
              <a:spcAft>
                <a:spcPts val="1200"/>
              </a:spcAft>
              <a:buFont typeface="Arial" pitchFamily="34" charset="0"/>
              <a:buChar char="•"/>
            </a:pPr>
            <a:r>
              <a:rPr lang="pt-BR" sz="2800" dirty="0"/>
              <a:t> Apoio na produção e atualização de conteúdos  e casos práticos</a:t>
            </a:r>
          </a:p>
          <a:p>
            <a:pPr>
              <a:spcAft>
                <a:spcPts val="1200"/>
              </a:spcAft>
              <a:buFont typeface="Arial" pitchFamily="34" charset="0"/>
              <a:buChar char="•"/>
            </a:pPr>
            <a:r>
              <a:rPr lang="pt-BR" sz="2800" dirty="0"/>
              <a:t> Identificação de casos recorrentes</a:t>
            </a:r>
          </a:p>
          <a:p>
            <a:pPr>
              <a:spcAft>
                <a:spcPts val="1200"/>
              </a:spcAft>
              <a:buFont typeface="Arial" pitchFamily="34" charset="0"/>
              <a:buChar char="•"/>
            </a:pPr>
            <a:r>
              <a:rPr lang="pt-BR" sz="2800" dirty="0"/>
              <a:t> Identificação de setores, programas e locais críticos para ações específicas</a:t>
            </a:r>
          </a:p>
          <a:p>
            <a:pPr>
              <a:spcAft>
                <a:spcPts val="1200"/>
              </a:spcAft>
              <a:buFont typeface="Arial" pitchFamily="34" charset="0"/>
              <a:buChar char="•"/>
            </a:pPr>
            <a:r>
              <a:rPr lang="pt-BR" sz="2800" dirty="0"/>
              <a:t> Monitoramento de resultados</a:t>
            </a:r>
            <a:r>
              <a:rPr lang="pt-BR" sz="2000" i="1" dirty="0"/>
              <a:t> </a:t>
            </a:r>
          </a:p>
        </p:txBody>
      </p:sp>
      <p:pic>
        <p:nvPicPr>
          <p:cNvPr id="14" name="Imagem 13" descr="download (6).png"/>
          <p:cNvPicPr>
            <a:picLocks noChangeAspect="1"/>
          </p:cNvPicPr>
          <p:nvPr/>
        </p:nvPicPr>
        <p:blipFill>
          <a:blip r:embed="rId2" cstate="print"/>
          <a:stretch>
            <a:fillRect/>
          </a:stretch>
        </p:blipFill>
        <p:spPr>
          <a:xfrm>
            <a:off x="6488287" y="2558711"/>
            <a:ext cx="1189055" cy="1008112"/>
          </a:xfrm>
          <a:prstGeom prst="rect">
            <a:avLst/>
          </a:prstGeom>
        </p:spPr>
      </p:pic>
      <p:pic>
        <p:nvPicPr>
          <p:cNvPr id="16" name="Imagem 15" descr="images (8).jpg"/>
          <p:cNvPicPr>
            <a:picLocks noChangeAspect="1"/>
          </p:cNvPicPr>
          <p:nvPr/>
        </p:nvPicPr>
        <p:blipFill>
          <a:blip r:embed="rId3" cstate="print"/>
          <a:stretch>
            <a:fillRect/>
          </a:stretch>
        </p:blipFill>
        <p:spPr>
          <a:xfrm>
            <a:off x="7082814" y="5085184"/>
            <a:ext cx="1872208" cy="802375"/>
          </a:xfrm>
          <a:prstGeom prst="rect">
            <a:avLst/>
          </a:prstGeom>
        </p:spPr>
      </p:pic>
      <p:pic>
        <p:nvPicPr>
          <p:cNvPr id="18" name="Imagem 17" descr="download (8).png"/>
          <p:cNvPicPr>
            <a:picLocks noChangeAspect="1"/>
          </p:cNvPicPr>
          <p:nvPr/>
        </p:nvPicPr>
        <p:blipFill>
          <a:blip r:embed="rId4" cstate="print"/>
          <a:stretch>
            <a:fillRect/>
          </a:stretch>
        </p:blipFill>
        <p:spPr>
          <a:xfrm>
            <a:off x="6813246" y="4005064"/>
            <a:ext cx="864096" cy="808941"/>
          </a:xfrm>
          <a:prstGeom prst="rect">
            <a:avLst/>
          </a:prstGeom>
        </p:spPr>
      </p:pic>
      <p:pic>
        <p:nvPicPr>
          <p:cNvPr id="19" name="Imagem 18" descr="download (9).png"/>
          <p:cNvPicPr>
            <a:picLocks noChangeAspect="1"/>
          </p:cNvPicPr>
          <p:nvPr/>
        </p:nvPicPr>
        <p:blipFill>
          <a:blip r:embed="rId5" cstate="print"/>
          <a:stretch>
            <a:fillRect/>
          </a:stretch>
        </p:blipFill>
        <p:spPr>
          <a:xfrm>
            <a:off x="7884368" y="3233415"/>
            <a:ext cx="813247" cy="813247"/>
          </a:xfrm>
          <a:prstGeom prst="rect">
            <a:avLst/>
          </a:prstGeo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460432" cy="720080"/>
          </a:xfrm>
          <a:solidFill>
            <a:schemeClr val="tx2">
              <a:lumMod val="75000"/>
            </a:schemeClr>
          </a:solidFill>
        </p:spPr>
        <p:txBody>
          <a:bodyPr>
            <a:noAutofit/>
          </a:bodyPr>
          <a:lstStyle/>
          <a:p>
            <a:pPr algn="l"/>
            <a:r>
              <a:rPr lang="pt-BR" sz="3100" dirty="0">
                <a:solidFill>
                  <a:schemeClr val="bg1"/>
                </a:solidFill>
              </a:rPr>
              <a:t>  Corregedoria como um dos pilares da integridade</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228469" y="3588582"/>
            <a:ext cx="8568952" cy="2288690"/>
          </a:xfrm>
          <a:prstGeom prst="rect">
            <a:avLst/>
          </a:prstGeom>
          <a:solidFill>
            <a:schemeClr val="bg1">
              <a:lumMod val="95000"/>
            </a:schemeClr>
          </a:solidFill>
        </p:spPr>
        <p:txBody>
          <a:bodyPr vert="horz" lIns="91440" tIns="45720" rIns="91440" bIns="45720" rtlCol="0">
            <a:normAutofit fontScale="92500" lnSpcReduction="10000"/>
          </a:bodyPr>
          <a:lstStyle/>
          <a:p>
            <a:r>
              <a:rPr lang="pt-BR" sz="2200" dirty="0"/>
              <a:t>Guia de Implantação de Programa de Integridade nas Empresas Estatais:</a:t>
            </a:r>
          </a:p>
          <a:p>
            <a:endParaRPr lang="pt-BR" sz="2200" dirty="0">
              <a:latin typeface="Arial" pitchFamily="34" charset="0"/>
              <a:cs typeface="Arial" pitchFamily="34" charset="0"/>
            </a:endParaRPr>
          </a:p>
          <a:p>
            <a:pPr algn="just"/>
            <a:r>
              <a:rPr lang="pt-BR" sz="3200" dirty="0"/>
              <a:t>A gestão da integridade é um componente da boa </a:t>
            </a:r>
            <a:r>
              <a:rPr lang="pt-BR" sz="3200" dirty="0">
                <a:solidFill>
                  <a:srgbClr val="FF0000"/>
                </a:solidFill>
              </a:rPr>
              <a:t>governança</a:t>
            </a:r>
            <a:r>
              <a:rPr lang="pt-BR" sz="3200" dirty="0"/>
              <a:t>, condição prévia que dá às outras atividades da entidade </a:t>
            </a:r>
            <a:r>
              <a:rPr lang="pt-BR" sz="3200" dirty="0">
                <a:solidFill>
                  <a:srgbClr val="FF0000"/>
                </a:solidFill>
              </a:rPr>
              <a:t>legitimidade, confiabilidade e eficiência</a:t>
            </a:r>
            <a:r>
              <a:rPr lang="pt-BR" sz="3200" dirty="0"/>
              <a:t>.</a:t>
            </a:r>
            <a:endParaRPr lang="pt-BR" sz="3000" dirty="0">
              <a:latin typeface="Arial" pitchFamily="34" charset="0"/>
              <a:cs typeface="Arial" pitchFamily="34" charset="0"/>
            </a:endParaRPr>
          </a:p>
        </p:txBody>
      </p:sp>
      <p:sp>
        <p:nvSpPr>
          <p:cNvPr id="11" name="Subtítulo 2"/>
          <p:cNvSpPr>
            <a:spLocks noGrp="1"/>
          </p:cNvSpPr>
          <p:nvPr>
            <p:ph type="subTitle" idx="1"/>
          </p:nvPr>
        </p:nvSpPr>
        <p:spPr>
          <a:xfrm>
            <a:off x="209835" y="1384474"/>
            <a:ext cx="8460432" cy="1224136"/>
          </a:xfrm>
          <a:solidFill>
            <a:schemeClr val="bg1">
              <a:lumMod val="95000"/>
            </a:schemeClr>
          </a:solidFill>
        </p:spPr>
        <p:txBody>
          <a:bodyPr>
            <a:normAutofit/>
          </a:bodyPr>
          <a:lstStyle/>
          <a:p>
            <a:pPr algn="l"/>
            <a:r>
              <a:rPr lang="pt-BR" dirty="0">
                <a:solidFill>
                  <a:schemeClr val="tx1"/>
                </a:solidFill>
              </a:rPr>
              <a:t>Como a Corregedoria impacta a organização? </a:t>
            </a:r>
            <a:r>
              <a:rPr lang="pt-BR" b="1" dirty="0">
                <a:solidFill>
                  <a:srgbClr val="0070C0"/>
                </a:solidFill>
              </a:rPr>
              <a:t>RESULTADOS      IMAGEM       PROCEDIMENTOS</a:t>
            </a:r>
          </a:p>
        </p:txBody>
      </p:sp>
      <p:sp>
        <p:nvSpPr>
          <p:cNvPr id="12" name="Seta para baixo 11"/>
          <p:cNvSpPr/>
          <p:nvPr/>
        </p:nvSpPr>
        <p:spPr>
          <a:xfrm>
            <a:off x="3779912" y="2708920"/>
            <a:ext cx="1008112" cy="792088"/>
          </a:xfrm>
          <a:prstGeom prst="down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412776"/>
            <a:ext cx="4896544" cy="400110"/>
          </a:xfrm>
          <a:prstGeom prst="rect">
            <a:avLst/>
          </a:prstGeom>
          <a:solidFill>
            <a:schemeClr val="accent6">
              <a:lumMod val="40000"/>
              <a:lumOff val="60000"/>
            </a:schemeClr>
          </a:solidFill>
        </p:spPr>
        <p:txBody>
          <a:bodyPr wrap="square" rtlCol="0">
            <a:spAutoFit/>
          </a:bodyPr>
          <a:lstStyle/>
          <a:p>
            <a:r>
              <a:rPr lang="pt-BR" sz="2000" dirty="0"/>
              <a:t>ESPECIALIZAÇÃO DA FUNÇÃO CORRECIONAL</a:t>
            </a:r>
          </a:p>
        </p:txBody>
      </p:sp>
      <p:sp>
        <p:nvSpPr>
          <p:cNvPr id="14" name="Subtítulo 2"/>
          <p:cNvSpPr txBox="1">
            <a:spLocks/>
          </p:cNvSpPr>
          <p:nvPr/>
        </p:nvSpPr>
        <p:spPr>
          <a:xfrm>
            <a:off x="755576" y="5445224"/>
            <a:ext cx="7704856" cy="648072"/>
          </a:xfrm>
          <a:prstGeom prst="rect">
            <a:avLst/>
          </a:prstGeom>
          <a:solidFill>
            <a:schemeClr val="accent6">
              <a:lumMod val="75000"/>
            </a:schemeClr>
          </a:solidFill>
        </p:spPr>
        <p:txBody>
          <a:bodyPr vert="horz" lIns="91440" tIns="45720" rIns="91440" bIns="45720" rtlCol="0">
            <a:normAutofit/>
          </a:bodyPr>
          <a:lstStyle/>
          <a:p>
            <a:pPr algn="ctr"/>
            <a:r>
              <a:rPr lang="pt-BR" sz="2800" dirty="0">
                <a:solidFill>
                  <a:schemeClr val="bg1"/>
                </a:solidFill>
                <a:latin typeface="Arial" pitchFamily="34" charset="0"/>
                <a:cs typeface="Arial" pitchFamily="34" charset="0"/>
              </a:rPr>
              <a:t> COMPROMETIMENTO DA ALTA DIREÇÃO </a:t>
            </a:r>
          </a:p>
        </p:txBody>
      </p:sp>
      <p:pic>
        <p:nvPicPr>
          <p:cNvPr id="17" name="Imagem 16" descr="board-755792_960_720.jpg"/>
          <p:cNvPicPr>
            <a:picLocks noChangeAspect="1"/>
          </p:cNvPicPr>
          <p:nvPr/>
        </p:nvPicPr>
        <p:blipFill>
          <a:blip r:embed="rId2" cstate="print"/>
          <a:stretch>
            <a:fillRect/>
          </a:stretch>
        </p:blipFill>
        <p:spPr>
          <a:xfrm>
            <a:off x="5796136" y="1340768"/>
            <a:ext cx="3131840" cy="2061795"/>
          </a:xfrm>
          <a:prstGeom prst="rect">
            <a:avLst/>
          </a:prstGeom>
        </p:spPr>
      </p:pic>
      <p:sp>
        <p:nvSpPr>
          <p:cNvPr id="18" name="CaixaDeTexto 17"/>
          <p:cNvSpPr txBox="1"/>
          <p:nvPr/>
        </p:nvSpPr>
        <p:spPr>
          <a:xfrm>
            <a:off x="251520" y="2276872"/>
            <a:ext cx="6408712" cy="1846659"/>
          </a:xfrm>
          <a:prstGeom prst="rect">
            <a:avLst/>
          </a:prstGeom>
          <a:noFill/>
        </p:spPr>
        <p:txBody>
          <a:bodyPr wrap="square" rtlCol="0">
            <a:spAutoFit/>
          </a:bodyPr>
          <a:lstStyle/>
          <a:p>
            <a:r>
              <a:rPr lang="pt-BR" sz="2000" dirty="0"/>
              <a:t>CORREGEDOR(A) SECCIONAL</a:t>
            </a:r>
          </a:p>
          <a:p>
            <a:endParaRPr lang="pt-BR" sz="1100" dirty="0"/>
          </a:p>
          <a:p>
            <a:pPr marL="0" lvl="1">
              <a:buFont typeface="Wingdings" pitchFamily="2" charset="2"/>
              <a:buChar char="ü"/>
            </a:pPr>
            <a:r>
              <a:rPr lang="pt-BR" sz="2000" dirty="0"/>
              <a:t> mandato fixo para o cargo </a:t>
            </a:r>
          </a:p>
          <a:p>
            <a:pPr marL="0" lvl="1">
              <a:buFont typeface="Wingdings" pitchFamily="2" charset="2"/>
              <a:buChar char="ü"/>
            </a:pPr>
            <a:r>
              <a:rPr lang="pt-BR" sz="2000" dirty="0"/>
              <a:t> requisitos mínimos para o provimento </a:t>
            </a:r>
          </a:p>
          <a:p>
            <a:pPr marL="0" lvl="1">
              <a:buFont typeface="Wingdings" pitchFamily="2" charset="2"/>
              <a:buChar char="ü"/>
            </a:pPr>
            <a:r>
              <a:rPr lang="pt-BR" sz="2000" dirty="0"/>
              <a:t> indicação para o cargo submetida à aprovação </a:t>
            </a:r>
          </a:p>
          <a:p>
            <a:pPr marL="0" lvl="1"/>
            <a:r>
              <a:rPr lang="pt-BR" sz="2000" dirty="0"/>
              <a:t>da </a:t>
            </a:r>
            <a:r>
              <a:rPr lang="pt-BR" sz="2000" dirty="0" err="1"/>
              <a:t>Corregedoria-Geral</a:t>
            </a:r>
            <a:r>
              <a:rPr lang="pt-BR" sz="2000" dirty="0"/>
              <a:t> da União (Órgão Central do SISCOR)</a:t>
            </a:r>
            <a:endParaRPr lang="pt-BR" dirty="0"/>
          </a:p>
        </p:txBody>
      </p:sp>
      <p:sp>
        <p:nvSpPr>
          <p:cNvPr id="19" name="CaixaDeTexto 18"/>
          <p:cNvSpPr txBox="1"/>
          <p:nvPr/>
        </p:nvSpPr>
        <p:spPr>
          <a:xfrm>
            <a:off x="395536" y="4437112"/>
            <a:ext cx="8280920" cy="707886"/>
          </a:xfrm>
          <a:prstGeom prst="rect">
            <a:avLst/>
          </a:prstGeom>
          <a:noFill/>
        </p:spPr>
        <p:txBody>
          <a:bodyPr wrap="square" rtlCol="0">
            <a:spAutoFit/>
          </a:bodyPr>
          <a:lstStyle/>
          <a:p>
            <a:pPr algn="ctr"/>
            <a:r>
              <a:rPr lang="pt-BR" sz="2000" b="1" dirty="0"/>
              <a:t>VINCULAÇÃO DIRETA AO DIRIGENTE MÁXIMO DO ÓRGÃO</a:t>
            </a:r>
          </a:p>
          <a:p>
            <a:pPr algn="ctr"/>
            <a:r>
              <a:rPr lang="pt-BR" sz="2000" dirty="0"/>
              <a:t>não deve estar subordinada a  outra área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548680"/>
            <a:ext cx="8748464" cy="792089"/>
          </a:xfrm>
          <a:solidFill>
            <a:schemeClr val="tx2">
              <a:lumMod val="75000"/>
            </a:schemeClr>
          </a:solidFill>
        </p:spPr>
        <p:txBody>
          <a:bodyPr>
            <a:noAutofit/>
          </a:bodyPr>
          <a:lstStyle/>
          <a:p>
            <a:r>
              <a:rPr lang="pt-BR" sz="3300" dirty="0">
                <a:solidFill>
                  <a:schemeClr val="bg1"/>
                </a:solidFill>
              </a:rPr>
              <a:t>Qual a importância estratégica da Corregedoria?</a:t>
            </a:r>
          </a:p>
        </p:txBody>
      </p:sp>
      <p:sp>
        <p:nvSpPr>
          <p:cNvPr id="3" name="Subtítulo 2"/>
          <p:cNvSpPr>
            <a:spLocks noGrp="1"/>
          </p:cNvSpPr>
          <p:nvPr>
            <p:ph type="subTitle" idx="1"/>
          </p:nvPr>
        </p:nvSpPr>
        <p:spPr>
          <a:xfrm>
            <a:off x="396702" y="5006616"/>
            <a:ext cx="8460432" cy="864096"/>
          </a:xfrm>
          <a:solidFill>
            <a:schemeClr val="bg1">
              <a:lumMod val="95000"/>
            </a:schemeClr>
          </a:solidFill>
        </p:spPr>
        <p:txBody>
          <a:bodyPr>
            <a:normAutofit/>
          </a:bodyPr>
          <a:lstStyle/>
          <a:p>
            <a:pPr algn="l"/>
            <a:r>
              <a:rPr lang="pt-BR" sz="3400" dirty="0">
                <a:solidFill>
                  <a:schemeClr val="tx1"/>
                </a:solidFill>
              </a:rPr>
              <a:t>Como a Corregedoria impacta a organização? </a:t>
            </a:r>
            <a:endParaRPr lang="pt-BR" sz="3400" b="1" dirty="0">
              <a:solidFill>
                <a:srgbClr val="0070C0"/>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0" name="Imagem 9" descr="download.jpg"/>
          <p:cNvPicPr>
            <a:picLocks noChangeAspect="1"/>
          </p:cNvPicPr>
          <p:nvPr/>
        </p:nvPicPr>
        <p:blipFill>
          <a:blip r:embed="rId2" cstate="print"/>
          <a:stretch>
            <a:fillRect/>
          </a:stretch>
        </p:blipFill>
        <p:spPr>
          <a:xfrm>
            <a:off x="2123728" y="1916832"/>
            <a:ext cx="4987432" cy="2664296"/>
          </a:xfrm>
          <a:prstGeom prst="rect">
            <a:avLst/>
          </a:prstGeom>
        </p:spPr>
      </p:pic>
      <p:sp>
        <p:nvSpPr>
          <p:cNvPr id="11" name="Espaço Reservado para Rodapé 4"/>
          <p:cNvSpPr>
            <a:spLocks noGrp="1"/>
          </p:cNvSpPr>
          <p:nvPr>
            <p:ph type="ftr" sz="quarter" idx="4294967295"/>
          </p:nvPr>
        </p:nvSpPr>
        <p:spPr>
          <a:xfrm>
            <a:off x="683568" y="6346759"/>
            <a:ext cx="7886700" cy="4355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pt-BR" sz="1100" dirty="0">
                <a:latin typeface="Arial" panose="020B0604020202020204" pitchFamily="34" charset="0"/>
                <a:cs typeface="Arial" panose="020B0604020202020204" pitchFamily="34" charset="0"/>
              </a:rPr>
              <a:t>Curso de Aperfeiçoamento da Atividade Correcional nas Corregedoras Seccionais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196752"/>
            <a:ext cx="8568952" cy="707886"/>
          </a:xfrm>
          <a:prstGeom prst="rect">
            <a:avLst/>
          </a:prstGeom>
          <a:solidFill>
            <a:schemeClr val="accent6">
              <a:lumMod val="40000"/>
              <a:lumOff val="60000"/>
            </a:schemeClr>
          </a:solidFill>
        </p:spPr>
        <p:txBody>
          <a:bodyPr wrap="square" rtlCol="0">
            <a:spAutoFit/>
          </a:bodyPr>
          <a:lstStyle/>
          <a:p>
            <a:pPr algn="ctr"/>
            <a:r>
              <a:rPr lang="pt-BR" sz="2000" b="1" dirty="0"/>
              <a:t>COMPETÊNCIAS</a:t>
            </a:r>
            <a:r>
              <a:rPr lang="pt-BR" sz="2000" dirty="0"/>
              <a:t> ASSEGURADAS NO REGIMENTO E </a:t>
            </a:r>
          </a:p>
          <a:p>
            <a:pPr algn="ctr"/>
            <a:r>
              <a:rPr lang="pt-BR" sz="2000" dirty="0"/>
              <a:t>DEMAIS NORMATIVOS INTERNOS</a:t>
            </a:r>
          </a:p>
        </p:txBody>
      </p:sp>
      <p:sp>
        <p:nvSpPr>
          <p:cNvPr id="18" name="CaixaDeTexto 17"/>
          <p:cNvSpPr txBox="1"/>
          <p:nvPr/>
        </p:nvSpPr>
        <p:spPr>
          <a:xfrm>
            <a:off x="251520" y="1916832"/>
            <a:ext cx="8496944" cy="4785926"/>
          </a:xfrm>
          <a:prstGeom prst="rect">
            <a:avLst/>
          </a:prstGeom>
          <a:solidFill>
            <a:schemeClr val="bg1"/>
          </a:solidFill>
        </p:spPr>
        <p:txBody>
          <a:bodyPr wrap="square" rtlCol="0">
            <a:spAutoFit/>
          </a:bodyPr>
          <a:lstStyle/>
          <a:p>
            <a:pPr marL="0" lvl="1">
              <a:spcAft>
                <a:spcPts val="300"/>
              </a:spcAft>
              <a:buFont typeface="Wingdings" pitchFamily="2" charset="2"/>
              <a:buChar char="ü"/>
            </a:pPr>
            <a:r>
              <a:rPr lang="pt-BR" sz="2000" dirty="0"/>
              <a:t> gerenciar as atividades correcionais</a:t>
            </a:r>
          </a:p>
          <a:p>
            <a:pPr marL="0" lvl="1">
              <a:spcAft>
                <a:spcPts val="300"/>
              </a:spcAft>
              <a:buFont typeface="Wingdings" pitchFamily="2" charset="2"/>
              <a:buChar char="ü"/>
            </a:pPr>
            <a:r>
              <a:rPr lang="pt-BR" sz="2000" dirty="0"/>
              <a:t> analisar denúncias e representações</a:t>
            </a:r>
          </a:p>
          <a:p>
            <a:pPr marL="0" lvl="1">
              <a:spcAft>
                <a:spcPts val="300"/>
              </a:spcAft>
              <a:buFont typeface="Wingdings" pitchFamily="2" charset="2"/>
              <a:buChar char="ü"/>
            </a:pPr>
            <a:r>
              <a:rPr lang="pt-BR" sz="2000" dirty="0"/>
              <a:t> promover o juízo de admissibilidade correcional</a:t>
            </a:r>
          </a:p>
          <a:p>
            <a:pPr marL="0" lvl="1">
              <a:spcAft>
                <a:spcPts val="300"/>
              </a:spcAft>
              <a:buFont typeface="Wingdings" pitchFamily="2" charset="2"/>
              <a:buChar char="ü"/>
            </a:pPr>
            <a:r>
              <a:rPr lang="pt-BR" sz="2000" dirty="0"/>
              <a:t> instaurar, prorrogar, reconduzir e arquivar procedimentos correcionais</a:t>
            </a:r>
          </a:p>
          <a:p>
            <a:pPr marL="0" lvl="1">
              <a:spcAft>
                <a:spcPts val="300"/>
              </a:spcAft>
              <a:buFont typeface="Wingdings" pitchFamily="2" charset="2"/>
              <a:buChar char="ü"/>
            </a:pPr>
            <a:r>
              <a:rPr lang="pt-BR" sz="2000" dirty="0"/>
              <a:t> instaurar processos de apuração de responsabilidade de pessoa jurídica</a:t>
            </a:r>
          </a:p>
          <a:p>
            <a:pPr marL="0" lvl="1">
              <a:spcAft>
                <a:spcPts val="300"/>
              </a:spcAft>
              <a:buFont typeface="Wingdings" pitchFamily="2" charset="2"/>
              <a:buChar char="ü"/>
            </a:pPr>
            <a:r>
              <a:rPr lang="pt-BR" sz="2000" dirty="0"/>
              <a:t> realizar inspeções correcionais</a:t>
            </a:r>
          </a:p>
          <a:p>
            <a:pPr marL="0" lvl="1">
              <a:spcAft>
                <a:spcPts val="300"/>
              </a:spcAft>
              <a:buFont typeface="Wingdings" pitchFamily="2" charset="2"/>
              <a:buChar char="ü"/>
            </a:pPr>
            <a:r>
              <a:rPr lang="pt-BR" sz="2000" dirty="0"/>
              <a:t> gerenciar e acompanhar as Comissões Processantes</a:t>
            </a:r>
          </a:p>
          <a:p>
            <a:pPr marL="0" lvl="1">
              <a:spcAft>
                <a:spcPts val="300"/>
              </a:spcAft>
              <a:buFont typeface="Wingdings" pitchFamily="2" charset="2"/>
              <a:buChar char="ü"/>
            </a:pPr>
            <a:r>
              <a:rPr lang="pt-BR" sz="2000" dirty="0"/>
              <a:t> gerenciar as informações correcionais e manter registro atualizado dos processos no Sistema CGU-PAD (e demais sistemas institucionais)</a:t>
            </a:r>
          </a:p>
          <a:p>
            <a:pPr marL="0" lvl="1">
              <a:spcAft>
                <a:spcPts val="300"/>
              </a:spcAft>
              <a:buFont typeface="Wingdings" pitchFamily="2" charset="2"/>
              <a:buChar char="ü"/>
            </a:pPr>
            <a:r>
              <a:rPr lang="pt-BR" sz="2000" dirty="0"/>
              <a:t> proceder à análise dos relatórios emitidos pelas Comissões Processantes</a:t>
            </a:r>
          </a:p>
          <a:p>
            <a:pPr marL="0" lvl="1">
              <a:spcAft>
                <a:spcPts val="300"/>
              </a:spcAft>
              <a:buFont typeface="Wingdings" pitchFamily="2" charset="2"/>
              <a:buChar char="ü"/>
            </a:pPr>
            <a:r>
              <a:rPr lang="pt-BR" sz="2000" dirty="0"/>
              <a:t> proceder ao julgamento de procedimentos investigativos e </a:t>
            </a:r>
            <a:r>
              <a:rPr lang="pt-BR" sz="2000" dirty="0" err="1"/>
              <a:t>PAD’s</a:t>
            </a:r>
            <a:r>
              <a:rPr lang="pt-BR" sz="2000" dirty="0"/>
              <a:t> (pena de advertência e suspensão de até 30 dias)</a:t>
            </a:r>
          </a:p>
          <a:p>
            <a:pPr marL="0" lvl="1">
              <a:spcAft>
                <a:spcPts val="300"/>
              </a:spcAft>
              <a:buFont typeface="Wingdings" pitchFamily="2" charset="2"/>
              <a:buChar char="ü"/>
            </a:pPr>
            <a:r>
              <a:rPr lang="pt-BR" sz="2000" dirty="0"/>
              <a:t> proceder à interlocução com as autoridades do SISCOR e coordenação de investigações com outros órgãos e instâncias de controle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A Corregedoria Seccional</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268760"/>
            <a:ext cx="8496944" cy="707886"/>
          </a:xfrm>
          <a:prstGeom prst="rect">
            <a:avLst/>
          </a:prstGeom>
          <a:solidFill>
            <a:schemeClr val="accent6">
              <a:lumMod val="40000"/>
              <a:lumOff val="60000"/>
            </a:schemeClr>
          </a:solidFill>
        </p:spPr>
        <p:txBody>
          <a:bodyPr wrap="square" rtlCol="0">
            <a:spAutoFit/>
          </a:bodyPr>
          <a:lstStyle/>
          <a:p>
            <a:pPr algn="ctr"/>
            <a:r>
              <a:rPr lang="pt-BR" sz="2000" b="1" dirty="0"/>
              <a:t>PRERROGATIVAS</a:t>
            </a:r>
            <a:r>
              <a:rPr lang="pt-BR" sz="2000" dirty="0"/>
              <a:t>  ASSEGURADAS NO REGIMENTO E </a:t>
            </a:r>
          </a:p>
          <a:p>
            <a:pPr algn="ctr"/>
            <a:r>
              <a:rPr lang="pt-BR" sz="2000" dirty="0"/>
              <a:t>DEMAIS NORMATIVOS INTERNOS</a:t>
            </a:r>
          </a:p>
        </p:txBody>
      </p:sp>
      <p:sp>
        <p:nvSpPr>
          <p:cNvPr id="18" name="CaixaDeTexto 17"/>
          <p:cNvSpPr txBox="1"/>
          <p:nvPr/>
        </p:nvSpPr>
        <p:spPr>
          <a:xfrm>
            <a:off x="323528" y="2276872"/>
            <a:ext cx="8496944" cy="2554545"/>
          </a:xfrm>
          <a:prstGeom prst="rect">
            <a:avLst/>
          </a:prstGeom>
          <a:noFill/>
        </p:spPr>
        <p:txBody>
          <a:bodyPr wrap="square" rtlCol="0">
            <a:spAutoFit/>
          </a:bodyPr>
          <a:lstStyle/>
          <a:p>
            <a:pPr>
              <a:spcAft>
                <a:spcPts val="1200"/>
              </a:spcAft>
              <a:buFont typeface="Wingdings" pitchFamily="2" charset="2"/>
              <a:buChar char="ü"/>
            </a:pPr>
            <a:r>
              <a:rPr lang="pt-BR" sz="2000" dirty="0"/>
              <a:t>Obrigatoriedade de os departamentos do órgão apresentarem as informações solicitadas, de forma tempestiva e completa</a:t>
            </a:r>
          </a:p>
          <a:p>
            <a:pPr>
              <a:spcAft>
                <a:spcPts val="1200"/>
              </a:spcAft>
              <a:buFont typeface="Wingdings" pitchFamily="2" charset="2"/>
              <a:buChar char="ü"/>
            </a:pPr>
            <a:r>
              <a:rPr lang="pt-BR" sz="2000" dirty="0"/>
              <a:t>Possibilidade de obter apoio necessário dos colaboradores das unidades e assistência de especialistas e profissionais, de dentro e de fora do órgão, quando considerado necessário</a:t>
            </a:r>
          </a:p>
          <a:p>
            <a:pPr>
              <a:spcAft>
                <a:spcPts val="1200"/>
              </a:spcAft>
              <a:buFont typeface="Wingdings" pitchFamily="2" charset="2"/>
              <a:buChar char="ü"/>
            </a:pPr>
            <a:r>
              <a:rPr lang="pt-BR" sz="2000" dirty="0"/>
              <a:t>Amplo acesso da comissão processante a todos os meios cabíveis para a elucidação dos fatos e a obtenção de provas.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Informações Adicionais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268761"/>
            <a:ext cx="4464496" cy="1938992"/>
          </a:xfrm>
          <a:prstGeom prst="rect">
            <a:avLst/>
          </a:prstGeom>
          <a:noFill/>
        </p:spPr>
        <p:txBody>
          <a:bodyPr wrap="square" rtlCol="0">
            <a:spAutoFit/>
          </a:bodyPr>
          <a:lstStyle/>
          <a:p>
            <a:pPr fontAlgn="base"/>
            <a:r>
              <a:rPr lang="pt-BR" sz="2000" dirty="0"/>
              <a:t>COLEÇÃO PROGRAMA DE INTEGRIDADE</a:t>
            </a:r>
          </a:p>
          <a:p>
            <a:pPr fontAlgn="base"/>
            <a:r>
              <a:rPr lang="pt-BR" sz="2000" dirty="0"/>
              <a:t> </a:t>
            </a:r>
            <a:r>
              <a:rPr lang="pt-BR" sz="2000" dirty="0">
                <a:hlinkClick r:id="rId2"/>
              </a:rPr>
              <a:t>http://www.cgu.gov.br/Publicacoes/etica-e-integridade/colecao-programa-de-integridade</a:t>
            </a:r>
            <a:endParaRPr lang="pt-BR" sz="2000" dirty="0"/>
          </a:p>
          <a:p>
            <a:pPr fontAlgn="base"/>
            <a:endParaRPr lang="pt-BR" sz="2000" dirty="0"/>
          </a:p>
        </p:txBody>
      </p:sp>
      <p:pic>
        <p:nvPicPr>
          <p:cNvPr id="11" name="Imagem 10" descr="integridade-administracao-publica.png"/>
          <p:cNvPicPr>
            <a:picLocks noChangeAspect="1"/>
          </p:cNvPicPr>
          <p:nvPr/>
        </p:nvPicPr>
        <p:blipFill>
          <a:blip r:embed="rId3" cstate="print"/>
          <a:stretch>
            <a:fillRect/>
          </a:stretch>
        </p:blipFill>
        <p:spPr>
          <a:xfrm>
            <a:off x="467544" y="3356992"/>
            <a:ext cx="1612699" cy="2285714"/>
          </a:xfrm>
          <a:prstGeom prst="rect">
            <a:avLst/>
          </a:prstGeom>
        </p:spPr>
      </p:pic>
      <p:pic>
        <p:nvPicPr>
          <p:cNvPr id="12" name="Imagem 11" descr="integridade-estatais.png"/>
          <p:cNvPicPr>
            <a:picLocks noChangeAspect="1"/>
          </p:cNvPicPr>
          <p:nvPr/>
        </p:nvPicPr>
        <p:blipFill>
          <a:blip r:embed="rId4" cstate="print"/>
          <a:stretch>
            <a:fillRect/>
          </a:stretch>
        </p:blipFill>
        <p:spPr>
          <a:xfrm>
            <a:off x="2699792" y="3356992"/>
            <a:ext cx="1612699" cy="2285714"/>
          </a:xfrm>
          <a:prstGeom prst="rect">
            <a:avLst/>
          </a:prstGeom>
        </p:spPr>
      </p:pic>
      <p:pic>
        <p:nvPicPr>
          <p:cNvPr id="14" name="Imagem 13" descr="d1961a83-6228-4440-bcca-abebfd99671a.png"/>
          <p:cNvPicPr>
            <a:picLocks noChangeAspect="1"/>
          </p:cNvPicPr>
          <p:nvPr/>
        </p:nvPicPr>
        <p:blipFill>
          <a:blip r:embed="rId5" cstate="print"/>
          <a:stretch>
            <a:fillRect/>
          </a:stretch>
        </p:blipFill>
        <p:spPr>
          <a:xfrm>
            <a:off x="5796136" y="3501008"/>
            <a:ext cx="1944216" cy="2023392"/>
          </a:xfrm>
          <a:prstGeom prst="rect">
            <a:avLst/>
          </a:prstGeom>
        </p:spPr>
      </p:pic>
      <p:sp>
        <p:nvSpPr>
          <p:cNvPr id="15" name="CaixaDeTexto 14"/>
          <p:cNvSpPr txBox="1"/>
          <p:nvPr/>
        </p:nvSpPr>
        <p:spPr>
          <a:xfrm>
            <a:off x="5004048" y="1268760"/>
            <a:ext cx="3564904" cy="2246769"/>
          </a:xfrm>
          <a:prstGeom prst="rect">
            <a:avLst/>
          </a:prstGeom>
          <a:noFill/>
        </p:spPr>
        <p:txBody>
          <a:bodyPr wrap="square" rtlCol="0">
            <a:spAutoFit/>
          </a:bodyPr>
          <a:lstStyle/>
          <a:p>
            <a:pPr fontAlgn="base"/>
            <a:r>
              <a:rPr lang="pt-BR" sz="2000" dirty="0"/>
              <a:t>PROGRAMA DE FOMENTO À INTEGRIDADE PÚBLICA (PROFIP)</a:t>
            </a:r>
          </a:p>
          <a:p>
            <a:pPr fontAlgn="base"/>
            <a:r>
              <a:rPr lang="pt-BR" sz="2000" dirty="0"/>
              <a:t> </a:t>
            </a:r>
            <a:r>
              <a:rPr lang="pt-BR" sz="2000" dirty="0">
                <a:hlinkClick r:id="rId6"/>
              </a:rPr>
              <a:t>http://www.cgu.gov.br/assuntos/etica-e-integridade/profip</a:t>
            </a:r>
            <a:endParaRPr lang="pt-BR" sz="2000" dirty="0"/>
          </a:p>
          <a:p>
            <a:pPr fontAlgn="base"/>
            <a:endParaRPr lang="pt-BR" sz="2000" dirty="0"/>
          </a:p>
          <a:p>
            <a:pPr fontAlgn="base"/>
            <a:endParaRPr lang="pt-BR" sz="20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Informações Adicionais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412776"/>
            <a:ext cx="3240360" cy="3816424"/>
          </a:xfrm>
          <a:prstGeom prst="rect">
            <a:avLst/>
          </a:prstGeom>
          <a:noFill/>
        </p:spPr>
        <p:txBody>
          <a:bodyPr vert="horz" lIns="91440" tIns="45720" rIns="91440" bIns="45720" rtlCol="0">
            <a:noAutofit/>
          </a:bodyPr>
          <a:lstStyle/>
          <a:p>
            <a:pPr marL="314982" indent="-314982"/>
            <a:endParaRPr lang="pt-BR" sz="2400" dirty="0">
              <a:solidFill>
                <a:srgbClr val="0070C0"/>
              </a:solidFill>
            </a:endParaRPr>
          </a:p>
          <a:p>
            <a:pPr marR="0" lvl="0" algn="ctr" fontAlgn="auto">
              <a:lnSpc>
                <a:spcPct val="100000"/>
              </a:lnSpc>
              <a:spcBef>
                <a:spcPct val="20000"/>
              </a:spcBef>
              <a:spcAft>
                <a:spcPts val="0"/>
              </a:spcAft>
              <a:buClrTx/>
              <a:buSzTx/>
              <a:tabLst/>
              <a:defRPr/>
            </a:pPr>
            <a:endParaRPr lang="pt-BR" sz="2000" dirty="0">
              <a:latin typeface="Arial" pitchFamily="34" charset="0"/>
              <a:cs typeface="Arial" pitchFamily="34" charset="0"/>
            </a:endParaRPr>
          </a:p>
        </p:txBody>
      </p:sp>
      <p:sp>
        <p:nvSpPr>
          <p:cNvPr id="13" name="CaixaDeTexto 12"/>
          <p:cNvSpPr txBox="1"/>
          <p:nvPr/>
        </p:nvSpPr>
        <p:spPr>
          <a:xfrm>
            <a:off x="251520" y="1268761"/>
            <a:ext cx="8496944" cy="1323439"/>
          </a:xfrm>
          <a:prstGeom prst="rect">
            <a:avLst/>
          </a:prstGeom>
          <a:noFill/>
        </p:spPr>
        <p:txBody>
          <a:bodyPr wrap="square" rtlCol="0">
            <a:spAutoFit/>
          </a:bodyPr>
          <a:lstStyle/>
          <a:p>
            <a:pPr fontAlgn="base"/>
            <a:r>
              <a:rPr lang="pt-BR" sz="2000" dirty="0"/>
              <a:t>AUDITORIA DE INTEGRIDADE</a:t>
            </a:r>
          </a:p>
          <a:p>
            <a:pPr fontAlgn="base"/>
            <a:r>
              <a:rPr lang="pt-BR" sz="2000" dirty="0">
                <a:hlinkClick r:id="rId2"/>
              </a:rPr>
              <a:t>http://www.cgu.gov.br/noticias/2016/02/cgu-avalia-politicas-de-integridade-de-quatro-estatais</a:t>
            </a:r>
            <a:endParaRPr lang="pt-BR" sz="2000" dirty="0"/>
          </a:p>
          <a:p>
            <a:pPr fontAlgn="base"/>
            <a:endParaRPr lang="pt-BR" sz="2000" dirty="0"/>
          </a:p>
        </p:txBody>
      </p:sp>
      <p:pic>
        <p:nvPicPr>
          <p:cNvPr id="16" name="Imagem 15" descr="Sem título.png"/>
          <p:cNvPicPr>
            <a:picLocks noChangeAspect="1"/>
          </p:cNvPicPr>
          <p:nvPr/>
        </p:nvPicPr>
        <p:blipFill>
          <a:blip r:embed="rId3" cstate="print"/>
          <a:stretch>
            <a:fillRect/>
          </a:stretch>
        </p:blipFill>
        <p:spPr>
          <a:xfrm>
            <a:off x="611560" y="2348880"/>
            <a:ext cx="7668696" cy="442974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820472" cy="720080"/>
          </a:xfrm>
          <a:solidFill>
            <a:schemeClr val="tx2">
              <a:lumMod val="75000"/>
            </a:schemeClr>
          </a:solidFill>
        </p:spPr>
        <p:txBody>
          <a:bodyPr>
            <a:noAutofit/>
          </a:bodyPr>
          <a:lstStyle/>
          <a:p>
            <a:pPr algn="l"/>
            <a:r>
              <a:rPr lang="pt-BR" sz="3600" dirty="0">
                <a:solidFill>
                  <a:schemeClr val="bg1"/>
                </a:solidFill>
              </a:rPr>
              <a:t>  Informações Adicionais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3" name="CaixaDeTexto 12"/>
          <p:cNvSpPr txBox="1"/>
          <p:nvPr/>
        </p:nvSpPr>
        <p:spPr>
          <a:xfrm>
            <a:off x="489636" y="1772816"/>
            <a:ext cx="8496944" cy="707886"/>
          </a:xfrm>
          <a:prstGeom prst="rect">
            <a:avLst/>
          </a:prstGeom>
          <a:noFill/>
        </p:spPr>
        <p:txBody>
          <a:bodyPr wrap="square" rtlCol="0">
            <a:spAutoFit/>
          </a:bodyPr>
          <a:lstStyle/>
          <a:p>
            <a:pPr fontAlgn="base"/>
            <a:r>
              <a:rPr lang="pt-BR" sz="2000" dirty="0"/>
              <a:t>AUDITORIA DE INTEGRIDADE - ACHADOS</a:t>
            </a:r>
          </a:p>
          <a:p>
            <a:pPr fontAlgn="base"/>
            <a:endParaRPr lang="pt-BR" sz="2000" dirty="0"/>
          </a:p>
        </p:txBody>
      </p:sp>
      <p:sp>
        <p:nvSpPr>
          <p:cNvPr id="11" name="CaixaDeTexto 10"/>
          <p:cNvSpPr txBox="1"/>
          <p:nvPr/>
        </p:nvSpPr>
        <p:spPr>
          <a:xfrm>
            <a:off x="431987" y="2596343"/>
            <a:ext cx="8280920" cy="3370153"/>
          </a:xfrm>
          <a:prstGeom prst="rect">
            <a:avLst/>
          </a:prstGeom>
          <a:noFill/>
        </p:spPr>
        <p:txBody>
          <a:bodyPr wrap="square" rtlCol="0">
            <a:spAutoFit/>
          </a:bodyPr>
          <a:lstStyle/>
          <a:p>
            <a:pPr algn="just">
              <a:spcAft>
                <a:spcPts val="1800"/>
              </a:spcAft>
              <a:buFont typeface="Wingdings" pitchFamily="2" charset="2"/>
              <a:buChar char="Ø"/>
            </a:pPr>
            <a:r>
              <a:rPr lang="pt-BR" sz="2100" dirty="0"/>
              <a:t> Falha no fluxo da denúncia (juízo de admissibilidade pela chefia da área)</a:t>
            </a:r>
          </a:p>
          <a:p>
            <a:pPr algn="just">
              <a:spcAft>
                <a:spcPts val="1800"/>
              </a:spcAft>
              <a:buFont typeface="Wingdings" pitchFamily="2" charset="2"/>
              <a:buChar char="Ø"/>
            </a:pPr>
            <a:r>
              <a:rPr lang="pt-BR" sz="2100" dirty="0"/>
              <a:t> Ausência de feedback da Corregedoria: não há retorno para a Alta Direção nem para os empregados (transparência interna)</a:t>
            </a:r>
          </a:p>
          <a:p>
            <a:pPr algn="just">
              <a:spcAft>
                <a:spcPts val="1800"/>
              </a:spcAft>
              <a:buFont typeface="Wingdings" pitchFamily="2" charset="2"/>
              <a:buChar char="Ø"/>
            </a:pPr>
            <a:r>
              <a:rPr lang="pt-BR" sz="2100" dirty="0"/>
              <a:t> Não dispõe de dados sobre os </a:t>
            </a:r>
            <a:r>
              <a:rPr lang="pt-BR" sz="2100" dirty="0" err="1"/>
              <a:t>PAD’s</a:t>
            </a:r>
            <a:r>
              <a:rPr lang="pt-BR" sz="2100" dirty="0"/>
              <a:t> (não implementou o CGU-PAD)</a:t>
            </a:r>
          </a:p>
          <a:p>
            <a:pPr algn="just">
              <a:spcAft>
                <a:spcPts val="1800"/>
              </a:spcAft>
              <a:buFont typeface="Wingdings" pitchFamily="2" charset="2"/>
              <a:buChar char="Ø"/>
            </a:pPr>
            <a:r>
              <a:rPr lang="pt-BR" sz="2100" dirty="0"/>
              <a:t> Entidade não dispõe de unidade especializada na área correcional. Deficiência de pessoal. Falha grave na apuração de indícios de fraude identificados nas ações de auditoria. Impacto na avaliação do comprometimento da Alta Administração da Empresa. </a:t>
            </a:r>
          </a:p>
        </p:txBody>
      </p:sp>
      <p:pic>
        <p:nvPicPr>
          <p:cNvPr id="12" name="Imagem 11" descr="download (5).png"/>
          <p:cNvPicPr>
            <a:picLocks noChangeAspect="1"/>
          </p:cNvPicPr>
          <p:nvPr/>
        </p:nvPicPr>
        <p:blipFill>
          <a:blip r:embed="rId2" cstate="print"/>
          <a:stretch>
            <a:fillRect/>
          </a:stretch>
        </p:blipFill>
        <p:spPr>
          <a:xfrm>
            <a:off x="6156176" y="1206456"/>
            <a:ext cx="2366714" cy="142002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4139952" cy="936104"/>
          </a:xfrm>
          <a:solidFill>
            <a:schemeClr val="tx2">
              <a:lumMod val="75000"/>
            </a:schemeClr>
          </a:solidFill>
        </p:spPr>
        <p:txBody>
          <a:bodyPr>
            <a:noAutofit/>
          </a:bodyPr>
          <a:lstStyle/>
          <a:p>
            <a:r>
              <a:rPr lang="pt-BR" sz="4000" dirty="0">
                <a:solidFill>
                  <a:schemeClr val="bg1"/>
                </a:solidFill>
              </a:rPr>
              <a:t>Visão Operacional</a:t>
            </a:r>
          </a:p>
        </p:txBody>
      </p:sp>
      <p:sp>
        <p:nvSpPr>
          <p:cNvPr id="3" name="Subtítulo 2"/>
          <p:cNvSpPr>
            <a:spLocks noGrp="1"/>
          </p:cNvSpPr>
          <p:nvPr>
            <p:ph type="subTitle" idx="1"/>
          </p:nvPr>
        </p:nvSpPr>
        <p:spPr>
          <a:xfrm>
            <a:off x="291963" y="3573016"/>
            <a:ext cx="3995936" cy="2808312"/>
          </a:xfrm>
          <a:noFill/>
        </p:spPr>
        <p:txBody>
          <a:bodyPr>
            <a:normAutofit/>
          </a:bodyPr>
          <a:lstStyle/>
          <a:p>
            <a:pPr marL="342900" indent="-342900" algn="l">
              <a:spcAft>
                <a:spcPts val="1200"/>
              </a:spcAft>
              <a:buFont typeface="Arial" panose="020B0604020202020204" pitchFamily="34" charset="0"/>
              <a:buChar char="•"/>
            </a:pPr>
            <a:r>
              <a:rPr lang="pt-BR" sz="2400" dirty="0">
                <a:solidFill>
                  <a:schemeClr val="tx1"/>
                </a:solidFill>
                <a:latin typeface="+mj-lt"/>
                <a:cs typeface="Arial" pitchFamily="34" charset="0"/>
              </a:rPr>
              <a:t>Cumprimento da legislação disciplinar</a:t>
            </a:r>
          </a:p>
          <a:p>
            <a:pPr algn="l">
              <a:spcAft>
                <a:spcPts val="1200"/>
              </a:spcAft>
              <a:buFont typeface="Arial" pitchFamily="34" charset="0"/>
              <a:buChar char="•"/>
            </a:pPr>
            <a:r>
              <a:rPr lang="pt-BR" sz="2400" dirty="0">
                <a:solidFill>
                  <a:schemeClr val="tx1"/>
                </a:solidFill>
                <a:latin typeface="+mj-lt"/>
                <a:cs typeface="Arial" pitchFamily="34" charset="0"/>
              </a:rPr>
              <a:t>  Abertura de </a:t>
            </a:r>
            <a:r>
              <a:rPr lang="pt-BR" sz="2400" dirty="0" err="1">
                <a:solidFill>
                  <a:schemeClr val="tx1"/>
                </a:solidFill>
                <a:latin typeface="+mj-lt"/>
                <a:cs typeface="Arial" pitchFamily="34" charset="0"/>
              </a:rPr>
              <a:t>PAD’s</a:t>
            </a:r>
            <a:endParaRPr lang="pt-BR" sz="2400" dirty="0">
              <a:solidFill>
                <a:schemeClr val="tx1"/>
              </a:solidFill>
              <a:latin typeface="+mj-lt"/>
              <a:cs typeface="Arial" pitchFamily="34" charset="0"/>
            </a:endParaRPr>
          </a:p>
          <a:p>
            <a:pPr algn="l">
              <a:spcAft>
                <a:spcPts val="1200"/>
              </a:spcAft>
              <a:buFont typeface="Arial" pitchFamily="34" charset="0"/>
              <a:buChar char="•"/>
            </a:pPr>
            <a:r>
              <a:rPr lang="pt-BR" sz="2400" dirty="0">
                <a:solidFill>
                  <a:schemeClr val="tx1"/>
                </a:solidFill>
                <a:latin typeface="+mj-lt"/>
                <a:cs typeface="Arial" pitchFamily="34" charset="0"/>
              </a:rPr>
              <a:t>  parte da Gestão de Pessoas / Contratos</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9" name="Título 1"/>
          <p:cNvSpPr txBox="1">
            <a:spLocks/>
          </p:cNvSpPr>
          <p:nvPr/>
        </p:nvSpPr>
        <p:spPr>
          <a:xfrm>
            <a:off x="5004048" y="332656"/>
            <a:ext cx="4139952" cy="936104"/>
          </a:xfrm>
          <a:prstGeom prst="rect">
            <a:avLst/>
          </a:prstGeom>
          <a:solidFill>
            <a:schemeClr val="tx2">
              <a:lumMod val="75000"/>
            </a:schemeClr>
          </a:solidFill>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pt-BR" sz="4000" b="0" i="0" u="none" strike="noStrike" kern="1200" cap="none" spc="0" normalizeH="0" baseline="0" noProof="0" dirty="0">
                <a:ln>
                  <a:noFill/>
                </a:ln>
                <a:solidFill>
                  <a:schemeClr val="bg1"/>
                </a:solidFill>
                <a:effectLst/>
                <a:uLnTx/>
                <a:uFillTx/>
                <a:latin typeface="+mj-lt"/>
                <a:ea typeface="+mj-ea"/>
                <a:cs typeface="+mj-cs"/>
              </a:rPr>
              <a:t>Visão Estratégica</a:t>
            </a:r>
          </a:p>
        </p:txBody>
      </p:sp>
      <p:sp>
        <p:nvSpPr>
          <p:cNvPr id="11" name="Subtítulo 2"/>
          <p:cNvSpPr txBox="1">
            <a:spLocks/>
          </p:cNvSpPr>
          <p:nvPr/>
        </p:nvSpPr>
        <p:spPr>
          <a:xfrm>
            <a:off x="5328592" y="3645024"/>
            <a:ext cx="3635896" cy="2808312"/>
          </a:xfrm>
          <a:prstGeom prst="rect">
            <a:avLst/>
          </a:prstGeom>
          <a:noFill/>
        </p:spPr>
        <p:txBody>
          <a:bodyPr vert="horz" lIns="91440" tIns="45720" rIns="91440" bIns="45720" rtlCol="0">
            <a:normAutofit/>
          </a:bodyPr>
          <a:lstStyle/>
          <a:p>
            <a:pPr marL="342900" marR="0" lvl="0" indent="-342900" fontAlgn="auto">
              <a:lnSpc>
                <a:spcPct val="100000"/>
              </a:lnSpc>
              <a:spcBef>
                <a:spcPct val="20000"/>
              </a:spcBef>
              <a:spcAft>
                <a:spcPts val="1200"/>
              </a:spcAft>
              <a:buClrTx/>
              <a:buSzTx/>
              <a:buFont typeface="Arial" panose="020B0604020202020204" pitchFamily="34" charset="0"/>
              <a:buChar char="•"/>
              <a:tabLst/>
              <a:defRPr/>
            </a:pPr>
            <a:r>
              <a:rPr lang="pt-BR" sz="2400" dirty="0">
                <a:latin typeface="+mj-lt"/>
                <a:cs typeface="Arial" pitchFamily="34" charset="0"/>
              </a:rPr>
              <a:t>Combate à corrupção</a:t>
            </a:r>
          </a:p>
          <a:p>
            <a:pPr marR="0" lvl="0" fontAlgn="auto">
              <a:lnSpc>
                <a:spcPct val="100000"/>
              </a:lnSpc>
              <a:spcBef>
                <a:spcPct val="20000"/>
              </a:spcBef>
              <a:spcAft>
                <a:spcPts val="1200"/>
              </a:spcAft>
              <a:buClrTx/>
              <a:buSzTx/>
              <a:buFont typeface="Arial" pitchFamily="34" charset="0"/>
              <a:buChar char="•"/>
              <a:tabLst/>
              <a:defRPr/>
            </a:pPr>
            <a:r>
              <a:rPr lang="pt-BR" sz="2400" dirty="0">
                <a:latin typeface="+mj-lt"/>
                <a:cs typeface="Arial" pitchFamily="34" charset="0"/>
              </a:rPr>
              <a:t>  Responsabilização administrativa</a:t>
            </a:r>
          </a:p>
          <a:p>
            <a:pPr marR="0" lvl="0" fontAlgn="auto">
              <a:lnSpc>
                <a:spcPct val="100000"/>
              </a:lnSpc>
              <a:spcBef>
                <a:spcPct val="20000"/>
              </a:spcBef>
              <a:spcAft>
                <a:spcPts val="1200"/>
              </a:spcAft>
              <a:buClrTx/>
              <a:buSzTx/>
              <a:buFont typeface="Arial" pitchFamily="34" charset="0"/>
              <a:buChar char="•"/>
              <a:tabLst/>
              <a:defRPr/>
            </a:pPr>
            <a:r>
              <a:rPr lang="pt-BR" sz="2400" dirty="0">
                <a:latin typeface="+mj-lt"/>
                <a:cs typeface="Arial" pitchFamily="34" charset="0"/>
              </a:rPr>
              <a:t>  parte do Sistema de Integridade Pública</a:t>
            </a: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2" name="Imagem 11" descr="images.jpg"/>
          <p:cNvPicPr>
            <a:picLocks noChangeAspect="1"/>
          </p:cNvPicPr>
          <p:nvPr/>
        </p:nvPicPr>
        <p:blipFill>
          <a:blip r:embed="rId2" cstate="print"/>
          <a:stretch>
            <a:fillRect/>
          </a:stretch>
        </p:blipFill>
        <p:spPr>
          <a:xfrm>
            <a:off x="539552" y="1484784"/>
            <a:ext cx="2880320" cy="1959041"/>
          </a:xfrm>
          <a:prstGeom prst="rect">
            <a:avLst/>
          </a:prstGeom>
        </p:spPr>
      </p:pic>
      <p:pic>
        <p:nvPicPr>
          <p:cNvPr id="13" name="Imagem 12" descr="images (1).jpg"/>
          <p:cNvPicPr>
            <a:picLocks noChangeAspect="1"/>
          </p:cNvPicPr>
          <p:nvPr/>
        </p:nvPicPr>
        <p:blipFill>
          <a:blip r:embed="rId3" cstate="print"/>
          <a:stretch>
            <a:fillRect/>
          </a:stretch>
        </p:blipFill>
        <p:spPr>
          <a:xfrm>
            <a:off x="5940152" y="1340768"/>
            <a:ext cx="2232248" cy="223224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Combate à Corrupção</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5157192"/>
            <a:ext cx="8352928" cy="936104"/>
          </a:xfrm>
          <a:prstGeom prst="rect">
            <a:avLst/>
          </a:prstGeom>
          <a:solidFill>
            <a:schemeClr val="bg1">
              <a:lumMod val="95000"/>
            </a:schemeClr>
          </a:solidFill>
        </p:spPr>
        <p:txBody>
          <a:bodyPr vert="horz" lIns="91440" tIns="45720" rIns="91440" bIns="45720" rtlCol="0">
            <a:normAutofit fontScale="92500" lnSpcReduction="20000"/>
          </a:bodyPr>
          <a:lstStyle/>
          <a:p>
            <a:pPr marR="0" lvl="0" algn="ctr" fontAlgn="auto">
              <a:lnSpc>
                <a:spcPct val="100000"/>
              </a:lnSpc>
              <a:spcBef>
                <a:spcPct val="20000"/>
              </a:spcBef>
              <a:spcAft>
                <a:spcPts val="0"/>
              </a:spcAft>
              <a:buClrTx/>
              <a:buSzTx/>
              <a:tabLst/>
              <a:defRPr/>
            </a:pPr>
            <a:r>
              <a:rPr lang="pt-BR" sz="3000" dirty="0">
                <a:latin typeface="Arial" pitchFamily="34" charset="0"/>
                <a:cs typeface="Arial" pitchFamily="34" charset="0"/>
              </a:rPr>
              <a:t>perspectiva preventiva: </a:t>
            </a:r>
          </a:p>
          <a:p>
            <a:pPr marR="0" lvl="0" algn="ctr" fontAlgn="auto">
              <a:lnSpc>
                <a:spcPct val="100000"/>
              </a:lnSpc>
              <a:spcBef>
                <a:spcPct val="20000"/>
              </a:spcBef>
              <a:spcAft>
                <a:spcPts val="0"/>
              </a:spcAft>
              <a:buClrTx/>
              <a:buSzTx/>
              <a:tabLst/>
              <a:defRPr/>
            </a:pPr>
            <a:r>
              <a:rPr lang="pt-BR" sz="3000" dirty="0">
                <a:latin typeface="Arial" pitchFamily="34" charset="0"/>
                <a:cs typeface="Arial" pitchFamily="34" charset="0"/>
              </a:rPr>
              <a:t>fortalecimento da integridade (pública e privada)</a:t>
            </a:r>
          </a:p>
        </p:txBody>
      </p:sp>
      <p:sp>
        <p:nvSpPr>
          <p:cNvPr id="12" name="Subtítulo 2"/>
          <p:cNvSpPr txBox="1">
            <a:spLocks/>
          </p:cNvSpPr>
          <p:nvPr/>
        </p:nvSpPr>
        <p:spPr>
          <a:xfrm>
            <a:off x="5724128" y="1772816"/>
            <a:ext cx="2880320" cy="2952328"/>
          </a:xfrm>
          <a:prstGeom prst="rect">
            <a:avLst/>
          </a:prstGeom>
          <a:solidFill>
            <a:schemeClr val="bg1">
              <a:lumMod val="50000"/>
            </a:schemeClr>
          </a:solidFill>
        </p:spPr>
        <p:txBody>
          <a:bodyPr vert="horz" lIns="91440" tIns="45720" rIns="91440" bIns="45720" rtlCol="0">
            <a:normAutofit fontScale="92500" lnSpcReduction="20000"/>
          </a:bodyPr>
          <a:lstStyle/>
          <a:p>
            <a:r>
              <a:rPr lang="pt-BR" sz="3000" dirty="0">
                <a:solidFill>
                  <a:schemeClr val="bg1"/>
                </a:solidFill>
                <a:latin typeface="Arial" pitchFamily="34" charset="0"/>
                <a:cs typeface="Arial" pitchFamily="34" charset="0"/>
              </a:rPr>
              <a:t> </a:t>
            </a:r>
            <a:r>
              <a:rPr lang="pt-BR" sz="3200" b="1" dirty="0">
                <a:solidFill>
                  <a:schemeClr val="bg1"/>
                </a:solidFill>
              </a:rPr>
              <a:t>Percepção:</a:t>
            </a:r>
          </a:p>
          <a:p>
            <a:endParaRPr lang="pt-BR" sz="1300" b="1" dirty="0">
              <a:solidFill>
                <a:schemeClr val="bg1"/>
              </a:solidFill>
            </a:endParaRPr>
          </a:p>
          <a:p>
            <a:pPr algn="ctr">
              <a:buFont typeface="Wingdings" pitchFamily="2" charset="2"/>
              <a:buChar char="ü"/>
            </a:pPr>
            <a:r>
              <a:rPr lang="pt-BR" sz="3200" dirty="0">
                <a:solidFill>
                  <a:schemeClr val="bg1"/>
                </a:solidFill>
                <a:latin typeface="Arial" pitchFamily="34" charset="0"/>
                <a:cs typeface="Arial" pitchFamily="34" charset="0"/>
              </a:rPr>
              <a:t> </a:t>
            </a:r>
            <a:r>
              <a:rPr lang="pt-BR" sz="2800" dirty="0">
                <a:solidFill>
                  <a:schemeClr val="bg1"/>
                </a:solidFill>
                <a:latin typeface="Arial" pitchFamily="34" charset="0"/>
                <a:cs typeface="Arial" pitchFamily="34" charset="0"/>
              </a:rPr>
              <a:t>As sanções são aplicadas, são tempestivas, são proporcionais e alcançam a todos os envolvidos</a:t>
            </a:r>
            <a:endParaRPr lang="pt-BR" sz="3000" dirty="0">
              <a:solidFill>
                <a:schemeClr val="bg1"/>
              </a:solidFill>
              <a:latin typeface="Arial" pitchFamily="34" charset="0"/>
              <a:cs typeface="Arial" pitchFamily="34" charset="0"/>
            </a:endParaRP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9592" y="1763523"/>
            <a:ext cx="3802984" cy="2448272"/>
          </a:xfrm>
          <a:prstGeom prst="rect">
            <a:avLst/>
          </a:prstGeom>
        </p:spPr>
      </p:pic>
      <p:cxnSp>
        <p:nvCxnSpPr>
          <p:cNvPr id="7" name="Conector Angulado 6"/>
          <p:cNvCxnSpPr/>
          <p:nvPr/>
        </p:nvCxnSpPr>
        <p:spPr>
          <a:xfrm flipV="1">
            <a:off x="4702576" y="2987659"/>
            <a:ext cx="949544" cy="261321"/>
          </a:xfrm>
          <a:prstGeom prst="bentConnector3">
            <a:avLst/>
          </a:prstGeom>
          <a:ln w="63500">
            <a:solidFill>
              <a:schemeClr val="bg1">
                <a:lumMod val="50000"/>
              </a:schemeClr>
            </a:solidFill>
            <a:tailEnd type="triangle"/>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172400" cy="720080"/>
          </a:xfrm>
          <a:solidFill>
            <a:schemeClr val="tx2">
              <a:lumMod val="75000"/>
            </a:schemeClr>
          </a:solidFill>
        </p:spPr>
        <p:txBody>
          <a:bodyPr>
            <a:noAutofit/>
          </a:bodyPr>
          <a:lstStyle/>
          <a:p>
            <a:pPr algn="l"/>
            <a:r>
              <a:rPr lang="pt-BR" sz="3600" dirty="0">
                <a:solidFill>
                  <a:schemeClr val="bg1"/>
                </a:solidFill>
              </a:rPr>
              <a:t>  Conceito de Integridade</a:t>
            </a: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179512" y="1628800"/>
            <a:ext cx="8568952" cy="3384376"/>
          </a:xfrm>
          <a:prstGeom prst="rect">
            <a:avLst/>
          </a:prstGeom>
          <a:solidFill>
            <a:schemeClr val="bg1">
              <a:lumMod val="95000"/>
            </a:schemeClr>
          </a:solidFill>
        </p:spPr>
        <p:txBody>
          <a:bodyPr vert="horz" lIns="91440" tIns="45720" rIns="91440" bIns="45720" rtlCol="0">
            <a:normAutofit fontScale="55000" lnSpcReduction="20000"/>
          </a:bodyPr>
          <a:lstStyle/>
          <a:p>
            <a:r>
              <a:rPr lang="pt-BR" sz="3600" dirty="0"/>
              <a:t>Decreto nº 8.420/2015, art. 41:</a:t>
            </a:r>
          </a:p>
          <a:p>
            <a:r>
              <a:rPr lang="pt-BR" sz="2400" dirty="0"/>
              <a:t> </a:t>
            </a:r>
          </a:p>
          <a:p>
            <a:pPr algn="just"/>
            <a:r>
              <a:rPr lang="pt-BR" sz="5100" dirty="0"/>
              <a:t>“Programa de integridade consiste, no âmbito de uma pessoa jurídica, no conjunto de mecanismos e procedimentos internos de integridade, auditoria e incentivo à denúncia de irregularidades e na aplicação efetiva de códigos de ética e de conduta, políticas e diretrizes com objetivo de </a:t>
            </a:r>
            <a:r>
              <a:rPr lang="pt-BR" sz="5100" b="1" dirty="0">
                <a:solidFill>
                  <a:srgbClr val="FF0000"/>
                </a:solidFill>
              </a:rPr>
              <a:t>detectar e sanar desvios, fraudes, irregularidades e atos ilícitos </a:t>
            </a:r>
            <a:r>
              <a:rPr lang="pt-BR" sz="5100" dirty="0"/>
              <a:t>praticados contra a administração pública, nacional ou estrangeira.”</a:t>
            </a:r>
          </a:p>
          <a:p>
            <a:endParaRPr lang="pt-BR" sz="3000" dirty="0">
              <a:latin typeface="Arial" pitchFamily="34" charset="0"/>
              <a:cs typeface="Arial" pitchFamily="34" charset="0"/>
            </a:endParaRPr>
          </a:p>
        </p:txBody>
      </p:sp>
      <p:sp>
        <p:nvSpPr>
          <p:cNvPr id="11" name="Subtítulo 2"/>
          <p:cNvSpPr>
            <a:spLocks noGrp="1"/>
          </p:cNvSpPr>
          <p:nvPr>
            <p:ph type="subTitle" idx="1"/>
          </p:nvPr>
        </p:nvSpPr>
        <p:spPr>
          <a:xfrm>
            <a:off x="3419872" y="5301208"/>
            <a:ext cx="5328592" cy="648072"/>
          </a:xfrm>
          <a:solidFill>
            <a:schemeClr val="bg1">
              <a:lumMod val="50000"/>
            </a:schemeClr>
          </a:solidFill>
        </p:spPr>
        <p:txBody>
          <a:bodyPr>
            <a:normAutofit/>
          </a:bodyPr>
          <a:lstStyle/>
          <a:p>
            <a:pPr algn="l"/>
            <a:r>
              <a:rPr lang="pt-BR" b="1" dirty="0">
                <a:solidFill>
                  <a:schemeClr val="bg1"/>
                </a:solidFill>
              </a:rPr>
              <a:t>Medidas Anticorrupção</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0" y="332656"/>
            <a:ext cx="8532440" cy="720080"/>
          </a:xfrm>
          <a:solidFill>
            <a:schemeClr val="tx2">
              <a:lumMod val="75000"/>
            </a:schemeClr>
          </a:solidFill>
        </p:spPr>
        <p:txBody>
          <a:bodyPr>
            <a:noAutofit/>
          </a:bodyPr>
          <a:lstStyle/>
          <a:p>
            <a:pPr algn="l"/>
            <a:r>
              <a:rPr lang="pt-BR" sz="3600" dirty="0">
                <a:solidFill>
                  <a:schemeClr val="bg1"/>
                </a:solidFill>
              </a:rPr>
              <a:t>  </a:t>
            </a:r>
            <a:r>
              <a:rPr lang="pt-BR" sz="3200" dirty="0">
                <a:solidFill>
                  <a:schemeClr val="bg1"/>
                </a:solidFill>
              </a:rPr>
              <a:t>Corregedoria: parte do Sistema de Integridade</a:t>
            </a:r>
            <a:endParaRPr lang="pt-BR" sz="3600" dirty="0">
              <a:solidFill>
                <a:schemeClr val="bg1"/>
              </a:solidFill>
            </a:endParaRPr>
          </a:p>
        </p:txBody>
      </p:sp>
      <p:sp>
        <p:nvSpPr>
          <p:cNvPr id="16386" name="AutoShape 2"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88" name="AutoShape 4"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0" name="AutoShape 6"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6392" name="AutoShape 8" descr="Resultado de imagem para estratégi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7410" name="AutoShape 2" descr="Resultado de imagem para resultad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sp>
        <p:nvSpPr>
          <p:cNvPr id="10" name="Subtítulo 2"/>
          <p:cNvSpPr txBox="1">
            <a:spLocks/>
          </p:cNvSpPr>
          <p:nvPr/>
        </p:nvSpPr>
        <p:spPr>
          <a:xfrm>
            <a:off x="323528" y="1412776"/>
            <a:ext cx="8568952" cy="2736304"/>
          </a:xfrm>
          <a:prstGeom prst="rect">
            <a:avLst/>
          </a:prstGeom>
          <a:solidFill>
            <a:schemeClr val="bg1">
              <a:lumMod val="95000"/>
            </a:schemeClr>
          </a:solidFill>
        </p:spPr>
        <p:txBody>
          <a:bodyPr vert="horz" lIns="91440" tIns="45720" rIns="91440" bIns="45720" rtlCol="0">
            <a:normAutofit fontScale="70000" lnSpcReduction="20000"/>
          </a:bodyPr>
          <a:lstStyle/>
          <a:p>
            <a:r>
              <a:rPr lang="pt-BR" sz="2900" dirty="0"/>
              <a:t>Guia de Implantação de Programa de Integridade nas Empresas Estatais:</a:t>
            </a:r>
          </a:p>
          <a:p>
            <a:endParaRPr lang="pt-BR" sz="3000" dirty="0">
              <a:latin typeface="Arial" pitchFamily="34" charset="0"/>
              <a:cs typeface="Arial" pitchFamily="34" charset="0"/>
            </a:endParaRPr>
          </a:p>
          <a:p>
            <a:pPr algn="just"/>
            <a:r>
              <a:rPr lang="pt-BR" sz="4000" dirty="0"/>
              <a:t>“A gestão da integridade envolve a coordenação de atores e a utilização de instrumentos que perpassam diversas áreas de uma entidade, tais como Comissão de Ética, Auditoria Interna, Gestão de Riscos, Recursos Humanos, </a:t>
            </a:r>
            <a:r>
              <a:rPr lang="pt-BR" sz="4000" b="1" dirty="0">
                <a:solidFill>
                  <a:srgbClr val="FF0000"/>
                </a:solidFill>
              </a:rPr>
              <a:t>Corregedoria</a:t>
            </a:r>
            <a:r>
              <a:rPr lang="pt-BR" sz="4000" dirty="0"/>
              <a:t>, Jurídico, Área Contábil, Controles Internos, Gestão de Documentos, etc.”</a:t>
            </a:r>
            <a:endParaRPr lang="pt-BR" sz="4000" dirty="0">
              <a:latin typeface="Arial" pitchFamily="34" charset="0"/>
              <a:cs typeface="Arial" pitchFamily="34" charset="0"/>
            </a:endParaRPr>
          </a:p>
        </p:txBody>
      </p:sp>
      <p:pic>
        <p:nvPicPr>
          <p:cNvPr id="15" name="Imagem 14" descr="download.png"/>
          <p:cNvPicPr>
            <a:picLocks noChangeAspect="1"/>
          </p:cNvPicPr>
          <p:nvPr/>
        </p:nvPicPr>
        <p:blipFill>
          <a:blip r:embed="rId2" cstate="print"/>
          <a:stretch>
            <a:fillRect/>
          </a:stretch>
        </p:blipFill>
        <p:spPr>
          <a:xfrm>
            <a:off x="539552" y="4581128"/>
            <a:ext cx="3076307" cy="1224136"/>
          </a:xfrm>
          <a:prstGeom prst="rect">
            <a:avLst/>
          </a:prstGeom>
        </p:spPr>
      </p:pic>
      <p:pic>
        <p:nvPicPr>
          <p:cNvPr id="16" name="Imagem 15" descr="download (1).jpg"/>
          <p:cNvPicPr>
            <a:picLocks noChangeAspect="1"/>
          </p:cNvPicPr>
          <p:nvPr/>
        </p:nvPicPr>
        <p:blipFill>
          <a:blip r:embed="rId3" cstate="print"/>
          <a:stretch>
            <a:fillRect/>
          </a:stretch>
        </p:blipFill>
        <p:spPr>
          <a:xfrm>
            <a:off x="5004048" y="4509120"/>
            <a:ext cx="3124200" cy="1466850"/>
          </a:xfrm>
          <a:prstGeom prst="rect">
            <a:avLst/>
          </a:prstGeom>
        </p:spPr>
      </p:pic>
      <p:cxnSp>
        <p:nvCxnSpPr>
          <p:cNvPr id="20" name="Conector de seta reta 19"/>
          <p:cNvCxnSpPr/>
          <p:nvPr/>
        </p:nvCxnSpPr>
        <p:spPr>
          <a:xfrm>
            <a:off x="3995936" y="5301208"/>
            <a:ext cx="648072"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HAGzTPKJNXuuOK4v20iPS7"/>
</p:tagLst>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2995</TotalTime>
  <Words>2421</Words>
  <Application>Microsoft Office PowerPoint</Application>
  <PresentationFormat>Apresentação na tela (4:3)</PresentationFormat>
  <Paragraphs>426</Paragraphs>
  <Slides>54</Slides>
  <Notes>2</Notes>
  <HiddenSlides>0</HiddenSlides>
  <MMClips>0</MMClips>
  <ScaleCrop>false</ScaleCrop>
  <HeadingPairs>
    <vt:vector size="6" baseType="variant">
      <vt:variant>
        <vt:lpstr>Fontes usadas</vt:lpstr>
      </vt:variant>
      <vt:variant>
        <vt:i4>8</vt:i4>
      </vt:variant>
      <vt:variant>
        <vt:lpstr>Tema</vt:lpstr>
      </vt:variant>
      <vt:variant>
        <vt:i4>1</vt:i4>
      </vt:variant>
      <vt:variant>
        <vt:lpstr>Títulos de slides</vt:lpstr>
      </vt:variant>
      <vt:variant>
        <vt:i4>54</vt:i4>
      </vt:variant>
    </vt:vector>
  </HeadingPairs>
  <TitlesOfParts>
    <vt:vector size="63" baseType="lpstr">
      <vt:lpstr>Dotum</vt:lpstr>
      <vt:lpstr>Arial</vt:lpstr>
      <vt:lpstr>Arial Black</vt:lpstr>
      <vt:lpstr>Arial Narrow</vt:lpstr>
      <vt:lpstr>Calibri</vt:lpstr>
      <vt:lpstr>Candara</vt:lpstr>
      <vt:lpstr>Times New Roman</vt:lpstr>
      <vt:lpstr>Wingdings</vt:lpstr>
      <vt:lpstr>Tema do Office</vt:lpstr>
      <vt:lpstr>Apresentação do PowerPoint</vt:lpstr>
      <vt:lpstr>VISÃO GERAL DO CURSO</vt:lpstr>
      <vt:lpstr>VISÃO GERAL DO CURSO</vt:lpstr>
      <vt:lpstr>MÓDULO 1 – INTERFACES DA ATIVIDADE CORRECIONAL</vt:lpstr>
      <vt:lpstr>Qual a importância estratégica da Corregedoria?</vt:lpstr>
      <vt:lpstr>Visão Operacional</vt:lpstr>
      <vt:lpstr>  Combate à Corrupção</vt:lpstr>
      <vt:lpstr>  Conceito de Integridade</vt:lpstr>
      <vt:lpstr>  Corregedoria: parte do Sistema de Integridade</vt:lpstr>
      <vt:lpstr>  Onde começar?</vt:lpstr>
      <vt:lpstr>  Metodologia</vt:lpstr>
      <vt:lpstr>  Visão Geral</vt:lpstr>
      <vt:lpstr>  Detecção</vt:lpstr>
      <vt:lpstr>  Denúncia – Visão Geral</vt:lpstr>
      <vt:lpstr>NORMATIVOS</vt:lpstr>
      <vt:lpstr>  Boas Práticas</vt:lpstr>
      <vt:lpstr>FLUXOS DE TRABALHO </vt:lpstr>
      <vt:lpstr>COMUNICAÇÃO E TREINAMENTO</vt:lpstr>
      <vt:lpstr>MONITORAMENTO</vt:lpstr>
      <vt:lpstr>TRANSPARÊNCIA</vt:lpstr>
      <vt:lpstr>  Detecção</vt:lpstr>
      <vt:lpstr> Órgãos de Controle (interno e externo)</vt:lpstr>
      <vt:lpstr>INFOS. RECEBIDAS</vt:lpstr>
      <vt:lpstr> Fluxos de Informação</vt:lpstr>
      <vt:lpstr> Institucionalização</vt:lpstr>
      <vt:lpstr>  Onde terminar?</vt:lpstr>
      <vt:lpstr>  Monitoramento após a apuração</vt:lpstr>
      <vt:lpstr>  Visão Geral</vt:lpstr>
      <vt:lpstr> Corregedoria: fonte de informação estratégica </vt:lpstr>
      <vt:lpstr>  Desempenho Correcional</vt:lpstr>
      <vt:lpstr>Apresentação do PowerPoint</vt:lpstr>
      <vt:lpstr>Apresentação do PowerPoint</vt:lpstr>
      <vt:lpstr>Apresentação do PowerPoint</vt:lpstr>
      <vt:lpstr>Apresentação do PowerPoint</vt:lpstr>
      <vt:lpstr>Apresentação do PowerPoint</vt:lpstr>
      <vt:lpstr>Apresentação do PowerPoint</vt:lpstr>
      <vt:lpstr> Corregedoria na gestão de riscos</vt:lpstr>
      <vt:lpstr> Atuação a partir de riscos: ENRIQUECIMENTO ILÍCITO</vt:lpstr>
      <vt:lpstr> Estratégia é o primeiro passo</vt:lpstr>
      <vt:lpstr> Visão de Futuro: Varredura de Dados</vt:lpstr>
      <vt:lpstr> Caso de Sucesso</vt:lpstr>
      <vt:lpstr>Apresentação do PowerPoint</vt:lpstr>
      <vt:lpstr>Apresentação do PowerPoint</vt:lpstr>
      <vt:lpstr>Apresentação do PowerPoint</vt:lpstr>
      <vt:lpstr>Apresentação do PowerPoint</vt:lpstr>
      <vt:lpstr>  Transparência Ativa na atividade Correcional</vt:lpstr>
      <vt:lpstr>Corregedoria como parceira na Prevenção</vt:lpstr>
      <vt:lpstr>  Corregedoria como um dos pilares da integridade</vt:lpstr>
      <vt:lpstr>  A Corregedoria Seccional</vt:lpstr>
      <vt:lpstr>  A Corregedoria Seccional</vt:lpstr>
      <vt:lpstr>  A Corregedoria Seccional</vt:lpstr>
      <vt:lpstr>  Informações Adicionais</vt:lpstr>
      <vt:lpstr>  Informações Adicionais</vt:lpstr>
      <vt:lpstr>  Informações Adicionais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Visão Geral do Curso</dc:title>
  <dc:creator>Henrique e Tati</dc:creator>
  <cp:lastModifiedBy>Tatiana Spinelli</cp:lastModifiedBy>
  <cp:revision>207</cp:revision>
  <dcterms:created xsi:type="dcterms:W3CDTF">2016-07-19T17:09:39Z</dcterms:created>
  <dcterms:modified xsi:type="dcterms:W3CDTF">2016-12-09T17:49:49Z</dcterms:modified>
</cp:coreProperties>
</file>