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7" r:id="rId1"/>
    <p:sldMasterId id="2147483999" r:id="rId2"/>
    <p:sldMasterId id="2147483749" r:id="rId3"/>
  </p:sldMasterIdLst>
  <p:notesMasterIdLst>
    <p:notesMasterId r:id="rId86"/>
  </p:notesMasterIdLst>
  <p:handoutMasterIdLst>
    <p:handoutMasterId r:id="rId87"/>
  </p:handoutMasterIdLst>
  <p:sldIdLst>
    <p:sldId id="256" r:id="rId4"/>
    <p:sldId id="257" r:id="rId5"/>
    <p:sldId id="438" r:id="rId6"/>
    <p:sldId id="260" r:id="rId7"/>
    <p:sldId id="440" r:id="rId8"/>
    <p:sldId id="439" r:id="rId9"/>
    <p:sldId id="445" r:id="rId10"/>
    <p:sldId id="441" r:id="rId11"/>
    <p:sldId id="362" r:id="rId12"/>
    <p:sldId id="530" r:id="rId13"/>
    <p:sldId id="531" r:id="rId14"/>
    <p:sldId id="442" r:id="rId15"/>
    <p:sldId id="547" r:id="rId16"/>
    <p:sldId id="266" r:id="rId17"/>
    <p:sldId id="264" r:id="rId18"/>
    <p:sldId id="267" r:id="rId19"/>
    <p:sldId id="563" r:id="rId20"/>
    <p:sldId id="564" r:id="rId21"/>
    <p:sldId id="549" r:id="rId22"/>
    <p:sldId id="451" r:id="rId23"/>
    <p:sldId id="361" r:id="rId24"/>
    <p:sldId id="265" r:id="rId25"/>
    <p:sldId id="270" r:id="rId26"/>
    <p:sldId id="532" r:id="rId27"/>
    <p:sldId id="535" r:id="rId28"/>
    <p:sldId id="538" r:id="rId29"/>
    <p:sldId id="539" r:id="rId30"/>
    <p:sldId id="540" r:id="rId31"/>
    <p:sldId id="370" r:id="rId32"/>
    <p:sldId id="292" r:id="rId33"/>
    <p:sldId id="537" r:id="rId34"/>
    <p:sldId id="468" r:id="rId35"/>
    <p:sldId id="295" r:id="rId36"/>
    <p:sldId id="296" r:id="rId37"/>
    <p:sldId id="299" r:id="rId38"/>
    <p:sldId id="358" r:id="rId39"/>
    <p:sldId id="455" r:id="rId40"/>
    <p:sldId id="496" r:id="rId41"/>
    <p:sldId id="550" r:id="rId42"/>
    <p:sldId id="459" r:id="rId43"/>
    <p:sldId id="453" r:id="rId44"/>
    <p:sldId id="373" r:id="rId45"/>
    <p:sldId id="502" r:id="rId46"/>
    <p:sldId id="505" r:id="rId47"/>
    <p:sldId id="506" r:id="rId48"/>
    <p:sldId id="520" r:id="rId49"/>
    <p:sldId id="513" r:id="rId50"/>
    <p:sldId id="521" r:id="rId51"/>
    <p:sldId id="522" r:id="rId52"/>
    <p:sldId id="428" r:id="rId53"/>
    <p:sldId id="560" r:id="rId54"/>
    <p:sldId id="465" r:id="rId55"/>
    <p:sldId id="558" r:id="rId56"/>
    <p:sldId id="559" r:id="rId57"/>
    <p:sldId id="460" r:id="rId58"/>
    <p:sldId id="344" r:id="rId59"/>
    <p:sldId id="551" r:id="rId60"/>
    <p:sldId id="348" r:id="rId61"/>
    <p:sldId id="349" r:id="rId62"/>
    <p:sldId id="462" r:id="rId63"/>
    <p:sldId id="350" r:id="rId64"/>
    <p:sldId id="351" r:id="rId65"/>
    <p:sldId id="480" r:id="rId66"/>
    <p:sldId id="483" r:id="rId67"/>
    <p:sldId id="435" r:id="rId68"/>
    <p:sldId id="461" r:id="rId69"/>
    <p:sldId id="477" r:id="rId70"/>
    <p:sldId id="544" r:id="rId71"/>
    <p:sldId id="553" r:id="rId72"/>
    <p:sldId id="561" r:id="rId73"/>
    <p:sldId id="562" r:id="rId74"/>
    <p:sldId id="406" r:id="rId75"/>
    <p:sldId id="329" r:id="rId76"/>
    <p:sldId id="474" r:id="rId77"/>
    <p:sldId id="491" r:id="rId78"/>
    <p:sldId id="565" r:id="rId79"/>
    <p:sldId id="567" r:id="rId80"/>
    <p:sldId id="569" r:id="rId81"/>
    <p:sldId id="568" r:id="rId82"/>
    <p:sldId id="566" r:id="rId83"/>
    <p:sldId id="392" r:id="rId84"/>
    <p:sldId id="393" r:id="rId85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0066CC"/>
    <a:srgbClr val="336699"/>
    <a:srgbClr val="FF0000"/>
    <a:srgbClr val="006699"/>
    <a:srgbClr val="CCFFFF"/>
    <a:srgbClr val="00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5" d="100"/>
          <a:sy n="85" d="100"/>
        </p:scale>
        <p:origin x="82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402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C127A-F5D4-434F-8A3F-D1EBF1F9CB4F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C0640827-BC2C-449B-871D-43E0F314EAA0}">
      <dgm:prSet phldrT="[Texto]"/>
      <dgm:spPr/>
      <dgm:t>
        <a:bodyPr/>
        <a:lstStyle/>
        <a:p>
          <a:r>
            <a:rPr lang="pt-BR" dirty="0"/>
            <a:t>Instauração</a:t>
          </a:r>
        </a:p>
      </dgm:t>
    </dgm:pt>
    <dgm:pt modelId="{3D210FD5-CB48-496C-A4B0-B99FD3533D4D}" type="parTrans" cxnId="{701AB29A-2F26-433A-A25B-8198345868D8}">
      <dgm:prSet/>
      <dgm:spPr/>
      <dgm:t>
        <a:bodyPr/>
        <a:lstStyle/>
        <a:p>
          <a:endParaRPr lang="pt-BR"/>
        </a:p>
      </dgm:t>
    </dgm:pt>
    <dgm:pt modelId="{89699AD1-A0F4-4188-BD87-FBAD6F3F1F6C}" type="sibTrans" cxnId="{701AB29A-2F26-433A-A25B-8198345868D8}">
      <dgm:prSet/>
      <dgm:spPr/>
      <dgm:t>
        <a:bodyPr/>
        <a:lstStyle/>
        <a:p>
          <a:endParaRPr lang="pt-BR"/>
        </a:p>
      </dgm:t>
    </dgm:pt>
    <dgm:pt modelId="{7474529E-69BB-419A-8898-30EA49341223}">
      <dgm:prSet phldrT="[Texto]"/>
      <dgm:spPr/>
      <dgm:t>
        <a:bodyPr/>
        <a:lstStyle/>
        <a:p>
          <a:r>
            <a:rPr lang="pt-BR" dirty="0"/>
            <a:t>Instrução</a:t>
          </a:r>
        </a:p>
      </dgm:t>
    </dgm:pt>
    <dgm:pt modelId="{4FDFC8EB-0F03-4587-AAC1-D291B46C2F24}" type="parTrans" cxnId="{D14B91B4-C244-4EF1-AF91-170864C54DD5}">
      <dgm:prSet/>
      <dgm:spPr/>
      <dgm:t>
        <a:bodyPr/>
        <a:lstStyle/>
        <a:p>
          <a:endParaRPr lang="pt-BR"/>
        </a:p>
      </dgm:t>
    </dgm:pt>
    <dgm:pt modelId="{3E5F75B5-AD48-4409-82CF-806AD93A65EA}" type="sibTrans" cxnId="{D14B91B4-C244-4EF1-AF91-170864C54DD5}">
      <dgm:prSet/>
      <dgm:spPr/>
      <dgm:t>
        <a:bodyPr/>
        <a:lstStyle/>
        <a:p>
          <a:endParaRPr lang="pt-BR"/>
        </a:p>
      </dgm:t>
    </dgm:pt>
    <dgm:pt modelId="{C59ABEEF-179B-4399-827F-6DDFBFDA858E}">
      <dgm:prSet phldrT="[Texto]"/>
      <dgm:spPr/>
      <dgm:t>
        <a:bodyPr/>
        <a:lstStyle/>
        <a:p>
          <a:r>
            <a:rPr lang="pt-BR" dirty="0"/>
            <a:t>Relatório Preliminar</a:t>
          </a:r>
        </a:p>
      </dgm:t>
    </dgm:pt>
    <dgm:pt modelId="{E72F1271-6CAE-4B07-8A49-4EEB54C179C8}" type="parTrans" cxnId="{D624857F-609B-45D2-AC27-E29F5B6FA3DC}">
      <dgm:prSet/>
      <dgm:spPr/>
      <dgm:t>
        <a:bodyPr/>
        <a:lstStyle/>
        <a:p>
          <a:endParaRPr lang="pt-BR"/>
        </a:p>
      </dgm:t>
    </dgm:pt>
    <dgm:pt modelId="{6EAD5262-C69F-4E7B-A128-E69562597574}" type="sibTrans" cxnId="{D624857F-609B-45D2-AC27-E29F5B6FA3DC}">
      <dgm:prSet/>
      <dgm:spPr/>
      <dgm:t>
        <a:bodyPr/>
        <a:lstStyle/>
        <a:p>
          <a:endParaRPr lang="pt-BR"/>
        </a:p>
      </dgm:t>
    </dgm:pt>
    <dgm:pt modelId="{DE32F64A-34CE-4767-A36D-5F481DF4D391}">
      <dgm:prSet phldrT="[Texto]"/>
      <dgm:spPr/>
      <dgm:t>
        <a:bodyPr/>
        <a:lstStyle/>
        <a:p>
          <a:r>
            <a:rPr lang="pt-BR" dirty="0"/>
            <a:t>Citação</a:t>
          </a:r>
        </a:p>
      </dgm:t>
    </dgm:pt>
    <dgm:pt modelId="{74D890AE-7B1F-478B-909E-12048F786960}" type="parTrans" cxnId="{8C1DC6D6-D447-4842-AD91-8ED3D0ED3998}">
      <dgm:prSet/>
      <dgm:spPr/>
      <dgm:t>
        <a:bodyPr/>
        <a:lstStyle/>
        <a:p>
          <a:endParaRPr lang="pt-BR"/>
        </a:p>
      </dgm:t>
    </dgm:pt>
    <dgm:pt modelId="{475E1DF4-1E70-45D2-B9A8-202E669B80B5}" type="sibTrans" cxnId="{8C1DC6D6-D447-4842-AD91-8ED3D0ED3998}">
      <dgm:prSet/>
      <dgm:spPr/>
      <dgm:t>
        <a:bodyPr/>
        <a:lstStyle/>
        <a:p>
          <a:endParaRPr lang="pt-BR"/>
        </a:p>
      </dgm:t>
    </dgm:pt>
    <dgm:pt modelId="{7BD422B7-3550-484B-83A0-4C68A481B700}" type="pres">
      <dgm:prSet presAssocID="{03CC127A-F5D4-434F-8A3F-D1EBF1F9CB4F}" presName="Name0" presStyleCnt="0">
        <dgm:presLayoutVars>
          <dgm:dir/>
          <dgm:resizeHandles val="exact"/>
        </dgm:presLayoutVars>
      </dgm:prSet>
      <dgm:spPr/>
    </dgm:pt>
    <dgm:pt modelId="{15ABD14A-6B7C-4F2E-B59D-9E552F4FD69B}" type="pres">
      <dgm:prSet presAssocID="{C0640827-BC2C-449B-871D-43E0F314EAA0}" presName="node" presStyleLbl="node1" presStyleIdx="0" presStyleCnt="4" custLinFactX="100000" custLinFactY="-36638" custLinFactNeighborX="105041" custLinFactNeighborY="-100000">
        <dgm:presLayoutVars>
          <dgm:bulletEnabled val="1"/>
        </dgm:presLayoutVars>
      </dgm:prSet>
      <dgm:spPr/>
    </dgm:pt>
    <dgm:pt modelId="{34FB6B9B-E67C-489C-AFBC-C76F78D5BE9C}" type="pres">
      <dgm:prSet presAssocID="{89699AD1-A0F4-4188-BD87-FBAD6F3F1F6C}" presName="sibTrans" presStyleLbl="sibTrans2D1" presStyleIdx="0" presStyleCnt="3"/>
      <dgm:spPr/>
    </dgm:pt>
    <dgm:pt modelId="{7520CE30-A7D8-48B6-AA31-8F7963B9ED15}" type="pres">
      <dgm:prSet presAssocID="{89699AD1-A0F4-4188-BD87-FBAD6F3F1F6C}" presName="connectorText" presStyleLbl="sibTrans2D1" presStyleIdx="0" presStyleCnt="3"/>
      <dgm:spPr/>
    </dgm:pt>
    <dgm:pt modelId="{D4E98E45-08F9-4175-81E6-D147CB08D54C}" type="pres">
      <dgm:prSet presAssocID="{7474529E-69BB-419A-8898-30EA49341223}" presName="node" presStyleLbl="node1" presStyleIdx="1" presStyleCnt="4">
        <dgm:presLayoutVars>
          <dgm:bulletEnabled val="1"/>
        </dgm:presLayoutVars>
      </dgm:prSet>
      <dgm:spPr/>
    </dgm:pt>
    <dgm:pt modelId="{B1202145-C3C7-415E-AA52-4019C35CD413}" type="pres">
      <dgm:prSet presAssocID="{3E5F75B5-AD48-4409-82CF-806AD93A65EA}" presName="sibTrans" presStyleLbl="sibTrans2D1" presStyleIdx="1" presStyleCnt="3"/>
      <dgm:spPr/>
    </dgm:pt>
    <dgm:pt modelId="{367AC0C7-F1D4-4281-8579-5415A5576A18}" type="pres">
      <dgm:prSet presAssocID="{3E5F75B5-AD48-4409-82CF-806AD93A65EA}" presName="connectorText" presStyleLbl="sibTrans2D1" presStyleIdx="1" presStyleCnt="3"/>
      <dgm:spPr/>
    </dgm:pt>
    <dgm:pt modelId="{12F78C74-6196-4A79-AA67-37354C62BA49}" type="pres">
      <dgm:prSet presAssocID="{C59ABEEF-179B-4399-827F-6DDFBFDA858E}" presName="node" presStyleLbl="node1" presStyleIdx="2" presStyleCnt="4" custLinFactX="-135905" custLinFactY="39932" custLinFactNeighborX="-200000" custLinFactNeighborY="100000">
        <dgm:presLayoutVars>
          <dgm:bulletEnabled val="1"/>
        </dgm:presLayoutVars>
      </dgm:prSet>
      <dgm:spPr/>
    </dgm:pt>
    <dgm:pt modelId="{8FE2AFC6-99DB-4A5B-926E-7BADB8BEFD1C}" type="pres">
      <dgm:prSet presAssocID="{6EAD5262-C69F-4E7B-A128-E69562597574}" presName="sibTrans" presStyleLbl="sibTrans2D1" presStyleIdx="2" presStyleCnt="3" custLinFactNeighborX="-14244" custLinFactNeighborY="-7214"/>
      <dgm:spPr/>
    </dgm:pt>
    <dgm:pt modelId="{26654B60-EC44-4817-A511-E80D31897F63}" type="pres">
      <dgm:prSet presAssocID="{6EAD5262-C69F-4E7B-A128-E69562597574}" presName="connectorText" presStyleLbl="sibTrans2D1" presStyleIdx="2" presStyleCnt="3"/>
      <dgm:spPr/>
    </dgm:pt>
    <dgm:pt modelId="{BA517F2D-DA52-4B16-A523-C2426E818D73}" type="pres">
      <dgm:prSet presAssocID="{DE32F64A-34CE-4767-A36D-5F481DF4D391}" presName="node" presStyleLbl="node1" presStyleIdx="3" presStyleCnt="4" custLinFactX="-240664" custLinFactY="100000" custLinFactNeighborX="-300000" custLinFactNeighborY="174729">
        <dgm:presLayoutVars>
          <dgm:bulletEnabled val="1"/>
        </dgm:presLayoutVars>
      </dgm:prSet>
      <dgm:spPr/>
    </dgm:pt>
  </dgm:ptLst>
  <dgm:cxnLst>
    <dgm:cxn modelId="{F7E99703-80CD-4F2E-A714-04E8BDC9C7F9}" type="presOf" srcId="{3E5F75B5-AD48-4409-82CF-806AD93A65EA}" destId="{B1202145-C3C7-415E-AA52-4019C35CD413}" srcOrd="0" destOrd="0" presId="urn:microsoft.com/office/officeart/2005/8/layout/process1"/>
    <dgm:cxn modelId="{90EDA625-2404-4634-8607-8A7342FCFC69}" type="presOf" srcId="{03CC127A-F5D4-434F-8A3F-D1EBF1F9CB4F}" destId="{7BD422B7-3550-484B-83A0-4C68A481B700}" srcOrd="0" destOrd="0" presId="urn:microsoft.com/office/officeart/2005/8/layout/process1"/>
    <dgm:cxn modelId="{B9C72031-88F1-4DBE-BB6B-4241FB9E3FA9}" type="presOf" srcId="{C0640827-BC2C-449B-871D-43E0F314EAA0}" destId="{15ABD14A-6B7C-4F2E-B59D-9E552F4FD69B}" srcOrd="0" destOrd="0" presId="urn:microsoft.com/office/officeart/2005/8/layout/process1"/>
    <dgm:cxn modelId="{056A836A-27A2-49C9-A6E4-C407E0091C25}" type="presOf" srcId="{3E5F75B5-AD48-4409-82CF-806AD93A65EA}" destId="{367AC0C7-F1D4-4281-8579-5415A5576A18}" srcOrd="1" destOrd="0" presId="urn:microsoft.com/office/officeart/2005/8/layout/process1"/>
    <dgm:cxn modelId="{A9BB8C6C-06A8-433B-AFB6-0051FE6325C0}" type="presOf" srcId="{89699AD1-A0F4-4188-BD87-FBAD6F3F1F6C}" destId="{34FB6B9B-E67C-489C-AFBC-C76F78D5BE9C}" srcOrd="0" destOrd="0" presId="urn:microsoft.com/office/officeart/2005/8/layout/process1"/>
    <dgm:cxn modelId="{B547B76D-32B4-4741-B32C-2B1B1D2725B0}" type="presOf" srcId="{6EAD5262-C69F-4E7B-A128-E69562597574}" destId="{26654B60-EC44-4817-A511-E80D31897F63}" srcOrd="1" destOrd="0" presId="urn:microsoft.com/office/officeart/2005/8/layout/process1"/>
    <dgm:cxn modelId="{8E1C5552-CE0D-43FD-9EB9-E65479348870}" type="presOf" srcId="{7474529E-69BB-419A-8898-30EA49341223}" destId="{D4E98E45-08F9-4175-81E6-D147CB08D54C}" srcOrd="0" destOrd="0" presId="urn:microsoft.com/office/officeart/2005/8/layout/process1"/>
    <dgm:cxn modelId="{D624857F-609B-45D2-AC27-E29F5B6FA3DC}" srcId="{03CC127A-F5D4-434F-8A3F-D1EBF1F9CB4F}" destId="{C59ABEEF-179B-4399-827F-6DDFBFDA858E}" srcOrd="2" destOrd="0" parTransId="{E72F1271-6CAE-4B07-8A49-4EEB54C179C8}" sibTransId="{6EAD5262-C69F-4E7B-A128-E69562597574}"/>
    <dgm:cxn modelId="{701AB29A-2F26-433A-A25B-8198345868D8}" srcId="{03CC127A-F5D4-434F-8A3F-D1EBF1F9CB4F}" destId="{C0640827-BC2C-449B-871D-43E0F314EAA0}" srcOrd="0" destOrd="0" parTransId="{3D210FD5-CB48-496C-A4B0-B99FD3533D4D}" sibTransId="{89699AD1-A0F4-4188-BD87-FBAD6F3F1F6C}"/>
    <dgm:cxn modelId="{21A877A7-5B1A-468E-A9F3-0601356AC5F0}" type="presOf" srcId="{C59ABEEF-179B-4399-827F-6DDFBFDA858E}" destId="{12F78C74-6196-4A79-AA67-37354C62BA49}" srcOrd="0" destOrd="0" presId="urn:microsoft.com/office/officeart/2005/8/layout/process1"/>
    <dgm:cxn modelId="{0DEDD5B1-1A94-41CE-ADF7-010F41CDD259}" type="presOf" srcId="{89699AD1-A0F4-4188-BD87-FBAD6F3F1F6C}" destId="{7520CE30-A7D8-48B6-AA31-8F7963B9ED15}" srcOrd="1" destOrd="0" presId="urn:microsoft.com/office/officeart/2005/8/layout/process1"/>
    <dgm:cxn modelId="{D14B91B4-C244-4EF1-AF91-170864C54DD5}" srcId="{03CC127A-F5D4-434F-8A3F-D1EBF1F9CB4F}" destId="{7474529E-69BB-419A-8898-30EA49341223}" srcOrd="1" destOrd="0" parTransId="{4FDFC8EB-0F03-4587-AAC1-D291B46C2F24}" sibTransId="{3E5F75B5-AD48-4409-82CF-806AD93A65EA}"/>
    <dgm:cxn modelId="{19957AC9-1F5A-4274-8375-021E501BC160}" type="presOf" srcId="{DE32F64A-34CE-4767-A36D-5F481DF4D391}" destId="{BA517F2D-DA52-4B16-A523-C2426E818D73}" srcOrd="0" destOrd="0" presId="urn:microsoft.com/office/officeart/2005/8/layout/process1"/>
    <dgm:cxn modelId="{8C1DC6D6-D447-4842-AD91-8ED3D0ED3998}" srcId="{03CC127A-F5D4-434F-8A3F-D1EBF1F9CB4F}" destId="{DE32F64A-34CE-4767-A36D-5F481DF4D391}" srcOrd="3" destOrd="0" parTransId="{74D890AE-7B1F-478B-909E-12048F786960}" sibTransId="{475E1DF4-1E70-45D2-B9A8-202E669B80B5}"/>
    <dgm:cxn modelId="{DC81AADE-D2BB-4030-9F22-0D94864E0AA1}" type="presOf" srcId="{6EAD5262-C69F-4E7B-A128-E69562597574}" destId="{8FE2AFC6-99DB-4A5B-926E-7BADB8BEFD1C}" srcOrd="0" destOrd="0" presId="urn:microsoft.com/office/officeart/2005/8/layout/process1"/>
    <dgm:cxn modelId="{40C189E2-C11C-49DE-8E39-7B76FE6833A1}" type="presParOf" srcId="{7BD422B7-3550-484B-83A0-4C68A481B700}" destId="{15ABD14A-6B7C-4F2E-B59D-9E552F4FD69B}" srcOrd="0" destOrd="0" presId="urn:microsoft.com/office/officeart/2005/8/layout/process1"/>
    <dgm:cxn modelId="{0F2365C3-576C-49C4-894C-A0B09F184EC1}" type="presParOf" srcId="{7BD422B7-3550-484B-83A0-4C68A481B700}" destId="{34FB6B9B-E67C-489C-AFBC-C76F78D5BE9C}" srcOrd="1" destOrd="0" presId="urn:microsoft.com/office/officeart/2005/8/layout/process1"/>
    <dgm:cxn modelId="{18D8C9F0-265B-46F5-98D6-72356165F4EA}" type="presParOf" srcId="{34FB6B9B-E67C-489C-AFBC-C76F78D5BE9C}" destId="{7520CE30-A7D8-48B6-AA31-8F7963B9ED15}" srcOrd="0" destOrd="0" presId="urn:microsoft.com/office/officeart/2005/8/layout/process1"/>
    <dgm:cxn modelId="{61BDF59F-EB23-48B5-ABA0-3102F9BEF532}" type="presParOf" srcId="{7BD422B7-3550-484B-83A0-4C68A481B700}" destId="{D4E98E45-08F9-4175-81E6-D147CB08D54C}" srcOrd="2" destOrd="0" presId="urn:microsoft.com/office/officeart/2005/8/layout/process1"/>
    <dgm:cxn modelId="{3CFC5505-361F-42C8-BE3C-F49C5159A53A}" type="presParOf" srcId="{7BD422B7-3550-484B-83A0-4C68A481B700}" destId="{B1202145-C3C7-415E-AA52-4019C35CD413}" srcOrd="3" destOrd="0" presId="urn:microsoft.com/office/officeart/2005/8/layout/process1"/>
    <dgm:cxn modelId="{41C10B98-79AB-41FE-A19E-806172394842}" type="presParOf" srcId="{B1202145-C3C7-415E-AA52-4019C35CD413}" destId="{367AC0C7-F1D4-4281-8579-5415A5576A18}" srcOrd="0" destOrd="0" presId="urn:microsoft.com/office/officeart/2005/8/layout/process1"/>
    <dgm:cxn modelId="{24D3A1A0-FC82-455D-9716-E366215EDD2C}" type="presParOf" srcId="{7BD422B7-3550-484B-83A0-4C68A481B700}" destId="{12F78C74-6196-4A79-AA67-37354C62BA49}" srcOrd="4" destOrd="0" presId="urn:microsoft.com/office/officeart/2005/8/layout/process1"/>
    <dgm:cxn modelId="{92A412B7-3007-469F-8FD3-A59390BD1846}" type="presParOf" srcId="{7BD422B7-3550-484B-83A0-4C68A481B700}" destId="{8FE2AFC6-99DB-4A5B-926E-7BADB8BEFD1C}" srcOrd="5" destOrd="0" presId="urn:microsoft.com/office/officeart/2005/8/layout/process1"/>
    <dgm:cxn modelId="{74135909-BB5D-403A-94AA-2950CD6F33E8}" type="presParOf" srcId="{8FE2AFC6-99DB-4A5B-926E-7BADB8BEFD1C}" destId="{26654B60-EC44-4817-A511-E80D31897F63}" srcOrd="0" destOrd="0" presId="urn:microsoft.com/office/officeart/2005/8/layout/process1"/>
    <dgm:cxn modelId="{06D628E5-5477-46A9-907A-3D03785852CC}" type="presParOf" srcId="{7BD422B7-3550-484B-83A0-4C68A481B700}" destId="{BA517F2D-DA52-4B16-A523-C2426E818D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E5492-EBA5-4B51-93B4-39122C427D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DF4E7F0-C116-4D9F-AF5E-ED8EB2396AFC}">
      <dgm:prSet phldrT="[Texto]"/>
      <dgm:spPr/>
      <dgm:t>
        <a:bodyPr/>
        <a:lstStyle/>
        <a:p>
          <a:r>
            <a:rPr lang="pt-BR" dirty="0"/>
            <a:t>Relatório Final</a:t>
          </a:r>
        </a:p>
      </dgm:t>
    </dgm:pt>
    <dgm:pt modelId="{ECF57B19-05BC-47A0-BE1A-61BC50C66BD9}" type="parTrans" cxnId="{43B53CC7-B220-4278-9CCE-FFF025B93F09}">
      <dgm:prSet/>
      <dgm:spPr/>
      <dgm:t>
        <a:bodyPr/>
        <a:lstStyle/>
        <a:p>
          <a:endParaRPr lang="pt-BR"/>
        </a:p>
      </dgm:t>
    </dgm:pt>
    <dgm:pt modelId="{6A53360A-A16C-4C02-A1C2-DECA46ACD3FF}" type="sibTrans" cxnId="{43B53CC7-B220-4278-9CCE-FFF025B93F09}">
      <dgm:prSet/>
      <dgm:spPr/>
      <dgm:t>
        <a:bodyPr/>
        <a:lstStyle/>
        <a:p>
          <a:endParaRPr lang="pt-BR"/>
        </a:p>
      </dgm:t>
    </dgm:pt>
    <dgm:pt modelId="{4DB6F248-090D-4EE7-AEFE-D7259D47FE39}">
      <dgm:prSet phldrT="[Texto]"/>
      <dgm:spPr/>
      <dgm:t>
        <a:bodyPr/>
        <a:lstStyle/>
        <a:p>
          <a:r>
            <a:rPr lang="pt-BR" dirty="0"/>
            <a:t>Julgamento</a:t>
          </a:r>
        </a:p>
      </dgm:t>
    </dgm:pt>
    <dgm:pt modelId="{70BAF8D1-858B-44B6-A8AA-AF73E3C4F96E}" type="parTrans" cxnId="{ABCF71A9-308F-4A48-9494-FC36405FF427}">
      <dgm:prSet/>
      <dgm:spPr/>
      <dgm:t>
        <a:bodyPr/>
        <a:lstStyle/>
        <a:p>
          <a:endParaRPr lang="pt-BR"/>
        </a:p>
      </dgm:t>
    </dgm:pt>
    <dgm:pt modelId="{A40BCF92-85B8-491D-8E8B-3DF76F8B5C0A}" type="sibTrans" cxnId="{ABCF71A9-308F-4A48-9494-FC36405FF427}">
      <dgm:prSet/>
      <dgm:spPr/>
      <dgm:t>
        <a:bodyPr/>
        <a:lstStyle/>
        <a:p>
          <a:endParaRPr lang="pt-BR"/>
        </a:p>
      </dgm:t>
    </dgm:pt>
    <dgm:pt modelId="{EF78B6D1-1502-4853-9282-2B445F6CEBB2}" type="pres">
      <dgm:prSet presAssocID="{30DE5492-EBA5-4B51-93B4-39122C427D94}" presName="Name0" presStyleCnt="0">
        <dgm:presLayoutVars>
          <dgm:dir/>
          <dgm:resizeHandles val="exact"/>
        </dgm:presLayoutVars>
      </dgm:prSet>
      <dgm:spPr/>
    </dgm:pt>
    <dgm:pt modelId="{F4FD6F93-2B0F-4171-BCEE-EB1943FECFFB}" type="pres">
      <dgm:prSet presAssocID="{5DF4E7F0-C116-4D9F-AF5E-ED8EB2396AFC}" presName="node" presStyleLbl="node1" presStyleIdx="0" presStyleCnt="2" custLinFactNeighborX="-117">
        <dgm:presLayoutVars>
          <dgm:bulletEnabled val="1"/>
        </dgm:presLayoutVars>
      </dgm:prSet>
      <dgm:spPr/>
    </dgm:pt>
    <dgm:pt modelId="{63DE7739-52E7-44AB-B3E2-2E9FA078A59D}" type="pres">
      <dgm:prSet presAssocID="{6A53360A-A16C-4C02-A1C2-DECA46ACD3FF}" presName="sibTrans" presStyleLbl="sibTrans2D1" presStyleIdx="0" presStyleCnt="1"/>
      <dgm:spPr/>
    </dgm:pt>
    <dgm:pt modelId="{A6EFE11A-D3E2-45ED-A6E0-E75A459B5111}" type="pres">
      <dgm:prSet presAssocID="{6A53360A-A16C-4C02-A1C2-DECA46ACD3FF}" presName="connectorText" presStyleLbl="sibTrans2D1" presStyleIdx="0" presStyleCnt="1"/>
      <dgm:spPr/>
    </dgm:pt>
    <dgm:pt modelId="{B118482B-6849-4BB0-AAB9-40629FA22380}" type="pres">
      <dgm:prSet presAssocID="{4DB6F248-090D-4EE7-AEFE-D7259D47FE39}" presName="node" presStyleLbl="node1" presStyleIdx="1" presStyleCnt="2" custLinFactX="-100000" custLinFactY="42367" custLinFactNeighborX="-100836" custLinFactNeighborY="100000">
        <dgm:presLayoutVars>
          <dgm:bulletEnabled val="1"/>
        </dgm:presLayoutVars>
      </dgm:prSet>
      <dgm:spPr/>
    </dgm:pt>
  </dgm:ptLst>
  <dgm:cxnLst>
    <dgm:cxn modelId="{9F30553C-9E78-4F74-9324-8D34D51DABDA}" type="presOf" srcId="{4DB6F248-090D-4EE7-AEFE-D7259D47FE39}" destId="{B118482B-6849-4BB0-AAB9-40629FA22380}" srcOrd="0" destOrd="0" presId="urn:microsoft.com/office/officeart/2005/8/layout/process1"/>
    <dgm:cxn modelId="{5FD2985E-8D48-4E01-B3CD-3C6E6C07D5B4}" type="presOf" srcId="{30DE5492-EBA5-4B51-93B4-39122C427D94}" destId="{EF78B6D1-1502-4853-9282-2B445F6CEBB2}" srcOrd="0" destOrd="0" presId="urn:microsoft.com/office/officeart/2005/8/layout/process1"/>
    <dgm:cxn modelId="{7F4E6479-906D-472E-9094-4424CD6ACDC7}" type="presOf" srcId="{5DF4E7F0-C116-4D9F-AF5E-ED8EB2396AFC}" destId="{F4FD6F93-2B0F-4171-BCEE-EB1943FECFFB}" srcOrd="0" destOrd="0" presId="urn:microsoft.com/office/officeart/2005/8/layout/process1"/>
    <dgm:cxn modelId="{7F9BFDA1-1A1D-4404-95B4-2F225F972614}" type="presOf" srcId="{6A53360A-A16C-4C02-A1C2-DECA46ACD3FF}" destId="{A6EFE11A-D3E2-45ED-A6E0-E75A459B5111}" srcOrd="1" destOrd="0" presId="urn:microsoft.com/office/officeart/2005/8/layout/process1"/>
    <dgm:cxn modelId="{ABCF71A9-308F-4A48-9494-FC36405FF427}" srcId="{30DE5492-EBA5-4B51-93B4-39122C427D94}" destId="{4DB6F248-090D-4EE7-AEFE-D7259D47FE39}" srcOrd="1" destOrd="0" parTransId="{70BAF8D1-858B-44B6-A8AA-AF73E3C4F96E}" sibTransId="{A40BCF92-85B8-491D-8E8B-3DF76F8B5C0A}"/>
    <dgm:cxn modelId="{43B53CC7-B220-4278-9CCE-FFF025B93F09}" srcId="{30DE5492-EBA5-4B51-93B4-39122C427D94}" destId="{5DF4E7F0-C116-4D9F-AF5E-ED8EB2396AFC}" srcOrd="0" destOrd="0" parTransId="{ECF57B19-05BC-47A0-BE1A-61BC50C66BD9}" sibTransId="{6A53360A-A16C-4C02-A1C2-DECA46ACD3FF}"/>
    <dgm:cxn modelId="{704C5AE1-DA03-4316-AD5F-41D49FBDC178}" type="presOf" srcId="{6A53360A-A16C-4C02-A1C2-DECA46ACD3FF}" destId="{63DE7739-52E7-44AB-B3E2-2E9FA078A59D}" srcOrd="0" destOrd="0" presId="urn:microsoft.com/office/officeart/2005/8/layout/process1"/>
    <dgm:cxn modelId="{42884F09-188D-4AA0-8CEE-522DD653E872}" type="presParOf" srcId="{EF78B6D1-1502-4853-9282-2B445F6CEBB2}" destId="{F4FD6F93-2B0F-4171-BCEE-EB1943FECFFB}" srcOrd="0" destOrd="0" presId="urn:microsoft.com/office/officeart/2005/8/layout/process1"/>
    <dgm:cxn modelId="{1E602AAA-CA97-4084-AE4C-33D3B47CFF41}" type="presParOf" srcId="{EF78B6D1-1502-4853-9282-2B445F6CEBB2}" destId="{63DE7739-52E7-44AB-B3E2-2E9FA078A59D}" srcOrd="1" destOrd="0" presId="urn:microsoft.com/office/officeart/2005/8/layout/process1"/>
    <dgm:cxn modelId="{3D0A8C2A-BCAA-4981-BF4B-D04E8693464F}" type="presParOf" srcId="{63DE7739-52E7-44AB-B3E2-2E9FA078A59D}" destId="{A6EFE11A-D3E2-45ED-A6E0-E75A459B5111}" srcOrd="0" destOrd="0" presId="urn:microsoft.com/office/officeart/2005/8/layout/process1"/>
    <dgm:cxn modelId="{31D30995-8108-442B-8AF5-7C9C10C26990}" type="presParOf" srcId="{EF78B6D1-1502-4853-9282-2B445F6CEBB2}" destId="{B118482B-6849-4BB0-AAB9-40629FA223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C127A-F5D4-434F-8A3F-D1EBF1F9CB4F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C0640827-BC2C-449B-871D-43E0F314EAA0}">
      <dgm:prSet phldrT="[Texto]"/>
      <dgm:spPr/>
      <dgm:t>
        <a:bodyPr/>
        <a:lstStyle/>
        <a:p>
          <a:r>
            <a:rPr lang="pt-BR" dirty="0"/>
            <a:t>Instauração</a:t>
          </a:r>
        </a:p>
      </dgm:t>
    </dgm:pt>
    <dgm:pt modelId="{3D210FD5-CB48-496C-A4B0-B99FD3533D4D}" type="parTrans" cxnId="{701AB29A-2F26-433A-A25B-8198345868D8}">
      <dgm:prSet/>
      <dgm:spPr/>
      <dgm:t>
        <a:bodyPr/>
        <a:lstStyle/>
        <a:p>
          <a:endParaRPr lang="pt-BR"/>
        </a:p>
      </dgm:t>
    </dgm:pt>
    <dgm:pt modelId="{89699AD1-A0F4-4188-BD87-FBAD6F3F1F6C}" type="sibTrans" cxnId="{701AB29A-2F26-433A-A25B-8198345868D8}">
      <dgm:prSet/>
      <dgm:spPr/>
      <dgm:t>
        <a:bodyPr/>
        <a:lstStyle/>
        <a:p>
          <a:endParaRPr lang="pt-BR"/>
        </a:p>
      </dgm:t>
    </dgm:pt>
    <dgm:pt modelId="{7474529E-69BB-419A-8898-30EA49341223}">
      <dgm:prSet phldrT="[Texto]"/>
      <dgm:spPr/>
      <dgm:t>
        <a:bodyPr/>
        <a:lstStyle/>
        <a:p>
          <a:r>
            <a:rPr lang="pt-BR" dirty="0"/>
            <a:t>Inquérito</a:t>
          </a:r>
        </a:p>
      </dgm:t>
    </dgm:pt>
    <dgm:pt modelId="{4FDFC8EB-0F03-4587-AAC1-D291B46C2F24}" type="parTrans" cxnId="{D14B91B4-C244-4EF1-AF91-170864C54DD5}">
      <dgm:prSet/>
      <dgm:spPr/>
      <dgm:t>
        <a:bodyPr/>
        <a:lstStyle/>
        <a:p>
          <a:endParaRPr lang="pt-BR"/>
        </a:p>
      </dgm:t>
    </dgm:pt>
    <dgm:pt modelId="{3E5F75B5-AD48-4409-82CF-806AD93A65EA}" type="sibTrans" cxnId="{D14B91B4-C244-4EF1-AF91-170864C54DD5}">
      <dgm:prSet/>
      <dgm:spPr/>
      <dgm:t>
        <a:bodyPr/>
        <a:lstStyle/>
        <a:p>
          <a:endParaRPr lang="pt-BR"/>
        </a:p>
      </dgm:t>
    </dgm:pt>
    <dgm:pt modelId="{C59ABEEF-179B-4399-827F-6DDFBFDA858E}">
      <dgm:prSet phldrT="[Texto]"/>
      <dgm:spPr/>
      <dgm:t>
        <a:bodyPr/>
        <a:lstStyle/>
        <a:p>
          <a:r>
            <a:rPr lang="pt-BR" dirty="0" err="1"/>
            <a:t>Indiciação</a:t>
          </a:r>
          <a:endParaRPr lang="pt-BR" dirty="0"/>
        </a:p>
      </dgm:t>
    </dgm:pt>
    <dgm:pt modelId="{E72F1271-6CAE-4B07-8A49-4EEB54C179C8}" type="parTrans" cxnId="{D624857F-609B-45D2-AC27-E29F5B6FA3DC}">
      <dgm:prSet/>
      <dgm:spPr/>
      <dgm:t>
        <a:bodyPr/>
        <a:lstStyle/>
        <a:p>
          <a:endParaRPr lang="pt-BR"/>
        </a:p>
      </dgm:t>
    </dgm:pt>
    <dgm:pt modelId="{6EAD5262-C69F-4E7B-A128-E69562597574}" type="sibTrans" cxnId="{D624857F-609B-45D2-AC27-E29F5B6FA3DC}">
      <dgm:prSet/>
      <dgm:spPr/>
      <dgm:t>
        <a:bodyPr/>
        <a:lstStyle/>
        <a:p>
          <a:endParaRPr lang="pt-BR"/>
        </a:p>
      </dgm:t>
    </dgm:pt>
    <dgm:pt modelId="{DE32F64A-34CE-4767-A36D-5F481DF4D391}">
      <dgm:prSet phldrT="[Texto]"/>
      <dgm:spPr/>
      <dgm:t>
        <a:bodyPr/>
        <a:lstStyle/>
        <a:p>
          <a:r>
            <a:rPr lang="pt-BR" dirty="0"/>
            <a:t>Citação</a:t>
          </a:r>
        </a:p>
      </dgm:t>
    </dgm:pt>
    <dgm:pt modelId="{74D890AE-7B1F-478B-909E-12048F786960}" type="parTrans" cxnId="{8C1DC6D6-D447-4842-AD91-8ED3D0ED3998}">
      <dgm:prSet/>
      <dgm:spPr/>
      <dgm:t>
        <a:bodyPr/>
        <a:lstStyle/>
        <a:p>
          <a:endParaRPr lang="pt-BR"/>
        </a:p>
      </dgm:t>
    </dgm:pt>
    <dgm:pt modelId="{475E1DF4-1E70-45D2-B9A8-202E669B80B5}" type="sibTrans" cxnId="{8C1DC6D6-D447-4842-AD91-8ED3D0ED3998}">
      <dgm:prSet/>
      <dgm:spPr/>
      <dgm:t>
        <a:bodyPr/>
        <a:lstStyle/>
        <a:p>
          <a:endParaRPr lang="pt-BR"/>
        </a:p>
      </dgm:t>
    </dgm:pt>
    <dgm:pt modelId="{7BD422B7-3550-484B-83A0-4C68A481B700}" type="pres">
      <dgm:prSet presAssocID="{03CC127A-F5D4-434F-8A3F-D1EBF1F9CB4F}" presName="Name0" presStyleCnt="0">
        <dgm:presLayoutVars>
          <dgm:dir/>
          <dgm:resizeHandles val="exact"/>
        </dgm:presLayoutVars>
      </dgm:prSet>
      <dgm:spPr/>
    </dgm:pt>
    <dgm:pt modelId="{15ABD14A-6B7C-4F2E-B59D-9E552F4FD69B}" type="pres">
      <dgm:prSet presAssocID="{C0640827-BC2C-449B-871D-43E0F314EAA0}" presName="node" presStyleLbl="node1" presStyleIdx="0" presStyleCnt="4" custLinFactX="100000" custLinFactY="-36638" custLinFactNeighborX="105041" custLinFactNeighborY="-100000">
        <dgm:presLayoutVars>
          <dgm:bulletEnabled val="1"/>
        </dgm:presLayoutVars>
      </dgm:prSet>
      <dgm:spPr/>
    </dgm:pt>
    <dgm:pt modelId="{34FB6B9B-E67C-489C-AFBC-C76F78D5BE9C}" type="pres">
      <dgm:prSet presAssocID="{89699AD1-A0F4-4188-BD87-FBAD6F3F1F6C}" presName="sibTrans" presStyleLbl="sibTrans2D1" presStyleIdx="0" presStyleCnt="3"/>
      <dgm:spPr/>
    </dgm:pt>
    <dgm:pt modelId="{7520CE30-A7D8-48B6-AA31-8F7963B9ED15}" type="pres">
      <dgm:prSet presAssocID="{89699AD1-A0F4-4188-BD87-FBAD6F3F1F6C}" presName="connectorText" presStyleLbl="sibTrans2D1" presStyleIdx="0" presStyleCnt="3"/>
      <dgm:spPr/>
    </dgm:pt>
    <dgm:pt modelId="{D4E98E45-08F9-4175-81E6-D147CB08D54C}" type="pres">
      <dgm:prSet presAssocID="{7474529E-69BB-419A-8898-30EA49341223}" presName="node" presStyleLbl="node1" presStyleIdx="1" presStyleCnt="4">
        <dgm:presLayoutVars>
          <dgm:bulletEnabled val="1"/>
        </dgm:presLayoutVars>
      </dgm:prSet>
      <dgm:spPr/>
    </dgm:pt>
    <dgm:pt modelId="{B1202145-C3C7-415E-AA52-4019C35CD413}" type="pres">
      <dgm:prSet presAssocID="{3E5F75B5-AD48-4409-82CF-806AD93A65EA}" presName="sibTrans" presStyleLbl="sibTrans2D1" presStyleIdx="1" presStyleCnt="3"/>
      <dgm:spPr/>
    </dgm:pt>
    <dgm:pt modelId="{367AC0C7-F1D4-4281-8579-5415A5576A18}" type="pres">
      <dgm:prSet presAssocID="{3E5F75B5-AD48-4409-82CF-806AD93A65EA}" presName="connectorText" presStyleLbl="sibTrans2D1" presStyleIdx="1" presStyleCnt="3"/>
      <dgm:spPr/>
    </dgm:pt>
    <dgm:pt modelId="{12F78C74-6196-4A79-AA67-37354C62BA49}" type="pres">
      <dgm:prSet presAssocID="{C59ABEEF-179B-4399-827F-6DDFBFDA858E}" presName="node" presStyleLbl="node1" presStyleIdx="2" presStyleCnt="4" custLinFactX="-139638" custLinFactY="38952" custLinFactNeighborX="-200000" custLinFactNeighborY="100000">
        <dgm:presLayoutVars>
          <dgm:bulletEnabled val="1"/>
        </dgm:presLayoutVars>
      </dgm:prSet>
      <dgm:spPr/>
    </dgm:pt>
    <dgm:pt modelId="{8FE2AFC6-99DB-4A5B-926E-7BADB8BEFD1C}" type="pres">
      <dgm:prSet presAssocID="{6EAD5262-C69F-4E7B-A128-E69562597574}" presName="sibTrans" presStyleLbl="sibTrans2D1" presStyleIdx="2" presStyleCnt="3" custLinFactNeighborX="-14244" custLinFactNeighborY="-7214"/>
      <dgm:spPr/>
    </dgm:pt>
    <dgm:pt modelId="{26654B60-EC44-4817-A511-E80D31897F63}" type="pres">
      <dgm:prSet presAssocID="{6EAD5262-C69F-4E7B-A128-E69562597574}" presName="connectorText" presStyleLbl="sibTrans2D1" presStyleIdx="2" presStyleCnt="3"/>
      <dgm:spPr/>
    </dgm:pt>
    <dgm:pt modelId="{BA517F2D-DA52-4B16-A523-C2426E818D73}" type="pres">
      <dgm:prSet presAssocID="{DE32F64A-34CE-4767-A36D-5F481DF4D391}" presName="node" presStyleLbl="node1" presStyleIdx="3" presStyleCnt="4" custLinFactX="-240664" custLinFactY="100000" custLinFactNeighborX="-300000" custLinFactNeighborY="174729">
        <dgm:presLayoutVars>
          <dgm:bulletEnabled val="1"/>
        </dgm:presLayoutVars>
      </dgm:prSet>
      <dgm:spPr/>
    </dgm:pt>
  </dgm:ptLst>
  <dgm:cxnLst>
    <dgm:cxn modelId="{3A2B351B-0741-46D2-8B52-1141C82D2556}" type="presOf" srcId="{3E5F75B5-AD48-4409-82CF-806AD93A65EA}" destId="{367AC0C7-F1D4-4281-8579-5415A5576A18}" srcOrd="1" destOrd="0" presId="urn:microsoft.com/office/officeart/2005/8/layout/process1"/>
    <dgm:cxn modelId="{ECFE591C-44CF-4706-9743-BECE5F52E9E2}" type="presOf" srcId="{89699AD1-A0F4-4188-BD87-FBAD6F3F1F6C}" destId="{7520CE30-A7D8-48B6-AA31-8F7963B9ED15}" srcOrd="1" destOrd="0" presId="urn:microsoft.com/office/officeart/2005/8/layout/process1"/>
    <dgm:cxn modelId="{CD3CBA43-8C58-4F3E-B9C1-912F36701571}" type="presOf" srcId="{7474529E-69BB-419A-8898-30EA49341223}" destId="{D4E98E45-08F9-4175-81E6-D147CB08D54C}" srcOrd="0" destOrd="0" presId="urn:microsoft.com/office/officeart/2005/8/layout/process1"/>
    <dgm:cxn modelId="{D102A464-2E98-498C-BF75-C6522BD8A80E}" type="presOf" srcId="{89699AD1-A0F4-4188-BD87-FBAD6F3F1F6C}" destId="{34FB6B9B-E67C-489C-AFBC-C76F78D5BE9C}" srcOrd="0" destOrd="0" presId="urn:microsoft.com/office/officeart/2005/8/layout/process1"/>
    <dgm:cxn modelId="{5A47AF48-8196-4ED5-BB9C-199F907170A5}" type="presOf" srcId="{03CC127A-F5D4-434F-8A3F-D1EBF1F9CB4F}" destId="{7BD422B7-3550-484B-83A0-4C68A481B700}" srcOrd="0" destOrd="0" presId="urn:microsoft.com/office/officeart/2005/8/layout/process1"/>
    <dgm:cxn modelId="{B1EBFC69-66D1-4AE6-B721-37868CEE1502}" type="presOf" srcId="{6EAD5262-C69F-4E7B-A128-E69562597574}" destId="{8FE2AFC6-99DB-4A5B-926E-7BADB8BEFD1C}" srcOrd="0" destOrd="0" presId="urn:microsoft.com/office/officeart/2005/8/layout/process1"/>
    <dgm:cxn modelId="{F0FEE04C-FCDB-4FED-8652-C1729D9E0A03}" type="presOf" srcId="{6EAD5262-C69F-4E7B-A128-E69562597574}" destId="{26654B60-EC44-4817-A511-E80D31897F63}" srcOrd="1" destOrd="0" presId="urn:microsoft.com/office/officeart/2005/8/layout/process1"/>
    <dgm:cxn modelId="{AA26104D-BE46-4AA0-A901-4C3DF71A5D42}" type="presOf" srcId="{DE32F64A-34CE-4767-A36D-5F481DF4D391}" destId="{BA517F2D-DA52-4B16-A523-C2426E818D73}" srcOrd="0" destOrd="0" presId="urn:microsoft.com/office/officeart/2005/8/layout/process1"/>
    <dgm:cxn modelId="{739DB451-AA40-4590-A094-FED5C91330FA}" type="presOf" srcId="{C59ABEEF-179B-4399-827F-6DDFBFDA858E}" destId="{12F78C74-6196-4A79-AA67-37354C62BA49}" srcOrd="0" destOrd="0" presId="urn:microsoft.com/office/officeart/2005/8/layout/process1"/>
    <dgm:cxn modelId="{D624857F-609B-45D2-AC27-E29F5B6FA3DC}" srcId="{03CC127A-F5D4-434F-8A3F-D1EBF1F9CB4F}" destId="{C59ABEEF-179B-4399-827F-6DDFBFDA858E}" srcOrd="2" destOrd="0" parTransId="{E72F1271-6CAE-4B07-8A49-4EEB54C179C8}" sibTransId="{6EAD5262-C69F-4E7B-A128-E69562597574}"/>
    <dgm:cxn modelId="{701AB29A-2F26-433A-A25B-8198345868D8}" srcId="{03CC127A-F5D4-434F-8A3F-D1EBF1F9CB4F}" destId="{C0640827-BC2C-449B-871D-43E0F314EAA0}" srcOrd="0" destOrd="0" parTransId="{3D210FD5-CB48-496C-A4B0-B99FD3533D4D}" sibTransId="{89699AD1-A0F4-4188-BD87-FBAD6F3F1F6C}"/>
    <dgm:cxn modelId="{D14B91B4-C244-4EF1-AF91-170864C54DD5}" srcId="{03CC127A-F5D4-434F-8A3F-D1EBF1F9CB4F}" destId="{7474529E-69BB-419A-8898-30EA49341223}" srcOrd="1" destOrd="0" parTransId="{4FDFC8EB-0F03-4587-AAC1-D291B46C2F24}" sibTransId="{3E5F75B5-AD48-4409-82CF-806AD93A65EA}"/>
    <dgm:cxn modelId="{44B4DDC0-034D-41CE-8C45-FD073F29117A}" type="presOf" srcId="{3E5F75B5-AD48-4409-82CF-806AD93A65EA}" destId="{B1202145-C3C7-415E-AA52-4019C35CD413}" srcOrd="0" destOrd="0" presId="urn:microsoft.com/office/officeart/2005/8/layout/process1"/>
    <dgm:cxn modelId="{C5C05ACA-7281-4F32-9439-2D496FCD5A4B}" type="presOf" srcId="{C0640827-BC2C-449B-871D-43E0F314EAA0}" destId="{15ABD14A-6B7C-4F2E-B59D-9E552F4FD69B}" srcOrd="0" destOrd="0" presId="urn:microsoft.com/office/officeart/2005/8/layout/process1"/>
    <dgm:cxn modelId="{8C1DC6D6-D447-4842-AD91-8ED3D0ED3998}" srcId="{03CC127A-F5D4-434F-8A3F-D1EBF1F9CB4F}" destId="{DE32F64A-34CE-4767-A36D-5F481DF4D391}" srcOrd="3" destOrd="0" parTransId="{74D890AE-7B1F-478B-909E-12048F786960}" sibTransId="{475E1DF4-1E70-45D2-B9A8-202E669B80B5}"/>
    <dgm:cxn modelId="{8BA83D95-C371-4B7D-900E-EB4AC1595BA0}" type="presParOf" srcId="{7BD422B7-3550-484B-83A0-4C68A481B700}" destId="{15ABD14A-6B7C-4F2E-B59D-9E552F4FD69B}" srcOrd="0" destOrd="0" presId="urn:microsoft.com/office/officeart/2005/8/layout/process1"/>
    <dgm:cxn modelId="{0103D98C-05E1-4FCD-9939-97209C5EDC0D}" type="presParOf" srcId="{7BD422B7-3550-484B-83A0-4C68A481B700}" destId="{34FB6B9B-E67C-489C-AFBC-C76F78D5BE9C}" srcOrd="1" destOrd="0" presId="urn:microsoft.com/office/officeart/2005/8/layout/process1"/>
    <dgm:cxn modelId="{79AD844D-5977-42C2-B01E-26E2F826C8D0}" type="presParOf" srcId="{34FB6B9B-E67C-489C-AFBC-C76F78D5BE9C}" destId="{7520CE30-A7D8-48B6-AA31-8F7963B9ED15}" srcOrd="0" destOrd="0" presId="urn:microsoft.com/office/officeart/2005/8/layout/process1"/>
    <dgm:cxn modelId="{80B0C294-B059-4769-BFB7-CCC43F194163}" type="presParOf" srcId="{7BD422B7-3550-484B-83A0-4C68A481B700}" destId="{D4E98E45-08F9-4175-81E6-D147CB08D54C}" srcOrd="2" destOrd="0" presId="urn:microsoft.com/office/officeart/2005/8/layout/process1"/>
    <dgm:cxn modelId="{3C66983E-F228-483C-8436-ABFB7477BCD4}" type="presParOf" srcId="{7BD422B7-3550-484B-83A0-4C68A481B700}" destId="{B1202145-C3C7-415E-AA52-4019C35CD413}" srcOrd="3" destOrd="0" presId="urn:microsoft.com/office/officeart/2005/8/layout/process1"/>
    <dgm:cxn modelId="{A6256547-CB15-46B2-BC19-9F36096D207A}" type="presParOf" srcId="{B1202145-C3C7-415E-AA52-4019C35CD413}" destId="{367AC0C7-F1D4-4281-8579-5415A5576A18}" srcOrd="0" destOrd="0" presId="urn:microsoft.com/office/officeart/2005/8/layout/process1"/>
    <dgm:cxn modelId="{0F2D17F0-250D-4384-86EC-93F4C9E65E5D}" type="presParOf" srcId="{7BD422B7-3550-484B-83A0-4C68A481B700}" destId="{12F78C74-6196-4A79-AA67-37354C62BA49}" srcOrd="4" destOrd="0" presId="urn:microsoft.com/office/officeart/2005/8/layout/process1"/>
    <dgm:cxn modelId="{D56AC00F-579C-4436-ACB3-FBCFFD9B3686}" type="presParOf" srcId="{7BD422B7-3550-484B-83A0-4C68A481B700}" destId="{8FE2AFC6-99DB-4A5B-926E-7BADB8BEFD1C}" srcOrd="5" destOrd="0" presId="urn:microsoft.com/office/officeart/2005/8/layout/process1"/>
    <dgm:cxn modelId="{54D48677-70FF-45CE-8C11-97D3D30C72E3}" type="presParOf" srcId="{8FE2AFC6-99DB-4A5B-926E-7BADB8BEFD1C}" destId="{26654B60-EC44-4817-A511-E80D31897F63}" srcOrd="0" destOrd="0" presId="urn:microsoft.com/office/officeart/2005/8/layout/process1"/>
    <dgm:cxn modelId="{172869F3-BC2E-4055-82A6-7C38F1572276}" type="presParOf" srcId="{7BD422B7-3550-484B-83A0-4C68A481B700}" destId="{BA517F2D-DA52-4B16-A523-C2426E818D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E5492-EBA5-4B51-93B4-39122C427D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DF4E7F0-C116-4D9F-AF5E-ED8EB2396AFC}">
      <dgm:prSet phldrT="[Texto]"/>
      <dgm:spPr/>
      <dgm:t>
        <a:bodyPr/>
        <a:lstStyle/>
        <a:p>
          <a:r>
            <a:rPr lang="pt-BR" dirty="0"/>
            <a:t>Relatório Final</a:t>
          </a:r>
        </a:p>
      </dgm:t>
    </dgm:pt>
    <dgm:pt modelId="{ECF57B19-05BC-47A0-BE1A-61BC50C66BD9}" type="parTrans" cxnId="{43B53CC7-B220-4278-9CCE-FFF025B93F09}">
      <dgm:prSet/>
      <dgm:spPr/>
      <dgm:t>
        <a:bodyPr/>
        <a:lstStyle/>
        <a:p>
          <a:endParaRPr lang="pt-BR"/>
        </a:p>
      </dgm:t>
    </dgm:pt>
    <dgm:pt modelId="{6A53360A-A16C-4C02-A1C2-DECA46ACD3FF}" type="sibTrans" cxnId="{43B53CC7-B220-4278-9CCE-FFF025B93F09}">
      <dgm:prSet/>
      <dgm:spPr/>
      <dgm:t>
        <a:bodyPr/>
        <a:lstStyle/>
        <a:p>
          <a:endParaRPr lang="pt-BR"/>
        </a:p>
      </dgm:t>
    </dgm:pt>
    <dgm:pt modelId="{4DB6F248-090D-4EE7-AEFE-D7259D47FE39}">
      <dgm:prSet phldrT="[Texto]"/>
      <dgm:spPr/>
      <dgm:t>
        <a:bodyPr/>
        <a:lstStyle/>
        <a:p>
          <a:r>
            <a:rPr lang="pt-BR" dirty="0"/>
            <a:t>Julgamento</a:t>
          </a:r>
        </a:p>
      </dgm:t>
    </dgm:pt>
    <dgm:pt modelId="{70BAF8D1-858B-44B6-A8AA-AF73E3C4F96E}" type="parTrans" cxnId="{ABCF71A9-308F-4A48-9494-FC36405FF427}">
      <dgm:prSet/>
      <dgm:spPr/>
      <dgm:t>
        <a:bodyPr/>
        <a:lstStyle/>
        <a:p>
          <a:endParaRPr lang="pt-BR"/>
        </a:p>
      </dgm:t>
    </dgm:pt>
    <dgm:pt modelId="{A40BCF92-85B8-491D-8E8B-3DF76F8B5C0A}" type="sibTrans" cxnId="{ABCF71A9-308F-4A48-9494-FC36405FF427}">
      <dgm:prSet/>
      <dgm:spPr/>
      <dgm:t>
        <a:bodyPr/>
        <a:lstStyle/>
        <a:p>
          <a:endParaRPr lang="pt-BR"/>
        </a:p>
      </dgm:t>
    </dgm:pt>
    <dgm:pt modelId="{EF78B6D1-1502-4853-9282-2B445F6CEBB2}" type="pres">
      <dgm:prSet presAssocID="{30DE5492-EBA5-4B51-93B4-39122C427D94}" presName="Name0" presStyleCnt="0">
        <dgm:presLayoutVars>
          <dgm:dir/>
          <dgm:resizeHandles val="exact"/>
        </dgm:presLayoutVars>
      </dgm:prSet>
      <dgm:spPr/>
    </dgm:pt>
    <dgm:pt modelId="{F4FD6F93-2B0F-4171-BCEE-EB1943FECFFB}" type="pres">
      <dgm:prSet presAssocID="{5DF4E7F0-C116-4D9F-AF5E-ED8EB2396AFC}" presName="node" presStyleLbl="node1" presStyleIdx="0" presStyleCnt="2" custLinFactNeighborX="-117">
        <dgm:presLayoutVars>
          <dgm:bulletEnabled val="1"/>
        </dgm:presLayoutVars>
      </dgm:prSet>
      <dgm:spPr/>
    </dgm:pt>
    <dgm:pt modelId="{63DE7739-52E7-44AB-B3E2-2E9FA078A59D}" type="pres">
      <dgm:prSet presAssocID="{6A53360A-A16C-4C02-A1C2-DECA46ACD3FF}" presName="sibTrans" presStyleLbl="sibTrans2D1" presStyleIdx="0" presStyleCnt="1"/>
      <dgm:spPr/>
    </dgm:pt>
    <dgm:pt modelId="{A6EFE11A-D3E2-45ED-A6E0-E75A459B5111}" type="pres">
      <dgm:prSet presAssocID="{6A53360A-A16C-4C02-A1C2-DECA46ACD3FF}" presName="connectorText" presStyleLbl="sibTrans2D1" presStyleIdx="0" presStyleCnt="1"/>
      <dgm:spPr/>
    </dgm:pt>
    <dgm:pt modelId="{B118482B-6849-4BB0-AAB9-40629FA22380}" type="pres">
      <dgm:prSet presAssocID="{4DB6F248-090D-4EE7-AEFE-D7259D47FE39}" presName="node" presStyleLbl="node1" presStyleIdx="1" presStyleCnt="2" custLinFactX="-100000" custLinFactY="42367" custLinFactNeighborX="-100836" custLinFactNeighborY="100000">
        <dgm:presLayoutVars>
          <dgm:bulletEnabled val="1"/>
        </dgm:presLayoutVars>
      </dgm:prSet>
      <dgm:spPr/>
    </dgm:pt>
  </dgm:ptLst>
  <dgm:cxnLst>
    <dgm:cxn modelId="{E5189833-319C-4EE7-B19E-AFFE1085A840}" type="presOf" srcId="{4DB6F248-090D-4EE7-AEFE-D7259D47FE39}" destId="{B118482B-6849-4BB0-AAB9-40629FA22380}" srcOrd="0" destOrd="0" presId="urn:microsoft.com/office/officeart/2005/8/layout/process1"/>
    <dgm:cxn modelId="{760833A5-DF2D-4FC5-AA14-AC832944D857}" type="presOf" srcId="{30DE5492-EBA5-4B51-93B4-39122C427D94}" destId="{EF78B6D1-1502-4853-9282-2B445F6CEBB2}" srcOrd="0" destOrd="0" presId="urn:microsoft.com/office/officeart/2005/8/layout/process1"/>
    <dgm:cxn modelId="{ABCF71A9-308F-4A48-9494-FC36405FF427}" srcId="{30DE5492-EBA5-4B51-93B4-39122C427D94}" destId="{4DB6F248-090D-4EE7-AEFE-D7259D47FE39}" srcOrd="1" destOrd="0" parTransId="{70BAF8D1-858B-44B6-A8AA-AF73E3C4F96E}" sibTransId="{A40BCF92-85B8-491D-8E8B-3DF76F8B5C0A}"/>
    <dgm:cxn modelId="{C65693B2-2C3F-42D0-9999-362B206AEAB8}" type="presOf" srcId="{6A53360A-A16C-4C02-A1C2-DECA46ACD3FF}" destId="{A6EFE11A-D3E2-45ED-A6E0-E75A459B5111}" srcOrd="1" destOrd="0" presId="urn:microsoft.com/office/officeart/2005/8/layout/process1"/>
    <dgm:cxn modelId="{43B53CC7-B220-4278-9CCE-FFF025B93F09}" srcId="{30DE5492-EBA5-4B51-93B4-39122C427D94}" destId="{5DF4E7F0-C116-4D9F-AF5E-ED8EB2396AFC}" srcOrd="0" destOrd="0" parTransId="{ECF57B19-05BC-47A0-BE1A-61BC50C66BD9}" sibTransId="{6A53360A-A16C-4C02-A1C2-DECA46ACD3FF}"/>
    <dgm:cxn modelId="{B9F344D7-5AF9-46FE-A480-1DA1B837C0F5}" type="presOf" srcId="{6A53360A-A16C-4C02-A1C2-DECA46ACD3FF}" destId="{63DE7739-52E7-44AB-B3E2-2E9FA078A59D}" srcOrd="0" destOrd="0" presId="urn:microsoft.com/office/officeart/2005/8/layout/process1"/>
    <dgm:cxn modelId="{9BBE31EB-48F4-4C0B-8CCB-0DD13F0EC925}" type="presOf" srcId="{5DF4E7F0-C116-4D9F-AF5E-ED8EB2396AFC}" destId="{F4FD6F93-2B0F-4171-BCEE-EB1943FECFFB}" srcOrd="0" destOrd="0" presId="urn:microsoft.com/office/officeart/2005/8/layout/process1"/>
    <dgm:cxn modelId="{140E3F78-E44A-4A67-93F5-24C2D1C31E4D}" type="presParOf" srcId="{EF78B6D1-1502-4853-9282-2B445F6CEBB2}" destId="{F4FD6F93-2B0F-4171-BCEE-EB1943FECFFB}" srcOrd="0" destOrd="0" presId="urn:microsoft.com/office/officeart/2005/8/layout/process1"/>
    <dgm:cxn modelId="{51367BF3-CABA-4C43-917B-ED09CE8F01C4}" type="presParOf" srcId="{EF78B6D1-1502-4853-9282-2B445F6CEBB2}" destId="{63DE7739-52E7-44AB-B3E2-2E9FA078A59D}" srcOrd="1" destOrd="0" presId="urn:microsoft.com/office/officeart/2005/8/layout/process1"/>
    <dgm:cxn modelId="{5738DAA9-F855-4290-9D16-B07A8F5871D4}" type="presParOf" srcId="{63DE7739-52E7-44AB-B3E2-2E9FA078A59D}" destId="{A6EFE11A-D3E2-45ED-A6E0-E75A459B5111}" srcOrd="0" destOrd="0" presId="urn:microsoft.com/office/officeart/2005/8/layout/process1"/>
    <dgm:cxn modelId="{E8F7A04F-303C-46AA-9ABA-3AA0CB5B51E5}" type="presParOf" srcId="{EF78B6D1-1502-4853-9282-2B445F6CEBB2}" destId="{B118482B-6849-4BB0-AAB9-40629FA223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C127A-F5D4-434F-8A3F-D1EBF1F9CB4F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474529E-69BB-419A-8898-30EA49341223}">
      <dgm:prSet phldrT="[Texto]"/>
      <dgm:spPr/>
      <dgm:t>
        <a:bodyPr/>
        <a:lstStyle/>
        <a:p>
          <a:r>
            <a:rPr lang="pt-BR" dirty="0"/>
            <a:t>Indícios?</a:t>
          </a:r>
        </a:p>
      </dgm:t>
    </dgm:pt>
    <dgm:pt modelId="{4FDFC8EB-0F03-4587-AAC1-D291B46C2F24}" type="parTrans" cxnId="{D14B91B4-C244-4EF1-AF91-170864C54DD5}">
      <dgm:prSet/>
      <dgm:spPr/>
      <dgm:t>
        <a:bodyPr/>
        <a:lstStyle/>
        <a:p>
          <a:endParaRPr lang="pt-BR"/>
        </a:p>
      </dgm:t>
    </dgm:pt>
    <dgm:pt modelId="{3E5F75B5-AD48-4409-82CF-806AD93A65EA}" type="sibTrans" cxnId="{D14B91B4-C244-4EF1-AF91-170864C54DD5}">
      <dgm:prSet/>
      <dgm:spPr/>
      <dgm:t>
        <a:bodyPr/>
        <a:lstStyle/>
        <a:p>
          <a:endParaRPr lang="pt-BR"/>
        </a:p>
      </dgm:t>
    </dgm:pt>
    <dgm:pt modelId="{C59ABEEF-179B-4399-827F-6DDFBFDA858E}">
      <dgm:prSet phldrT="[Texto]"/>
      <dgm:spPr/>
      <dgm:t>
        <a:bodyPr/>
        <a:lstStyle/>
        <a:p>
          <a:r>
            <a:rPr lang="pt-BR" dirty="0"/>
            <a:t>*Relatório Preliminar</a:t>
          </a:r>
        </a:p>
      </dgm:t>
    </dgm:pt>
    <dgm:pt modelId="{E72F1271-6CAE-4B07-8A49-4EEB54C179C8}" type="parTrans" cxnId="{D624857F-609B-45D2-AC27-E29F5B6FA3DC}">
      <dgm:prSet/>
      <dgm:spPr/>
      <dgm:t>
        <a:bodyPr/>
        <a:lstStyle/>
        <a:p>
          <a:endParaRPr lang="pt-BR"/>
        </a:p>
      </dgm:t>
    </dgm:pt>
    <dgm:pt modelId="{6EAD5262-C69F-4E7B-A128-E69562597574}" type="sibTrans" cxnId="{D624857F-609B-45D2-AC27-E29F5B6FA3DC}">
      <dgm:prSet/>
      <dgm:spPr/>
      <dgm:t>
        <a:bodyPr/>
        <a:lstStyle/>
        <a:p>
          <a:endParaRPr lang="pt-BR"/>
        </a:p>
      </dgm:t>
    </dgm:pt>
    <dgm:pt modelId="{7BD422B7-3550-484B-83A0-4C68A481B700}" type="pres">
      <dgm:prSet presAssocID="{03CC127A-F5D4-434F-8A3F-D1EBF1F9CB4F}" presName="Name0" presStyleCnt="0">
        <dgm:presLayoutVars>
          <dgm:dir/>
          <dgm:resizeHandles val="exact"/>
        </dgm:presLayoutVars>
      </dgm:prSet>
      <dgm:spPr/>
    </dgm:pt>
    <dgm:pt modelId="{D4E98E45-08F9-4175-81E6-D147CB08D54C}" type="pres">
      <dgm:prSet presAssocID="{7474529E-69BB-419A-8898-30EA49341223}" presName="node" presStyleLbl="node1" presStyleIdx="0" presStyleCnt="2" custScaleY="54668" custLinFactX="50720" custLinFactNeighborX="100000" custLinFactNeighborY="-88198">
        <dgm:presLayoutVars>
          <dgm:bulletEnabled val="1"/>
        </dgm:presLayoutVars>
      </dgm:prSet>
      <dgm:spPr/>
    </dgm:pt>
    <dgm:pt modelId="{B1202145-C3C7-415E-AA52-4019C35CD413}" type="pres">
      <dgm:prSet presAssocID="{3E5F75B5-AD48-4409-82CF-806AD93A65EA}" presName="sibTrans" presStyleLbl="sibTrans2D1" presStyleIdx="0" presStyleCnt="1" custScaleY="90226"/>
      <dgm:spPr/>
    </dgm:pt>
    <dgm:pt modelId="{367AC0C7-F1D4-4281-8579-5415A5576A18}" type="pres">
      <dgm:prSet presAssocID="{3E5F75B5-AD48-4409-82CF-806AD93A65EA}" presName="connectorText" presStyleLbl="sibTrans2D1" presStyleIdx="0" presStyleCnt="1"/>
      <dgm:spPr/>
    </dgm:pt>
    <dgm:pt modelId="{12F78C74-6196-4A79-AA67-37354C62BA49}" type="pres">
      <dgm:prSet presAssocID="{C59ABEEF-179B-4399-827F-6DDFBFDA858E}" presName="node" presStyleLbl="node1" presStyleIdx="1" presStyleCnt="2" custScaleY="71451" custLinFactX="-100000" custLinFactY="26404" custLinFactNeighborX="-104100" custLinFactNeighborY="100000">
        <dgm:presLayoutVars>
          <dgm:bulletEnabled val="1"/>
        </dgm:presLayoutVars>
      </dgm:prSet>
      <dgm:spPr/>
    </dgm:pt>
  </dgm:ptLst>
  <dgm:cxnLst>
    <dgm:cxn modelId="{328A410F-A7C6-4718-8587-48731454AC07}" type="presOf" srcId="{C59ABEEF-179B-4399-827F-6DDFBFDA858E}" destId="{12F78C74-6196-4A79-AA67-37354C62BA49}" srcOrd="0" destOrd="0" presId="urn:microsoft.com/office/officeart/2005/8/layout/process1"/>
    <dgm:cxn modelId="{986CD137-4504-4707-87A4-56A2BFB89A31}" type="presOf" srcId="{3E5F75B5-AD48-4409-82CF-806AD93A65EA}" destId="{B1202145-C3C7-415E-AA52-4019C35CD413}" srcOrd="0" destOrd="0" presId="urn:microsoft.com/office/officeart/2005/8/layout/process1"/>
    <dgm:cxn modelId="{735BCF60-67A3-40D6-9B23-48B395B6AAFA}" type="presOf" srcId="{7474529E-69BB-419A-8898-30EA49341223}" destId="{D4E98E45-08F9-4175-81E6-D147CB08D54C}" srcOrd="0" destOrd="0" presId="urn:microsoft.com/office/officeart/2005/8/layout/process1"/>
    <dgm:cxn modelId="{A719B87A-19C1-47F8-B831-147F61E270E2}" type="presOf" srcId="{03CC127A-F5D4-434F-8A3F-D1EBF1F9CB4F}" destId="{7BD422B7-3550-484B-83A0-4C68A481B700}" srcOrd="0" destOrd="0" presId="urn:microsoft.com/office/officeart/2005/8/layout/process1"/>
    <dgm:cxn modelId="{D624857F-609B-45D2-AC27-E29F5B6FA3DC}" srcId="{03CC127A-F5D4-434F-8A3F-D1EBF1F9CB4F}" destId="{C59ABEEF-179B-4399-827F-6DDFBFDA858E}" srcOrd="1" destOrd="0" parTransId="{E72F1271-6CAE-4B07-8A49-4EEB54C179C8}" sibTransId="{6EAD5262-C69F-4E7B-A128-E69562597574}"/>
    <dgm:cxn modelId="{B710C5AB-0DE5-4A54-804D-0515C8B0F3BC}" type="presOf" srcId="{3E5F75B5-AD48-4409-82CF-806AD93A65EA}" destId="{367AC0C7-F1D4-4281-8579-5415A5576A18}" srcOrd="1" destOrd="0" presId="urn:microsoft.com/office/officeart/2005/8/layout/process1"/>
    <dgm:cxn modelId="{D14B91B4-C244-4EF1-AF91-170864C54DD5}" srcId="{03CC127A-F5D4-434F-8A3F-D1EBF1F9CB4F}" destId="{7474529E-69BB-419A-8898-30EA49341223}" srcOrd="0" destOrd="0" parTransId="{4FDFC8EB-0F03-4587-AAC1-D291B46C2F24}" sibTransId="{3E5F75B5-AD48-4409-82CF-806AD93A65EA}"/>
    <dgm:cxn modelId="{CBE07EF8-06E5-49CD-8520-4A6089368F73}" type="presParOf" srcId="{7BD422B7-3550-484B-83A0-4C68A481B700}" destId="{D4E98E45-08F9-4175-81E6-D147CB08D54C}" srcOrd="0" destOrd="0" presId="urn:microsoft.com/office/officeart/2005/8/layout/process1"/>
    <dgm:cxn modelId="{9091B3A7-E0D1-4B34-BDAE-5942588A64C7}" type="presParOf" srcId="{7BD422B7-3550-484B-83A0-4C68A481B700}" destId="{B1202145-C3C7-415E-AA52-4019C35CD413}" srcOrd="1" destOrd="0" presId="urn:microsoft.com/office/officeart/2005/8/layout/process1"/>
    <dgm:cxn modelId="{08D0C51F-FD74-4EB4-97A5-CC0FF391EACF}" type="presParOf" srcId="{B1202145-C3C7-415E-AA52-4019C35CD413}" destId="{367AC0C7-F1D4-4281-8579-5415A5576A18}" srcOrd="0" destOrd="0" presId="urn:microsoft.com/office/officeart/2005/8/layout/process1"/>
    <dgm:cxn modelId="{9290DB1D-A096-47B0-811B-4741D451381A}" type="presParOf" srcId="{7BD422B7-3550-484B-83A0-4C68A481B700}" destId="{12F78C74-6196-4A79-AA67-37354C62BA4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E5492-EBA5-4B51-93B4-39122C427D9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F78B6D1-1502-4853-9282-2B445F6CEBB2}" type="pres">
      <dgm:prSet presAssocID="{30DE5492-EBA5-4B51-93B4-39122C427D94}" presName="Name0" presStyleCnt="0">
        <dgm:presLayoutVars>
          <dgm:dir/>
          <dgm:resizeHandles val="exact"/>
        </dgm:presLayoutVars>
      </dgm:prSet>
      <dgm:spPr/>
    </dgm:pt>
  </dgm:ptLst>
  <dgm:cxnLst>
    <dgm:cxn modelId="{BF4BF129-15D9-4DDA-8274-DC1CB7A91E1E}" type="presOf" srcId="{30DE5492-EBA5-4B51-93B4-39122C427D94}" destId="{EF78B6D1-1502-4853-9282-2B445F6CEBB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BD14A-6B7C-4F2E-B59D-9E552F4FD69B}">
      <dsp:nvSpPr>
        <dsp:cNvPr id="0" name=""/>
        <dsp:cNvSpPr/>
      </dsp:nvSpPr>
      <dsp:spPr>
        <a:xfrm>
          <a:off x="2098600" y="1498452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Instauração</a:t>
          </a:r>
        </a:p>
      </dsp:txBody>
      <dsp:txXfrm>
        <a:off x="2124527" y="1524379"/>
        <a:ext cx="1423487" cy="833350"/>
      </dsp:txXfrm>
    </dsp:sp>
    <dsp:sp modelId="{34FB6B9B-E67C-489C-AFBC-C76F78D5BE9C}">
      <dsp:nvSpPr>
        <dsp:cNvPr id="0" name=""/>
        <dsp:cNvSpPr/>
      </dsp:nvSpPr>
      <dsp:spPr>
        <a:xfrm rot="5484536">
          <a:off x="2735306" y="2367739"/>
          <a:ext cx="171942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761732" y="2415132"/>
        <a:ext cx="120359" cy="219530"/>
      </dsp:txXfrm>
    </dsp:sp>
    <dsp:sp modelId="{D4E98E45-08F9-4175-81E6-D147CB08D54C}">
      <dsp:nvSpPr>
        <dsp:cNvPr id="0" name=""/>
        <dsp:cNvSpPr/>
      </dsp:nvSpPr>
      <dsp:spPr>
        <a:xfrm>
          <a:off x="2068852" y="2707978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Instrução</a:t>
          </a:r>
        </a:p>
      </dsp:txBody>
      <dsp:txXfrm>
        <a:off x="2094779" y="2733905"/>
        <a:ext cx="1423487" cy="833350"/>
      </dsp:txXfrm>
    </dsp:sp>
    <dsp:sp modelId="{B1202145-C3C7-415E-AA52-4019C35CD413}">
      <dsp:nvSpPr>
        <dsp:cNvPr id="0" name=""/>
        <dsp:cNvSpPr/>
      </dsp:nvSpPr>
      <dsp:spPr>
        <a:xfrm rot="7926947">
          <a:off x="2115521" y="3592282"/>
          <a:ext cx="252556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178810" y="3637357"/>
        <a:ext cx="176789" cy="219530"/>
      </dsp:txXfrm>
    </dsp:sp>
    <dsp:sp modelId="{12F78C74-6196-4A79-AA67-37354C62BA49}">
      <dsp:nvSpPr>
        <dsp:cNvPr id="0" name=""/>
        <dsp:cNvSpPr/>
      </dsp:nvSpPr>
      <dsp:spPr>
        <a:xfrm>
          <a:off x="948994" y="3946662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Relatório Preliminar</a:t>
          </a:r>
        </a:p>
      </dsp:txBody>
      <dsp:txXfrm>
        <a:off x="974921" y="3972589"/>
        <a:ext cx="1423487" cy="833350"/>
      </dsp:txXfrm>
    </dsp:sp>
    <dsp:sp modelId="{8FE2AFC6-99DB-4A5B-926E-7BADB8BEFD1C}">
      <dsp:nvSpPr>
        <dsp:cNvPr id="0" name=""/>
        <dsp:cNvSpPr/>
      </dsp:nvSpPr>
      <dsp:spPr>
        <a:xfrm rot="5602049">
          <a:off x="1546225" y="4781163"/>
          <a:ext cx="163535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1572196" y="4829852"/>
        <a:ext cx="114475" cy="219530"/>
      </dsp:txXfrm>
    </dsp:sp>
    <dsp:sp modelId="{BA517F2D-DA52-4B16-A523-C2426E818D73}">
      <dsp:nvSpPr>
        <dsp:cNvPr id="0" name=""/>
        <dsp:cNvSpPr/>
      </dsp:nvSpPr>
      <dsp:spPr>
        <a:xfrm>
          <a:off x="878782" y="5139892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Citação</a:t>
          </a:r>
        </a:p>
      </dsp:txBody>
      <dsp:txXfrm>
        <a:off x="904709" y="5165819"/>
        <a:ext cx="1423487" cy="833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D6F93-2B0F-4171-BCEE-EB1943FECFFB}">
      <dsp:nvSpPr>
        <dsp:cNvPr id="0" name=""/>
        <dsp:cNvSpPr/>
      </dsp:nvSpPr>
      <dsp:spPr>
        <a:xfrm>
          <a:off x="1" y="1598750"/>
          <a:ext cx="1473271" cy="883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Relatório Final</a:t>
          </a:r>
        </a:p>
      </dsp:txBody>
      <dsp:txXfrm>
        <a:off x="25891" y="1624640"/>
        <a:ext cx="1421491" cy="832182"/>
      </dsp:txXfrm>
    </dsp:sp>
    <dsp:sp modelId="{63DE7739-52E7-44AB-B3E2-2E9FA078A59D}">
      <dsp:nvSpPr>
        <dsp:cNvPr id="0" name=""/>
        <dsp:cNvSpPr/>
      </dsp:nvSpPr>
      <dsp:spPr>
        <a:xfrm rot="5400004">
          <a:off x="637391" y="2492899"/>
          <a:ext cx="198489" cy="36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667165" y="2536200"/>
        <a:ext cx="138942" cy="219223"/>
      </dsp:txXfrm>
    </dsp:sp>
    <dsp:sp modelId="{B118482B-6849-4BB0-AAB9-40629FA22380}">
      <dsp:nvSpPr>
        <dsp:cNvPr id="0" name=""/>
        <dsp:cNvSpPr/>
      </dsp:nvSpPr>
      <dsp:spPr>
        <a:xfrm>
          <a:off x="0" y="2857221"/>
          <a:ext cx="1473271" cy="883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Julgamento</a:t>
          </a:r>
        </a:p>
      </dsp:txBody>
      <dsp:txXfrm>
        <a:off x="25890" y="2883111"/>
        <a:ext cx="1421491" cy="832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BD14A-6B7C-4F2E-B59D-9E552F4FD69B}">
      <dsp:nvSpPr>
        <dsp:cNvPr id="0" name=""/>
        <dsp:cNvSpPr/>
      </dsp:nvSpPr>
      <dsp:spPr>
        <a:xfrm>
          <a:off x="2098600" y="1498452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Instauração</a:t>
          </a:r>
        </a:p>
      </dsp:txBody>
      <dsp:txXfrm>
        <a:off x="2124527" y="1524379"/>
        <a:ext cx="1423487" cy="833350"/>
      </dsp:txXfrm>
    </dsp:sp>
    <dsp:sp modelId="{34FB6B9B-E67C-489C-AFBC-C76F78D5BE9C}">
      <dsp:nvSpPr>
        <dsp:cNvPr id="0" name=""/>
        <dsp:cNvSpPr/>
      </dsp:nvSpPr>
      <dsp:spPr>
        <a:xfrm rot="5484536">
          <a:off x="2735306" y="2367739"/>
          <a:ext cx="171942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761732" y="2415132"/>
        <a:ext cx="120359" cy="219530"/>
      </dsp:txXfrm>
    </dsp:sp>
    <dsp:sp modelId="{D4E98E45-08F9-4175-81E6-D147CB08D54C}">
      <dsp:nvSpPr>
        <dsp:cNvPr id="0" name=""/>
        <dsp:cNvSpPr/>
      </dsp:nvSpPr>
      <dsp:spPr>
        <a:xfrm>
          <a:off x="2068852" y="2707978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Inquérito</a:t>
          </a:r>
        </a:p>
      </dsp:txBody>
      <dsp:txXfrm>
        <a:off x="2094779" y="2733905"/>
        <a:ext cx="1423487" cy="833350"/>
      </dsp:txXfrm>
    </dsp:sp>
    <dsp:sp modelId="{B1202145-C3C7-415E-AA52-4019C35CD413}">
      <dsp:nvSpPr>
        <dsp:cNvPr id="0" name=""/>
        <dsp:cNvSpPr/>
      </dsp:nvSpPr>
      <dsp:spPr>
        <a:xfrm rot="8021283">
          <a:off x="2087754" y="3587815"/>
          <a:ext cx="252722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2151847" y="3633580"/>
        <a:ext cx="176905" cy="219530"/>
      </dsp:txXfrm>
    </dsp:sp>
    <dsp:sp modelId="{12F78C74-6196-4A79-AA67-37354C62BA49}">
      <dsp:nvSpPr>
        <dsp:cNvPr id="0" name=""/>
        <dsp:cNvSpPr/>
      </dsp:nvSpPr>
      <dsp:spPr>
        <a:xfrm>
          <a:off x="893919" y="3937987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 err="1"/>
            <a:t>Indiciação</a:t>
          </a:r>
          <a:endParaRPr lang="pt-BR" sz="2100" kern="1200" dirty="0"/>
        </a:p>
      </dsp:txBody>
      <dsp:txXfrm>
        <a:off x="919846" y="3963914"/>
        <a:ext cx="1423487" cy="833350"/>
      </dsp:txXfrm>
    </dsp:sp>
    <dsp:sp modelId="{8FE2AFC6-99DB-4A5B-926E-7BADB8BEFD1C}">
      <dsp:nvSpPr>
        <dsp:cNvPr id="0" name=""/>
        <dsp:cNvSpPr/>
      </dsp:nvSpPr>
      <dsp:spPr>
        <a:xfrm rot="5443293">
          <a:off x="1516119" y="4776955"/>
          <a:ext cx="167864" cy="365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1541616" y="4824954"/>
        <a:ext cx="117505" cy="219530"/>
      </dsp:txXfrm>
    </dsp:sp>
    <dsp:sp modelId="{BA517F2D-DA52-4B16-A523-C2426E818D73}">
      <dsp:nvSpPr>
        <dsp:cNvPr id="0" name=""/>
        <dsp:cNvSpPr/>
      </dsp:nvSpPr>
      <dsp:spPr>
        <a:xfrm>
          <a:off x="878782" y="5139892"/>
          <a:ext cx="1475341" cy="885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Citação</a:t>
          </a:r>
        </a:p>
      </dsp:txBody>
      <dsp:txXfrm>
        <a:off x="904709" y="5165819"/>
        <a:ext cx="1423487" cy="83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D6F93-2B0F-4171-BCEE-EB1943FECFFB}">
      <dsp:nvSpPr>
        <dsp:cNvPr id="0" name=""/>
        <dsp:cNvSpPr/>
      </dsp:nvSpPr>
      <dsp:spPr>
        <a:xfrm>
          <a:off x="1" y="1598750"/>
          <a:ext cx="1473271" cy="883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Relatório Final</a:t>
          </a:r>
        </a:p>
      </dsp:txBody>
      <dsp:txXfrm>
        <a:off x="25891" y="1624640"/>
        <a:ext cx="1421491" cy="832182"/>
      </dsp:txXfrm>
    </dsp:sp>
    <dsp:sp modelId="{63DE7739-52E7-44AB-B3E2-2E9FA078A59D}">
      <dsp:nvSpPr>
        <dsp:cNvPr id="0" name=""/>
        <dsp:cNvSpPr/>
      </dsp:nvSpPr>
      <dsp:spPr>
        <a:xfrm rot="5400004">
          <a:off x="637391" y="2492899"/>
          <a:ext cx="198489" cy="36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667165" y="2536200"/>
        <a:ext cx="138942" cy="219223"/>
      </dsp:txXfrm>
    </dsp:sp>
    <dsp:sp modelId="{B118482B-6849-4BB0-AAB9-40629FA22380}">
      <dsp:nvSpPr>
        <dsp:cNvPr id="0" name=""/>
        <dsp:cNvSpPr/>
      </dsp:nvSpPr>
      <dsp:spPr>
        <a:xfrm>
          <a:off x="0" y="2857221"/>
          <a:ext cx="1473271" cy="883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Julgamento</a:t>
          </a:r>
        </a:p>
      </dsp:txBody>
      <dsp:txXfrm>
        <a:off x="25890" y="2883111"/>
        <a:ext cx="1421491" cy="832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98E45-08F9-4175-81E6-D147CB08D54C}">
      <dsp:nvSpPr>
        <dsp:cNvPr id="0" name=""/>
        <dsp:cNvSpPr/>
      </dsp:nvSpPr>
      <dsp:spPr>
        <a:xfrm>
          <a:off x="2232241" y="693800"/>
          <a:ext cx="2459312" cy="806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Indícios?</a:t>
          </a:r>
        </a:p>
      </dsp:txBody>
      <dsp:txXfrm>
        <a:off x="2255868" y="717427"/>
        <a:ext cx="2412058" cy="759420"/>
      </dsp:txXfrm>
    </dsp:sp>
    <dsp:sp modelId="{B1202145-C3C7-415E-AA52-4019C35CD413}">
      <dsp:nvSpPr>
        <dsp:cNvPr id="0" name=""/>
        <dsp:cNvSpPr/>
      </dsp:nvSpPr>
      <dsp:spPr>
        <a:xfrm rot="7510856">
          <a:off x="1640764" y="2376939"/>
          <a:ext cx="1450020" cy="550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 rot="10800000">
        <a:off x="1770867" y="2419531"/>
        <a:ext cx="1284931" cy="330178"/>
      </dsp:txXfrm>
    </dsp:sp>
    <dsp:sp modelId="{12F78C74-6196-4A79-AA67-37354C62BA49}">
      <dsp:nvSpPr>
        <dsp:cNvPr id="0" name=""/>
        <dsp:cNvSpPr/>
      </dsp:nvSpPr>
      <dsp:spPr>
        <a:xfrm>
          <a:off x="0" y="3736616"/>
          <a:ext cx="2459312" cy="1054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*Relatório Preliminar</a:t>
          </a:r>
        </a:p>
      </dsp:txBody>
      <dsp:txXfrm>
        <a:off x="30880" y="3767496"/>
        <a:ext cx="2397552" cy="992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CA26DA04-AC0A-421A-BC54-5AC87C948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Font typeface="Times New Roman" pitchFamily="18" charset="0"/>
              <a:buNone/>
              <a:defRPr sz="1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B3A4810B-6B37-470D-937F-2AF0BA2AD9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Font typeface="Times New Roman" pitchFamily="18" charset="0"/>
              <a:buNone/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Lucida Sans Unicode" pitchFamily="34" charset="0"/>
              </a:defRPr>
            </a:lvl1pPr>
          </a:lstStyle>
          <a:p>
            <a:pPr>
              <a:defRPr/>
            </a:pPr>
            <a:fld id="{BD8DD1E3-E4C6-4999-BA45-224BF0739AF3}" type="datetime1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301060" name="Rectangle 4">
            <a:extLst>
              <a:ext uri="{FF2B5EF4-FFF2-40B4-BE49-F238E27FC236}">
                <a16:creationId xmlns:a16="http://schemas.microsoft.com/office/drawing/2014/main" id="{F257E5EB-0D2D-46BC-B4D9-6F96070D07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Font typeface="Times New Roman" pitchFamily="18" charset="0"/>
              <a:buNone/>
              <a:defRPr sz="13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1061" name="Rectangle 5">
            <a:extLst>
              <a:ext uri="{FF2B5EF4-FFF2-40B4-BE49-F238E27FC236}">
                <a16:creationId xmlns:a16="http://schemas.microsoft.com/office/drawing/2014/main" id="{82798378-2629-492D-B390-6AD9B77822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Font typeface="Times New Roman" panose="02020603050405020304" pitchFamily="18" charset="0"/>
              <a:buNone/>
              <a:defRPr sz="1300">
                <a:solidFill>
                  <a:schemeClr val="bg1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1DAB2FF-C284-44B7-88A9-EFF5B844A2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DCC3D518-782E-47FA-B5C7-DF61B860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900">
              <a:solidFill>
                <a:schemeClr val="bg1"/>
              </a:solidFill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C604C6C2-BACB-4662-987E-F48A69BBF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900">
              <a:solidFill>
                <a:schemeClr val="bg1"/>
              </a:solidFill>
            </a:endParaRPr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2AF7F430-E8DC-4505-906F-2B7501BD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900">
              <a:solidFill>
                <a:schemeClr val="bg1"/>
              </a:solidFill>
            </a:endParaRP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7F8CA10-93E2-4AF6-91FC-98E22D47292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425738" y="-13203238"/>
            <a:ext cx="18634076" cy="139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61B709A-F4D2-485E-B81E-569FF7A792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3725" cy="459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B392F267-32D2-4A41-BD5B-7CDEC7BA2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B6850FD-EFFD-46C9-9A4C-5C37CF9A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8481A37-AA9B-4C69-A6A8-F2701488F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D6F96C5-AD73-4C74-BA09-646639DA5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6F92F0AA-5EBD-4891-BA0D-B6C01C4DE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5738" y="-13203238"/>
            <a:ext cx="18637251" cy="139795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BC14B1C-C22A-46F2-A4D5-E59E44E29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E6BC43E7-26D6-481A-A851-D5EF344B8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5738" y="-13203238"/>
            <a:ext cx="18635663" cy="1397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D8E63C5-CDE1-4F92-860C-B754B6C90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F2741B3-BB7E-4903-9E6F-0865A7B4A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5738" y="-13203238"/>
            <a:ext cx="18635663" cy="1397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D709A82-B016-4308-B638-9215626FA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87A0FE7A-0E94-4D20-BDD5-B7B5112F6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5738" y="-13203238"/>
            <a:ext cx="18638838" cy="13981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F75CF98-113F-4263-B2E3-08945D0F6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CABB245-864A-4052-9E5A-E8E77DC0E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C2BED3F-D215-4A7D-829E-7F37B22CD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88BF4F1E-F073-4B00-8DA7-0835CAD54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A32783B-2150-4A6D-BED5-E74ECE808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10927B6-6721-4370-8601-70ECD5923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7535835-D1ED-4ED7-9C97-04A4CAD41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E4B48F22-20E0-4424-9975-3EAE86B99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36EF3FC-3668-44A2-B79C-37322E9ED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4C241A2-030C-458D-BE6E-92D4B3B18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76B65C9-E009-417F-B485-B6A4BD2F8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0550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8A68878-0C39-4E6E-B5E8-9AB0077A4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F03FBD0-92EB-4269-86E7-800EC329D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3405D86-BA8A-4E09-A0C8-8B98F8D2C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9351CF9-4687-4C92-B1F5-632593D0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0550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16D7F6B-EDA9-42A9-8D2F-2E5AE0C91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BE3DA4E-8866-457B-8DCE-634EEE3CB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73F2627D-3A11-4005-B381-7A2A378A2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553B4F-DD72-42BA-8701-C55F34BC7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37B6DB77-9B04-4B74-9486-D0E64AD4A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37829E7-B4A3-4A02-AD19-098B08BAF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F6B8DBCF-1018-4958-A7F6-2E3EA7A04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E59B46E-508E-4A92-AC78-589758353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F563025A-529B-4B1A-B645-D6A56965C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5738" y="-13203238"/>
            <a:ext cx="18632488" cy="13974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2562927-6108-43D8-A840-D3997E03D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00F60CD5-CCA1-467C-BB23-96971E6D1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9578FFD-0058-4144-8434-B8FBF60D5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9357E5DF-E43B-4C23-93A1-5FFF2D74A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E2E937A-A009-4C0A-9897-93D1D53B9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D3C0CAD3-9462-425D-834C-BAF51AE52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5D6F4E0-E1DF-4499-9BFD-05A5FB10B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F4B80455-E144-41CF-A5BC-F562883FC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AE7C54D-3AC6-4568-BCBA-47D408607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811F7F2-43F0-4054-83ED-D499F9E35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4150" y="-13203238"/>
            <a:ext cx="18618200" cy="13963651"/>
          </a:xfrm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E0F160-DEC9-4706-8420-73971ECB7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62F2F4C9-3BDD-422A-BA40-589705062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61D1A0F-DF65-455F-B594-0D867443E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D3D3A948-FEB6-4414-BBE3-BC288F67E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F436316-09BD-4809-A37D-EDDAFE011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D8C61499-7C7C-4D79-9484-771118CFC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CACB0CB-F4B7-4260-AAE2-166C55CD3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0A67ABA9-5A4E-4AAD-972F-1FD0AA4EC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15473EF-5B62-4CF7-A8D8-39A8F418B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1D2B1E6C-CFC0-46C8-A112-156F1C0C9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5C82FA3-5E22-408F-AB36-F3E2215D6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4941A00D-797B-4B81-BA11-5EFBAEAE8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955E03B-4ACC-4E7C-A582-08CF6DFD2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EEE55CE1-A5D3-4F69-A6F1-3B91743AA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EBE2481-C7FE-4D49-BA88-6597D2104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799E360-4D32-4C14-8D91-24541F671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53C06E2-191D-4014-87B0-8C1526B0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77C62D6-9C7E-4944-A653-E1716FB37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D15A8A1-3B20-45D8-95FE-DB87202C5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D0E3490-B7FD-4520-A1FC-925A8615E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30E0380-8709-419D-B5D3-D14EAFBDD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ED22C2AB-3011-4D21-BF09-2FE016017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199CDD0-BB2F-4C8A-A122-2CF4F2583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8787233-770D-4E7C-89A9-A42574A3B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031F446-27AA-46C8-A2C2-6A0B1E16C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D5B571C-164F-4DB1-825F-596CD871F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7CDD461-28B8-43C1-A3BA-4BD818BC0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C6ED67F-39AA-4801-AD13-ADB8301FA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6D20097-6106-4C84-BECF-0F35A1666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DF4E196-3C54-42A8-98E6-F950B1C76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8DE7039-A7EB-4334-9671-522E5B296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CA7F1F8-F19E-496B-962F-767761573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3517E79-1E23-40A8-A3E9-ADD3F5417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6032ABE-6DC3-4E46-913C-F0152C83C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07CD759-6C16-418A-8578-B4F632B4F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67532B2-FFCD-43FA-8ED6-DD8A8422A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AE948E3-2AFD-4BB6-A47A-0B2522336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3C9D372-90F8-4364-BD89-1EC916214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4150" y="-13203238"/>
            <a:ext cx="18624550" cy="13968413"/>
          </a:xfrm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2B44892-CFD0-42AB-BFB5-14309DD96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49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5A9194B-F69A-48CD-A8CB-99B74EC28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2563" y="-13203238"/>
            <a:ext cx="18619788" cy="13966826"/>
          </a:xfrm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62E0C4A-2FE2-4558-AF22-CECA8110E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56B7162-9D9C-4020-A284-0FCAC3850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2563" y="-13203238"/>
            <a:ext cx="18619788" cy="13966826"/>
          </a:xfrm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0F15AD8-DFCA-409D-9F42-F79E5AB96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393932-DD5E-4481-B1BE-A87700D9B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36EB2FF-7BA5-4738-A96D-11378D815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A425D41-ADEE-4725-94B4-E1662D067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646DE0B-FDF8-4567-82D3-06AC65989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31C11488-B704-40F6-9374-50D06F048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47FC8A3-0476-4267-9E20-C2CB77A31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74662D1-5EA1-4581-989E-D7430E5D5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27BC221-F723-4A7A-BA7D-BACD8E842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1E714AE-ECA0-449F-83A4-F2EB7C4B5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819B768-D53C-490F-BB61-61D6B2FFD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B473285-6FF0-4C63-B83E-756904F35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E4774EE-63D9-4A6A-966A-F661AD8BA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>
            <a:extLst>
              <a:ext uri="{FF2B5EF4-FFF2-40B4-BE49-F238E27FC236}">
                <a16:creationId xmlns:a16="http://schemas.microsoft.com/office/drawing/2014/main" id="{0FBF0170-0D58-4278-839E-6C6C280B8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B3C473EE-8AF8-4F5D-8406-23B0AE8E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FED2BA4-E7BE-4AFB-B76E-FDF237E6C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4150" y="-13203238"/>
            <a:ext cx="18621375" cy="13966826"/>
          </a:xfrm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14DC763-9E88-44C5-95C4-8F027555A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186B8BC5-7D91-402C-B85F-C3427731D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712ADA5-80A2-4FE1-AB48-A3E1E9CA3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C30DA7F-983E-402E-9998-51DE3CF47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296395D-5E79-4582-9BD9-18F8FFCA5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AC40B50-44A6-45BC-8544-05BA1CEF4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2263274-BF6F-4707-B7F0-5A63B115C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C7EA22-B08B-4BB1-B766-6264E5C2A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FD042C2-2B89-44D3-BFE2-E364ADC2C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3A257D5-A9CD-4641-898A-3B06D86C0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4D44E51-1B81-4789-8BCA-2FE2DE924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6C4DC1D2-5249-4AD6-85B9-904C0BE8D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4CAC4E3-BB1A-42E6-9E46-AF93C15D7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DF7ECDF-C343-4D09-B087-42616A9AE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4D770F1-921D-425B-8BA1-8A4070510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CBC7144A-625F-4CBC-B827-43F9EA14B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A5EC6D3-7DC3-4FC6-A61D-C8CC70CF8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85E5FAE-5726-4E72-B10F-4DE2DA81C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D9E9FD23-2C88-483F-B027-869F9DEF3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A5DBEEC4-6D54-4AA6-BE76-AD0190E0E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B498C0DA-0961-48F9-90C3-03B94B699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>
            <a:extLst>
              <a:ext uri="{FF2B5EF4-FFF2-40B4-BE49-F238E27FC236}">
                <a16:creationId xmlns:a16="http://schemas.microsoft.com/office/drawing/2014/main" id="{B7919D9D-E042-420C-9227-84EC0260A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84CF3589-12C8-4C2F-B15E-41B738633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8E7402D1-E219-43FD-9F8C-5E5F074DF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0E14C36-8B97-4240-ADD5-2ED0A04DD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0550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6E1C472-C9E4-4614-B128-3D427D056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408FB57-5253-4B3A-BA90-D0EEF817F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0550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FA51EAF4-41F8-420F-BD45-028B3E368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A219B48-6672-4A19-9FBB-282440A90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DF0856E-849A-4656-A32E-E7CB1AB69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424150" y="-13203238"/>
            <a:ext cx="18618200" cy="13963651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5D7B02-75A9-4B90-8CD8-906A06929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5785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9ACB0BEA-3334-45F7-9DED-C2D686953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A582020-3338-4571-8EDF-2FB0155C0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273F1CC0-7044-4ABD-94C5-F81289E21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CFAC135-7166-4EB1-A9E5-A09099159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>
            <a:extLst>
              <a:ext uri="{FF2B5EF4-FFF2-40B4-BE49-F238E27FC236}">
                <a16:creationId xmlns:a16="http://schemas.microsoft.com/office/drawing/2014/main" id="{8D913ABB-5B11-4631-A8FC-02824FC03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45FF085C-EEB9-4294-B91C-7B21F30B3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en-US"/>
              <a:t>aSDASD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B116CE38-D593-400C-AF91-DB48DD5C3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A6490A1-D46C-413D-9FA0-AB5A7F863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7375" cy="459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FAD75B7-B992-47FD-ACC7-DF7DFA7E9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E515310-72D4-4191-9327-786E61F89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875AFD68-8232-4944-ADED-214349594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280F67-C35A-4F39-B456-D5071DA97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06A21AF-6598-4975-8E61-FB97CD928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E113E55A-F416-4549-AF5D-BDC4A4124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AEBA6A0-DACD-493E-937E-2B68B27C3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987C71E-527E-4872-A097-FA4FA5B6E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88FFF08-6F14-4FBD-ADDE-ABB4044DB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577B8E0-FEBD-4CF6-BC18-D195A0957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15D22-45E8-4125-983A-A64B01C4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8141-0B31-430B-8E32-121E352A70CB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EB95-2883-47F4-A723-4AC40794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7A80D-79C1-4DFD-B8A2-D9A4FEE2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CE0D-9B29-4512-9765-70A97EA3D8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15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AF991-DE26-40C6-BDE4-6B8C78BC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FDD-CB74-4B25-BCCB-04A291F5D153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2783-5D77-4DBB-B1B9-5DDF356E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E2D8-48B2-4B76-AC3B-714297D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1E63-6703-4377-B9D1-0CA2BDF2DF1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867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1EE2-630E-43BB-92DC-A2A04975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E0F2-4AAB-44B9-BB7E-BA3A63319B19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3B124-1F35-4C27-A2A7-60C2F4A2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B7572-E243-45A2-B651-73863A32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82AA-8902-44C9-BA97-A01E62B3832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581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"/>
            <a:ext cx="914544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809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61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499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521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922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59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64ED-D556-419C-945F-E036C29E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E227-4FA6-4686-B9E8-1846568B33C6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8132-4EA4-4EB1-87D7-67A94F25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3155-7CDA-4B38-AE52-54EAC34E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FA92-0B73-438C-9350-98ED2EC79B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6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656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130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634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3FB9A-1499-4D19-9D19-364B2056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E1BF-50D6-4CDA-8036-0506118B972F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A8A76-44DF-4533-B978-7932680B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4C3268-1B55-4444-834E-900533C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2BA3-6B5D-4BA0-9DF1-6DFEA3F43A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4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7E3296-4E6E-4C2B-9BC4-37780C0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B8C8-54F9-4964-BAAF-0F685E6BAFBB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6A161-24A8-4726-AB01-C9E2F55A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130418-FE8E-4537-827D-3A083588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AD41-3DAB-4E20-BAF9-797FD45AAD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2123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51C318-2353-4782-AF64-7297CBA5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BF44-3F08-4CAF-BEBE-64D4914C404B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DD648-9496-477A-B414-9DE26929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E290B4-36FC-4BB9-B539-5F14E6DF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F8B4-030A-4737-B571-490B7A018F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129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01498BC-F2DF-4341-B4BE-AC59624B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E2F3-11D9-468D-ADD6-BCCF66931024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CAF0255-6358-4763-B892-3E3D4C87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0DF32BC-AE2B-4DCA-9841-60277A11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CA6F-4771-4C58-AE99-40ADECE227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7196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E97A93D-5DC5-4F3D-BB5F-803F5AA1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F3DE-22A0-4538-9B8C-5BA5A244CCAC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4602EC2-A987-4692-AC88-3B150B6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0F1D05F-048A-4653-816B-6DF6F8F2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3141-6F8B-44AC-B86E-9E65AC22BA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195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C70093D-F4FD-4898-8730-903C12B6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92F-F457-4EE6-99CB-7A67AB03A900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DC99EF0-37B3-4D45-97F9-AB1A16B0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0D816A4-8851-4CFD-B6C7-0CB01406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894F-2506-464E-879D-2DDADDF266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6424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0E88927-6BAF-40A2-A7E4-1A4ACD4C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AA9B-D2AA-4DDC-ABEB-F4994DCC0EBC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48CBE8A-F332-40A3-B27B-22C5E058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5D3D3B3-ADE8-4F04-9E98-8311854B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97F0-4683-4F7B-B318-D19C430585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60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397F-3DA6-4E79-B8A9-4879D68F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68AA-2502-4D6E-B089-0CB5AA9DFFD7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AC312-248E-4225-A5B7-8D07F2B5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2B1C-BEE6-47E2-980E-C07BBD58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4550-2296-4D25-AB55-B2F3EC2E806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8788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AAF75D9-B056-4820-82D4-329767AB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6CB9-67E4-4BD5-AE6A-7B967E2D0B98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CDE59A8-4B2D-4CEB-830D-7F26F3EA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8E4B702-8B5E-45F7-93D0-4EF69DD3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57B6-73A9-452B-9DB1-7D62DCB4F1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750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D2FD8A0-D904-4016-BBD3-B8656F87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940C-E8F3-48E5-AB81-2725C650DE93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E4C80D9-579C-4E1D-9678-0F100A3B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C1FB91C-B69C-4A5E-BB2D-3D63017A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80CE-DA8E-4974-982C-32E728C2A7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04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05426F-3F86-47F8-BB2D-29252F99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45D9-CB08-45F6-8C35-742A142D8049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C8035-5EBF-4BC2-91D0-75EA9B4A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E654F4-E0A7-4985-A270-CB286974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750D-51B8-4FEA-8057-70942D0046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2609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6B1947-96DB-4ACA-B07C-EAFC0C4F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5051-E3EE-418B-90E2-910842EC93A5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6418D2-136B-459D-994D-AAD18481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877EEF-B7B1-4A10-A398-3344659D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AB8B-763A-4C85-9FB8-C4DBE28755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303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0D3F330-95BE-48A7-9AF5-536BBBA6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FC7-74B5-4A26-A5B6-5D332BAEEFF3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FB5FE13-B876-4A89-B073-0100E5F6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5D04FA8-76AF-4E71-BD10-19D6DF95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55E0-81FE-4304-9BCB-E300C5DD10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63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8424BF-57C4-45CE-B869-8F2238DE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2E8A-72F6-4394-B488-9D8D56F99B9D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CF1A3A-8D39-4BC2-B9DF-D17A9250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CBC3CF-47BB-4332-BC14-163EBB32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A60C-178C-4F51-9CF0-4C04E457FC5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94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179555-48F1-4EE6-8217-57443F80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2B38-C733-452A-93FA-FF83A7881736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06A163-A8E2-4B0D-8B48-936AFDF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ABD583-C91A-48EA-9659-148A3949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8EED-BE66-48C7-9E0D-6DF37C2F9B2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378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077C35-7DD3-43AC-9E91-E729941D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EC07-E575-4F6D-821C-164D05267252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1B51A5-A8B9-4E8B-812E-FC491AEA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0B7354-AC51-4785-8F3A-B61E234E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1415-7663-445D-AB04-218F10F3465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125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632920-EDD4-4953-A90A-E79522B5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E2BE-7497-49D6-A4EA-722603279CC6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DE67A7-8C61-4D3F-9082-8A4E145B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9B12F-7076-42E7-BF44-C1298E46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E8CD-F559-4C29-B469-F89DDAF7AB2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13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F0A156-9F50-413D-93AD-773782A5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9037-2882-4BD1-890C-14AF58BE8016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D463EE-0211-41BE-A91C-F8580A84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741AB1-E332-4011-A774-4AFB020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113C-C0C5-4578-A5FA-050D2F88AE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92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994C02-E762-47FE-B644-709CE0BF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8639-C207-453C-A9D7-1BB4A4F07407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76CAF7-DF5D-49C2-9478-A6361706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5D26C8-0C3C-48A4-B25A-7CEB584E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4ED8-9713-4AC1-9118-79C4D1F062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76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14AF41-B3EF-4C01-B873-343A6FDE02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DEC6C1-74B2-4D24-A63F-BAF818814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467E9-2D44-44B8-BA92-55DAB8FE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B16F80EC-FC79-433F-B43B-CC48A09496F8}" type="datetime4">
              <a:rPr lang="en-US"/>
              <a:pPr>
                <a:defRPr/>
              </a:pPr>
              <a:t>November 14,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CF101-D6AF-4974-A208-37379E397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7261-0913-4E46-9DDC-8A95F57E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C6DEE-AA6C-4477-8B83-23243E587E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FE19B3-1843-4973-90F8-9C9F4B15C1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8F7C14E-9AA3-40E0-BA2F-8ABEB8D63F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14/11/2018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8D7870-3E1E-46D6-B2B9-1C7C4867D3D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64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id="{27528839-1D16-49F8-905D-14B055FD96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2051" name="Espaço Reservado para Texto 2">
            <a:extLst>
              <a:ext uri="{FF2B5EF4-FFF2-40B4-BE49-F238E27FC236}">
                <a16:creationId xmlns:a16="http://schemas.microsoft.com/office/drawing/2014/main" id="{DC2F8491-4DAC-41E1-8FEF-BA812D048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D726F-BFE6-4EF8-8CAA-926278FC8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E6B6D9EE-4489-4058-B06E-9CF0FCE42E30}" type="datetime4">
              <a:rPr lang="en-US"/>
              <a:pPr>
                <a:defRPr/>
              </a:pPr>
              <a:t>November 14, 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79001-8972-491A-A092-8E0560EF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C7C0F8-AF39-4E05-A24C-55D6817BE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E5158F-9EBE-4BB4-A1A4-5448599E03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u.gov.br/cguPad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treinamento.pad.crg@cgu.gov.br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witter.com/cguonline" TargetMode="External"/><Relationship Id="rId4" Type="http://schemas.openxmlformats.org/officeDocument/2006/relationships/hyperlink" Target="http://www.facebook.com/pages/CGU-Controladoria-Geral-da-Uniao-oficial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2CDDFA91-1A03-4C6B-AA61-FEB28728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" y="1412776"/>
            <a:ext cx="7483475" cy="4680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Treinamento</a:t>
            </a:r>
          </a:p>
          <a:p>
            <a:pPr algn="ctr" eaLnBrk="1" hangingPunct="1">
              <a:defRPr/>
            </a:pPr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 Disciplinar</a:t>
            </a:r>
          </a:p>
          <a:p>
            <a:pPr algn="ctr" eaLnBrk="1" hangingPunct="1">
              <a:defRPr/>
            </a:pPr>
            <a:endParaRPr lang="pt-BR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Celetistas</a:t>
            </a:r>
          </a:p>
          <a:p>
            <a:pPr algn="ctr" eaLnBrk="1" hangingPunct="1">
              <a:defRPr/>
            </a:pPr>
            <a:endParaRPr lang="pt-BR" sz="4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9B092860-276D-4D34-BA0E-4B84CDE1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516481B8-91C9-48B0-8C6C-D052E828919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 Box 8">
            <a:extLst>
              <a:ext uri="{FF2B5EF4-FFF2-40B4-BE49-F238E27FC236}">
                <a16:creationId xmlns:a16="http://schemas.microsoft.com/office/drawing/2014/main" id="{2D1A085A-AD56-43E9-B3F8-5E3EC5EF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6302375"/>
            <a:ext cx="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FE5A27A3-67B2-4A04-BEF1-FDA063E6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125538"/>
            <a:ext cx="7632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Dever de Apurar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C542133-BD49-4159-86AC-12FF616B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636713"/>
            <a:ext cx="75596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00"/>
              </a:spcBef>
              <a:defRPr/>
            </a:pPr>
            <a:endParaRPr lang="pt-BR" sz="2000" b="1" dirty="0">
              <a:solidFill>
                <a:srgbClr val="808019"/>
              </a:solidFill>
              <a:cs typeface="Arial" charset="0"/>
            </a:endParaRPr>
          </a:p>
          <a:p>
            <a:pPr algn="just" eaLnBrk="1" hangingPunct="1">
              <a:spcBef>
                <a:spcPts val="400"/>
              </a:spcBef>
              <a:defRPr/>
            </a:pPr>
            <a:r>
              <a:rPr lang="pt-BR" sz="2400" b="1" dirty="0">
                <a:cs typeface="Arial" charset="0"/>
              </a:rPr>
              <a:t>Conhecimento de Irregularidades - instrumentos: </a:t>
            </a: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b="1" dirty="0">
              <a:cs typeface="Arial" charset="0"/>
            </a:endParaRPr>
          </a:p>
          <a:p>
            <a:pPr marL="684213" indent="-342900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Representação Funcional (art. 116, inciso VI);</a:t>
            </a:r>
          </a:p>
          <a:p>
            <a:pPr marL="684213" indent="-342900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Denúncia (inclusive anônima);</a:t>
            </a:r>
          </a:p>
          <a:p>
            <a:pPr marL="684213" indent="-342900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Notícias veiculadas pela Mídia;</a:t>
            </a:r>
          </a:p>
          <a:p>
            <a:pPr marL="684213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Representações (MPF, DPF, CGU, TCU);</a:t>
            </a:r>
          </a:p>
          <a:p>
            <a:pPr marL="684213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Trabalhos de Auditoria;</a:t>
            </a:r>
          </a:p>
          <a:p>
            <a:pPr marL="684213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Investigação Preliminar/Sindicância; </a:t>
            </a:r>
          </a:p>
          <a:p>
            <a:pPr marL="684213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cs typeface="Arial" charset="0"/>
              </a:rPr>
              <a:t>Exercício do Poder Hierárquico.</a:t>
            </a:r>
            <a:endParaRPr lang="pt-BR" sz="2000" dirty="0">
              <a:cs typeface="Arial" charset="0"/>
            </a:endParaRPr>
          </a:p>
          <a:p>
            <a:pPr algn="just" eaLnBrk="1" hangingPunct="1">
              <a:spcBef>
                <a:spcPts val="400"/>
              </a:spcBef>
              <a:defRPr/>
            </a:pPr>
            <a:br>
              <a:rPr lang="pt-BR" sz="1800" b="1" u="sng" dirty="0">
                <a:cs typeface="Arial" charset="0"/>
              </a:rPr>
            </a:br>
            <a:r>
              <a:rPr lang="pt-BR" sz="1800" b="1" u="sng" dirty="0">
                <a:cs typeface="Arial" charset="0"/>
              </a:rPr>
              <a:t> </a:t>
            </a:r>
            <a:br>
              <a:rPr lang="pt-BR" sz="1800" b="1" u="sng" dirty="0">
                <a:cs typeface="Arial" charset="0"/>
              </a:rPr>
            </a:br>
            <a:endParaRPr lang="pt-BR" sz="800" dirty="0">
              <a:solidFill>
                <a:srgbClr val="000000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FE33213-7C3B-48D4-9C0A-28F43977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947738"/>
            <a:ext cx="8280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1800">
              <a:solidFill>
                <a:schemeClr val="bg1"/>
              </a:solidFill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CD40C05-FD95-4C25-90C8-C68D9C4D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4A9F7CC9-9371-4045-B541-807994039E28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10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D14EABCB-973E-4F22-BF8C-4CCD4891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63638"/>
            <a:ext cx="76295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Dever de Apurar</a:t>
            </a:r>
            <a:r>
              <a:rPr lang="pt-BR" altLang="pt-BR" sz="2600" b="1" i="1">
                <a:solidFill>
                  <a:srgbClr val="006699"/>
                </a:solidFill>
                <a:latin typeface="Humnst777 Blk BT"/>
              </a:rPr>
              <a:t> 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387DB21-5FAA-4A2E-A989-9C57DA3E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7200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36550" eaLnBrk="0" hangingPunct="0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indent="0" algn="just" eaLnBrk="1" hangingPunct="1">
              <a:spcBef>
                <a:spcPts val="400"/>
              </a:spcBef>
              <a:spcAft>
                <a:spcPts val="600"/>
              </a:spcAft>
              <a:defRPr/>
            </a:pPr>
            <a:r>
              <a:rPr lang="pt-BR" sz="2400" b="1" dirty="0"/>
              <a:t>Denúncia Anônima</a:t>
            </a:r>
          </a:p>
          <a:p>
            <a:pPr marL="6350" indent="0" algn="just" eaLnBrk="1" hangingPunct="1">
              <a:spcBef>
                <a:spcPts val="400"/>
              </a:spcBef>
              <a:defRPr/>
            </a:pPr>
            <a:r>
              <a:rPr lang="pt-BR" sz="2000" dirty="0">
                <a:solidFill>
                  <a:srgbClr val="000000"/>
                </a:solidFill>
              </a:rPr>
              <a:t>Deve ser apurada se os fatos foram narrados de forma objetiva e plausível </a:t>
            </a:r>
          </a:p>
          <a:p>
            <a:pPr marL="406400" lvl="1" indent="0" algn="just" eaLnBrk="1" hangingPunct="1">
              <a:spcBef>
                <a:spcPts val="400"/>
              </a:spcBef>
              <a:defRPr/>
            </a:pPr>
            <a:r>
              <a:rPr lang="pt-BR" sz="2300" dirty="0">
                <a:solidFill>
                  <a:srgbClr val="000000"/>
                </a:solidFill>
              </a:rPr>
              <a:t>- </a:t>
            </a:r>
            <a:r>
              <a:rPr lang="pt-BR" sz="1800" dirty="0">
                <a:solidFill>
                  <a:srgbClr val="000000"/>
                </a:solidFill>
              </a:rPr>
              <a:t>STJ: RMS 19.224/MT e MS 7.069/DF </a:t>
            </a:r>
          </a:p>
          <a:p>
            <a:pPr marL="406400" lvl="1" indent="0" algn="just" eaLnBrk="1" hangingPunct="1">
              <a:spcBef>
                <a:spcPts val="400"/>
              </a:spcBef>
              <a:spcAft>
                <a:spcPts val="1800"/>
              </a:spcAft>
              <a:defRPr/>
            </a:pPr>
            <a:r>
              <a:rPr lang="pt-BR" sz="1800" dirty="0">
                <a:solidFill>
                  <a:srgbClr val="000000"/>
                </a:solidFill>
              </a:rPr>
              <a:t>- Decreto nº 5.687/2006 (Art. 13)</a:t>
            </a:r>
          </a:p>
          <a:p>
            <a:pPr marL="162000" indent="-162000" algn="just" eaLnBrk="1" hangingPunct="1">
              <a:spcBef>
                <a:spcPts val="400"/>
              </a:spcBef>
              <a:defRPr/>
            </a:pPr>
            <a:r>
              <a:rPr lang="pt-BR" sz="2300" dirty="0">
                <a:solidFill>
                  <a:srgbClr val="000000"/>
                </a:solidFill>
              </a:rPr>
              <a:t>	</a:t>
            </a:r>
            <a:r>
              <a:rPr lang="pt-BR" sz="2300" b="1" dirty="0">
                <a:solidFill>
                  <a:srgbClr val="000000"/>
                </a:solidFill>
              </a:rPr>
              <a:t>Enunciado CGU nº 03</a:t>
            </a:r>
            <a:r>
              <a:rPr lang="pt-BR" sz="2300" dirty="0">
                <a:solidFill>
                  <a:srgbClr val="000000"/>
                </a:solidFill>
              </a:rPr>
              <a:t>: Delação Anônima. </a:t>
            </a:r>
            <a:r>
              <a:rPr lang="pt-BR" sz="2000" dirty="0">
                <a:solidFill>
                  <a:srgbClr val="000000"/>
                </a:solidFill>
              </a:rPr>
              <a:t>Instauração. </a:t>
            </a:r>
            <a:r>
              <a:rPr lang="pt-BR" sz="2000" i="1" dirty="0"/>
              <a:t>A delação anônima é apta a deflagrar apuração preliminar no âmbito da Administração Pública, devendo ser colhidos outros elementos que a comprovem.”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640B7839-71AA-44A3-B5FF-E0CF0BFD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9F3AE2C-C2D2-428F-B9E7-9EFF3AA79E32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11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4237DDE8-D04C-4D79-81DD-2E96DD5D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125538"/>
            <a:ext cx="769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chemeClr val="accent1"/>
                </a:solidFill>
                <a:latin typeface="Arial" panose="020B0604020202020204" pitchFamily="34" charset="0"/>
              </a:rPr>
              <a:t>Princípios Individuais do Direito Trabalho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712F65D2-B8E9-42B8-BDD1-23F6486D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71600"/>
            <a:ext cx="82137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Princípio da Proteção: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teia de proteção à parte hipossuficiente na relação empregatícia, visando retificar o desequilíbrio inerente ao contrato de trabalho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latin typeface="Arial" panose="020B0604020202020204" pitchFamily="34" charset="0"/>
              </a:rPr>
              <a:t>Princípio da norma mais favorável:</a:t>
            </a:r>
            <a:r>
              <a:rPr lang="pt-BR" altLang="en-US" sz="2400">
                <a:latin typeface="Arial" panose="020B0604020202020204" pitchFamily="34" charset="0"/>
              </a:rPr>
              <a:t>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opção pela regra mais favorável ao obreiro, seja na elaboração de regramentos, seja na interpretação de normativos (confronto de alternativas).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Princípio da continuidade da relação de emprego: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preconiza o interesse na continuidade da relação de trabalho. Privilegia modalidades menos onerosas de extinção de contrato de trabalho, por exemplo.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>
                <a:solidFill>
                  <a:srgbClr val="000000"/>
                </a:solidFill>
                <a:latin typeface="Humanst521 BT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Humanst521 BT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437AB8E-476A-4C74-B438-582BA0AE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EABF592-5C77-4F9F-8627-523635D2F776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Espaço Reservado para Número de Slide 1">
            <a:extLst>
              <a:ext uri="{FF2B5EF4-FFF2-40B4-BE49-F238E27FC236}">
                <a16:creationId xmlns:a16="http://schemas.microsoft.com/office/drawing/2014/main" id="{A6E13943-EE5A-4FE1-87F2-B822E731B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8C4DD8-E025-46E7-8C4E-8D6283650D80}" type="slidenum">
              <a:rPr lang="en-US" altLang="pt-BR" smtClean="0"/>
              <a:pPr/>
              <a:t>12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E8786D99-B4EC-4EA9-BC54-66E4C89E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052513"/>
            <a:ext cx="76993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Princípios Gerais – Administração Pública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E5034E7-CBA2-44C1-AF94-8E756789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08088"/>
            <a:ext cx="7848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Formalismo Moderado: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Dispensa formas rígidas, mantendo apenas as compatíveis com a certeza e a segurança dos atos praticados, salvo as expressas em lei e relativas aos direitos dos acusados.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Motivação: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 razão e os fundamentos de qualquer decisão administrativa que implique restrições a direitos dos empregados devem obrigatoriamente ser explicitados.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Contraditório e Ampla Defesa: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Facultam ao acusado participar na construção das conclusões finais da apuração, possibilitando-lhe apresentar sua defesa e solicitar a produção de provas.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pt-BR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Humanst521 BT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E4D39356-5D97-4ED5-949E-CB1CD487C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09B37FF-BE1B-45D3-BE1D-8B991FC87F5E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Espaço Reservado para Número de Slide 1">
            <a:extLst>
              <a:ext uri="{FF2B5EF4-FFF2-40B4-BE49-F238E27FC236}">
                <a16:creationId xmlns:a16="http://schemas.microsoft.com/office/drawing/2014/main" id="{6E933A39-250A-4447-AF1C-331766B14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388B32-C6CE-4A89-97F5-6367DACB0716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D65E5F3A-1108-4C9F-BD03-F818F5E7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03313"/>
            <a:ext cx="7631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Modalidades de Responsabilização Jurídica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4CEB0D65-6AEF-4D1A-A360-0794D09F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284288"/>
            <a:ext cx="82359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u="sng" dirty="0">
                <a:solidFill>
                  <a:srgbClr val="000000"/>
                </a:solidFill>
                <a:latin typeface="Arial" pitchFamily="34" charset="0"/>
              </a:rPr>
              <a:t>Civil</a:t>
            </a:r>
            <a:endParaRPr lang="pt-BR" alt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Gera obrigação de reparar o dano. Tomada de Contas Especial ou Processo civil.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Dano: Prejuízo ao Erário ou a terceiros.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2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u="sng" dirty="0">
                <a:solidFill>
                  <a:srgbClr val="000000"/>
                </a:solidFill>
                <a:latin typeface="Arial" pitchFamily="34" charset="0"/>
              </a:rPr>
              <a:t>Penal</a:t>
            </a:r>
            <a:endParaRPr lang="pt-BR" alt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Decorre da prática de crime ou contravenção. Processo Penal.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2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u="sng" dirty="0">
                <a:solidFill>
                  <a:srgbClr val="000000"/>
                </a:solidFill>
                <a:latin typeface="Arial" pitchFamily="34" charset="0"/>
              </a:rPr>
              <a:t>Administrativa/Trabalhista</a:t>
            </a:r>
            <a:endParaRPr lang="pt-BR" alt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Prática de falta funcional. Processo Disciplinar. </a:t>
            </a: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51640DC3-5B51-4579-868C-669E4FF7C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4BA65FF-6881-4840-982D-F8926FE15FD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Espaço Reservado para Número de Slide 1">
            <a:extLst>
              <a:ext uri="{FF2B5EF4-FFF2-40B4-BE49-F238E27FC236}">
                <a16:creationId xmlns:a16="http://schemas.microsoft.com/office/drawing/2014/main" id="{AF3C9F1B-CBDB-479C-9381-7C0CCC77E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5B17D5-C2FE-4D2F-9F13-5267043CC6D3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79443710-79DB-456B-921E-C3E9549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973138"/>
            <a:ext cx="7562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                     Repercussões 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7A0FD54E-8B9D-41E9-8C76-8C4CBE3B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52538"/>
            <a:ext cx="78486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 infração </a:t>
            </a:r>
            <a:r>
              <a:rPr lang="pt-BR" altLang="en-US" sz="2000" u="sng">
                <a:solidFill>
                  <a:srgbClr val="000000"/>
                </a:solidFill>
                <a:latin typeface="Arial" panose="020B0604020202020204" pitchFamily="34" charset="0"/>
              </a:rPr>
              <a:t>pode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repercutir em uma ou mais esferas do Direito.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34820" name="Oval 3">
            <a:extLst>
              <a:ext uri="{FF2B5EF4-FFF2-40B4-BE49-F238E27FC236}">
                <a16:creationId xmlns:a16="http://schemas.microsoft.com/office/drawing/2014/main" id="{D8435C80-F464-4183-BA13-6EA39FB0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2909888"/>
            <a:ext cx="2519362" cy="15843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800">
              <a:solidFill>
                <a:schemeClr val="bg1"/>
              </a:solidFill>
            </a:endParaRPr>
          </a:p>
        </p:txBody>
      </p:sp>
      <p:sp>
        <p:nvSpPr>
          <p:cNvPr id="34821" name="Oval 4">
            <a:extLst>
              <a:ext uri="{FF2B5EF4-FFF2-40B4-BE49-F238E27FC236}">
                <a16:creationId xmlns:a16="http://schemas.microsoft.com/office/drawing/2014/main" id="{03CEC5EE-7638-4928-87CA-FA99EEB8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4011613"/>
            <a:ext cx="2881312" cy="19526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800">
              <a:solidFill>
                <a:schemeClr val="bg1"/>
              </a:solidFill>
            </a:endParaRPr>
          </a:p>
        </p:txBody>
      </p:sp>
      <p:sp>
        <p:nvSpPr>
          <p:cNvPr id="34822" name="Oval 5">
            <a:extLst>
              <a:ext uri="{FF2B5EF4-FFF2-40B4-BE49-F238E27FC236}">
                <a16:creationId xmlns:a16="http://schemas.microsoft.com/office/drawing/2014/main" id="{5866D00E-EEBF-433F-B3F5-213180FC1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900363"/>
            <a:ext cx="2520950" cy="1655762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800">
              <a:solidFill>
                <a:schemeClr val="bg1"/>
              </a:solidFill>
            </a:endParaRPr>
          </a:p>
        </p:txBody>
      </p:sp>
      <p:sp>
        <p:nvSpPr>
          <p:cNvPr id="34823" name="Text Box 6">
            <a:extLst>
              <a:ext uri="{FF2B5EF4-FFF2-40B4-BE49-F238E27FC236}">
                <a16:creationId xmlns:a16="http://schemas.microsoft.com/office/drawing/2014/main" id="{E4B887C5-85AB-46AE-B1F5-54D251BC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429000"/>
            <a:ext cx="1260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CIVIL</a:t>
            </a:r>
          </a:p>
        </p:txBody>
      </p:sp>
      <p:sp>
        <p:nvSpPr>
          <p:cNvPr id="34824" name="Text Box 7">
            <a:extLst>
              <a:ext uri="{FF2B5EF4-FFF2-40B4-BE49-F238E27FC236}">
                <a16:creationId xmlns:a16="http://schemas.microsoft.com/office/drawing/2014/main" id="{9381B048-81C6-4920-8DB3-9FFD9F1F5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3432175"/>
            <a:ext cx="1619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PENAL</a:t>
            </a:r>
          </a:p>
        </p:txBody>
      </p:sp>
      <p:sp>
        <p:nvSpPr>
          <p:cNvPr id="34825" name="Text Box 8">
            <a:extLst>
              <a:ext uri="{FF2B5EF4-FFF2-40B4-BE49-F238E27FC236}">
                <a16:creationId xmlns:a16="http://schemas.microsoft.com/office/drawing/2014/main" id="{99652B07-765A-44E3-96D5-56A74A8E9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00675"/>
            <a:ext cx="16192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en-US" sz="1800">
              <a:solidFill>
                <a:schemeClr val="bg1"/>
              </a:solidFill>
            </a:endParaRPr>
          </a:p>
        </p:txBody>
      </p:sp>
      <p:sp>
        <p:nvSpPr>
          <p:cNvPr id="34826" name="Text Box 9">
            <a:extLst>
              <a:ext uri="{FF2B5EF4-FFF2-40B4-BE49-F238E27FC236}">
                <a16:creationId xmlns:a16="http://schemas.microsoft.com/office/drawing/2014/main" id="{F1BE39A1-A22B-42BC-BC66-337376CE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751388"/>
            <a:ext cx="280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   ADMINISTRATIVA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TRABALHISTA</a:t>
            </a:r>
          </a:p>
        </p:txBody>
      </p:sp>
      <p:sp>
        <p:nvSpPr>
          <p:cNvPr id="34827" name="Text Box 12">
            <a:extLst>
              <a:ext uri="{FF2B5EF4-FFF2-40B4-BE49-F238E27FC236}">
                <a16:creationId xmlns:a16="http://schemas.microsoft.com/office/drawing/2014/main" id="{674B00C2-EB02-4419-AD21-EA9C0294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5129EBE0-45E6-4CEA-ADB8-40F13D2F91A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15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8" name="Espaço Reservado para Número de Slide 1">
            <a:extLst>
              <a:ext uri="{FF2B5EF4-FFF2-40B4-BE49-F238E27FC236}">
                <a16:creationId xmlns:a16="http://schemas.microsoft.com/office/drawing/2014/main" id="{34492A8F-7A3C-45A8-9749-C2423BF2B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8CEE80-A3E5-41B1-BBDF-FA2E43188275}" type="slidenum">
              <a:rPr lang="en-US" altLang="pt-BR" smtClean="0"/>
              <a:pPr/>
              <a:t>15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598581D-C380-4F03-9328-5044ECB5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81075"/>
            <a:ext cx="77041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Responsabilidade Disciplinar: Particularidades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F185628-D316-4836-B9D3-D8847868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781300"/>
            <a:ext cx="77755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1077913" indent="-28098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pt-BR" alt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itchFamily="34" charset="0"/>
              </a:rPr>
              <a:t>Sentença Penal Absolutória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Negativa de autoria ou materialidade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pt-BR" altLang="en-US" sz="2400" dirty="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pt-BR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itchFamily="34" charset="0"/>
              </a:rPr>
              <a:t>Perda do Cargo ou Emprego Público</a:t>
            </a:r>
            <a:endParaRPr lang="pt-BR" altLang="en-US" sz="800" dirty="0">
              <a:solidFill>
                <a:srgbClr val="000000"/>
              </a:solidFill>
              <a:latin typeface="Arial" pitchFamily="34" charset="0"/>
            </a:endParaRP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Efeito secundário da condenação penal.</a:t>
            </a:r>
          </a:p>
          <a:p>
            <a:pPr marL="446088" indent="-17145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pt-BR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Hipóteses Pena Privativa de Liberdade:</a:t>
            </a:r>
          </a:p>
          <a:p>
            <a:pPr marL="914400" lvl="2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pt-BR" altLang="en-US" dirty="0">
                <a:solidFill>
                  <a:srgbClr val="000000"/>
                </a:solidFill>
                <a:latin typeface="Arial" pitchFamily="34" charset="0"/>
              </a:rPr>
              <a:t>	- Crime Comum 	&gt; 4  anos</a:t>
            </a:r>
          </a:p>
          <a:p>
            <a:pPr marL="914400" lvl="2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pt-BR" altLang="en-US" dirty="0">
                <a:solidFill>
                  <a:srgbClr val="000000"/>
                </a:solidFill>
                <a:latin typeface="Arial" pitchFamily="34" charset="0"/>
              </a:rPr>
              <a:t>	- Contra Adm. Pub.  ≥ 1  ano</a:t>
            </a:r>
          </a:p>
          <a:p>
            <a:pPr marL="914400" lvl="2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itchFamily="34" charset="0"/>
              </a:rPr>
              <a:t>Transação Administrativa</a:t>
            </a:r>
            <a:endParaRPr lang="pt-BR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Instrução Normativa nº 02/2017 - TAC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300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  <a:p>
            <a:pPr lvl="1"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pt-BR" altLang="en-US" sz="2000" b="1" dirty="0">
                <a:solidFill>
                  <a:srgbClr val="000000"/>
                </a:solidFill>
                <a:latin typeface="Humanst521 BT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F39CD78B-D143-4C17-B056-EFC03F69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89811CB8-ED2A-42C9-B3A1-31AF8C2C17AC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Espaço Reservado para Número de Slide 1">
            <a:extLst>
              <a:ext uri="{FF2B5EF4-FFF2-40B4-BE49-F238E27FC236}">
                <a16:creationId xmlns:a16="http://schemas.microsoft.com/office/drawing/2014/main" id="{CFCE15D3-0A9C-4211-B36A-AB99CF23D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106188-7771-4377-9EA4-F8D6D4F56753}" type="slidenum">
              <a:rPr lang="en-US" altLang="pt-BR" smtClean="0"/>
              <a:pPr/>
              <a:t>16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7EC8DB94-5B8C-4D4C-B813-1E716986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7704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Termo de Ajustamento de Conduta – TAC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600">
                <a:solidFill>
                  <a:srgbClr val="006699"/>
                </a:solidFill>
                <a:latin typeface="Arial" panose="020B0604020202020204" pitchFamily="34" charset="0"/>
              </a:rPr>
              <a:t>                           Instrução Normativa CGU nº 2, de 30/05/2017</a:t>
            </a:r>
            <a:endParaRPr lang="pt-BR" altLang="en-US" sz="260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F185628-D316-4836-B9D3-D8847868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41663"/>
            <a:ext cx="86407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1077913" indent="-28098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Característica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pt-BR" alt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marL="648000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Infração disciplinar de menor potencial ofensivo (advertência): </a:t>
            </a:r>
          </a:p>
          <a:p>
            <a:pPr marL="648000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Assunção de responsabilidade pela irregularidade;</a:t>
            </a:r>
          </a:p>
          <a:p>
            <a:pPr marL="648000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Compromisso de ajustamento da conduta; </a:t>
            </a:r>
          </a:p>
          <a:p>
            <a:pPr marL="305100">
              <a:spcBef>
                <a:spcPts val="0"/>
              </a:spcBef>
              <a:buFont typeface="Arial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pt-BR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pt-BR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Ofício ou a pedido;</a:t>
            </a:r>
          </a:p>
          <a:p>
            <a:pPr marL="684213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Processos em curso: pedido pelo acusado;</a:t>
            </a:r>
          </a:p>
          <a:p>
            <a:pPr marL="684213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Autoridade competente para instauração do processo disciplinar e homologado pela competente para aplicação de advertência, caso não coincidam</a:t>
            </a:r>
          </a:p>
          <a:p>
            <a:pPr marL="684213" indent="-34290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Registro nos assentamentos funcionais, o qual será cancelado depois de 2 anos da data fixada para o término da sua vigência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300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  <a:p>
            <a:pPr lvl="1"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pt-BR" altLang="en-US" sz="2000" b="1" dirty="0">
                <a:solidFill>
                  <a:srgbClr val="000000"/>
                </a:solidFill>
                <a:latin typeface="Humanst521 BT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9DD90625-E82F-4E90-8F49-5A2633626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3D1E941-7BBB-4BE0-9277-4E3D56FC299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Espaço Reservado para Número de Slide 1">
            <a:extLst>
              <a:ext uri="{FF2B5EF4-FFF2-40B4-BE49-F238E27FC236}">
                <a16:creationId xmlns:a16="http://schemas.microsoft.com/office/drawing/2014/main" id="{FFF819D3-2958-41D9-ABEE-5E4C8241C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1A2F64-A6CA-4F17-8262-A297C6E8EA8E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89295376-A92C-4B3A-BFB9-8328B09C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7704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Termo de Ajustamento de Conduta – TAC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600">
                <a:solidFill>
                  <a:srgbClr val="006699"/>
                </a:solidFill>
                <a:latin typeface="Arial" panose="020B0604020202020204" pitchFamily="34" charset="0"/>
              </a:rPr>
              <a:t>                           Instrução Normativa CGU nº 2, de 30/05/2017</a:t>
            </a:r>
            <a:endParaRPr lang="pt-BR" altLang="en-US" sz="260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F185628-D316-4836-B9D3-D8847868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36838"/>
            <a:ext cx="8407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1077913" indent="-28098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41313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pt-BR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 ser celebrado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pt-BR" altLang="en-US" sz="2000" b="1" dirty="0">
              <a:solidFill>
                <a:srgbClr val="000000"/>
              </a:solidFill>
              <a:latin typeface="Arial" pitchFamily="34" charset="0"/>
            </a:endParaRP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Prejuízo ao erário;</a:t>
            </a: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Crime;</a:t>
            </a: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Improbidade;</a:t>
            </a: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Extravio de bem (IN CGU nº 4/2009);</a:t>
            </a:r>
          </a:p>
          <a:p>
            <a:pPr marL="617538" indent="-34290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Tenha celebrado TAC nos últimos 2 anos</a:t>
            </a:r>
            <a:endParaRPr lang="pt-BR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300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pt-BR" altLang="en-US" sz="2000" b="1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caso de descumprimento do TAC, a chefia adotará as providências necessárias à instauração ou continuidade do respectivo procedimento disciplinar, sem prejuízo da apuração relativa à inobservância das obrigações previstas no ajustamento de conduta. </a:t>
            </a:r>
          </a:p>
          <a:p>
            <a:pPr lvl="1"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b="1" u="sng" dirty="0">
              <a:solidFill>
                <a:srgbClr val="000000"/>
              </a:solidFill>
              <a:latin typeface="Humanst521 BT"/>
            </a:endParaRPr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F9BFD1C9-A5F0-434E-8B97-D9C0B712E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3391CA80-D99A-416A-AF7E-21471D57093E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18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Espaço Reservado para Número de Slide 1">
            <a:extLst>
              <a:ext uri="{FF2B5EF4-FFF2-40B4-BE49-F238E27FC236}">
                <a16:creationId xmlns:a16="http://schemas.microsoft.com/office/drawing/2014/main" id="{ECD8EBAF-FC27-4317-A967-8D513DBFC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B76B18-445A-4A9E-BDC3-8E01182901E0}" type="slidenum">
              <a:rPr lang="en-US" altLang="pt-BR" smtClean="0"/>
              <a:pPr/>
              <a:t>18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B335FC9D-E782-477F-BDFF-F42ED78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090613"/>
            <a:ext cx="79851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2600" b="1" dirty="0">
                <a:solidFill>
                  <a:srgbClr val="006699"/>
                </a:solidFill>
              </a:rPr>
              <a:t>Termo Circunstanciado Administrativo - TCA </a:t>
            </a:r>
          </a:p>
          <a:p>
            <a:pPr algn="ctr" eaLnBrk="1" hangingPunct="1">
              <a:defRPr/>
            </a:pPr>
            <a:r>
              <a:rPr lang="pt-BR" dirty="0">
                <a:solidFill>
                  <a:srgbClr val="006699"/>
                </a:solidFill>
              </a:rPr>
              <a:t>Instrução Normativa CGU nº 04/2009</a:t>
            </a:r>
          </a:p>
          <a:p>
            <a:pPr algn="ctr" eaLnBrk="1" hangingPunct="1">
              <a:defRPr/>
            </a:pPr>
            <a:endParaRPr lang="pt-BR" sz="2000" b="1" dirty="0">
              <a:solidFill>
                <a:srgbClr val="006699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C757704C-672C-41D4-B84C-7AD3A2A6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49463"/>
            <a:ext cx="7632700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DD32BAD-7122-4E5D-B15C-E643C390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1985963"/>
            <a:ext cx="74168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u="sng" dirty="0">
              <a:solidFill>
                <a:srgbClr val="0066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Conceito e Objetivo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Apuração simplificada, </a:t>
            </a:r>
            <a:r>
              <a:rPr lang="pt-BR" sz="2000" u="sng" dirty="0">
                <a:solidFill>
                  <a:srgbClr val="000000"/>
                </a:solidFill>
              </a:rPr>
              <a:t>sem natureza disciplinar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pt-BR" sz="1000" u="sng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Vantagens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Economicidade e celeridade.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1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0000"/>
                </a:solidFill>
              </a:rPr>
              <a:t>Aplicabilidade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Conduta culposa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Extravio ou dano a bem público que implicar </a:t>
            </a:r>
            <a:r>
              <a:rPr lang="pt-BR" sz="2000" u="sng" dirty="0">
                <a:solidFill>
                  <a:srgbClr val="000000"/>
                </a:solidFill>
                <a:cs typeface="Arial" panose="020B0604020202020204" pitchFamily="34" charset="0"/>
              </a:rPr>
              <a:t>prejuízo de pequeno valor</a:t>
            </a:r>
            <a:endParaRPr lang="pt-B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b="1" u="sng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pt-BR" sz="2400" b="1" u="sng" dirty="0">
              <a:solidFill>
                <a:srgbClr val="000000"/>
              </a:solidFill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644183E7-1B12-4D57-A5E9-FC162AA8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Tx/>
              <a:buNone/>
              <a:defRPr/>
            </a:pPr>
            <a:fld id="{9C330657-982E-43E8-B953-8BA780E7B45E}" type="slidenum">
              <a:rPr lang="pt-BR" altLang="pt-BR" sz="180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ts val="1125"/>
                </a:spcBef>
                <a:buFontTx/>
                <a:buNone/>
                <a:defRPr/>
              </a:pPr>
              <a:t>19</a:t>
            </a:fld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Espaço Reservado para Número de Slide 1">
            <a:extLst>
              <a:ext uri="{FF2B5EF4-FFF2-40B4-BE49-F238E27FC236}">
                <a16:creationId xmlns:a16="http://schemas.microsoft.com/office/drawing/2014/main" id="{4F29EC79-A264-42F1-8BA5-AAB3A114E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ED3829-9864-4C14-A5B8-85F49528C994}" type="slidenum">
              <a:rPr lang="en-US" altLang="pt-BR" smtClean="0"/>
              <a:pPr/>
              <a:t>19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D360A625-B64C-4DE2-9076-20221BBE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848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defRPr/>
            </a:pPr>
            <a:endParaRPr lang="pt-BR" altLang="en-US" sz="2600" b="1" dirty="0"/>
          </a:p>
          <a:p>
            <a:pPr algn="ctr" eaLnBrk="1" hangingPunct="1">
              <a:defRPr/>
            </a:pPr>
            <a:endParaRPr lang="pt-BR" altLang="en-US" sz="2600" b="1" dirty="0"/>
          </a:p>
          <a:p>
            <a:pPr algn="ctr" eaLnBrk="1" hangingPunct="1">
              <a:defRPr/>
            </a:pPr>
            <a:endParaRPr lang="pt-BR" altLang="en-US" sz="2600" b="1" dirty="0"/>
          </a:p>
          <a:p>
            <a:pPr algn="ctr" eaLnBrk="1" hangingPunct="1">
              <a:defRPr/>
            </a:pPr>
            <a:endParaRPr lang="pt-BR" altLang="en-US" sz="2600" b="1" dirty="0"/>
          </a:p>
          <a:p>
            <a:pPr eaLnBrk="1" hangingPunct="1">
              <a:defRPr/>
            </a:pPr>
            <a:r>
              <a:rPr lang="pt-BR" altLang="en-US" sz="2600" b="1" dirty="0">
                <a:solidFill>
                  <a:srgbClr val="006699"/>
                </a:solidFill>
              </a:rPr>
              <a:t>Objetivos do Curso</a:t>
            </a:r>
          </a:p>
          <a:p>
            <a:pPr algn="ctr" eaLnBrk="1" hangingPunct="1">
              <a:defRPr/>
            </a:pPr>
            <a:endParaRPr lang="pt-BR" altLang="en-US" sz="2600" b="1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/>
              <a:t>Formar membros para as comissões disciplinares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/>
              <a:t>Auxiliar os trabalhos de comissões disciplinares, comissões permanentes, corregedorias seccionais e Assessoria Jurídica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/>
              <a:t>Aprimorar o exercício da atividade disciplinar nas Estatais</a:t>
            </a:r>
          </a:p>
          <a:p>
            <a:pPr algn="just" eaLnBrk="1" hangingPunct="1">
              <a:defRPr/>
            </a:pPr>
            <a:br>
              <a:rPr lang="pt-BR" altLang="en-US" sz="2600" dirty="0"/>
            </a:br>
            <a:r>
              <a:rPr lang="pt-BR" altLang="en-US" sz="2600" b="1" dirty="0">
                <a:solidFill>
                  <a:srgbClr val="006699"/>
                </a:solidFill>
              </a:rPr>
              <a:t>Material Didático</a:t>
            </a:r>
          </a:p>
          <a:p>
            <a:pPr algn="ctr" eaLnBrk="1" hangingPunct="1">
              <a:defRPr/>
            </a:pPr>
            <a:endParaRPr lang="pt-BR" altLang="en-US" sz="2600" b="1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</a:rPr>
              <a:t>Slides (CGU)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</a:rPr>
              <a:t>Casos práticos </a:t>
            </a:r>
          </a:p>
          <a:p>
            <a:pPr algn="just" eaLnBrk="1" hangingPunct="1">
              <a:defRPr/>
            </a:pPr>
            <a:r>
              <a:rPr lang="pt-BR" altLang="en-US" sz="20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defRPr/>
            </a:pPr>
            <a:br>
              <a:rPr lang="pt-BR" altLang="en-US" sz="2400" b="1" dirty="0">
                <a:solidFill>
                  <a:srgbClr val="000000"/>
                </a:solidFill>
                <a:latin typeface="Humnst777 Blk BT" pitchFamily="32" charset="0"/>
              </a:rPr>
            </a:br>
            <a:endParaRPr lang="pt-BR" altLang="en-US" sz="24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BR" altLang="en-US" sz="2000" dirty="0">
              <a:solidFill>
                <a:srgbClr val="000000"/>
              </a:solidFill>
            </a:endParaRPr>
          </a:p>
        </p:txBody>
      </p:sp>
      <p:sp>
        <p:nvSpPr>
          <p:cNvPr id="8195" name="Text Box 7">
            <a:extLst>
              <a:ext uri="{FF2B5EF4-FFF2-40B4-BE49-F238E27FC236}">
                <a16:creationId xmlns:a16="http://schemas.microsoft.com/office/drawing/2014/main" id="{026A511D-8E60-4848-8FC5-2B4FC1CB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FA3F7A4-22E1-4C16-B710-FEBF29FFB35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Espaço Reservado para Número de Slide 1">
            <a:extLst>
              <a:ext uri="{FF2B5EF4-FFF2-40B4-BE49-F238E27FC236}">
                <a16:creationId xmlns:a16="http://schemas.microsoft.com/office/drawing/2014/main" id="{E9324B01-616A-4863-9F67-FF93746E5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700301-B2B9-48B0-ABE4-55D9442B00AD}" type="slidenum">
              <a:rPr lang="en-US" altLang="pt-BR" smtClean="0"/>
              <a:pPr/>
              <a:t>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39B12CBA-F79D-4A73-AA24-824C16AF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439863"/>
            <a:ext cx="73802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ts val="400"/>
              </a:spcBef>
              <a:defRPr/>
            </a:pPr>
            <a:endParaRPr lang="pt-BR" sz="2400" b="1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b="1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b="1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b="1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  <a:latin typeface="Times New Roman" charset="0"/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  <a:latin typeface="Times New Roman" charset="0"/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  <a:latin typeface="Times New Roman" charset="0"/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  <a:latin typeface="Times New Roman" charset="0"/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  <a:latin typeface="Times New Roman" charset="0"/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u="sng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pt-BR" sz="2400" b="1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  <a:p>
            <a:pPr algn="just" eaLnBrk="1" hangingPunct="1">
              <a:buSzPct val="45000"/>
              <a:defRPr/>
            </a:pPr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4944CC78-78D8-409E-812E-383BE4FB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Tx/>
              <a:buNone/>
              <a:defRPr/>
            </a:pPr>
            <a:fld id="{B8929F92-7416-498B-803F-8F512C40682A}" type="slidenum">
              <a:rPr lang="pt-BR" altLang="pt-BR" sz="180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ts val="1125"/>
                </a:spcBef>
                <a:buFontTx/>
                <a:buNone/>
                <a:defRPr/>
              </a:pPr>
              <a:t>20</a:t>
            </a:fld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8923" name="Group 27">
            <a:extLst>
              <a:ext uri="{FF2B5EF4-FFF2-40B4-BE49-F238E27FC236}">
                <a16:creationId xmlns:a16="http://schemas.microsoft.com/office/drawing/2014/main" id="{79C5E475-1454-4298-B2F4-21D80FC0CF6A}"/>
              </a:ext>
            </a:extLst>
          </p:cNvPr>
          <p:cNvGraphicFramePr>
            <a:graphicFrameLocks noGrp="1"/>
          </p:cNvGraphicFramePr>
          <p:nvPr/>
        </p:nvGraphicFramePr>
        <p:xfrm>
          <a:off x="887413" y="914400"/>
          <a:ext cx="7416800" cy="3138488"/>
        </p:xfrm>
        <a:graphic>
          <a:graphicData uri="http://schemas.openxmlformats.org/drawingml/2006/table">
            <a:tbl>
              <a:tblPr/>
              <a:tblGrid>
                <a:gridCol w="389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449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CONCLUSÕES E ENCAMINHAMENTOS</a:t>
                      </a:r>
                    </a:p>
                  </a:txBody>
                  <a:tcPr marL="90000" marR="90000" marT="164853" marB="468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8A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Uso regular do bem ou fatores independentes do servidor</a:t>
                      </a:r>
                    </a:p>
                  </a:txBody>
                  <a:tcPr marL="90000" marR="90000" marT="149975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Baixa do bem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Sem ressarcimento</a:t>
                      </a:r>
                    </a:p>
                  </a:txBody>
                  <a:tcPr marL="90000" marR="90000" marT="145184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0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Conduta culposa</a:t>
                      </a:r>
                    </a:p>
                  </a:txBody>
                  <a:tcPr marL="90000" marR="90000" marT="149975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Baixa do bem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Ressarcimento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(Senão, instaura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  <a:ea typeface="ＭＳ Ｐゴシック" pitchFamily="34" charset="-128"/>
                        </a:rPr>
                        <a:t>ç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ão de AD ou PD)</a:t>
                      </a:r>
                    </a:p>
                  </a:txBody>
                  <a:tcPr marL="90000" marR="90000" marT="145184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6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Conduta dolosa</a:t>
                      </a:r>
                    </a:p>
                  </a:txBody>
                  <a:tcPr marL="90000" marR="90000" marT="149975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Instaura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  <a:ea typeface="ＭＳ Ｐゴシック" pitchFamily="34" charset="-128"/>
                        </a:rPr>
                        <a:t>ç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ão de AD ou PD</a:t>
                      </a:r>
                    </a:p>
                  </a:txBody>
                  <a:tcPr marL="90000" marR="90000" marT="145184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Responsabilidade da empresa contratada pela Adm. P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  <a:ea typeface="ＭＳ Ｐゴシック" pitchFamily="34" charset="-128"/>
                        </a:rPr>
                        <a:t>ú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b.</a:t>
                      </a:r>
                    </a:p>
                  </a:txBody>
                  <a:tcPr marL="90000" marR="90000" marT="149975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Ressarcimento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(mediante fiscal do contrato)</a:t>
                      </a:r>
                    </a:p>
                  </a:txBody>
                  <a:tcPr marL="90000" marR="90000" marT="145184" marB="468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47" name="Text Box 15">
            <a:extLst>
              <a:ext uri="{FF2B5EF4-FFF2-40B4-BE49-F238E27FC236}">
                <a16:creationId xmlns:a16="http://schemas.microsoft.com/office/drawing/2014/main" id="{15578F8C-E121-41F4-A490-05EF0E5E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92600"/>
            <a:ext cx="78486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sz="2400" b="1" dirty="0">
                <a:solidFill>
                  <a:srgbClr val="000000"/>
                </a:solidFill>
              </a:rPr>
              <a:t>Ressarcimento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Pagamento;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Entrega de bem com características iguais ou superiores àquele danificado ou extraviado;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Prestação de serviço que restitua ao bem danificado as condições anteriores.</a:t>
            </a:r>
          </a:p>
        </p:txBody>
      </p:sp>
      <p:sp>
        <p:nvSpPr>
          <p:cNvPr id="45071" name="Espaço Reservado para Número de Slide 1">
            <a:extLst>
              <a:ext uri="{FF2B5EF4-FFF2-40B4-BE49-F238E27FC236}">
                <a16:creationId xmlns:a16="http://schemas.microsoft.com/office/drawing/2014/main" id="{9152E5D2-C2BA-491E-B959-46B136A7B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24202C-78BC-43CC-B074-5363992DC7F7}" type="slidenum">
              <a:rPr lang="en-US" altLang="pt-BR" smtClean="0"/>
              <a:pPr/>
              <a:t>20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4DE5B0A1-BF1F-4983-9125-766252A9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081088"/>
            <a:ext cx="749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Poder Disciplinar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(sancionador)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14DD7EC-DD69-493B-8290-B89769506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282825"/>
            <a:ext cx="7848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prerrogativas concentradas no empregador dirigidas a propiciar a imposição de sanções aos empregados em face do descumprimento de suas obrigações contratuais.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Oval 4">
            <a:extLst>
              <a:ext uri="{FF2B5EF4-FFF2-40B4-BE49-F238E27FC236}">
                <a16:creationId xmlns:a16="http://schemas.microsoft.com/office/drawing/2014/main" id="{1D388B4E-A1CC-40FB-9FAA-3346640B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4337050"/>
            <a:ext cx="2160588" cy="1296988"/>
          </a:xfrm>
          <a:prstGeom prst="ellipse">
            <a:avLst/>
          </a:prstGeom>
          <a:solidFill>
            <a:srgbClr val="006699">
              <a:alpha val="54117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Prevenção</a:t>
            </a:r>
          </a:p>
        </p:txBody>
      </p:sp>
      <p:sp>
        <p:nvSpPr>
          <p:cNvPr id="47109" name="Oval 5">
            <a:extLst>
              <a:ext uri="{FF2B5EF4-FFF2-40B4-BE49-F238E27FC236}">
                <a16:creationId xmlns:a16="http://schemas.microsoft.com/office/drawing/2014/main" id="{3DD0907F-C33C-485C-A66D-DA57D237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4337050"/>
            <a:ext cx="2160587" cy="1296988"/>
          </a:xfrm>
          <a:prstGeom prst="ellipse">
            <a:avLst/>
          </a:prstGeom>
          <a:solidFill>
            <a:srgbClr val="006699">
              <a:alpha val="61176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Direito Disciplinar</a:t>
            </a:r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5D2F3F51-7A97-4CB9-88EF-AC1423FF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4337050"/>
            <a:ext cx="2160588" cy="1296988"/>
          </a:xfrm>
          <a:prstGeom prst="ellipse">
            <a:avLst/>
          </a:prstGeom>
          <a:solidFill>
            <a:srgbClr val="006699">
              <a:alpha val="56078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Repressão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C0FA737-ECE7-4A19-8533-F3ACA363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4727575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C42D8D97-C26A-452D-BF03-207B7788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727575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b="1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C0B85E90-6614-495F-8E1A-108FA297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54E7F57-DA8F-4B10-8E7E-0BBD308982F8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4" name="Espaço Reservado para Número de Slide 1">
            <a:extLst>
              <a:ext uri="{FF2B5EF4-FFF2-40B4-BE49-F238E27FC236}">
                <a16:creationId xmlns:a16="http://schemas.microsoft.com/office/drawing/2014/main" id="{9ECCF36A-5F21-4C30-A969-17EE0C6AB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A4EC68-D095-4815-A1F4-DD5BC1E4B7BB}" type="slidenum">
              <a:rPr lang="en-US" altLang="pt-BR" smtClean="0"/>
              <a:pPr/>
              <a:t>21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47B0A797-2085-43B6-A2DD-B704FA85E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09663"/>
            <a:ext cx="74168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Responsabilidade Disciplinar: Requisitos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C92D9F39-36E5-4679-8004-0258F403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60538"/>
            <a:ext cx="777716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Materialidade:</a:t>
            </a:r>
            <a:r>
              <a:rPr lang="pt-BR" altLang="en-US" sz="2400" b="1">
                <a:latin typeface="Arial" panose="020B0604020202020204" pitchFamily="34" charset="0"/>
              </a:rPr>
              <a:t> </a:t>
            </a:r>
            <a:r>
              <a:rPr lang="pt-BR" altLang="en-US" sz="2000">
                <a:latin typeface="Arial" panose="020B0604020202020204" pitchFamily="34" charset="0"/>
              </a:rPr>
              <a:t>ato, omissivo ou comissivo, praticado por agente público, no exercício de suas funções ou a pretexto de exerce-las, que infringe dever ou afronta  proibição estabelecidos por leis, normas internas ou instrumento contratual.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Autoria: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empregado público envolvido na prática do ato supostamente irregular.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Text Box 5">
            <a:extLst>
              <a:ext uri="{FF2B5EF4-FFF2-40B4-BE49-F238E27FC236}">
                <a16:creationId xmlns:a16="http://schemas.microsoft.com/office/drawing/2014/main" id="{815913E0-555E-49F6-88A8-CC0EC8BE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D6DC7D4-705D-4648-9A1D-092113E5BB0F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7" name="Espaço Reservado para Número de Slide 1">
            <a:extLst>
              <a:ext uri="{FF2B5EF4-FFF2-40B4-BE49-F238E27FC236}">
                <a16:creationId xmlns:a16="http://schemas.microsoft.com/office/drawing/2014/main" id="{D82DF16D-616D-41BF-85FB-7A7E08C49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8E7736-AC46-4DCE-A4E2-84C6B3EC4B22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AB7BCFC3-E663-4559-B533-5ED19868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597025"/>
            <a:ext cx="83264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6699"/>
                </a:solidFill>
                <a:latin typeface="Arial" panose="020B0604020202020204" pitchFamily="34" charset="0"/>
              </a:rPr>
              <a:t>Apuração Disciplinar - Alcance</a:t>
            </a:r>
            <a:br>
              <a:rPr lang="pt-BR" altLang="en-US" b="1">
                <a:solidFill>
                  <a:srgbClr val="006699"/>
                </a:solidFill>
                <a:latin typeface="Arial" panose="020B0604020202020204" pitchFamily="34" charset="0"/>
              </a:rPr>
            </a:br>
            <a:br>
              <a:rPr lang="pt-BR" altLang="en-US" sz="2400" b="1">
                <a:solidFill>
                  <a:srgbClr val="006699"/>
                </a:solidFill>
                <a:latin typeface="Arial" panose="020B0604020202020204" pitchFamily="34" charset="0"/>
              </a:rPr>
            </a:br>
            <a:endParaRPr lang="pt-BR" altLang="en-US" sz="24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9182708D-CF37-4EAC-B4A2-1C848518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354263"/>
            <a:ext cx="82391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63538" indent="-276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843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353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Empregados;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Requisitados*;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400" dirty="0">
                <a:latin typeface="Arial" panose="020B0604020202020204" pitchFamily="34" charset="0"/>
              </a:rPr>
              <a:t>Diretores*;</a:t>
            </a:r>
          </a:p>
          <a:p>
            <a:pPr marL="87313" indent="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pt-BR" altLang="en-US" sz="2400" dirty="0">
              <a:latin typeface="Arial" panose="020B0604020202020204" pitchFamily="34" charset="0"/>
            </a:endParaRPr>
          </a:p>
          <a:p>
            <a:pPr lvl="2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altLang="en-US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Exceções (não sofrem PD)</a:t>
            </a:r>
          </a:p>
          <a:p>
            <a:pPr lvl="2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68000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en-US" sz="2400" dirty="0">
                <a:latin typeface="Arial" charset="0"/>
                <a:ea typeface="ＭＳ Ｐゴシック" pitchFamily="32" charset="-128"/>
              </a:rPr>
              <a:t>Garantia temporária emprego </a:t>
            </a:r>
            <a:r>
              <a:rPr lang="pt-BR" altLang="en-US" sz="1600" dirty="0">
                <a:latin typeface="Arial" charset="0"/>
                <a:ea typeface="ＭＳ Ｐゴシック" pitchFamily="32" charset="-128"/>
              </a:rPr>
              <a:t>(Art. 853 CLT – Dirigente Sindical)</a:t>
            </a:r>
            <a:endParaRPr lang="pt-BR" altLang="en-US" sz="2400" dirty="0">
              <a:latin typeface="Arial" charset="0"/>
              <a:ea typeface="ＭＳ Ｐゴシック" pitchFamily="32" charset="-128"/>
            </a:endParaRPr>
          </a:p>
          <a:p>
            <a:pPr marL="468000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en-US" sz="2400" dirty="0">
                <a:latin typeface="Arial" charset="0"/>
                <a:ea typeface="ＭＳ Ｐゴシック" pitchFamily="32" charset="-128"/>
              </a:rPr>
              <a:t>Terceirizados </a:t>
            </a:r>
          </a:p>
          <a:p>
            <a:pPr marL="468000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en-US" sz="24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Estagiários</a:t>
            </a:r>
          </a:p>
          <a:p>
            <a:pPr marL="622300" indent="0" algn="just" eaLnBrk="1" hangingPunct="1">
              <a:buFont typeface="Arial" panose="020B0604020202020204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Text Box 5">
            <a:extLst>
              <a:ext uri="{FF2B5EF4-FFF2-40B4-BE49-F238E27FC236}">
                <a16:creationId xmlns:a16="http://schemas.microsoft.com/office/drawing/2014/main" id="{42D76135-7053-456A-B4F7-94D5ECC1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F84E50D9-D685-46D2-A585-C4C0FA8CFAB6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Espaço Reservado para Número de Slide 1">
            <a:extLst>
              <a:ext uri="{FF2B5EF4-FFF2-40B4-BE49-F238E27FC236}">
                <a16:creationId xmlns:a16="http://schemas.microsoft.com/office/drawing/2014/main" id="{CCBD62EB-9324-4667-B29A-C6297AE4A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2EBF90-DF8A-4F5F-AB8D-54D01EE7CF77}" type="slidenum">
              <a:rPr lang="en-US" altLang="pt-BR" smtClean="0"/>
              <a:pPr/>
              <a:t>23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79B082CC-978B-4CFB-AE73-E7222F91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81075"/>
            <a:ext cx="7632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Sindicância Patrimonial</a:t>
            </a: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FF79D6C4-213F-424A-A351-E050DCF4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8137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400"/>
              </a:spcBef>
              <a:defRPr/>
            </a:pPr>
            <a:endParaRPr lang="pt-BR" sz="800" b="1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b="1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r>
              <a:rPr lang="pt-BR" sz="2300" b="1" dirty="0">
                <a:solidFill>
                  <a:srgbClr val="000000"/>
                </a:solidFill>
              </a:rPr>
              <a:t>Características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Procedimento Investigativo;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Não punitivo;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Caráter Sigiloso;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2 ou mais empregados públicos; 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Prazo: 30 dias (admite prorrogação);</a:t>
            </a:r>
          </a:p>
          <a:p>
            <a:pPr marL="684213" indent="-34290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</a:rPr>
              <a:t>Rito inquisitorial.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rgbClr val="000000"/>
                </a:solidFill>
              </a:rPr>
              <a:t>Finalidade: </a:t>
            </a:r>
            <a:r>
              <a:rPr lang="pt-BR" sz="2000" dirty="0">
                <a:solidFill>
                  <a:srgbClr val="000000"/>
                </a:solidFill>
              </a:rPr>
              <a:t>atos de corrupção praticados por agente público.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2300" b="1" dirty="0">
                <a:solidFill>
                  <a:srgbClr val="000000"/>
                </a:solidFill>
              </a:rPr>
              <a:t>Resultado possível</a:t>
            </a:r>
            <a:r>
              <a:rPr lang="pt-BR" sz="2300" dirty="0">
                <a:solidFill>
                  <a:srgbClr val="000000"/>
                </a:solidFill>
              </a:rPr>
              <a:t>: </a:t>
            </a:r>
            <a:r>
              <a:rPr lang="pt-BR" sz="2000" dirty="0">
                <a:solidFill>
                  <a:srgbClr val="000000"/>
                </a:solidFill>
              </a:rPr>
              <a:t>Arquivamento/ Instauração de PAD</a:t>
            </a:r>
            <a:r>
              <a:rPr lang="pt-BR" sz="2300" dirty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00"/>
              </a:spcBef>
              <a:defRPr/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314DABB2-EFD9-4048-9AAE-7BEE61FB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3B03EC5E-1861-4CA7-8A92-68426DC66412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24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81349F93-B61B-4015-9B36-45EBE575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922338"/>
            <a:ext cx="77771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                Fontes e meios de prova 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4258BCFE-F757-4977-A9F7-8680FCDB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5612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SINDICÂNCIA</a:t>
            </a:r>
          </a:p>
          <a:p>
            <a:pPr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PATRIMONIAL</a:t>
            </a:r>
          </a:p>
        </p:txBody>
      </p:sp>
      <p:sp>
        <p:nvSpPr>
          <p:cNvPr id="55300" name="AutoShape 3">
            <a:extLst>
              <a:ext uri="{FF2B5EF4-FFF2-40B4-BE49-F238E27FC236}">
                <a16:creationId xmlns:a16="http://schemas.microsoft.com/office/drawing/2014/main" id="{7CE4F8C1-3613-45D8-AB6E-59B72FCE7C4F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329363" y="2894013"/>
            <a:ext cx="11430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8667 h 21600"/>
              <a:gd name="T20" fmla="*/ 1766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70" y="0"/>
                </a:moveTo>
                <a:lnTo>
                  <a:pt x="11339" y="9637"/>
                </a:lnTo>
                <a:lnTo>
                  <a:pt x="15270" y="9637"/>
                </a:lnTo>
                <a:lnTo>
                  <a:pt x="15270" y="18667"/>
                </a:lnTo>
                <a:lnTo>
                  <a:pt x="0" y="18667"/>
                </a:lnTo>
                <a:lnTo>
                  <a:pt x="0" y="21600"/>
                </a:lnTo>
                <a:lnTo>
                  <a:pt x="17669" y="21600"/>
                </a:lnTo>
                <a:lnTo>
                  <a:pt x="17669" y="9637"/>
                </a:lnTo>
                <a:lnTo>
                  <a:pt x="21600" y="9637"/>
                </a:lnTo>
                <a:lnTo>
                  <a:pt x="16470" y="0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pt-BR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1BA2ECFA-1303-4238-A9D6-B51B5962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44675"/>
            <a:ext cx="3111500" cy="9175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Exame das declarações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dos agentes públicos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(Art. 13 da Lei  8.429/92)</a:t>
            </a:r>
          </a:p>
        </p:txBody>
      </p:sp>
      <p:sp>
        <p:nvSpPr>
          <p:cNvPr id="55302" name="Text Box 5">
            <a:extLst>
              <a:ext uri="{FF2B5EF4-FFF2-40B4-BE49-F238E27FC236}">
                <a16:creationId xmlns:a16="http://schemas.microsoft.com/office/drawing/2014/main" id="{55F390F2-C472-4A89-8F3C-226DABF8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844675"/>
            <a:ext cx="3214687" cy="9175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Comunicação de operações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suspeitas pelo COAF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(Art. 15 da Lei  9.613/98)</a:t>
            </a:r>
          </a:p>
        </p:txBody>
      </p:sp>
      <p:sp>
        <p:nvSpPr>
          <p:cNvPr id="55303" name="Text Box 6">
            <a:extLst>
              <a:ext uri="{FF2B5EF4-FFF2-40B4-BE49-F238E27FC236}">
                <a16:creationId xmlns:a16="http://schemas.microsoft.com/office/drawing/2014/main" id="{FD980851-F868-4998-8134-B9DC2AB4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5229225"/>
            <a:ext cx="4332287" cy="925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Fundada notícia ou indício 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8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existência de sinais exteriores de riqueza (Art. 9º da Lei  8.429/92)</a:t>
            </a:r>
          </a:p>
        </p:txBody>
      </p:sp>
      <p:sp>
        <p:nvSpPr>
          <p:cNvPr id="55304" name="AutoShape 7">
            <a:extLst>
              <a:ext uri="{FF2B5EF4-FFF2-40B4-BE49-F238E27FC236}">
                <a16:creationId xmlns:a16="http://schemas.microsoft.com/office/drawing/2014/main" id="{5B4487C6-E58B-4483-82E4-F10DB559B6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4292600"/>
            <a:ext cx="609600" cy="838200"/>
          </a:xfrm>
          <a:prstGeom prst="downArrow">
            <a:avLst>
              <a:gd name="adj1" fmla="val 28333"/>
              <a:gd name="adj2" fmla="val 46120"/>
            </a:avLst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1800">
              <a:solidFill>
                <a:schemeClr val="bg1"/>
              </a:solidFill>
            </a:endParaRPr>
          </a:p>
        </p:txBody>
      </p:sp>
      <p:sp>
        <p:nvSpPr>
          <p:cNvPr id="55305" name="AutoShape 8">
            <a:extLst>
              <a:ext uri="{FF2B5EF4-FFF2-40B4-BE49-F238E27FC236}">
                <a16:creationId xmlns:a16="http://schemas.microsoft.com/office/drawing/2014/main" id="{039A06CA-3263-4030-A7F2-8097651CAB5B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1970088" y="2932113"/>
            <a:ext cx="11430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8667 h 21600"/>
              <a:gd name="T20" fmla="*/ 1766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70" y="0"/>
                </a:moveTo>
                <a:lnTo>
                  <a:pt x="11339" y="9637"/>
                </a:lnTo>
                <a:lnTo>
                  <a:pt x="15270" y="9637"/>
                </a:lnTo>
                <a:lnTo>
                  <a:pt x="15270" y="18667"/>
                </a:lnTo>
                <a:lnTo>
                  <a:pt x="0" y="18667"/>
                </a:lnTo>
                <a:lnTo>
                  <a:pt x="0" y="21600"/>
                </a:lnTo>
                <a:lnTo>
                  <a:pt x="17669" y="21600"/>
                </a:lnTo>
                <a:lnTo>
                  <a:pt x="17669" y="9637"/>
                </a:lnTo>
                <a:lnTo>
                  <a:pt x="21600" y="9637"/>
                </a:lnTo>
                <a:lnTo>
                  <a:pt x="16470" y="0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pt-BR"/>
          </a:p>
        </p:txBody>
      </p:sp>
      <p:sp>
        <p:nvSpPr>
          <p:cNvPr id="55306" name="Rectangle 9">
            <a:extLst>
              <a:ext uri="{FF2B5EF4-FFF2-40B4-BE49-F238E27FC236}">
                <a16:creationId xmlns:a16="http://schemas.microsoft.com/office/drawing/2014/main" id="{CA0125AF-D6B9-4F2B-B653-13A7AF54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213100"/>
            <a:ext cx="2663825" cy="1008063"/>
          </a:xfrm>
          <a:prstGeom prst="rect">
            <a:avLst/>
          </a:prstGeom>
          <a:solidFill>
            <a:srgbClr val="0066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SINDICÂNCIA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PATRIMONIAL</a:t>
            </a:r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10224456-5043-43F2-AF15-7FD3F27A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32AE740-22DB-49E2-AC66-4D5BBA4F6872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25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0827E4F6-B6C5-48F8-8EBE-8F844E51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836613"/>
            <a:ext cx="7632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Apuração Direta (gestor)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9FB879F2-A183-4810-870E-382D4D36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73188"/>
            <a:ext cx="777557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Cabimento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Falta leves e médias, cuja autoria e irregularidade estejam previamente definidas ou cuja comprovação dispense investigação aprofundada.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Possível a adoção de diligências preliminares para reunião de provas.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8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Resultados possíveis</a:t>
            </a: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Advertência </a:t>
            </a:r>
            <a:r>
              <a:rPr lang="pt-BR" altLang="en-US" sz="16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(construção doutrinária e jurisprudencial)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Suspensão de até 30 dias </a:t>
            </a:r>
            <a:r>
              <a:rPr lang="pt-BR" altLang="en-US" sz="16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(art. 474 CLT)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Abertura de PD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Arquivamento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868B2EC4-1F4B-458C-B94C-6824C0A2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046A8CB-D3DD-4122-827D-51F920478778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Espaço Reservado para Número de Slide 1">
            <a:extLst>
              <a:ext uri="{FF2B5EF4-FFF2-40B4-BE49-F238E27FC236}">
                <a16:creationId xmlns:a16="http://schemas.microsoft.com/office/drawing/2014/main" id="{51663091-9D29-4291-B166-550EFAA29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55A3DD-1CC3-40D0-9274-42F4099332E6}" type="slidenum">
              <a:rPr lang="en-US" altLang="pt-BR" smtClean="0"/>
              <a:pPr/>
              <a:t>26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320D9A91-2499-4328-8B32-387A94BE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7632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Apuração Direta (gestor da unidade)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066288C9-1EE5-49AE-B776-6DDBB13C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85677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Procedimento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Gestor indica a falta cometida e o dispositivo transgredido;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Citação do empregado envolvido para apresentação de defesa;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Recusa de recebimento (consignar o fato em termo próprio);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Parecer final do gestor sobre os fatos;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Aplicação da pena ou encaminhamento à autoridade competente</a:t>
            </a:r>
            <a:r>
              <a:rPr lang="pt-BR" altLang="en-US" sz="24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. 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8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FA4E7F41-146E-4EDF-9843-5B93232D5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078F5552-B33A-4791-AD8E-D0657B2E9058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Espaço Reservado para Número de Slide 1">
            <a:extLst>
              <a:ext uri="{FF2B5EF4-FFF2-40B4-BE49-F238E27FC236}">
                <a16:creationId xmlns:a16="http://schemas.microsoft.com/office/drawing/2014/main" id="{43BF243F-A1A2-49DD-833E-726C498F2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C52225-203C-4A32-82A8-A625C92B2C66}" type="slidenum">
              <a:rPr lang="en-US" altLang="pt-BR" smtClean="0"/>
              <a:pPr/>
              <a:t>27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FDD341D2-F323-4C38-92FF-FB171203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7632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Apuração Direta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28CBD86A-99A2-4E44-93DD-C4C014E2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981075"/>
            <a:ext cx="862488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6238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Importante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O empregado poderá juntar as provas que entender necessárias;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O prazo pode ser dilatado, quando justificável;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Pedido de produção de provas pode ser recusado; 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u="sng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No caso de dispensa por justa causa - processo disciplinar (TST)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E76B1B38-671F-40BF-B693-1B2EF9E3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863A1FC-0D29-48A8-8BFA-679D87CA2DE1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28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Espaço Reservado para Número de Slide 1">
            <a:extLst>
              <a:ext uri="{FF2B5EF4-FFF2-40B4-BE49-F238E27FC236}">
                <a16:creationId xmlns:a16="http://schemas.microsoft.com/office/drawing/2014/main" id="{7FFF8216-4E73-4580-BDB0-27FA53564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98B82D-E642-481E-B83E-3E34EC3B4B85}" type="slidenum">
              <a:rPr lang="en-US" altLang="pt-BR" smtClean="0"/>
              <a:pPr/>
              <a:t>28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D4EFB33F-BAF8-4F3C-A7EB-83C0C5B0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36613"/>
            <a:ext cx="6911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Processo Disciplinar - PD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30818EE-FA2A-40BB-A7BF-29819B0F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925638"/>
            <a:ext cx="812006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feita por Comissão designada (despacho, ordem de serviço, portaria) para os casos não submetidos à Apuração Direta, assegurando-se ao acusado o exercício do contraditório e da ampla defesa.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Cabimento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Faltas graves e casos em que não se possua comprovação da autoria e da materialidade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Precisar a realidade dos fatos. A responsabilidade e a punição de empregados não são o foco, mas apenas consequência.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0B4F5815-758A-462B-B312-6DD272F3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C96F464C-D3FB-42B0-8A7E-26F5834F2A7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29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3" name="Espaço Reservado para Número de Slide 1">
            <a:extLst>
              <a:ext uri="{FF2B5EF4-FFF2-40B4-BE49-F238E27FC236}">
                <a16:creationId xmlns:a16="http://schemas.microsoft.com/office/drawing/2014/main" id="{BA2AF7E4-A67C-483B-9DD1-EFC635E86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59F86C-6C44-476B-B6DE-749F29D3A70F}" type="slidenum">
              <a:rPr lang="en-US" altLang="pt-BR" smtClean="0"/>
              <a:pPr/>
              <a:t>29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83C1FF77-09CF-4354-8325-B7682589F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19125"/>
            <a:ext cx="76152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Controladoria-Geral da União - Organograma</a:t>
            </a: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3B227A37-7EEC-426A-9B98-C38742B3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16338"/>
            <a:ext cx="1657350" cy="1008062"/>
          </a:xfrm>
          <a:prstGeom prst="roundRect">
            <a:avLst>
              <a:gd name="adj" fmla="val 218"/>
            </a:avLst>
          </a:prstGeom>
          <a:solidFill>
            <a:srgbClr val="0066CC">
              <a:alpha val="81175"/>
            </a:srgbClr>
          </a:solidFill>
          <a:ln w="36000">
            <a:solidFill>
              <a:srgbClr val="333333">
                <a:alpha val="8196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08000" tIns="63000" rIns="108000" bIns="63000"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Secretaria Federal 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de Controle Interno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F809FBCF-0878-4A14-9D1F-9249B287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16338"/>
            <a:ext cx="1943100" cy="1008062"/>
          </a:xfrm>
          <a:prstGeom prst="roundRect">
            <a:avLst>
              <a:gd name="adj" fmla="val 218"/>
            </a:avLst>
          </a:prstGeom>
          <a:solidFill>
            <a:srgbClr val="0066CC">
              <a:alpha val="81175"/>
            </a:srgbClr>
          </a:solidFill>
          <a:ln w="3600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08000" tIns="63000" rIns="108000" bIns="63000"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u="sng" dirty="0">
                <a:solidFill>
                  <a:srgbClr val="F8F8F8"/>
                </a:solidFill>
                <a:latin typeface="Arial" charset="0"/>
                <a:ea typeface="ＭＳ Ｐゴシック" charset="0"/>
              </a:rPr>
              <a:t>Corregedoria Geral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F8F8F8"/>
                </a:solidFill>
                <a:latin typeface="Arial" charset="0"/>
                <a:ea typeface="ＭＳ Ｐゴシック" charset="0"/>
              </a:rPr>
              <a:t> </a:t>
            </a:r>
            <a:r>
              <a:rPr lang="pt-BR" sz="1400" b="1" u="sng" dirty="0">
                <a:solidFill>
                  <a:srgbClr val="F8F8F8"/>
                </a:solidFill>
                <a:latin typeface="Arial" charset="0"/>
                <a:ea typeface="ＭＳ Ｐゴシック" charset="0"/>
              </a:rPr>
              <a:t>da União</a:t>
            </a:r>
            <a:endParaRPr lang="pt-BR" sz="2000" b="1" u="sng" dirty="0">
              <a:solidFill>
                <a:srgbClr val="F8F8F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FC43666E-D2D8-401E-96DC-8404C32A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16338"/>
            <a:ext cx="2376487" cy="1017587"/>
          </a:xfrm>
          <a:prstGeom prst="roundRect">
            <a:avLst>
              <a:gd name="adj" fmla="val 218"/>
            </a:avLst>
          </a:prstGeom>
          <a:solidFill>
            <a:srgbClr val="0066CC">
              <a:alpha val="83136"/>
            </a:srgbClr>
          </a:solidFill>
          <a:ln w="36000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08000" tIns="63000" rIns="108000" bIns="63000"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ea typeface="ＭＳ Ｐゴシック" pitchFamily="34" charset="-128"/>
              </a:rPr>
              <a:t>Secretaria de Prevenção da  Corrupção e Informações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chemeClr val="bg1"/>
                </a:solidFill>
                <a:ea typeface="ＭＳ Ｐゴシック" pitchFamily="34" charset="-128"/>
              </a:rPr>
              <a:t>Estratégicas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4E4C8AAB-4442-43AD-BA3D-CD5964D36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716338"/>
            <a:ext cx="1296987" cy="1008062"/>
          </a:xfrm>
          <a:prstGeom prst="roundRect">
            <a:avLst>
              <a:gd name="adj" fmla="val 218"/>
            </a:avLst>
          </a:prstGeom>
          <a:solidFill>
            <a:srgbClr val="0066CC">
              <a:alpha val="81175"/>
            </a:srgbClr>
          </a:solidFill>
          <a:ln w="36000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08000" tIns="63000" rIns="108000" bIns="63000" anchor="ctr" anchorCtr="1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F8F8F8"/>
                </a:solidFill>
                <a:latin typeface="Arial" charset="0"/>
                <a:ea typeface="ＭＳ Ｐゴシック" charset="0"/>
              </a:rPr>
              <a:t>Ouvidoria Geral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F8F8F8"/>
                </a:solidFill>
                <a:latin typeface="Arial" charset="0"/>
                <a:ea typeface="ＭＳ Ｐゴシック" charset="0"/>
              </a:rPr>
              <a:t> da União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DB020F5E-693A-41F6-8C19-63890A85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00213"/>
            <a:ext cx="5975350" cy="793750"/>
          </a:xfrm>
          <a:prstGeom prst="roundRect">
            <a:avLst>
              <a:gd name="adj" fmla="val 218"/>
            </a:avLst>
          </a:prstGeom>
          <a:solidFill>
            <a:srgbClr val="0099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  <a:contourClr>
              <a:srgbClr val="0099FF"/>
            </a:contourClr>
          </a:sp3d>
        </p:spPr>
        <p:txBody>
          <a:bodyPr lIns="108000" tIns="63000" rIns="108000" bIns="63000" anchor="ctr" anchorCtr="1">
            <a:flatTx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Ministério da Transparência e Controladoria-Geral da União</a:t>
            </a:r>
          </a:p>
        </p:txBody>
      </p:sp>
      <p:sp>
        <p:nvSpPr>
          <p:cNvPr id="10248" name="Text Box 12">
            <a:extLst>
              <a:ext uri="{FF2B5EF4-FFF2-40B4-BE49-F238E27FC236}">
                <a16:creationId xmlns:a16="http://schemas.microsoft.com/office/drawing/2014/main" id="{95894635-0D55-44F9-8290-209125BA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57788"/>
            <a:ext cx="7920038" cy="73818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marL="90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113338" algn="l"/>
                <a:tab pos="5838825" algn="l"/>
                <a:tab pos="6288088" algn="l"/>
                <a:tab pos="672306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FFFFFF"/>
                </a:solidFill>
                <a:latin typeface="Humanst521 BT"/>
              </a:rPr>
              <a:t> </a:t>
            </a:r>
            <a:r>
              <a:rPr lang="pt-BR" altLang="en-US" sz="2000" b="1">
                <a:latin typeface="Humanst521 BT"/>
              </a:rPr>
              <a:t>A CRG é o Órgão Central do Sistema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latin typeface="Humanst521 BT"/>
              </a:rPr>
              <a:t>de Correição do Poder Executivo Federal</a:t>
            </a:r>
            <a:r>
              <a:rPr lang="pt-BR" altLang="en-US" sz="2400" b="1">
                <a:latin typeface="Humanst521 BT"/>
              </a:rPr>
              <a:t>.</a:t>
            </a:r>
          </a:p>
        </p:txBody>
      </p:sp>
      <p:sp>
        <p:nvSpPr>
          <p:cNvPr id="10249" name="Text Box 15">
            <a:extLst>
              <a:ext uri="{FF2B5EF4-FFF2-40B4-BE49-F238E27FC236}">
                <a16:creationId xmlns:a16="http://schemas.microsoft.com/office/drawing/2014/main" id="{CB7E7A0E-C977-4899-8CC0-30AFB2E2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8A72B19B-0159-4AC1-A858-99DFD086BB8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250" name="AutoShape 1035">
            <a:extLst>
              <a:ext uri="{FF2B5EF4-FFF2-40B4-BE49-F238E27FC236}">
                <a16:creationId xmlns:a16="http://schemas.microsoft.com/office/drawing/2014/main" id="{03A63355-E7F4-463E-B5E6-48C32573A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2493963"/>
            <a:ext cx="0" cy="64770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1036">
            <a:extLst>
              <a:ext uri="{FF2B5EF4-FFF2-40B4-BE49-F238E27FC236}">
                <a16:creationId xmlns:a16="http://schemas.microsoft.com/office/drawing/2014/main" id="{0FEAEDEA-8B94-4E7A-9E1F-AA08F57D5B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3141663"/>
            <a:ext cx="5903913" cy="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1037">
            <a:extLst>
              <a:ext uri="{FF2B5EF4-FFF2-40B4-BE49-F238E27FC236}">
                <a16:creationId xmlns:a16="http://schemas.microsoft.com/office/drawing/2014/main" id="{94F3F848-AC1E-4D3B-8794-0BF085207D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188" y="3141663"/>
            <a:ext cx="0" cy="5746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038">
            <a:extLst>
              <a:ext uri="{FF2B5EF4-FFF2-40B4-BE49-F238E27FC236}">
                <a16:creationId xmlns:a16="http://schemas.microsoft.com/office/drawing/2014/main" id="{41FB7E19-B28D-4BA7-9AD8-B6C170E6D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3141663"/>
            <a:ext cx="0" cy="5746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039">
            <a:extLst>
              <a:ext uri="{FF2B5EF4-FFF2-40B4-BE49-F238E27FC236}">
                <a16:creationId xmlns:a16="http://schemas.microsoft.com/office/drawing/2014/main" id="{32DB1ED3-7F5C-44CD-BC30-48C9AF3978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8400" y="3141663"/>
            <a:ext cx="0" cy="5746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1040">
            <a:extLst>
              <a:ext uri="{FF2B5EF4-FFF2-40B4-BE49-F238E27FC236}">
                <a16:creationId xmlns:a16="http://schemas.microsoft.com/office/drawing/2014/main" id="{04718BCC-B0DA-4FEE-97DD-B3B4F3876A61}"/>
              </a:ext>
            </a:extLst>
          </p:cNvPr>
          <p:cNvCxnSpPr>
            <a:cxnSpLocks noChangeShapeType="1"/>
            <a:endCxn id="4102" idx="0"/>
          </p:cNvCxnSpPr>
          <p:nvPr/>
        </p:nvCxnSpPr>
        <p:spPr bwMode="auto">
          <a:xfrm>
            <a:off x="5508625" y="3141663"/>
            <a:ext cx="0" cy="557212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Line 1042">
            <a:extLst>
              <a:ext uri="{FF2B5EF4-FFF2-40B4-BE49-F238E27FC236}">
                <a16:creationId xmlns:a16="http://schemas.microsoft.com/office/drawing/2014/main" id="{1198F168-4360-4356-886A-BF70914C0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724400"/>
            <a:ext cx="0" cy="4333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0257" name="Espaço Reservado para Número de Slide 1">
            <a:extLst>
              <a:ext uri="{FF2B5EF4-FFF2-40B4-BE49-F238E27FC236}">
                <a16:creationId xmlns:a16="http://schemas.microsoft.com/office/drawing/2014/main" id="{BC64A55C-19A8-4295-ABAD-CE2530C04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28FB92-30A2-4FC4-B137-E2237366D7C1}" type="slidenum">
              <a:rPr lang="en-US" altLang="pt-BR" smtClean="0"/>
              <a:pPr/>
              <a:t>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F98CE9F4-D0D3-4E90-8265-E70B518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833438"/>
            <a:ext cx="763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latin typeface="Arial" panose="020B0604020202020204" pitchFamily="34" charset="0"/>
              </a:rPr>
              <a:t>Fases do Processo Disciplinar</a:t>
            </a:r>
            <a:br>
              <a:rPr lang="pt-BR" altLang="en-US" sz="2600" b="1">
                <a:latin typeface="Arial" panose="020B0604020202020204" pitchFamily="34" charset="0"/>
              </a:rPr>
            </a:br>
            <a:br>
              <a:rPr lang="pt-BR" altLang="en-US" sz="2600" b="1">
                <a:latin typeface="Arial" panose="020B0604020202020204" pitchFamily="34" charset="0"/>
              </a:rPr>
            </a:br>
            <a:endParaRPr lang="pt-BR" altLang="en-US" sz="2600" b="1">
              <a:latin typeface="Arial" panose="020B0604020202020204" pitchFamily="34" charset="0"/>
            </a:endParaRPr>
          </a:p>
        </p:txBody>
      </p:sp>
      <p:sp>
        <p:nvSpPr>
          <p:cNvPr id="65539" name="Text Box 6">
            <a:extLst>
              <a:ext uri="{FF2B5EF4-FFF2-40B4-BE49-F238E27FC236}">
                <a16:creationId xmlns:a16="http://schemas.microsoft.com/office/drawing/2014/main" id="{57057911-92FE-4ADA-949C-3F263F7D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FB3B7639-3110-4AC3-A0AB-9EB172F84B4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30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01699C6-A92D-4860-94DD-1E60DEA318DD}"/>
              </a:ext>
            </a:extLst>
          </p:cNvPr>
          <p:cNvGraphicFramePr/>
          <p:nvPr/>
        </p:nvGraphicFramePr>
        <p:xfrm>
          <a:off x="2240756" y="556839"/>
          <a:ext cx="7678523" cy="630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F375B4-219A-4F05-96EC-003AE93A6032}"/>
              </a:ext>
            </a:extLst>
          </p:cNvPr>
          <p:cNvGraphicFramePr/>
          <p:nvPr/>
        </p:nvGraphicFramePr>
        <p:xfrm>
          <a:off x="5606767" y="2854325"/>
          <a:ext cx="3537233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5542" name="Grupo 8">
            <a:extLst>
              <a:ext uri="{FF2B5EF4-FFF2-40B4-BE49-F238E27FC236}">
                <a16:creationId xmlns:a16="http://schemas.microsoft.com/office/drawing/2014/main" id="{AAC21826-EEA3-48BB-A95E-093D561230D8}"/>
              </a:ext>
            </a:extLst>
          </p:cNvPr>
          <p:cNvGrpSpPr>
            <a:grpSpLocks/>
          </p:cNvGrpSpPr>
          <p:nvPr/>
        </p:nvGrpSpPr>
        <p:grpSpPr bwMode="auto">
          <a:xfrm rot="-5133328">
            <a:off x="5113337" y="4210051"/>
            <a:ext cx="366713" cy="252412"/>
            <a:chOff x="2058857" y="3648946"/>
            <a:chExt cx="365884" cy="252556"/>
          </a:xfrm>
        </p:grpSpPr>
        <p:sp>
          <p:nvSpPr>
            <p:cNvPr id="10" name="Seta para a direita 9">
              <a:extLst>
                <a:ext uri="{FF2B5EF4-FFF2-40B4-BE49-F238E27FC236}">
                  <a16:creationId xmlns:a16="http://schemas.microsoft.com/office/drawing/2014/main" id="{04D09E8B-35E5-45B9-B6A7-255C10AD9165}"/>
                </a:ext>
              </a:extLst>
            </p:cNvPr>
            <p:cNvSpPr/>
            <p:nvPr/>
          </p:nvSpPr>
          <p:spPr>
            <a:xfrm rot="7926947">
              <a:off x="2115520" y="3592282"/>
              <a:ext cx="252557" cy="3658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ta para a direita 4">
              <a:extLst>
                <a:ext uri="{FF2B5EF4-FFF2-40B4-BE49-F238E27FC236}">
                  <a16:creationId xmlns:a16="http://schemas.microsoft.com/office/drawing/2014/main" id="{5407559A-9DF3-418D-B5F0-0BEA1A417DE1}"/>
                </a:ext>
              </a:extLst>
            </p:cNvPr>
            <p:cNvSpPr/>
            <p:nvPr/>
          </p:nvSpPr>
          <p:spPr>
            <a:xfrm rot="13680000">
              <a:off x="2227797" y="3576516"/>
              <a:ext cx="176313" cy="22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400"/>
            </a:p>
          </p:txBody>
        </p:sp>
      </p:grpSp>
      <p:grpSp>
        <p:nvGrpSpPr>
          <p:cNvPr id="65543" name="Grupo 11">
            <a:extLst>
              <a:ext uri="{FF2B5EF4-FFF2-40B4-BE49-F238E27FC236}">
                <a16:creationId xmlns:a16="http://schemas.microsoft.com/office/drawing/2014/main" id="{2095D59B-92A5-40C4-B399-6150365C102B}"/>
              </a:ext>
            </a:extLst>
          </p:cNvPr>
          <p:cNvGrpSpPr>
            <a:grpSpLocks/>
          </p:cNvGrpSpPr>
          <p:nvPr/>
        </p:nvGrpSpPr>
        <p:grpSpPr bwMode="auto">
          <a:xfrm rot="-7120805">
            <a:off x="4633119" y="5457031"/>
            <a:ext cx="428625" cy="423863"/>
            <a:chOff x="1497579" y="4933072"/>
            <a:chExt cx="365884" cy="214574"/>
          </a:xfrm>
        </p:grpSpPr>
        <p:sp>
          <p:nvSpPr>
            <p:cNvPr id="13" name="Seta para a direita 12">
              <a:extLst>
                <a:ext uri="{FF2B5EF4-FFF2-40B4-BE49-F238E27FC236}">
                  <a16:creationId xmlns:a16="http://schemas.microsoft.com/office/drawing/2014/main" id="{67251031-D145-451E-9CAC-419934797303}"/>
                </a:ext>
              </a:extLst>
            </p:cNvPr>
            <p:cNvSpPr/>
            <p:nvPr/>
          </p:nvSpPr>
          <p:spPr>
            <a:xfrm rot="5432434">
              <a:off x="1573234" y="4857417"/>
              <a:ext cx="214574" cy="3658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 para a direita 4">
              <a:extLst>
                <a:ext uri="{FF2B5EF4-FFF2-40B4-BE49-F238E27FC236}">
                  <a16:creationId xmlns:a16="http://schemas.microsoft.com/office/drawing/2014/main" id="{9DCFEB1B-27BC-4057-BF6D-EDB3BF61E88C}"/>
                </a:ext>
              </a:extLst>
            </p:cNvPr>
            <p:cNvSpPr/>
            <p:nvPr/>
          </p:nvSpPr>
          <p:spPr>
            <a:xfrm rot="16232434">
              <a:off x="1609882" y="4897245"/>
              <a:ext cx="150282" cy="219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400"/>
            </a:p>
          </p:txBody>
        </p:sp>
      </p:grpSp>
      <p:sp>
        <p:nvSpPr>
          <p:cNvPr id="65544" name="Chave esquerda 4">
            <a:extLst>
              <a:ext uri="{FF2B5EF4-FFF2-40B4-BE49-F238E27FC236}">
                <a16:creationId xmlns:a16="http://schemas.microsoft.com/office/drawing/2014/main" id="{3B4B2612-AA21-4E0E-BE2C-58D5F8549B40}"/>
              </a:ext>
            </a:extLst>
          </p:cNvPr>
          <p:cNvSpPr>
            <a:spLocks/>
          </p:cNvSpPr>
          <p:nvPr/>
        </p:nvSpPr>
        <p:spPr bwMode="auto">
          <a:xfrm>
            <a:off x="3059113" y="2116138"/>
            <a:ext cx="576262" cy="2001837"/>
          </a:xfrm>
          <a:prstGeom prst="leftBrace">
            <a:avLst>
              <a:gd name="adj1" fmla="val 8331"/>
              <a:gd name="adj2" fmla="val 50000"/>
            </a:avLst>
          </a:prstGeom>
          <a:solidFill>
            <a:schemeClr val="bg1"/>
          </a:soli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eaLnBrk="1" hangingPunct="1"/>
            <a:endParaRPr lang="pt-BR" altLang="en-US"/>
          </a:p>
        </p:txBody>
      </p:sp>
      <p:sp>
        <p:nvSpPr>
          <p:cNvPr id="65545" name="CaixaDeTexto 5">
            <a:extLst>
              <a:ext uri="{FF2B5EF4-FFF2-40B4-BE49-F238E27FC236}">
                <a16:creationId xmlns:a16="http://schemas.microsoft.com/office/drawing/2014/main" id="{99E76A54-6837-4007-9446-6847EFB0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854325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en-US" sz="1800" b="1"/>
              <a:t>Fase Investigativa</a:t>
            </a:r>
          </a:p>
        </p:txBody>
      </p:sp>
      <p:sp>
        <p:nvSpPr>
          <p:cNvPr id="65546" name="CaixaDeTexto 17">
            <a:extLst>
              <a:ext uri="{FF2B5EF4-FFF2-40B4-BE49-F238E27FC236}">
                <a16:creationId xmlns:a16="http://schemas.microsoft.com/office/drawing/2014/main" id="{3E1B2003-F631-45E2-B4DD-178AA5D2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313363"/>
            <a:ext cx="1512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en-US" sz="1800" b="1"/>
              <a:t>Fase Acusatória</a:t>
            </a:r>
          </a:p>
        </p:txBody>
      </p:sp>
      <p:sp>
        <p:nvSpPr>
          <p:cNvPr id="65547" name="Chave esquerda 18">
            <a:extLst>
              <a:ext uri="{FF2B5EF4-FFF2-40B4-BE49-F238E27FC236}">
                <a16:creationId xmlns:a16="http://schemas.microsoft.com/office/drawing/2014/main" id="{65C072E4-D759-4429-9196-F39FB1B65D2C}"/>
              </a:ext>
            </a:extLst>
          </p:cNvPr>
          <p:cNvSpPr>
            <a:spLocks/>
          </p:cNvSpPr>
          <p:nvPr/>
        </p:nvSpPr>
        <p:spPr bwMode="auto">
          <a:xfrm>
            <a:off x="1952625" y="4538663"/>
            <a:ext cx="576263" cy="2003425"/>
          </a:xfrm>
          <a:prstGeom prst="leftBrace">
            <a:avLst>
              <a:gd name="adj1" fmla="val 8337"/>
              <a:gd name="adj2" fmla="val 50000"/>
            </a:avLst>
          </a:prstGeom>
          <a:solidFill>
            <a:schemeClr val="bg1"/>
          </a:soli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eaLnBrk="1" hangingPunct="1"/>
            <a:endParaRPr lang="pt-BR" altLang="en-US"/>
          </a:p>
        </p:txBody>
      </p:sp>
      <p:sp>
        <p:nvSpPr>
          <p:cNvPr id="65548" name="Espaço Reservado para Número de Slide 2">
            <a:extLst>
              <a:ext uri="{FF2B5EF4-FFF2-40B4-BE49-F238E27FC236}">
                <a16:creationId xmlns:a16="http://schemas.microsoft.com/office/drawing/2014/main" id="{E8DE8C43-BDCE-48BC-A52F-65ADF3D1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614D96-9382-499D-9EEF-E39726DA858D}" type="slidenum">
              <a:rPr lang="en-US" altLang="pt-BR" smtClean="0"/>
              <a:pPr/>
              <a:t>30</a:t>
            </a:fld>
            <a:endParaRPr lang="en-US" altLang="pt-BR"/>
          </a:p>
        </p:txBody>
      </p:sp>
      <p:sp>
        <p:nvSpPr>
          <p:cNvPr id="65549" name="CaixaDeTexto 4">
            <a:extLst>
              <a:ext uri="{FF2B5EF4-FFF2-40B4-BE49-F238E27FC236}">
                <a16:creationId xmlns:a16="http://schemas.microsoft.com/office/drawing/2014/main" id="{985EEF31-4047-4705-8FF5-FDA63964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1290638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1800" b="1"/>
              <a:t>Modelo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3E96DC8B-4F6C-48B2-9B44-BACF10B4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833438"/>
            <a:ext cx="763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latin typeface="Arial" panose="020B0604020202020204" pitchFamily="34" charset="0"/>
              </a:rPr>
              <a:t>Fases do Processo Disciplinar</a:t>
            </a:r>
            <a:br>
              <a:rPr lang="pt-BR" altLang="en-US" sz="2600" b="1">
                <a:latin typeface="Arial" panose="020B0604020202020204" pitchFamily="34" charset="0"/>
              </a:rPr>
            </a:br>
            <a:br>
              <a:rPr lang="pt-BR" altLang="en-US" sz="2600" b="1">
                <a:latin typeface="Arial" panose="020B0604020202020204" pitchFamily="34" charset="0"/>
              </a:rPr>
            </a:br>
            <a:endParaRPr lang="pt-BR" altLang="en-US" sz="2600" b="1">
              <a:latin typeface="Arial" panose="020B0604020202020204" pitchFamily="34" charset="0"/>
            </a:endParaRPr>
          </a:p>
        </p:txBody>
      </p:sp>
      <p:sp>
        <p:nvSpPr>
          <p:cNvPr id="67587" name="Text Box 6">
            <a:extLst>
              <a:ext uri="{FF2B5EF4-FFF2-40B4-BE49-F238E27FC236}">
                <a16:creationId xmlns:a16="http://schemas.microsoft.com/office/drawing/2014/main" id="{F01B142E-C016-450E-9273-83A0216D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3EA24F17-4CF9-42E6-B4E3-340FC3339387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4B3379-ED5C-4960-97B4-A2B82B537E77}"/>
              </a:ext>
            </a:extLst>
          </p:cNvPr>
          <p:cNvGraphicFramePr/>
          <p:nvPr/>
        </p:nvGraphicFramePr>
        <p:xfrm>
          <a:off x="2240756" y="556839"/>
          <a:ext cx="7678523" cy="630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68AD01-2F5C-452D-9255-029AE1D1C9CD}"/>
              </a:ext>
            </a:extLst>
          </p:cNvPr>
          <p:cNvGraphicFramePr/>
          <p:nvPr/>
        </p:nvGraphicFramePr>
        <p:xfrm>
          <a:off x="5606767" y="2854325"/>
          <a:ext cx="3537233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7590" name="Grupo 8">
            <a:extLst>
              <a:ext uri="{FF2B5EF4-FFF2-40B4-BE49-F238E27FC236}">
                <a16:creationId xmlns:a16="http://schemas.microsoft.com/office/drawing/2014/main" id="{863E46FE-EC08-4B32-80D6-6F1BD69191ED}"/>
              </a:ext>
            </a:extLst>
          </p:cNvPr>
          <p:cNvGrpSpPr>
            <a:grpSpLocks/>
          </p:cNvGrpSpPr>
          <p:nvPr/>
        </p:nvGrpSpPr>
        <p:grpSpPr bwMode="auto">
          <a:xfrm rot="-5133328">
            <a:off x="5113337" y="4210051"/>
            <a:ext cx="366713" cy="252412"/>
            <a:chOff x="2058857" y="3648946"/>
            <a:chExt cx="365884" cy="252556"/>
          </a:xfrm>
        </p:grpSpPr>
        <p:sp>
          <p:nvSpPr>
            <p:cNvPr id="10" name="Seta para a direita 9">
              <a:extLst>
                <a:ext uri="{FF2B5EF4-FFF2-40B4-BE49-F238E27FC236}">
                  <a16:creationId xmlns:a16="http://schemas.microsoft.com/office/drawing/2014/main" id="{2DF7ED73-F05D-4A4B-A068-C0CCDA43EAAD}"/>
                </a:ext>
              </a:extLst>
            </p:cNvPr>
            <p:cNvSpPr/>
            <p:nvPr/>
          </p:nvSpPr>
          <p:spPr>
            <a:xfrm rot="7926947">
              <a:off x="2115520" y="3592282"/>
              <a:ext cx="252557" cy="3658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ta para a direita 4">
              <a:extLst>
                <a:ext uri="{FF2B5EF4-FFF2-40B4-BE49-F238E27FC236}">
                  <a16:creationId xmlns:a16="http://schemas.microsoft.com/office/drawing/2014/main" id="{1D0007CA-B737-41B5-BA71-75FFFE0DA56F}"/>
                </a:ext>
              </a:extLst>
            </p:cNvPr>
            <p:cNvSpPr/>
            <p:nvPr/>
          </p:nvSpPr>
          <p:spPr>
            <a:xfrm rot="13680000">
              <a:off x="2227797" y="3576516"/>
              <a:ext cx="176313" cy="22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400"/>
            </a:p>
          </p:txBody>
        </p:sp>
      </p:grpSp>
      <p:grpSp>
        <p:nvGrpSpPr>
          <p:cNvPr id="67591" name="Grupo 11">
            <a:extLst>
              <a:ext uri="{FF2B5EF4-FFF2-40B4-BE49-F238E27FC236}">
                <a16:creationId xmlns:a16="http://schemas.microsoft.com/office/drawing/2014/main" id="{ADBEE423-1A53-40FA-AE2B-035948CA6F5E}"/>
              </a:ext>
            </a:extLst>
          </p:cNvPr>
          <p:cNvGrpSpPr>
            <a:grpSpLocks/>
          </p:cNvGrpSpPr>
          <p:nvPr/>
        </p:nvGrpSpPr>
        <p:grpSpPr bwMode="auto">
          <a:xfrm rot="-7120805">
            <a:off x="4633119" y="5457031"/>
            <a:ext cx="428625" cy="423863"/>
            <a:chOff x="1497579" y="4933072"/>
            <a:chExt cx="365884" cy="214574"/>
          </a:xfrm>
        </p:grpSpPr>
        <p:sp>
          <p:nvSpPr>
            <p:cNvPr id="13" name="Seta para a direita 12">
              <a:extLst>
                <a:ext uri="{FF2B5EF4-FFF2-40B4-BE49-F238E27FC236}">
                  <a16:creationId xmlns:a16="http://schemas.microsoft.com/office/drawing/2014/main" id="{60B69A87-F849-4850-8C62-F6B4CB0C5FA0}"/>
                </a:ext>
              </a:extLst>
            </p:cNvPr>
            <p:cNvSpPr/>
            <p:nvPr/>
          </p:nvSpPr>
          <p:spPr>
            <a:xfrm rot="5432434">
              <a:off x="1573234" y="4857417"/>
              <a:ext cx="214574" cy="3658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 para a direita 4">
              <a:extLst>
                <a:ext uri="{FF2B5EF4-FFF2-40B4-BE49-F238E27FC236}">
                  <a16:creationId xmlns:a16="http://schemas.microsoft.com/office/drawing/2014/main" id="{9524419A-19DB-455E-A995-1581C68F3A6B}"/>
                </a:ext>
              </a:extLst>
            </p:cNvPr>
            <p:cNvSpPr/>
            <p:nvPr/>
          </p:nvSpPr>
          <p:spPr>
            <a:xfrm rot="16232434">
              <a:off x="1609882" y="4897245"/>
              <a:ext cx="150282" cy="219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400"/>
            </a:p>
          </p:txBody>
        </p:sp>
      </p:grpSp>
      <p:sp>
        <p:nvSpPr>
          <p:cNvPr id="67592" name="CaixaDeTexto 17">
            <a:extLst>
              <a:ext uri="{FF2B5EF4-FFF2-40B4-BE49-F238E27FC236}">
                <a16:creationId xmlns:a16="http://schemas.microsoft.com/office/drawing/2014/main" id="{5A7D1D21-FEE3-4572-A992-CEDFC1B9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13200"/>
            <a:ext cx="151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en-US" sz="1800" b="1"/>
              <a:t>Fase Acusatória</a:t>
            </a:r>
          </a:p>
        </p:txBody>
      </p:sp>
      <p:sp>
        <p:nvSpPr>
          <p:cNvPr id="67593" name="Chave esquerda 18">
            <a:extLst>
              <a:ext uri="{FF2B5EF4-FFF2-40B4-BE49-F238E27FC236}">
                <a16:creationId xmlns:a16="http://schemas.microsoft.com/office/drawing/2014/main" id="{8658A5C7-C647-4D0E-8A8B-75561383FF83}"/>
              </a:ext>
            </a:extLst>
          </p:cNvPr>
          <p:cNvSpPr>
            <a:spLocks/>
          </p:cNvSpPr>
          <p:nvPr/>
        </p:nvSpPr>
        <p:spPr bwMode="auto">
          <a:xfrm>
            <a:off x="1952625" y="2116138"/>
            <a:ext cx="890588" cy="4425950"/>
          </a:xfrm>
          <a:prstGeom prst="leftBrace">
            <a:avLst>
              <a:gd name="adj1" fmla="val 8352"/>
              <a:gd name="adj2" fmla="val 50000"/>
            </a:avLst>
          </a:prstGeom>
          <a:solidFill>
            <a:schemeClr val="bg1"/>
          </a:soli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eaLnBrk="1" hangingPunct="1"/>
            <a:endParaRPr lang="pt-BR" altLang="en-US"/>
          </a:p>
        </p:txBody>
      </p:sp>
      <p:sp>
        <p:nvSpPr>
          <p:cNvPr id="67594" name="Espaço Reservado para Número de Slide 2">
            <a:extLst>
              <a:ext uri="{FF2B5EF4-FFF2-40B4-BE49-F238E27FC236}">
                <a16:creationId xmlns:a16="http://schemas.microsoft.com/office/drawing/2014/main" id="{B5CEC209-ABBB-4DD0-80AA-FFA8F5909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01B9E2-8784-4479-82EA-9601AF129625}" type="slidenum">
              <a:rPr lang="en-US" altLang="pt-BR" smtClean="0"/>
              <a:pPr/>
              <a:t>31</a:t>
            </a:fld>
            <a:endParaRPr lang="en-US" altLang="pt-BR"/>
          </a:p>
        </p:txBody>
      </p:sp>
      <p:sp>
        <p:nvSpPr>
          <p:cNvPr id="67595" name="CaixaDeTexto 14">
            <a:extLst>
              <a:ext uri="{FF2B5EF4-FFF2-40B4-BE49-F238E27FC236}">
                <a16:creationId xmlns:a16="http://schemas.microsoft.com/office/drawing/2014/main" id="{98480C82-EEC1-4004-B6BF-3D55CC09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298575"/>
            <a:ext cx="273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1800" b="1"/>
              <a:t>Modelo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4C804D24-C4D4-4AEF-B7B5-42D1F6AC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671513"/>
            <a:ext cx="7775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1ª Fase: Instauração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5317D60D-08B3-4E92-A1FE-E9B9B7CA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557338"/>
            <a:ext cx="799306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Publicação da Portaria (documento) que designa comissão.</a:t>
            </a:r>
          </a:p>
          <a:p>
            <a:pPr marL="171450" indent="-17145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Autoridade instauradora competente - regulamento.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 Publicação obrigatória - boletim interno da empresa.</a:t>
            </a:r>
          </a:p>
          <a:p>
            <a:pPr marL="171450" indent="-17145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pt-BR" altLang="en-US" sz="2000" u="sng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Não se consignam os ilícitos, os dispositivos legais transgredidos nem os supostos acusados.</a:t>
            </a:r>
          </a:p>
          <a:p>
            <a:pPr marL="171450" indent="-17145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Deve-se fazer referência ao número do processo do PD.</a:t>
            </a:r>
          </a:p>
          <a:p>
            <a:pPr marL="171450" indent="-17145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Previsão de apuração dos atos e fatos conexos.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FF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8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8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69636" name="Text Box 5">
            <a:extLst>
              <a:ext uri="{FF2B5EF4-FFF2-40B4-BE49-F238E27FC236}">
                <a16:creationId xmlns:a16="http://schemas.microsoft.com/office/drawing/2014/main" id="{2F98B9C2-B4EB-4F8E-B4ED-A2C9B8DC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E18D06F-667A-46D5-A2F9-416D67E49F46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Espaço Reservado para Número de Slide 1">
            <a:extLst>
              <a:ext uri="{FF2B5EF4-FFF2-40B4-BE49-F238E27FC236}">
                <a16:creationId xmlns:a16="http://schemas.microsoft.com/office/drawing/2014/main" id="{0A2F8531-93EB-4C19-A9BE-332141E2D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B949CB-5FC7-4772-AAFA-B3198E0B6C7E}" type="slidenum">
              <a:rPr lang="en-US" altLang="pt-BR" smtClean="0"/>
              <a:pPr/>
              <a:t>32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E1170D47-B9CC-4411-87CB-C86B072F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92150"/>
            <a:ext cx="7883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CPD – Comissão de Processo Disciplinar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A0B61560-1BC3-4082-BC21-480255EC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836613"/>
            <a:ext cx="83534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Composição: 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3 empregados ou mais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Não existe hierarquia na comissão</a:t>
            </a:r>
            <a:endParaRPr lang="pt-BR" altLang="en-US" sz="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Estrutura Física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 órgão deve oferecer condições de trabalho à CPD</a:t>
            </a:r>
            <a:r>
              <a:rPr lang="pt-B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Deliberações da Comissão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Registro em ata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Características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Independência</a:t>
            </a:r>
          </a:p>
        </p:txBody>
      </p:sp>
      <p:sp>
        <p:nvSpPr>
          <p:cNvPr id="71684" name="Text Box 6">
            <a:extLst>
              <a:ext uri="{FF2B5EF4-FFF2-40B4-BE49-F238E27FC236}">
                <a16:creationId xmlns:a16="http://schemas.microsoft.com/office/drawing/2014/main" id="{8F6A673C-B5D5-4F62-B5B9-FC0204B0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8FE0F35B-46EF-49B0-845D-CB9F59BC0CB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Espaço Reservado para Número de Slide 1">
            <a:extLst>
              <a:ext uri="{FF2B5EF4-FFF2-40B4-BE49-F238E27FC236}">
                <a16:creationId xmlns:a16="http://schemas.microsoft.com/office/drawing/2014/main" id="{C2590C83-71A4-4EAF-B162-F7C561137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BFCCBC-EBA1-4D91-9679-DC71752BA939}" type="slidenum">
              <a:rPr lang="en-US" altLang="pt-BR" smtClean="0"/>
              <a:pPr/>
              <a:t>33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2">
            <a:extLst>
              <a:ext uri="{FF2B5EF4-FFF2-40B4-BE49-F238E27FC236}">
                <a16:creationId xmlns:a16="http://schemas.microsoft.com/office/drawing/2014/main" id="{4BBC84C7-05CB-442B-906C-0DF10308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3437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Participação 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A designação tem caráter obrigatório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Hipóteses de Exclusão: 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Que tenha interesse direto ou indireto na matéria;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Amizade íntima ou inimizade notória;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Tenha sugerido sua abertura ou atuado na averiguação preliminar que ensejou sua constituição;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Tenha participado como perito, testemunha ou representante;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t>Esteja litigando judicial ou administrativamente;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200" b="1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2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73731" name="Text Box 6">
            <a:extLst>
              <a:ext uri="{FF2B5EF4-FFF2-40B4-BE49-F238E27FC236}">
                <a16:creationId xmlns:a16="http://schemas.microsoft.com/office/drawing/2014/main" id="{04637A04-C636-4CC7-B048-99EA9063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6CD1FC6-0832-4BB4-BB67-A17E839690F0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Espaço Reservado para Número de Slide 1">
            <a:extLst>
              <a:ext uri="{FF2B5EF4-FFF2-40B4-BE49-F238E27FC236}">
                <a16:creationId xmlns:a16="http://schemas.microsoft.com/office/drawing/2014/main" id="{B73A912C-43CD-4F37-BA62-C21168083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E08185-1456-4DAC-A191-42A25E20BAF2}" type="slidenum">
              <a:rPr lang="en-US" altLang="pt-BR" smtClean="0"/>
              <a:pPr/>
              <a:t>34</a:t>
            </a:fld>
            <a:endParaRPr lang="en-US" altLang="pt-BR"/>
          </a:p>
        </p:txBody>
      </p:sp>
      <p:pic>
        <p:nvPicPr>
          <p:cNvPr id="73733" name="Imagem 1">
            <a:extLst>
              <a:ext uri="{FF2B5EF4-FFF2-40B4-BE49-F238E27FC236}">
                <a16:creationId xmlns:a16="http://schemas.microsoft.com/office/drawing/2014/main" id="{7F813BA4-58B2-473A-9EC6-6BDF90A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79994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E9D89BD7-A4B2-4B79-9DAB-46BF9617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052513"/>
            <a:ext cx="7632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Prazos 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60EB66E1-2A90-4583-ABDA-926D7224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561262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Forma de Contagem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Contados em dias corridos, excluindo o dia do começo e incluindo o do vencimento, sendo prorrogado o prazo até o primeiro dia útil se o vencimento ou data de seu início cair em dia não útil </a:t>
            </a:r>
            <a:r>
              <a:rPr lang="pt-BR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(art. 238 da Lei nº 8.112 e art. 66 da Lei nº 9.784)</a:t>
            </a: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Art. 219 CPC </a:t>
            </a:r>
            <a:r>
              <a:rPr lang="pt-BR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(dias úteis)</a:t>
            </a:r>
            <a:endParaRPr lang="pt-BR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Prazos do Processo Disciplinar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Normativo interno.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1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Prorrogação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portaria de prorrogação deve ser publicada dentro do prazo da portaria inicial. </a:t>
            </a:r>
            <a:r>
              <a:rPr lang="pt-BR" alt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Não é automática</a:t>
            </a: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deve ser solicitada pela CPD.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56AF71EA-C422-4DCE-B971-65C131DF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65745072-BC86-4609-B8C8-7DDE9E7A0BBA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35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81" name="Espaço Reservado para Número de Slide 1">
            <a:extLst>
              <a:ext uri="{FF2B5EF4-FFF2-40B4-BE49-F238E27FC236}">
                <a16:creationId xmlns:a16="http://schemas.microsoft.com/office/drawing/2014/main" id="{23A68FE4-42A4-4E4E-895D-EADE32F9E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9959E8-7647-4CB9-9A2C-64BC6D2CDEA6}" type="slidenum">
              <a:rPr lang="en-US" altLang="pt-BR" smtClean="0"/>
              <a:pPr/>
              <a:t>35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28BC1789-6A51-4FEB-BEE2-8EC3F52FA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88" y="620713"/>
            <a:ext cx="7632700" cy="1106487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2ª Fase: Instrução</a:t>
            </a: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CD87D88-8D5F-4EF8-BDA7-2BC07F53C42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4550" y="1098550"/>
            <a:ext cx="7632700" cy="5116513"/>
          </a:xfrm>
        </p:spPr>
        <p:txBody>
          <a:bodyPr lIns="0" tIns="0" rIns="0" bIns="0" anchor="ctr"/>
          <a:lstStyle/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Providências Iniciais</a:t>
            </a:r>
          </a:p>
          <a:p>
            <a:pPr marL="179388" lvl="1" indent="0" algn="just" eaLnBrk="1" hangingPunct="1">
              <a:spcBef>
                <a:spcPts val="400"/>
              </a:spcBef>
              <a:buFont typeface="Wingdings" panose="05000000000000000000" pitchFamily="2" charset="2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  </a:t>
            </a: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Ata de Instalação</a:t>
            </a:r>
          </a:p>
          <a:p>
            <a:pPr marL="179388" lvl="1" indent="0" algn="just" eaLnBrk="1" hangingPunct="1">
              <a:spcBef>
                <a:spcPts val="400"/>
              </a:spcBef>
              <a:buFont typeface="Wingdings" panose="05000000000000000000" pitchFamily="2" charset="2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    Designação de Secretário</a:t>
            </a:r>
          </a:p>
          <a:p>
            <a:pPr marL="522288" lvl="1" indent="-342900" algn="just" eaLnBrk="1" hangingPunct="1">
              <a:spcBef>
                <a:spcPts val="400"/>
              </a:spcBef>
              <a:buFontTx/>
              <a:buChar char="-"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Comunicação à Autoridade Instauradora</a:t>
            </a:r>
          </a:p>
          <a:p>
            <a:pPr marL="522288" lvl="1" indent="-342900" algn="just" eaLnBrk="1" hangingPunct="1">
              <a:spcBef>
                <a:spcPts val="400"/>
              </a:spcBef>
              <a:buFontTx/>
              <a:buChar char="-"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Notificação Prévia </a:t>
            </a:r>
            <a:r>
              <a:rPr lang="pt-BR" altLang="en-U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(modelo 2)</a:t>
            </a:r>
            <a:endParaRPr lang="pt-BR" altLang="en-US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9388" lvl="1" indent="0" algn="just" eaLnBrk="1" hangingPunct="1">
              <a:spcBef>
                <a:spcPts val="400"/>
              </a:spcBef>
              <a:buFont typeface="Wingdings" panose="05000000000000000000" pitchFamily="2" charset="2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800" b="1" dirty="0"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Produção de provas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Relatório Preliminar</a:t>
            </a:r>
            <a:r>
              <a:rPr lang="pt-BR" altLang="en-US" sz="1600" b="1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pt-BR" altLang="en-US" sz="1600" dirty="0">
                <a:latin typeface="Arial" panose="020B0604020202020204" pitchFamily="34" charset="0"/>
                <a:ea typeface="MS PGothic" panose="020B0600070205080204" pitchFamily="34" charset="-128"/>
              </a:rPr>
              <a:t>(se for o caso)</a:t>
            </a:r>
            <a:endParaRPr lang="pt-BR" altLang="en-US" sz="16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b="1" dirty="0">
                <a:ea typeface="MS PGothic" panose="020B0600070205080204" pitchFamily="34" charset="-128"/>
              </a:rPr>
              <a:t>Defesa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26987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b="1" dirty="0">
                <a:ea typeface="MS PGothic" panose="020B0600070205080204" pitchFamily="34" charset="-128"/>
              </a:rPr>
              <a:t>Relatório Final</a:t>
            </a: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4025EFA0-2FAD-4AD6-99C0-6E204BEF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9D245E36-E0DC-4391-B441-8E5142ADB365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9" name="Espaço Reservado para Número de Slide 1">
            <a:extLst>
              <a:ext uri="{FF2B5EF4-FFF2-40B4-BE49-F238E27FC236}">
                <a16:creationId xmlns:a16="http://schemas.microsoft.com/office/drawing/2014/main" id="{8DAA5F18-6DF1-434B-A92C-9865E1D1C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993888-D5A4-4335-AAE5-A44DCC63844F}" type="slidenum">
              <a:rPr lang="en-US" altLang="pt-BR" smtClean="0"/>
              <a:pPr/>
              <a:t>36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EB340A9-EC56-4B8C-9A80-E49C09A178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0" y="744538"/>
            <a:ext cx="7697788" cy="936625"/>
          </a:xfrm>
        </p:spPr>
        <p:txBody>
          <a:bodyPr/>
          <a:lstStyle/>
          <a:p>
            <a:pPr algn="ctr"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Organização Processual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C176FEB-CB19-4650-AA67-1B2FD40D6F3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3725" y="1825625"/>
            <a:ext cx="7921625" cy="5040313"/>
          </a:xfrm>
        </p:spPr>
        <p:txBody>
          <a:bodyPr/>
          <a:lstStyle/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Documentos</a:t>
            </a:r>
          </a:p>
          <a:p>
            <a:pPr marL="612775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Ordem cronológica dos atos processuais</a:t>
            </a:r>
          </a:p>
          <a:p>
            <a:pPr marL="612775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Folhas do processo numeradas sequencialmente e rubricadas;</a:t>
            </a:r>
          </a:p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endParaRPr lang="pt-BR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Todos os atos são escritos e formalizados</a:t>
            </a:r>
          </a:p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Lei nº 9.784/99 (art. 22§ 1º)</a:t>
            </a:r>
            <a:endParaRPr lang="pt-BR" altLang="en-US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Atos independem de forma específica </a:t>
            </a:r>
          </a:p>
          <a:p>
            <a:pPr marL="269875" indent="0"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Lei nº 9.784/99 (art. 22)</a:t>
            </a:r>
          </a:p>
          <a:p>
            <a:pPr marL="269875" indent="0" eaLnBrk="1" hangingPunct="1">
              <a:buFontTx/>
              <a:buNone/>
              <a:defRPr/>
            </a:pPr>
            <a:endParaRPr lang="pt-BR" altLang="en-US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9876" name="Text Box 6">
            <a:extLst>
              <a:ext uri="{FF2B5EF4-FFF2-40B4-BE49-F238E27FC236}">
                <a16:creationId xmlns:a16="http://schemas.microsoft.com/office/drawing/2014/main" id="{96DFAD2D-3D0F-4891-810E-477DEF33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98C6991-E366-4761-90E8-FD357108BF74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7" name="Espaço Reservado para Número de Slide 1">
            <a:extLst>
              <a:ext uri="{FF2B5EF4-FFF2-40B4-BE49-F238E27FC236}">
                <a16:creationId xmlns:a16="http://schemas.microsoft.com/office/drawing/2014/main" id="{5AA33924-17E7-4492-9AD5-EC6028997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0A2E99-5CEB-4FF7-AEAA-32544FF6626D}" type="slidenum">
              <a:rPr lang="en-US" altLang="pt-BR" smtClean="0"/>
              <a:pPr/>
              <a:t>37</a:t>
            </a:fld>
            <a:endParaRPr lang="en-US" alt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308306B-711F-428D-AB5E-72627D75C9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981075"/>
            <a:ext cx="7632700" cy="720725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Instrução Probatória (Provas)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364D64C-4C2F-42B5-8304-5AAA8797A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9388" y="1890713"/>
            <a:ext cx="8351837" cy="4346575"/>
          </a:xfrm>
        </p:spPr>
        <p:txBody>
          <a:bodyPr lIns="0" tIns="0" rIns="0" bIns="0" anchor="ctr"/>
          <a:lstStyle/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Visa identificar a verdade ou falsidade acerca de uma afirmação sobre fato que interessa à solução do processo; 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Todo e qualquer elemento apto a comprovar determinado fato pode ser tipo como fonte de prova;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Provas diretas e indiretas (indiciárias);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Prova ilegal (ilícitas – inadmissibilidade);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Ônus da prova;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Exemplos: testemunhal, interrogatório, laudo pericial, documentos, colaboração premiada*, confissão, extratos bancários, e-mail funcional, revista pessoal 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(E-RR-22700-10.2013.5.13.0007 – TST, c/c art.373-A da CLT)</a:t>
            </a:r>
            <a:r>
              <a:rPr lang="pt-BR" altLang="pt-BR" sz="2000" dirty="0">
                <a:latin typeface="Arial" pitchFamily="34" charset="0"/>
                <a:cs typeface="Arial" pitchFamily="34" charset="0"/>
              </a:rPr>
              <a:t>, conversa telefônica </a:t>
            </a:r>
            <a:r>
              <a:rPr lang="pt-BR" altLang="pt-BR" sz="1400" dirty="0">
                <a:latin typeface="Arial" pitchFamily="34" charset="0"/>
                <a:cs typeface="Arial" pitchFamily="34" charset="0"/>
              </a:rPr>
              <a:t>(TRT 10ª Região RO 00439.2003.011.10.00.2), </a:t>
            </a:r>
            <a:r>
              <a:rPr lang="pt-BR" altLang="pt-BR" sz="2000" dirty="0">
                <a:latin typeface="Arial" pitchFamily="34" charset="0"/>
                <a:cs typeface="Arial" pitchFamily="34" charset="0"/>
              </a:rPr>
              <a:t>etc.</a:t>
            </a:r>
          </a:p>
          <a:p>
            <a:pPr marL="341313" indent="0" algn="just" eaLnBrk="1" hangingPunct="1">
              <a:buFont typeface="Arial" panose="020B0604020202020204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  <p:sp>
        <p:nvSpPr>
          <p:cNvPr id="81924" name="Text Box 6">
            <a:extLst>
              <a:ext uri="{FF2B5EF4-FFF2-40B4-BE49-F238E27FC236}">
                <a16:creationId xmlns:a16="http://schemas.microsoft.com/office/drawing/2014/main" id="{376CB676-CDC0-4216-8DF7-221350C9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515FE8D2-7E7F-4B2B-9BB5-2CD89A8C055F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38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308306B-711F-428D-AB5E-72627D75C9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981075"/>
            <a:ext cx="7632700" cy="720725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Instrução Probatória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364D64C-4C2F-42B5-8304-5AAA8797A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38" y="1530350"/>
            <a:ext cx="8351837" cy="3986213"/>
          </a:xfrm>
        </p:spPr>
        <p:txBody>
          <a:bodyPr lIns="0" tIns="0" rIns="0" bIns="0" anchor="ctr"/>
          <a:lstStyle/>
          <a:p>
            <a:pPr marL="341313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400" b="1" dirty="0">
                <a:latin typeface="Arial" panose="020B0604020202020204" pitchFamily="34" charset="0"/>
              </a:rPr>
              <a:t>Provas Desnecessárias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Podem ser indeferidas - Princípio da Motivação</a:t>
            </a:r>
          </a:p>
          <a:p>
            <a:pPr marL="341313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1200" dirty="0">
              <a:latin typeface="Arial" panose="020B0604020202020204" pitchFamily="34" charset="0"/>
            </a:endParaRPr>
          </a:p>
          <a:p>
            <a:pPr marL="341313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400" b="1" dirty="0">
                <a:latin typeface="Arial" panose="020B0604020202020204" pitchFamily="34" charset="0"/>
              </a:rPr>
              <a:t>Contraditório </a:t>
            </a:r>
            <a:r>
              <a:rPr lang="pt-BR" altLang="pt-BR" sz="1800" dirty="0">
                <a:latin typeface="Arial" panose="020B0604020202020204" pitchFamily="34" charset="0"/>
              </a:rPr>
              <a:t>(fase acusatória)</a:t>
            </a:r>
          </a:p>
          <a:p>
            <a:pPr marL="798513" indent="-4572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Chamamento dos acusados para a produção de cada prova</a:t>
            </a:r>
          </a:p>
          <a:p>
            <a:pPr marL="341313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1200" dirty="0">
              <a:latin typeface="Arial" panose="020B0604020202020204" pitchFamily="34" charset="0"/>
            </a:endParaRPr>
          </a:p>
          <a:p>
            <a:pPr marL="341313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400" b="1" dirty="0">
                <a:latin typeface="Arial" panose="020B0604020202020204" pitchFamily="34" charset="0"/>
              </a:rPr>
              <a:t>Prova Emprestada</a:t>
            </a:r>
          </a:p>
          <a:p>
            <a:pPr marL="684213" indent="-342900"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Permitido (STJ: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128.875; STF: HC 67.707)</a:t>
            </a:r>
          </a:p>
        </p:txBody>
      </p:sp>
      <p:sp>
        <p:nvSpPr>
          <p:cNvPr id="83972" name="Text Box 6">
            <a:extLst>
              <a:ext uri="{FF2B5EF4-FFF2-40B4-BE49-F238E27FC236}">
                <a16:creationId xmlns:a16="http://schemas.microsoft.com/office/drawing/2014/main" id="{6706B877-DB51-4C5C-9976-FF3E21D6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4F5E32A-DB51-47E8-B890-54B96681F11A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39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BCC48D61-5868-46D5-ADFB-6A10419C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11188"/>
            <a:ext cx="6838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Sistema de Correição - PEF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latin typeface="Arial" panose="020B0604020202020204" pitchFamily="34" charset="0"/>
              </a:rPr>
              <a:t> (Decreto 5.480/05)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E014E799-995F-4667-A2F8-F8DE75B5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8316913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9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ts val="400"/>
              </a:spcBef>
              <a:defRPr/>
            </a:pPr>
            <a:endParaRPr lang="pt-BR" altLang="en-US" sz="2200" b="1" dirty="0">
              <a:solidFill>
                <a:srgbClr val="000000"/>
              </a:solidFill>
              <a:latin typeface="Humanst521 BT" pitchFamily="32" charset="0"/>
            </a:endParaRPr>
          </a:p>
          <a:p>
            <a:pPr algn="ctr" eaLnBrk="1" hangingPunct="1">
              <a:spcBef>
                <a:spcPts val="400"/>
              </a:spcBef>
              <a:defRPr/>
            </a:pPr>
            <a:endParaRPr lang="pt-BR" altLang="en-US" sz="2400" b="1" dirty="0">
              <a:solidFill>
                <a:srgbClr val="000000"/>
              </a:solidFill>
              <a:latin typeface="Humanst521 BT" pitchFamily="32" charset="0"/>
            </a:endParaRPr>
          </a:p>
          <a:p>
            <a:pPr eaLnBrk="1" hangingPunct="1">
              <a:spcBef>
                <a:spcPts val="400"/>
              </a:spcBef>
              <a:defRPr/>
            </a:pPr>
            <a:r>
              <a:rPr lang="pt-BR" altLang="en-US" sz="2400" b="1" u="sng" dirty="0">
                <a:solidFill>
                  <a:srgbClr val="000000"/>
                </a:solidFill>
                <a:latin typeface="Humanst521 BT" pitchFamily="32" charset="0"/>
              </a:rPr>
              <a:t>Unidades Setoriais</a:t>
            </a:r>
          </a:p>
          <a:p>
            <a:pPr marL="342900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Integram a estrutura orgânica da CGU</a:t>
            </a:r>
          </a:p>
          <a:p>
            <a:pPr marL="342900" indent="-3429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Exercem orientação normativa e supervisão técnica sobre as atividades das Unidades Seccionais.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pt-BR" altLang="en-US" sz="2400" b="1" u="sng" dirty="0">
                <a:solidFill>
                  <a:srgbClr val="000000"/>
                </a:solidFill>
                <a:latin typeface="Humanst521 BT" pitchFamily="32" charset="0"/>
              </a:rPr>
              <a:t>Unidades Seccionais</a:t>
            </a:r>
          </a:p>
          <a:p>
            <a:pPr marL="355600" indent="-355600" algn="just" eaLnBrk="1" hangingPunct="1"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Integram a estrutura dos próprios Ministérios, Autarquias, Fundações Públicas e Empresas Estatais</a:t>
            </a:r>
            <a:r>
              <a:rPr lang="pt-BR" altLang="en-US" sz="2400" dirty="0">
                <a:solidFill>
                  <a:srgbClr val="000000"/>
                </a:solidFill>
                <a:latin typeface="Humanst521 BT" pitchFamily="32" charset="0"/>
              </a:rPr>
              <a:t>. </a:t>
            </a:r>
            <a:r>
              <a:rPr lang="pt-BR" altLang="en-US" dirty="0">
                <a:solidFill>
                  <a:srgbClr val="000000"/>
                </a:solidFill>
                <a:latin typeface="Humanst521 BT" pitchFamily="32" charset="0"/>
              </a:rPr>
              <a:t>	</a:t>
            </a:r>
          </a:p>
        </p:txBody>
      </p:sp>
      <p:sp>
        <p:nvSpPr>
          <p:cNvPr id="12292" name="Oval 3">
            <a:extLst>
              <a:ext uri="{FF2B5EF4-FFF2-40B4-BE49-F238E27FC236}">
                <a16:creationId xmlns:a16="http://schemas.microsoft.com/office/drawing/2014/main" id="{409D411A-7159-40CC-8AE0-667AD2750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800225"/>
            <a:ext cx="2014538" cy="1196975"/>
          </a:xfrm>
          <a:prstGeom prst="ellipse">
            <a:avLst/>
          </a:prstGeom>
          <a:solidFill>
            <a:srgbClr val="006699">
              <a:alpha val="5098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Órgão Central</a:t>
            </a:r>
          </a:p>
        </p:txBody>
      </p:sp>
      <p:sp>
        <p:nvSpPr>
          <p:cNvPr id="12293" name="Oval 4">
            <a:extLst>
              <a:ext uri="{FF2B5EF4-FFF2-40B4-BE49-F238E27FC236}">
                <a16:creationId xmlns:a16="http://schemas.microsoft.com/office/drawing/2014/main" id="{BF8287C3-E91F-4849-87A1-EE011090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844675"/>
            <a:ext cx="1979612" cy="1106488"/>
          </a:xfrm>
          <a:prstGeom prst="ellipse">
            <a:avLst/>
          </a:prstGeom>
          <a:solidFill>
            <a:srgbClr val="0066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Unidades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Seccionais</a:t>
            </a:r>
          </a:p>
        </p:txBody>
      </p:sp>
      <p:sp>
        <p:nvSpPr>
          <p:cNvPr id="12294" name="Oval 5">
            <a:extLst>
              <a:ext uri="{FF2B5EF4-FFF2-40B4-BE49-F238E27FC236}">
                <a16:creationId xmlns:a16="http://schemas.microsoft.com/office/drawing/2014/main" id="{04516734-10DC-4DD6-92A0-189E2FC8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1800225"/>
            <a:ext cx="1979613" cy="1196975"/>
          </a:xfrm>
          <a:prstGeom prst="ellipse">
            <a:avLst/>
          </a:prstGeom>
          <a:solidFill>
            <a:srgbClr val="0066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Unidades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Setoriais</a:t>
            </a:r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id="{E2A0BB00-F245-4F67-B24F-34C61EA98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20938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6" name="Line 7">
            <a:extLst>
              <a:ext uri="{FF2B5EF4-FFF2-40B4-BE49-F238E27FC236}">
                <a16:creationId xmlns:a16="http://schemas.microsoft.com/office/drawing/2014/main" id="{1A10872F-A9CC-448D-95C5-6CB469F12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2420938"/>
            <a:ext cx="720725" cy="158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3FE47183-362F-4DE0-893C-003438A8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7DE637F-F9B6-4B4F-A9AA-D58ED0F0D23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2">
            <a:extLst>
              <a:ext uri="{FF2B5EF4-FFF2-40B4-BE49-F238E27FC236}">
                <a16:creationId xmlns:a16="http://schemas.microsoft.com/office/drawing/2014/main" id="{A082CFA4-32B4-4FD6-8925-17D2AB309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96533931-E215-4AE1-BBEF-B467E17B0B04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Espaço Reservado para Número de Slide 1">
            <a:extLst>
              <a:ext uri="{FF2B5EF4-FFF2-40B4-BE49-F238E27FC236}">
                <a16:creationId xmlns:a16="http://schemas.microsoft.com/office/drawing/2014/main" id="{A326B872-2C6C-41EF-96B2-EA833B181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D0AAEB-4D9F-4B83-A441-865EF531B5F9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4F9398C-260A-4CC1-B68D-F0B143087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1052513"/>
            <a:ext cx="7632700" cy="652462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Instrução: Convocação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3D7A4DD-67B0-4255-8F50-3121E78325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0213" y="1628775"/>
            <a:ext cx="8064500" cy="4111625"/>
          </a:xfrm>
        </p:spPr>
        <p:txBody>
          <a:bodyPr lIns="0" tIns="0" rIns="0" bIns="0" anchor="ctr"/>
          <a:lstStyle/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Cabimento: 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Para empregados da empresa</a:t>
            </a:r>
            <a:endParaRPr lang="pt-BR" altLang="en-US" sz="2000" u="sng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Prazo: 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conforme norma interna, recomenda-se observar 3 dias úteis de antecedência. </a:t>
            </a:r>
            <a:endParaRPr lang="pt-BR" alt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Situação no processo: 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Na fase investigativa não se indica se é acusado ou testemunha</a:t>
            </a:r>
            <a:endParaRPr lang="pt-BR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Instrumento: 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E-mail corporativo, com cópia para a chefia, ou memorando de convocação (3 vias - empregado, chefia e processo). O comparecimento à oitiva é obrigatório.</a:t>
            </a:r>
          </a:p>
        </p:txBody>
      </p:sp>
      <p:sp>
        <p:nvSpPr>
          <p:cNvPr id="86020" name="Text Box 5">
            <a:extLst>
              <a:ext uri="{FF2B5EF4-FFF2-40B4-BE49-F238E27FC236}">
                <a16:creationId xmlns:a16="http://schemas.microsoft.com/office/drawing/2014/main" id="{91476B14-AFB5-488D-988D-559AC977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5AFE7B40-99DA-4F64-9477-408C5D2E8F27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40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Espaço Reservado para Número de Slide 1">
            <a:extLst>
              <a:ext uri="{FF2B5EF4-FFF2-40B4-BE49-F238E27FC236}">
                <a16:creationId xmlns:a16="http://schemas.microsoft.com/office/drawing/2014/main" id="{24447262-CABF-4E2A-A393-A44B13F6E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87E99F-2DC9-4528-AFD0-6BE66B06650D}" type="slidenum">
              <a:rPr lang="en-US" altLang="pt-BR" smtClean="0"/>
              <a:pPr/>
              <a:t>40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F901A1B-DBC4-41D7-A2EA-CC1D0DD5B7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50" y="981075"/>
            <a:ext cx="7632700" cy="652463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Instrução: Intimação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4E13C6F-2290-4ACB-B0AD-EB29CC7D59F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831975"/>
            <a:ext cx="7486650" cy="4429125"/>
          </a:xfrm>
        </p:spPr>
        <p:txBody>
          <a:bodyPr lIns="0" tIns="0" rIns="0" bIns="0" anchor="ctr"/>
          <a:lstStyle/>
          <a:p>
            <a:pPr marL="0" indent="0" algn="just" eaLnBrk="1" hangingPunct="1"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charset="0"/>
                <a:ea typeface="ＭＳ Ｐゴシック" pitchFamily="32" charset="-128"/>
              </a:rPr>
              <a:t>Cabimento: </a:t>
            </a: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Pessoas sem vínculo direto com empresa;</a:t>
            </a:r>
          </a:p>
          <a:p>
            <a:pPr marL="0" indent="0" algn="just" eaLnBrk="1" hangingPunct="1"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000" u="sng" dirty="0">
              <a:latin typeface="Arial" charset="0"/>
              <a:ea typeface="ＭＳ Ｐゴシック" pitchFamily="32" charset="-128"/>
            </a:endParaRPr>
          </a:p>
          <a:p>
            <a:pPr marL="0" indent="0" algn="just" eaLnBrk="1" hangingPunct="1"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charset="0"/>
                <a:ea typeface="ＭＳ Ｐゴシック" pitchFamily="32" charset="-128"/>
              </a:rPr>
              <a:t>Prazo: </a:t>
            </a: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3 dias úteis </a:t>
            </a:r>
            <a:r>
              <a:rPr lang="pt-BR" altLang="en-US" sz="1600" dirty="0">
                <a:latin typeface="Arial" charset="0"/>
                <a:ea typeface="ＭＳ Ｐゴシック" pitchFamily="32" charset="-128"/>
              </a:rPr>
              <a:t>(art. 41, c/c art. 4, IV, ambos da Lei n.º 9.784) </a:t>
            </a:r>
            <a:endParaRPr lang="pt-BR" altLang="en-US" sz="2000" dirty="0">
              <a:latin typeface="Arial" charset="0"/>
              <a:ea typeface="ＭＳ Ｐゴシック" pitchFamily="32" charset="-128"/>
            </a:endParaRPr>
          </a:p>
          <a:p>
            <a:pPr marL="0" indent="0" algn="just" eaLnBrk="1" hangingPunct="1"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000" b="1" dirty="0">
              <a:latin typeface="Arial" charset="0"/>
              <a:ea typeface="ＭＳ Ｐゴシック" pitchFamily="32" charset="-128"/>
            </a:endParaRPr>
          </a:p>
          <a:p>
            <a:pPr marL="0" indent="0" algn="just" eaLnBrk="1" hangingPunct="1"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charset="0"/>
                <a:ea typeface="ＭＳ Ｐゴシック" pitchFamily="32" charset="-128"/>
              </a:rPr>
              <a:t>Instrumento: </a:t>
            </a: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Intimação, pessoal ou mediante AR.</a:t>
            </a:r>
          </a:p>
          <a:p>
            <a:pPr marL="431800" indent="-342900"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Não se recomenda o termo “convite”.</a:t>
            </a:r>
          </a:p>
          <a:p>
            <a:pPr marL="431800" indent="-342900"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No caso de terceirizado, intimação por meio da empresa.  </a:t>
            </a:r>
          </a:p>
          <a:p>
            <a:pPr marL="0" indent="1588" algn="just" eaLnBrk="1" hangingPunct="1">
              <a:buFont typeface="Arial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charset="0"/>
              <a:ea typeface="ＭＳ Ｐゴシック" pitchFamily="32" charset="-128"/>
            </a:endParaRPr>
          </a:p>
          <a:p>
            <a:pPr marL="0" indent="1588" algn="just" eaLnBrk="1" hangingPunct="1">
              <a:buFont typeface="Arial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charset="0"/>
              <a:ea typeface="ＭＳ Ｐゴシック" pitchFamily="32" charset="-128"/>
            </a:endParaRPr>
          </a:p>
          <a:p>
            <a:pPr marL="0" indent="1588" algn="just" eaLnBrk="1" hangingPunct="1">
              <a:buFont typeface="Arial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charset="0"/>
              <a:ea typeface="ＭＳ Ｐゴシック" pitchFamily="32" charset="-128"/>
            </a:endParaRPr>
          </a:p>
        </p:txBody>
      </p:sp>
      <p:sp>
        <p:nvSpPr>
          <p:cNvPr id="88068" name="Text Box 5">
            <a:extLst>
              <a:ext uri="{FF2B5EF4-FFF2-40B4-BE49-F238E27FC236}">
                <a16:creationId xmlns:a16="http://schemas.microsoft.com/office/drawing/2014/main" id="{0C329D4D-033D-4FB0-AA5B-2854B422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82076498-F2DD-4049-8F10-9C191668A671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Espaço Reservado para Número de Slide 1">
            <a:extLst>
              <a:ext uri="{FF2B5EF4-FFF2-40B4-BE49-F238E27FC236}">
                <a16:creationId xmlns:a16="http://schemas.microsoft.com/office/drawing/2014/main" id="{A3E6BBF8-DF9D-4677-BC10-AFD2E1E94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869FDB-E74B-47F9-A729-41077945F50D}" type="slidenum">
              <a:rPr lang="en-US" altLang="pt-BR" smtClean="0"/>
              <a:pPr/>
              <a:t>41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FAD0074B-35D6-4051-8E65-EF1EFEFE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160463"/>
            <a:ext cx="7848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Instrução: Convocação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768029C9-A8B8-4AEF-9845-084E3BFB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341438"/>
            <a:ext cx="7740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3FC12191-049E-49DC-93B9-79964650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1916113"/>
            <a:ext cx="8496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Recusa de Recebimento</a:t>
            </a:r>
            <a:endParaRPr lang="pt-BR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Consignar o incidente em termo;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Coletar a assinatura de duas testemunhas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Considera-se notificado na data do incidente consignada no termo. </a:t>
            </a:r>
          </a:p>
          <a:p>
            <a:pPr algn="just" eaLnBrk="1" hangingPunct="1">
              <a:lnSpc>
                <a:spcPct val="100000"/>
              </a:lnSpc>
              <a:spcBef>
                <a:spcPts val="38"/>
              </a:spcBef>
              <a:buFontTx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Empregado em lugar incerto e não sabido</a:t>
            </a:r>
            <a:endParaRPr lang="pt-BR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Após 2 tentativas</a:t>
            </a: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a convocação é feita por edital, publicado em jornal de grande circulação da localidade do </a:t>
            </a:r>
            <a:r>
              <a:rPr lang="pt-BR" alt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último domicílio;</a:t>
            </a:r>
            <a:endParaRPr lang="pt-BR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Considera-se notificado na data de publicação do último edital. </a:t>
            </a: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endParaRPr lang="pt-BR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endParaRPr lang="pt-BR" altLang="en-US" sz="2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Text Box 9">
            <a:extLst>
              <a:ext uri="{FF2B5EF4-FFF2-40B4-BE49-F238E27FC236}">
                <a16:creationId xmlns:a16="http://schemas.microsoft.com/office/drawing/2014/main" id="{CC2382E7-F068-4AAD-A9DF-2DC08C6F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E7B27AE-B567-489F-87AB-8BC07F680FBB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8" name="Espaço Reservado para Número de Slide 1">
            <a:extLst>
              <a:ext uri="{FF2B5EF4-FFF2-40B4-BE49-F238E27FC236}">
                <a16:creationId xmlns:a16="http://schemas.microsoft.com/office/drawing/2014/main" id="{72D2C1CE-90E1-422E-A2EA-1A0F4D3DF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F9BAE1-8DC6-4262-8518-E13E8E38CE15}" type="slidenum">
              <a:rPr lang="en-US" altLang="pt-BR" smtClean="0"/>
              <a:pPr/>
              <a:t>42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F84EFB1-319D-4349-B8F9-AB83E5FD2E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1169988"/>
            <a:ext cx="7632700" cy="53975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Instrução: Diligências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33F0F2F-A4FB-4CEB-B3BA-D30DBA82D4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135937" cy="4968875"/>
          </a:xfrm>
        </p:spPr>
        <p:txBody>
          <a:bodyPr lIns="0" tIns="0" rIns="0" bIns="0" anchor="ctr"/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Sempre que necessária a coleta de elementos probatórios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Verificação </a:t>
            </a:r>
            <a:r>
              <a:rPr lang="pt-BR" altLang="pt-BR" sz="2000" i="1">
                <a:latin typeface="Arial" panose="020B0604020202020204" pitchFamily="34" charset="0"/>
                <a:cs typeface="Arial" panose="020B0604020202020204" pitchFamily="34" charset="0"/>
              </a:rPr>
              <a:t>in loco</a:t>
            </a: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, avaliação genérica ou vistoria que não exija o conhecimento de um perito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Exemplos: medições, vistorias, etc.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Os resultados devem ser reduzidos a termo</a:t>
            </a:r>
            <a:r>
              <a:rPr lang="pt-BR" altLang="pt-BR" sz="20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F60A034A-404D-4C1F-B0DF-2CC6FB27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67CACC1D-DCAF-4784-9226-FC02A0EE3E26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43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4D1EDD5-40B0-465E-ADEB-C91F77713E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1196975"/>
            <a:ext cx="7632700" cy="53975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Instrução: Perícias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00D531A-0160-4A11-85F9-BBB1AB311D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2738" y="1236663"/>
            <a:ext cx="8435975" cy="5000625"/>
          </a:xfrm>
        </p:spPr>
        <p:txBody>
          <a:bodyPr lIns="0" tIns="0" rIns="0" bIns="0" anchor="ctr"/>
          <a:lstStyle/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Formula quesitos ou temas que devam ser respondidos ou desenvolvidos, quando o assunto demandar conhecimentos especializados.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Intimação para o acusado apresentar quesitos, caso queira </a:t>
            </a: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(fase acusatória).</a:t>
            </a: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Será indeferido o pedido de prova pericial quando a comprovação do fato independer de conhecimento especial de perito. </a:t>
            </a:r>
            <a:r>
              <a:rPr lang="pt-BR" altLang="pt-BR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8C2CA958-6745-4EB6-804B-93A7CA0D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879E25C-3629-4C01-9A5D-9ACAA4B5C664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44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1E9A07E-4F41-4A2C-B41C-A57AAB1A23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1169988"/>
            <a:ext cx="7632700" cy="53975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600" b="1" dirty="0">
                <a:solidFill>
                  <a:srgbClr val="006699"/>
                </a:solidFill>
                <a:latin typeface="Arial" charset="0"/>
                <a:ea typeface="+mn-ea"/>
                <a:cs typeface="+mn-cs"/>
              </a:rPr>
              <a:t>Instrução: Perícias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23AD636-5909-422A-B1DB-130D9488350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4325" y="1550988"/>
            <a:ext cx="8135938" cy="4870450"/>
          </a:xfrm>
        </p:spPr>
        <p:txBody>
          <a:bodyPr lIns="0" tIns="0" rIns="0" bIns="0" anchor="ctr"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Exemplos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Exame grafotécnico - identificar se determinada pessoa escreveu ou assinou determinado documento;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Tradução juramentada - para converter um documento em língua estrangeira para o português;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Inventário de bens - que é o levantamento e classificação de bens, usualmente incluindo o estado em que se encontram;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Avaliações técnicas de equipamentos ou mercadorias - para falar de suas características, valor, condições de conservação;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Perícia médica - em que se busca saber a real afetação que uma determinada doença pode trazer para a vida de um servidor.</a:t>
            </a:r>
            <a:endParaRPr lang="pt-B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2B8A303A-1168-4D1F-AC27-D6A8671B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F7B308D0-6457-4BC3-AACC-B69F1002BD51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45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6FC4317-A533-4D83-A343-84A52119AB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275" y="908050"/>
            <a:ext cx="7632700" cy="674688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Instrução: Depoimentos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4F855D4-EA03-47CB-92DC-02F6F2C7124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125538"/>
            <a:ext cx="7632700" cy="6127750"/>
          </a:xfrm>
        </p:spPr>
        <p:txBody>
          <a:bodyPr lIns="0" tIns="0" rIns="0" bIns="0" anchor="ctr"/>
          <a:lstStyle/>
          <a:p>
            <a:pPr marL="0" indent="0" algn="just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charset="0"/>
                <a:ea typeface="ＭＳ Ｐゴシック" pitchFamily="32" charset="-128"/>
              </a:rPr>
              <a:t>Preliminar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Qualificação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No início do depoimento, deve ser verificado se o depoente se encontra em uma das hipóteses de impedimento </a:t>
            </a:r>
            <a:r>
              <a:rPr lang="pt-BR" altLang="en-US" sz="1600" dirty="0">
                <a:latin typeface="Arial" charset="0"/>
                <a:ea typeface="ＭＳ Ｐゴシック" pitchFamily="32" charset="-128"/>
              </a:rPr>
              <a:t>(contradita)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2667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Compromisso com a verdade </a:t>
            </a:r>
            <a:r>
              <a:rPr lang="pt-BR" altLang="en-US" sz="1600" dirty="0">
                <a:latin typeface="Arial" charset="0"/>
                <a:ea typeface="ＭＳ Ｐゴシック" pitchFamily="32" charset="-128"/>
              </a:rPr>
              <a:t>(crime  Art. 342 Código Penal)</a:t>
            </a:r>
          </a:p>
          <a:p>
            <a:pPr marL="0" indent="0" algn="just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charset="0"/>
                <a:ea typeface="ＭＳ Ｐゴシック" pitchFamily="32" charset="-128"/>
              </a:rPr>
              <a:t>Particularidades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Depoimento oral e reduzido a termo. Cópia pode ser entregue ao final da instrução (incomunicabilidade)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Procurador – permitido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charset="0"/>
                <a:ea typeface="ＭＳ Ｐゴシック" pitchFamily="32" charset="-128"/>
              </a:rPr>
              <a:t> Ausência imotivada</a:t>
            </a:r>
          </a:p>
          <a:p>
            <a:pPr marL="0" indent="1588" algn="just" eaLnBrk="1" hangingPunct="1">
              <a:buFont typeface="Wingdings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300" dirty="0">
              <a:latin typeface="Arial" charset="0"/>
              <a:ea typeface="ＭＳ Ｐゴシック" pitchFamily="32" charset="-128"/>
            </a:endParaRPr>
          </a:p>
          <a:p>
            <a:pPr marL="0" indent="1588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300" dirty="0">
              <a:latin typeface="Arial" charset="0"/>
              <a:ea typeface="ＭＳ Ｐゴシック" pitchFamily="32" charset="-128"/>
            </a:endParaRPr>
          </a:p>
        </p:txBody>
      </p:sp>
      <p:sp>
        <p:nvSpPr>
          <p:cNvPr id="98308" name="Text Box 5">
            <a:extLst>
              <a:ext uri="{FF2B5EF4-FFF2-40B4-BE49-F238E27FC236}">
                <a16:creationId xmlns:a16="http://schemas.microsoft.com/office/drawing/2014/main" id="{7F244EA8-4A42-40B2-BFC2-FC87FD5A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0C3FCBF0-4B8A-451A-BE77-3BFCE3EBB0FE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Espaço Reservado para Número de Slide 1">
            <a:extLst>
              <a:ext uri="{FF2B5EF4-FFF2-40B4-BE49-F238E27FC236}">
                <a16:creationId xmlns:a16="http://schemas.microsoft.com/office/drawing/2014/main" id="{1E6A319E-78BB-457C-9B54-A9E63F8E0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753EBA-82A2-49B7-B5F7-71E96791734E}" type="slidenum">
              <a:rPr lang="en-US" altLang="pt-BR" smtClean="0"/>
              <a:pPr/>
              <a:t>46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BE8DE6B-AD19-40E3-BC67-BBCCF6DC1E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25538"/>
            <a:ext cx="7620000" cy="490537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Instrução: Deslocamentos para Oitivas</a:t>
            </a:r>
            <a:endParaRPr lang="pt-BR" altLang="pt-BR" b="1">
              <a:solidFill>
                <a:srgbClr val="006699"/>
              </a:solidFill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6F0B291-9180-4779-93DB-93A89BA81B2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2738" y="1557338"/>
            <a:ext cx="7850187" cy="4543425"/>
          </a:xfrm>
        </p:spPr>
        <p:txBody>
          <a:bodyPr lIns="0" tIns="0" rIns="0" bIns="0" anchor="ctr"/>
          <a:lstStyle/>
          <a:p>
            <a:pPr marL="0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1200" dirty="0">
              <a:latin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400" b="1" dirty="0">
                <a:latin typeface="Arial" panose="020B0604020202020204" pitchFamily="34" charset="0"/>
              </a:rPr>
              <a:t>Hipótese mais econômica</a:t>
            </a:r>
            <a:endParaRPr lang="pt-BR" altLang="pt-BR" sz="2400" dirty="0"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Deslocar toda a CPAS.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Chamar o depoente – mesmo que não seja servidor – à custa do Erário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(Art. 173, I e II da Lei nº 8.112/90). 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possível o pagamento como colaborador eventual (passagens e diárias).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 Videoconferência (IN CGU nº12, de 1º novembro 2011)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Celeridade processual;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Economia de recursos;</a:t>
            </a:r>
          </a:p>
          <a:p>
            <a:pPr marL="457200" lvl="1" indent="0" algn="just" eaLnBrk="1" hangingPunct="1">
              <a:buFont typeface="Arial" panose="020B0604020202020204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     </a:t>
            </a:r>
          </a:p>
          <a:p>
            <a:pPr marL="0" indent="0" algn="just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00356" name="Text Box 5">
            <a:extLst>
              <a:ext uri="{FF2B5EF4-FFF2-40B4-BE49-F238E27FC236}">
                <a16:creationId xmlns:a16="http://schemas.microsoft.com/office/drawing/2014/main" id="{D6DF2C99-15EE-4BDA-B368-23201A84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3C88492-BA4B-4AC6-92CF-9BC06DC21C33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47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F3CC198-4C0A-4660-8FAC-DD9448E4EF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8538" y="908050"/>
            <a:ext cx="7616825" cy="6492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Instrução: Interrogatório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9798536-9730-4421-BFE6-8563F4E105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288" y="1341438"/>
            <a:ext cx="7993062" cy="5375275"/>
          </a:xfrm>
        </p:spPr>
        <p:txBody>
          <a:bodyPr lIns="0" tIns="0" rIns="0" bIns="0" anchor="ctr"/>
          <a:lstStyle/>
          <a:p>
            <a:pPr algn="just" eaLnBrk="1" hangingPunct="1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A ausência do procurador do acusado ao interrogatório não gera nulidade;</a:t>
            </a:r>
          </a:p>
          <a:p>
            <a:pPr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Acusado não é compromissado;</a:t>
            </a:r>
          </a:p>
          <a:p>
            <a:pPr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Oferecer a possibilidade ao acusado – meio de defesa – último ato;</a:t>
            </a:r>
          </a:p>
          <a:p>
            <a:pPr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O procurador pode acompanhar e formular perguntas;</a:t>
            </a:r>
            <a:r>
              <a:rPr lang="en-US" altLang="pt-B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Se novas provas forem colhidas após a realização, recomenda-se a  repetição;</a:t>
            </a:r>
          </a:p>
          <a:p>
            <a:pPr algn="just" eaLnBrk="1" hangingPunct="1">
              <a:spcAft>
                <a:spcPts val="180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 Coacusados – participação no ato;</a:t>
            </a:r>
          </a:p>
        </p:txBody>
      </p:sp>
      <p:sp>
        <p:nvSpPr>
          <p:cNvPr id="102404" name="Text Box 5">
            <a:extLst>
              <a:ext uri="{FF2B5EF4-FFF2-40B4-BE49-F238E27FC236}">
                <a16:creationId xmlns:a16="http://schemas.microsoft.com/office/drawing/2014/main" id="{F0BBB55D-D8BE-413D-B988-F7CE2E73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F9A5B0FF-855E-456F-B915-53FCC6B46117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48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09DD81C3-5F84-4748-8E7D-47A35F23F5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2275" y="1206500"/>
            <a:ext cx="7618413" cy="6492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600" b="1">
                <a:solidFill>
                  <a:srgbClr val="006699"/>
                </a:solidFill>
                <a:latin typeface="Arial" panose="020B0604020202020204" pitchFamily="34" charset="0"/>
              </a:rPr>
              <a:t>Instrução: Interrogatório do Acusado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5A14F6C-1108-42BD-9D06-457D9C061A0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1663" y="1844675"/>
            <a:ext cx="8064500" cy="3573463"/>
          </a:xfrm>
        </p:spPr>
        <p:txBody>
          <a:bodyPr lIns="0" tIns="0" rIns="0" bIns="0" anchor="ctr"/>
          <a:lstStyle/>
          <a:p>
            <a:pPr marL="0" indent="6350" algn="just" eaLnBrk="1" hangingPunct="1"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Interrogatório por videoconferência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dirty="0">
              <a:latin typeface="Arial" charset="0"/>
            </a:endParaRPr>
          </a:p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u="sng" dirty="0"/>
              <a:t>Enunciado CGU n.º 07</a:t>
            </a:r>
            <a:r>
              <a:rPr lang="pt-BR" sz="2400" dirty="0">
                <a:latin typeface="Arial" charset="0"/>
              </a:rPr>
              <a:t>. Videoconferência. Possibilidade. Interrogatório. PAD e Sindicância. </a:t>
            </a:r>
          </a:p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i="1" dirty="0"/>
              <a:t>No âmbito do Processo Administrativo Disciplinar e da Sindicância é possível a utilização de videoconferência para fins de interrogatório do acusado.</a:t>
            </a:r>
          </a:p>
        </p:txBody>
      </p:sp>
      <p:sp>
        <p:nvSpPr>
          <p:cNvPr id="104452" name="Text Box 5">
            <a:extLst>
              <a:ext uri="{FF2B5EF4-FFF2-40B4-BE49-F238E27FC236}">
                <a16:creationId xmlns:a16="http://schemas.microsoft.com/office/drawing/2014/main" id="{2D9221BD-1A48-449B-8F05-40C256C23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31F7071-A70F-4BEE-9C29-C17D940420C5}" type="slidenum">
              <a:rPr lang="pt-BR" altLang="pt-BR" sz="1800">
                <a:solidFill>
                  <a:srgbClr val="FFFFFF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49</a:t>
            </a:fld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E82D398-B888-4C12-8E73-434E7B2E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785813"/>
            <a:ext cx="750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Administração Pública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BBD73705-E349-4C28-AB62-AF12DD40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420938"/>
            <a:ext cx="24479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Oval 5">
            <a:extLst>
              <a:ext uri="{FF2B5EF4-FFF2-40B4-BE49-F238E27FC236}">
                <a16:creationId xmlns:a16="http://schemas.microsoft.com/office/drawing/2014/main" id="{0A88034E-0D68-4D66-8EDD-E4BAB75F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2206625" cy="1296987"/>
          </a:xfrm>
          <a:prstGeom prst="ellipse">
            <a:avLst/>
          </a:prstGeom>
          <a:solidFill>
            <a:srgbClr val="006699">
              <a:alpha val="61176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Administração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Direta</a:t>
            </a:r>
            <a:endParaRPr lang="pt-BR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id="{804CFD37-7A06-41CD-B913-D130DC8A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3D3CEDD-40D4-4B87-A845-C08E156A9CE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Oval 5">
            <a:extLst>
              <a:ext uri="{FF2B5EF4-FFF2-40B4-BE49-F238E27FC236}">
                <a16:creationId xmlns:a16="http://schemas.microsoft.com/office/drawing/2014/main" id="{04952ADE-D069-4FFA-BAED-511062B5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1484313"/>
            <a:ext cx="2160587" cy="1296987"/>
          </a:xfrm>
          <a:prstGeom prst="ellipse">
            <a:avLst/>
          </a:prstGeom>
          <a:solidFill>
            <a:srgbClr val="006699">
              <a:alpha val="61176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Autarquia, Fundações Públicas</a:t>
            </a:r>
          </a:p>
        </p:txBody>
      </p:sp>
      <p:sp>
        <p:nvSpPr>
          <p:cNvPr id="14343" name="Oval 5">
            <a:extLst>
              <a:ext uri="{FF2B5EF4-FFF2-40B4-BE49-F238E27FC236}">
                <a16:creationId xmlns:a16="http://schemas.microsoft.com/office/drawing/2014/main" id="{7F12715C-997B-43CE-B3CA-C91635AE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1455738"/>
            <a:ext cx="2160587" cy="1296987"/>
          </a:xfrm>
          <a:prstGeom prst="ellipse">
            <a:avLst/>
          </a:prstGeom>
          <a:solidFill>
            <a:srgbClr val="006699">
              <a:alpha val="61176"/>
            </a:srgbClr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Empresas Estatais</a:t>
            </a:r>
          </a:p>
        </p:txBody>
      </p:sp>
      <p:sp>
        <p:nvSpPr>
          <p:cNvPr id="14344" name="Retângulo 3">
            <a:extLst>
              <a:ext uri="{FF2B5EF4-FFF2-40B4-BE49-F238E27FC236}">
                <a16:creationId xmlns:a16="http://schemas.microsoft.com/office/drawing/2014/main" id="{13955CAA-71F1-41C8-9240-1DCA35CA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3016250"/>
            <a:ext cx="2160588" cy="10795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Define Políticas Públicas</a:t>
            </a:r>
          </a:p>
        </p:txBody>
      </p:sp>
      <p:sp>
        <p:nvSpPr>
          <p:cNvPr id="14345" name="Retângulo 17">
            <a:extLst>
              <a:ext uri="{FF2B5EF4-FFF2-40B4-BE49-F238E27FC236}">
                <a16:creationId xmlns:a16="http://schemas.microsoft.com/office/drawing/2014/main" id="{08502BA3-9D7A-4E2C-AE95-A65F212B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3016250"/>
            <a:ext cx="2160587" cy="10795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Executa ações governamentais</a:t>
            </a:r>
          </a:p>
        </p:txBody>
      </p:sp>
      <p:sp>
        <p:nvSpPr>
          <p:cNvPr id="14346" name="Retângulo 18">
            <a:extLst>
              <a:ext uri="{FF2B5EF4-FFF2-40B4-BE49-F238E27FC236}">
                <a16:creationId xmlns:a16="http://schemas.microsoft.com/office/drawing/2014/main" id="{75D1928E-B725-4F23-B2D7-B813FCF9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2995613"/>
            <a:ext cx="2141538" cy="10795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Atividade econômica Serviço Público</a:t>
            </a:r>
          </a:p>
        </p:txBody>
      </p:sp>
      <p:sp>
        <p:nvSpPr>
          <p:cNvPr id="14347" name="Retângulo 19">
            <a:extLst>
              <a:ext uri="{FF2B5EF4-FFF2-40B4-BE49-F238E27FC236}">
                <a16:creationId xmlns:a16="http://schemas.microsoft.com/office/drawing/2014/main" id="{8ABCD6D9-65A1-4524-9A9B-8315E001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319588"/>
            <a:ext cx="2160588" cy="693737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Direito Público</a:t>
            </a:r>
          </a:p>
        </p:txBody>
      </p:sp>
      <p:sp>
        <p:nvSpPr>
          <p:cNvPr id="14348" name="Retângulo 20">
            <a:extLst>
              <a:ext uri="{FF2B5EF4-FFF2-40B4-BE49-F238E27FC236}">
                <a16:creationId xmlns:a16="http://schemas.microsoft.com/office/drawing/2014/main" id="{2AE776BF-F716-42F0-9D27-57BC7C5B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4365625"/>
            <a:ext cx="2160587" cy="6937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Direito Público</a:t>
            </a:r>
          </a:p>
        </p:txBody>
      </p:sp>
      <p:sp>
        <p:nvSpPr>
          <p:cNvPr id="14349" name="Retângulo 21">
            <a:extLst>
              <a:ext uri="{FF2B5EF4-FFF2-40B4-BE49-F238E27FC236}">
                <a16:creationId xmlns:a16="http://schemas.microsoft.com/office/drawing/2014/main" id="{65E7F2EF-456E-453D-B4C9-C7B865EE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4354513"/>
            <a:ext cx="2160587" cy="7048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Direito Privado</a:t>
            </a:r>
          </a:p>
        </p:txBody>
      </p:sp>
      <p:sp>
        <p:nvSpPr>
          <p:cNvPr id="14350" name="Retângulo 22">
            <a:extLst>
              <a:ext uri="{FF2B5EF4-FFF2-40B4-BE49-F238E27FC236}">
                <a16:creationId xmlns:a16="http://schemas.microsoft.com/office/drawing/2014/main" id="{AE8E04CD-3EC2-478F-81B8-19555653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5327650"/>
            <a:ext cx="2160587" cy="6937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Servidores Públicos</a:t>
            </a:r>
          </a:p>
        </p:txBody>
      </p:sp>
      <p:sp>
        <p:nvSpPr>
          <p:cNvPr id="14351" name="Retângulo 23">
            <a:extLst>
              <a:ext uri="{FF2B5EF4-FFF2-40B4-BE49-F238E27FC236}">
                <a16:creationId xmlns:a16="http://schemas.microsoft.com/office/drawing/2014/main" id="{5FF669B8-0182-4D70-97D8-B81DFFF2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5349875"/>
            <a:ext cx="2160587" cy="6937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Servidores Públicos</a:t>
            </a:r>
          </a:p>
        </p:txBody>
      </p:sp>
      <p:sp>
        <p:nvSpPr>
          <p:cNvPr id="14352" name="Retângulo 24">
            <a:extLst>
              <a:ext uri="{FF2B5EF4-FFF2-40B4-BE49-F238E27FC236}">
                <a16:creationId xmlns:a16="http://schemas.microsoft.com/office/drawing/2014/main" id="{C1B94D67-78D8-4CA1-A961-12007BB9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5337175"/>
            <a:ext cx="2160588" cy="695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pt-BR" altLang="en-US" b="1">
                <a:solidFill>
                  <a:srgbClr val="000000"/>
                </a:solidFill>
              </a:rPr>
              <a:t>Empregados públicos</a:t>
            </a:r>
          </a:p>
        </p:txBody>
      </p:sp>
      <p:sp>
        <p:nvSpPr>
          <p:cNvPr id="14353" name="Espaço Reservado para Número de Slide 1">
            <a:extLst>
              <a:ext uri="{FF2B5EF4-FFF2-40B4-BE49-F238E27FC236}">
                <a16:creationId xmlns:a16="http://schemas.microsoft.com/office/drawing/2014/main" id="{C4528EA4-514A-4E51-86E8-AF545E3A0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2FC4B9-9796-4F1A-8C57-5972B854CC49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E1C8E97C-A9EF-4FB2-9260-34C8E7BD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1033463"/>
            <a:ext cx="7632700" cy="576262"/>
          </a:xfrm>
        </p:spPr>
        <p:txBody>
          <a:bodyPr/>
          <a:lstStyle/>
          <a:p>
            <a:pPr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Infrações disciplinares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8CB35A-D03A-473E-88E0-7C50FD554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850" y="2205038"/>
            <a:ext cx="9074150" cy="51117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Requisitos objetivos</a:t>
            </a: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Tipicidade da conduta e gravidade;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Requisitos subjetivos: </a:t>
            </a: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dolo ou culpa</a:t>
            </a:r>
            <a:r>
              <a:rPr lang="pt-BR" alt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Requisitos circunstanciais: </a:t>
            </a: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nexo causal, adequação entre falta e pena, proporcionalidade, singularidade, ausência de discriminação, caráter pedagógico;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6500" name="Text Box 6">
            <a:extLst>
              <a:ext uri="{FF2B5EF4-FFF2-40B4-BE49-F238E27FC236}">
                <a16:creationId xmlns:a16="http://schemas.microsoft.com/office/drawing/2014/main" id="{C3B64A28-733F-4D21-BA84-55C4C9468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06A26B5F-97FD-46A0-9949-7D5EA4B29A71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50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Espaço Reservado para Número de Slide 1">
            <a:extLst>
              <a:ext uri="{FF2B5EF4-FFF2-40B4-BE49-F238E27FC236}">
                <a16:creationId xmlns:a16="http://schemas.microsoft.com/office/drawing/2014/main" id="{A69F463A-142C-41EA-A8AE-3244D24AA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54CC7B-A0BC-4465-8664-01874F45B234}" type="slidenum">
              <a:rPr lang="en-US" altLang="pt-BR" smtClean="0"/>
              <a:pPr/>
              <a:t>50</a:t>
            </a:fld>
            <a:endParaRPr lang="en-US" alt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9CB0037-796A-4A33-9164-F53E5B62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0" y="981075"/>
            <a:ext cx="7632700" cy="576263"/>
          </a:xfrm>
        </p:spPr>
        <p:txBody>
          <a:bodyPr/>
          <a:lstStyle/>
          <a:p>
            <a:pPr eaLnBrk="1" hangingPunct="1"/>
            <a:r>
              <a:rPr lang="pt-BR" altLang="en-US" sz="2600" b="1">
                <a:solidFill>
                  <a:srgbClr val="0066CC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Deveres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58CB35A-D03A-473E-88E0-7C50FD554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8785225" cy="22193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Dever de obediência – regras da empresa - limites;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Dever de diligência – parâmetro trabalhador médio;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Dever de fidelidade </a:t>
            </a: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              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Manifestações positivas: comunicar perigos, relatar deficiências, informar sobre o andamento do negócio;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Manifestações negativas: não ocasionar danos, não divulgar segredo, não fazer concorrência desleal;             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pt-BR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                         </a:t>
            </a:r>
            <a:r>
              <a:rPr lang="pt-BR" altLang="en-US" sz="2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8548" name="Text Box 6">
            <a:extLst>
              <a:ext uri="{FF2B5EF4-FFF2-40B4-BE49-F238E27FC236}">
                <a16:creationId xmlns:a16="http://schemas.microsoft.com/office/drawing/2014/main" id="{A2DEC0C1-284D-48D5-9E63-8CC24A84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0B76BDEF-8DB3-4DCC-A78F-45FFC5310200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Espaço Reservado para Número de Slide 1">
            <a:extLst>
              <a:ext uri="{FF2B5EF4-FFF2-40B4-BE49-F238E27FC236}">
                <a16:creationId xmlns:a16="http://schemas.microsoft.com/office/drawing/2014/main" id="{9648F116-42D0-4F79-A31A-EE3A2EA4A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2E1065-2B30-4797-8962-A2EC81AACEF6}" type="slidenum">
              <a:rPr lang="en-US" altLang="pt-BR" smtClean="0"/>
              <a:pPr/>
              <a:t>51</a:t>
            </a:fld>
            <a:endParaRPr lang="en-US" alt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08C835F-FC93-4FDE-851D-20FB2514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025525"/>
            <a:ext cx="7632700" cy="5762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en-US" sz="2600" b="1" dirty="0">
                <a:solidFill>
                  <a:srgbClr val="3366CC"/>
                </a:solidFill>
                <a:latin typeface="Arial" pitchFamily="34" charset="0"/>
                <a:ea typeface="MS PGothic" pitchFamily="34" charset="-128"/>
              </a:rPr>
              <a:t>Proibições (Exemplos)</a:t>
            </a:r>
            <a:br>
              <a:rPr lang="pt-BR" altLang="en-US" sz="2600" b="1" dirty="0">
                <a:solidFill>
                  <a:srgbClr val="3366CC"/>
                </a:solidFill>
                <a:latin typeface="+mn-lt"/>
                <a:ea typeface="ＭＳ Ｐゴシック" pitchFamily="32" charset="-128"/>
              </a:rPr>
            </a:br>
            <a:endParaRPr lang="pt-BR" altLang="en-US" sz="2600" b="1" dirty="0">
              <a:solidFill>
                <a:srgbClr val="3366CC"/>
              </a:solidFill>
              <a:latin typeface="+mn-lt"/>
              <a:ea typeface="ＭＳ Ｐゴシック" pitchFamily="32" charset="-128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5F2520F-C295-4F86-BF0E-B6B0500A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601788"/>
            <a:ext cx="7993062" cy="52562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Promover manifestações de apreço;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Adotar falsa qualidade ou prestar informações fictícias;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Manter entendimentos com órgãos externos, em nome da Estatal, ressalvados os casos devidamente autorizados;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Deixar de comparecer ao serviço, abandonando o emprego;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Encarregar pessoa estranha à Empresa, fora dos casos autorizados, o desempenho de tarefas que são inerentes a ele mesmo ou aos seus subordinados;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Dormir durante o horário de serviço na Empresa;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Praticar qualquer ato contrário aos bons costumes;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Embriagar-se, transacionar ou utilizar entorpecentes, envolver-se em conflitos ou demonstrar conduta escandalosa;</a:t>
            </a:r>
          </a:p>
        </p:txBody>
      </p:sp>
      <p:sp>
        <p:nvSpPr>
          <p:cNvPr id="110596" name="Text Box 6">
            <a:extLst>
              <a:ext uri="{FF2B5EF4-FFF2-40B4-BE49-F238E27FC236}">
                <a16:creationId xmlns:a16="http://schemas.microsoft.com/office/drawing/2014/main" id="{BFCBFC5C-E335-461B-A2E5-8F17AA54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9EE296C-058E-42ED-975F-84C041A6F3FC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Espaço Reservado para Número de Slide 1">
            <a:extLst>
              <a:ext uri="{FF2B5EF4-FFF2-40B4-BE49-F238E27FC236}">
                <a16:creationId xmlns:a16="http://schemas.microsoft.com/office/drawing/2014/main" id="{A3DF2C67-0182-4F55-AAC7-893347A3C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922827-6518-4F99-BBC4-6CA38E1C0E97}" type="slidenum">
              <a:rPr lang="en-US" altLang="pt-BR" smtClean="0"/>
              <a:pPr/>
              <a:t>52</a:t>
            </a:fld>
            <a:endParaRPr lang="en-US" alt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65BB3AC-E3D0-4D2F-A820-9EA15252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1052513"/>
            <a:ext cx="7632700" cy="576262"/>
          </a:xfrm>
        </p:spPr>
        <p:txBody>
          <a:bodyPr/>
          <a:lstStyle/>
          <a:p>
            <a:pPr algn="ctr"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Art. 482 da CLT – Hipóteses de justa causa</a:t>
            </a:r>
            <a:r>
              <a:rPr lang="pt-BR" altLang="en-US" sz="2600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FEE12D1-F777-40EF-A624-FAC0F861E7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738" y="2105025"/>
            <a:ext cx="8497887" cy="460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Ato de improbidade;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Incontinência de conduta ou mau procedimento;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Negociação habitual por conta própria ou alheia sem permissão do empregador, e quando constituir ato de concorrência à empresa para a qual trabalha o empregado, ou for prejudicial ao serviço;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Condenação criminal do empregado, passada em julgado, caso não tenha havido suspensão da execução da pena;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Desídia no desempenho das respectivas funções;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Embriaguez habitual ou em serviço;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en-US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pt-BR" altLang="en-US" sz="20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2644" name="Text Box 6">
            <a:extLst>
              <a:ext uri="{FF2B5EF4-FFF2-40B4-BE49-F238E27FC236}">
                <a16:creationId xmlns:a16="http://schemas.microsoft.com/office/drawing/2014/main" id="{B8C23C66-D295-4FFE-B918-FB6D8C98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E394039-FB20-4D82-85BA-E11CDC4EF18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Espaço Reservado para Número de Slide 1">
            <a:extLst>
              <a:ext uri="{FF2B5EF4-FFF2-40B4-BE49-F238E27FC236}">
                <a16:creationId xmlns:a16="http://schemas.microsoft.com/office/drawing/2014/main" id="{CC5FBA2B-0993-4772-854C-17851F3BE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7C0870-9A3D-44BE-A1CA-8A9F3AB8A8AE}" type="slidenum">
              <a:rPr lang="en-US" altLang="pt-BR" smtClean="0"/>
              <a:pPr/>
              <a:t>53</a:t>
            </a:fld>
            <a:endParaRPr lang="en-US" alt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36E5F8B-F0F3-4D67-80C9-5F24F206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36613"/>
            <a:ext cx="7632700" cy="576262"/>
          </a:xfrm>
        </p:spPr>
        <p:txBody>
          <a:bodyPr/>
          <a:lstStyle/>
          <a:p>
            <a:pPr algn="ctr"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Art. 482 da CLT – Hipóteses de justa causa.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7607ED5-180A-47C9-AD96-FC37A53C0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738" y="1855788"/>
            <a:ext cx="7993062" cy="4748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Violação de segredo da empresa;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Ato e indisciplina ou de insubordinação;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Abandono de emprego;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Ato lesivo da honra ou da boa fama praticado no serviço contra qualquer pessoa, ou ofensas físicas, nas mesmas condições, salvo em caso de legítima defesa, própria ou de outrem;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Ato lesivo de honra e boa fama ou ofensas físicas praticadas contra o empregador e superiores hierárquicos, salvo em caso de legítima defesa, própria ou de outrem: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Prática constante de jogos de azar.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altLang="en-US" sz="2400" dirty="0">
              <a:ea typeface="MS PGothic" pitchFamily="34" charset="-128"/>
            </a:endParaRPr>
          </a:p>
        </p:txBody>
      </p:sp>
      <p:sp>
        <p:nvSpPr>
          <p:cNvPr id="114692" name="Text Box 6">
            <a:extLst>
              <a:ext uri="{FF2B5EF4-FFF2-40B4-BE49-F238E27FC236}">
                <a16:creationId xmlns:a16="http://schemas.microsoft.com/office/drawing/2014/main" id="{7CFF4CF5-84E4-49F3-A67E-C308BBE4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801402B-86BC-42FF-B0BB-275E692801EA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Espaço Reservado para Número de Slide 1">
            <a:extLst>
              <a:ext uri="{FF2B5EF4-FFF2-40B4-BE49-F238E27FC236}">
                <a16:creationId xmlns:a16="http://schemas.microsoft.com/office/drawing/2014/main" id="{9C16F2D3-0D5C-4D32-BEBB-A28D00D21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3E086B-4C36-46DE-B1E7-941F61698E1B}" type="slidenum">
              <a:rPr lang="en-US" altLang="pt-BR" smtClean="0"/>
              <a:pPr/>
              <a:t>54</a:t>
            </a:fld>
            <a:endParaRPr lang="en-US" alt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6">
            <a:extLst>
              <a:ext uri="{FF2B5EF4-FFF2-40B4-BE49-F238E27FC236}">
                <a16:creationId xmlns:a16="http://schemas.microsoft.com/office/drawing/2014/main" id="{661A2E6D-F2C1-4990-A025-CBB734EE1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4D72C15-44D9-451C-9CBC-85333C1B91E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55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83179C7-B28D-46AC-9D79-775F385441D3}"/>
              </a:ext>
            </a:extLst>
          </p:cNvPr>
          <p:cNvGraphicFramePr/>
          <p:nvPr/>
        </p:nvGraphicFramePr>
        <p:xfrm>
          <a:off x="1115616" y="1052736"/>
          <a:ext cx="590465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B7BC36-6199-4D51-A29E-079909FE2BDA}"/>
              </a:ext>
            </a:extLst>
          </p:cNvPr>
          <p:cNvGraphicFramePr/>
          <p:nvPr/>
        </p:nvGraphicFramePr>
        <p:xfrm>
          <a:off x="5067215" y="2924944"/>
          <a:ext cx="3537233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6741" name="Grupo 16">
            <a:extLst>
              <a:ext uri="{FF2B5EF4-FFF2-40B4-BE49-F238E27FC236}">
                <a16:creationId xmlns:a16="http://schemas.microsoft.com/office/drawing/2014/main" id="{8D06B898-21E2-4871-962C-9FB7ED0ED08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699000"/>
            <a:ext cx="2459038" cy="1150938"/>
            <a:chOff x="2232241" y="359343"/>
            <a:chExt cx="2459312" cy="1475587"/>
          </a:xfrm>
        </p:grpSpPr>
        <p:sp>
          <p:nvSpPr>
            <p:cNvPr id="20" name="Retângulo de cantos arredondados 19">
              <a:extLst>
                <a:ext uri="{FF2B5EF4-FFF2-40B4-BE49-F238E27FC236}">
                  <a16:creationId xmlns:a16="http://schemas.microsoft.com/office/drawing/2014/main" id="{8E7BC601-3496-4C76-9DC3-B629CF01FD16}"/>
                </a:ext>
              </a:extLst>
            </p:cNvPr>
            <p:cNvSpPr/>
            <p:nvPr/>
          </p:nvSpPr>
          <p:spPr>
            <a:xfrm>
              <a:off x="2232241" y="359343"/>
              <a:ext cx="2459312" cy="14755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EB2F9A3-4D21-4443-853A-6C05906DAD5F}"/>
                </a:ext>
              </a:extLst>
            </p:cNvPr>
            <p:cNvSpPr/>
            <p:nvPr/>
          </p:nvSpPr>
          <p:spPr>
            <a:xfrm>
              <a:off x="2275109" y="402085"/>
              <a:ext cx="2373576" cy="1390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dirty="0">
                  <a:solidFill>
                    <a:srgbClr val="FFFFFF"/>
                  </a:solidFill>
                  <a:ea typeface="ＭＳ Ｐゴシック" pitchFamily="34" charset="-128"/>
                </a:rPr>
                <a:t>Relatório Final</a:t>
              </a:r>
            </a:p>
          </p:txBody>
        </p:sp>
      </p:grpSp>
      <p:grpSp>
        <p:nvGrpSpPr>
          <p:cNvPr id="116742" name="Grupo 21">
            <a:extLst>
              <a:ext uri="{FF2B5EF4-FFF2-40B4-BE49-F238E27FC236}">
                <a16:creationId xmlns:a16="http://schemas.microsoft.com/office/drawing/2014/main" id="{A12F895B-BDE6-4768-9E98-AE20FFB63728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2844800"/>
            <a:ext cx="1524000" cy="1604963"/>
            <a:chOff x="2201058" y="2125677"/>
            <a:chExt cx="1789308" cy="1532693"/>
          </a:xfrm>
        </p:grpSpPr>
        <p:sp>
          <p:nvSpPr>
            <p:cNvPr id="23" name="Seta para a direita 22">
              <a:extLst>
                <a:ext uri="{FF2B5EF4-FFF2-40B4-BE49-F238E27FC236}">
                  <a16:creationId xmlns:a16="http://schemas.microsoft.com/office/drawing/2014/main" id="{4DB1082A-60A9-4B04-8786-9240AE29F9F8}"/>
                </a:ext>
              </a:extLst>
            </p:cNvPr>
            <p:cNvSpPr/>
            <p:nvPr/>
          </p:nvSpPr>
          <p:spPr>
            <a:xfrm rot="2994050">
              <a:off x="2993563" y="2661567"/>
              <a:ext cx="1384123" cy="609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eta para a direita 4">
              <a:extLst>
                <a:ext uri="{FF2B5EF4-FFF2-40B4-BE49-F238E27FC236}">
                  <a16:creationId xmlns:a16="http://schemas.microsoft.com/office/drawing/2014/main" id="{F79C10C0-6CF5-4EF2-82CC-B15AA7750A63}"/>
                </a:ext>
              </a:extLst>
            </p:cNvPr>
            <p:cNvSpPr/>
            <p:nvPr/>
          </p:nvSpPr>
          <p:spPr>
            <a:xfrm rot="18420035">
              <a:off x="1982904" y="2343831"/>
              <a:ext cx="803489" cy="367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700"/>
            </a:p>
          </p:txBody>
        </p: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9127EC8A-C0F7-4F67-89E8-6DE962E24389}"/>
              </a:ext>
            </a:extLst>
          </p:cNvPr>
          <p:cNvSpPr/>
          <p:nvPr/>
        </p:nvSpPr>
        <p:spPr>
          <a:xfrm>
            <a:off x="998538" y="2924175"/>
            <a:ext cx="1655762" cy="1081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dirty="0"/>
              <a:t>Sim</a:t>
            </a:r>
            <a:endParaRPr lang="pt-BR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8C34137-A9BC-4DAF-B204-4204FA488E10}"/>
              </a:ext>
            </a:extLst>
          </p:cNvPr>
          <p:cNvSpPr/>
          <p:nvPr/>
        </p:nvSpPr>
        <p:spPr>
          <a:xfrm>
            <a:off x="6397625" y="2924175"/>
            <a:ext cx="1657350" cy="1081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dirty="0"/>
              <a:t>Não</a:t>
            </a:r>
            <a:endParaRPr lang="pt-BR" dirty="0"/>
          </a:p>
        </p:txBody>
      </p:sp>
      <p:sp>
        <p:nvSpPr>
          <p:cNvPr id="116745" name="Rectangle 2">
            <a:extLst>
              <a:ext uri="{FF2B5EF4-FFF2-40B4-BE49-F238E27FC236}">
                <a16:creationId xmlns:a16="http://schemas.microsoft.com/office/drawing/2014/main" id="{5762A95E-9CF2-4BD2-BEDB-FAA8C3110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8350"/>
            <a:ext cx="76327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Fim da instrução</a:t>
            </a:r>
          </a:p>
        </p:txBody>
      </p:sp>
      <p:sp>
        <p:nvSpPr>
          <p:cNvPr id="116746" name="Espaço Reservado para Número de Slide 2">
            <a:extLst>
              <a:ext uri="{FF2B5EF4-FFF2-40B4-BE49-F238E27FC236}">
                <a16:creationId xmlns:a16="http://schemas.microsoft.com/office/drawing/2014/main" id="{1AE87C29-F2E1-4F45-85DA-63DD30B44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B79A02-5331-4015-BF3A-EFAD1F1C0E9F}" type="slidenum">
              <a:rPr lang="en-US" altLang="pt-BR" smtClean="0"/>
              <a:pPr/>
              <a:t>55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3FD5C5B-9F48-40DD-9FB7-981796DA3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5588" y="692150"/>
            <a:ext cx="7618412" cy="11334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3° Fase: Relatório Preliminar (indiciação)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4FAC85A-2544-4F84-8A7F-5DE604107C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825" y="1182688"/>
            <a:ext cx="8196263" cy="5219700"/>
          </a:xfrm>
        </p:spPr>
        <p:txBody>
          <a:bodyPr lIns="0" tIns="0" rIns="0" bIns="0" anchor="ctr"/>
          <a:lstStyle/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Não ocorre se a CPD entender que não há autoria ou materialidade. Em caso de dúvida, indicia-se;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Encerramento da instrução, mas não do processo;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A defesa será feita em relação aos fatos narrado – recomendável o registro do enquadramento já na indiciação;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A indiciação delimita a acusação, não permitindo que, posteriormente, no relatório e no julgamento, sejam considerados </a:t>
            </a:r>
            <a:r>
              <a:rPr lang="pt-BR" altLang="en-US" sz="2000" u="sng">
                <a:latin typeface="Arial" panose="020B0604020202020204" pitchFamily="34" charset="0"/>
                <a:ea typeface="MS PGothic" panose="020B0600070205080204" pitchFamily="34" charset="-128"/>
              </a:rPr>
              <a:t>fatos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 nela não discriminados. </a:t>
            </a:r>
            <a:endParaRPr lang="pt-BR" altLang="en-US" sz="2000">
              <a:solidFill>
                <a:srgbClr val="FFC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8788" name="Text Box 5">
            <a:extLst>
              <a:ext uri="{FF2B5EF4-FFF2-40B4-BE49-F238E27FC236}">
                <a16:creationId xmlns:a16="http://schemas.microsoft.com/office/drawing/2014/main" id="{83B38309-E507-4CDA-A096-6D28F2B5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85B88963-F3C1-49A3-B571-C0D04DE85BD7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8789" name="Espaço Reservado para Número de Slide 1">
            <a:extLst>
              <a:ext uri="{FF2B5EF4-FFF2-40B4-BE49-F238E27FC236}">
                <a16:creationId xmlns:a16="http://schemas.microsoft.com/office/drawing/2014/main" id="{D95E36F6-FB7B-4091-814A-2E548D1AF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F74617-54DB-4168-B4AC-2E8D7BD0EAD6}" type="slidenum">
              <a:rPr lang="en-US" altLang="pt-BR" smtClean="0"/>
              <a:pPr/>
              <a:t>56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4128E6A-8C0B-4380-9B2D-E6A90DA91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200" y="981075"/>
            <a:ext cx="7632700" cy="604838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Citação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D7C6799-475D-4EB6-92FF-F0688A1C3CC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5475" y="2781300"/>
            <a:ext cx="7596188" cy="3311525"/>
          </a:xfrm>
        </p:spPr>
        <p:txBody>
          <a:bodyPr lIns="0" tIns="0" rIns="0" bIns="0" anchor="ctr"/>
          <a:lstStyle/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Conceito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Notícia formal ao acusado, após o término da instrução, de que ele foi indiciado, para que possa apresentar a defesa escrita.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Apresentação do Relatório Preliminar (</a:t>
            </a:r>
            <a:r>
              <a:rPr lang="pt-BR" altLang="en-US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Indiciação</a:t>
            </a: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</a:p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Características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Deve ser</a:t>
            </a:r>
            <a:r>
              <a:rPr lang="pt-BR" altLang="en-US" sz="2000" b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 formalizada por mandado do Presidente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Citação é pessoal*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Edital – lugar incerto e não sabido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836" name="Text Box 5">
            <a:extLst>
              <a:ext uri="{FF2B5EF4-FFF2-40B4-BE49-F238E27FC236}">
                <a16:creationId xmlns:a16="http://schemas.microsoft.com/office/drawing/2014/main" id="{8344DE05-0D38-49E5-859A-A73FC37C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3629C460-1805-462E-873A-0B7B9F51363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0837" name="Espaço Reservado para Número de Slide 1">
            <a:extLst>
              <a:ext uri="{FF2B5EF4-FFF2-40B4-BE49-F238E27FC236}">
                <a16:creationId xmlns:a16="http://schemas.microsoft.com/office/drawing/2014/main" id="{5473608E-86C7-4169-9068-160F30BE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3DBA7B-5B20-46D7-976E-251F5E3B2114}" type="slidenum">
              <a:rPr lang="en-US" altLang="pt-BR" smtClean="0"/>
              <a:pPr/>
              <a:t>57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03C3DCC-1425-465A-9305-2E44839B67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993775"/>
            <a:ext cx="7632700" cy="539750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Defesa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58402F3-7E35-481A-AE7E-1146F8A00D4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993775"/>
            <a:ext cx="7488237" cy="5089525"/>
          </a:xfrm>
        </p:spPr>
        <p:txBody>
          <a:bodyPr lIns="0" tIns="0" rIns="0" bIns="0" anchor="ctr"/>
          <a:lstStyle/>
          <a:p>
            <a:pPr marL="0" indent="0" algn="just" eaLnBrk="1" hangingPunct="1">
              <a:buFontTx/>
              <a:buNone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Requisitos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Forma	escrita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Prazos podem ser prorrogados</a:t>
            </a:r>
          </a:p>
          <a:p>
            <a:pPr marL="0" indent="0" algn="just" eaLnBrk="1" hangingPunct="1">
              <a:buFontTx/>
              <a:buNone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Pedido de produção de provas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Devem ser pertinentes e imprescindíveis para esclarecimento dos fatos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Se forem deferidas, devem contar com a participação do citado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 Apreciação de todas as teses apresentadas pela defesa</a:t>
            </a:r>
          </a:p>
          <a:p>
            <a:pPr marL="0" indent="0" algn="just" eaLnBrk="1" hangingPunct="1">
              <a:buFontTx/>
              <a:buNone/>
              <a:tabLst>
                <a:tab pos="447675" algn="l"/>
                <a:tab pos="896938" algn="l"/>
                <a:tab pos="1081088" algn="l"/>
                <a:tab pos="1262063" algn="l"/>
                <a:tab pos="1430338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Vista dos Autos </a:t>
            </a:r>
            <a:r>
              <a:rPr lang="pt-BR" altLang="en-US" sz="1600" dirty="0">
                <a:latin typeface="Arial" pitchFamily="34" charset="0"/>
                <a:ea typeface="MS PGothic" pitchFamily="34" charset="-128"/>
              </a:rPr>
              <a:t>(processo físico)</a:t>
            </a:r>
            <a:endParaRPr lang="pt-BR" altLang="en-US" sz="24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884" name="Text Box 5">
            <a:extLst>
              <a:ext uri="{FF2B5EF4-FFF2-40B4-BE49-F238E27FC236}">
                <a16:creationId xmlns:a16="http://schemas.microsoft.com/office/drawing/2014/main" id="{3AC61E91-101C-4EA1-8579-7FED530E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E0908BE-780A-4647-B1D2-A64F78F0BEE5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58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885" name="Espaço Reservado para Número de Slide 1">
            <a:extLst>
              <a:ext uri="{FF2B5EF4-FFF2-40B4-BE49-F238E27FC236}">
                <a16:creationId xmlns:a16="http://schemas.microsoft.com/office/drawing/2014/main" id="{A14654EF-932C-466D-BF3A-89B3D1BD9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57D586-1846-4464-9CAF-F4ACDA572A8C}" type="slidenum">
              <a:rPr lang="en-US" altLang="pt-BR" smtClean="0"/>
              <a:pPr/>
              <a:t>58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BF93933-8728-481F-BCA0-C1CBD0501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788" y="1052513"/>
            <a:ext cx="7632700" cy="655637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Revelia 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814A497-DF7B-40D2-896A-9B91B8C5A4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2138" y="1662113"/>
            <a:ext cx="7669212" cy="4503737"/>
          </a:xfrm>
        </p:spPr>
        <p:txBody>
          <a:bodyPr lIns="0" tIns="0" rIns="0" bIns="0" anchor="ctr"/>
          <a:lstStyle/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Ocorrência</a:t>
            </a: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Indiciado que, regularmente citado, não apresenta defesa no prazo legal.</a:t>
            </a: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1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Conseq</a:t>
            </a:r>
            <a:r>
              <a:rPr lang="pt-BR" altLang="en-US" sz="2400" b="1" dirty="0">
                <a:ea typeface="MS PGothic" panose="020B0600070205080204" pitchFamily="34" charset="-128"/>
              </a:rPr>
              <a:t>u</a:t>
            </a: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ência</a:t>
            </a: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 Não gera a presunção de veracidade dos fatos;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 Não pode ser utilizada como circunstância agravante em desfavor do acusado;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 Nomeação de defensor Dativo (?)</a:t>
            </a: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6350" algn="just" eaLnBrk="1" hangingPunct="1">
              <a:spcBef>
                <a:spcPct val="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1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4932" name="Text Box 5">
            <a:extLst>
              <a:ext uri="{FF2B5EF4-FFF2-40B4-BE49-F238E27FC236}">
                <a16:creationId xmlns:a16="http://schemas.microsoft.com/office/drawing/2014/main" id="{9210BB3E-B81E-4900-B9A8-0CF1A7FB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2EA078D-CD7A-4811-937E-037DCAE934D1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59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Espaço Reservado para Número de Slide 1">
            <a:extLst>
              <a:ext uri="{FF2B5EF4-FFF2-40B4-BE49-F238E27FC236}">
                <a16:creationId xmlns:a16="http://schemas.microsoft.com/office/drawing/2014/main" id="{5346988E-54C5-4449-BADE-712D670FF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C31803-DCE3-4ED7-8C56-85B29EA79DAD}" type="slidenum">
              <a:rPr lang="en-US" altLang="pt-BR" smtClean="0"/>
              <a:pPr/>
              <a:t>59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ECA5A878-DFEB-47F0-B4CF-903DB029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981075"/>
            <a:ext cx="750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Direito do Trabalho – Regime Jurídico</a:t>
            </a:r>
          </a:p>
        </p:txBody>
      </p:sp>
      <p:sp>
        <p:nvSpPr>
          <p:cNvPr id="16387" name="Text Box 9">
            <a:extLst>
              <a:ext uri="{FF2B5EF4-FFF2-40B4-BE49-F238E27FC236}">
                <a16:creationId xmlns:a16="http://schemas.microsoft.com/office/drawing/2014/main" id="{46455F33-C253-4D2B-9631-A46C2EA7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9ADDE1C-3CF2-43F7-A059-DFB3E85ACF3E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1EB70680-56C0-4AC0-8DCA-3130B175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141663"/>
            <a:ext cx="78486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2667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pt-BR" altLang="en-US" sz="1800" u="sng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2667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pt-BR" altLang="en-US" sz="1800" u="sng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2667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2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1º - </a:t>
            </a: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Sistema de Direito Público (art. 37, CF)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Princípios da Administração Pública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Dever de prestar contas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Indisponibilidade do interesse público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Contratação de pessoal (concurso)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Proibição de acumulação de empregos</a:t>
            </a:r>
          </a:p>
          <a:p>
            <a:pPr marL="609600" indent="-342900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Subordinação às regras da Lei de Improbidade</a:t>
            </a:r>
          </a:p>
          <a:p>
            <a:pPr marL="266700" indent="74613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1778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 2º - Sistema de Direito Privado (art. 173, CF)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Relação contratual de trabalho (CLT)</a:t>
            </a:r>
          </a:p>
          <a:p>
            <a:pPr marL="684213" indent="-342900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Não goza de privilégios fiscais </a:t>
            </a:r>
          </a:p>
          <a:p>
            <a:pPr marL="901700" indent="-560388" algn="just" eaLnBrk="1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tabLst>
                <a:tab pos="4445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Igualdade com as empresas privadas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   	 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	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 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</p:txBody>
      </p:sp>
      <p:sp>
        <p:nvSpPr>
          <p:cNvPr id="16389" name="Espaço Reservado para Número de Slide 1">
            <a:extLst>
              <a:ext uri="{FF2B5EF4-FFF2-40B4-BE49-F238E27FC236}">
                <a16:creationId xmlns:a16="http://schemas.microsoft.com/office/drawing/2014/main" id="{8C47B10E-817C-4978-B0B0-2D5A9EE84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CE1577-5296-4C53-B275-F6F8053B69D8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D5759A4-62E1-4AEB-AF04-1516DDD72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250" y="1125538"/>
            <a:ext cx="7632700" cy="6524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Súmula Vinculante nº 5/STF (07/05/08</a:t>
            </a:r>
            <a:r>
              <a:rPr lang="pt-BR" altLang="en-US" sz="2600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EBE9001-3115-4E87-9F41-E7A7A531CAA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4525" y="954088"/>
            <a:ext cx="7632700" cy="5788025"/>
          </a:xfrm>
        </p:spPr>
        <p:txBody>
          <a:bodyPr lIns="0" tIns="0" rIns="0" bIns="0" anchor="ctr"/>
          <a:lstStyle/>
          <a:p>
            <a:pPr marL="0" indent="1588" algn="just" eaLnBrk="1" hangingPunct="1">
              <a:buFontTx/>
              <a:buNone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b="1" dirty="0">
                <a:latin typeface="Arial" panose="020B0604020202020204" pitchFamily="34" charset="0"/>
                <a:ea typeface="MS PGothic" panose="020B0600070205080204" pitchFamily="34" charset="-128"/>
              </a:rPr>
              <a:t>Ementa</a:t>
            </a:r>
            <a:r>
              <a:rPr lang="pt-BR" altLang="en-US" sz="2400" dirty="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  <a:p>
            <a:pPr marL="0" indent="1588" algn="just" eaLnBrk="1" hangingPunct="1">
              <a:buFontTx/>
              <a:buNone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400" dirty="0">
                <a:ea typeface="MS PGothic" panose="020B0600070205080204" pitchFamily="34" charset="-128"/>
              </a:rPr>
              <a:t>“</a:t>
            </a:r>
            <a:r>
              <a:rPr lang="pt-BR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 falta de defesa técnica por advogado no processo administrativo disciplinar não ofende a Constituição</a:t>
            </a: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pt-BR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1588" algn="just" eaLnBrk="1" hangingPunct="1">
              <a:buFontTx/>
              <a:buNone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Súmulas Vinculantes do STF vedam interpretação contrária no Poder Judiciário e também na Administração.</a:t>
            </a:r>
          </a:p>
          <a:p>
            <a:pPr marL="0" indent="1588" algn="just" eaLnBrk="1" hangingPunct="1">
              <a:buFontTx/>
              <a:buNone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0" algn="l"/>
                <a:tab pos="3429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ausência de advogado não gera nulidade no processo. A sua participação, embora não seja obrigatória, fortalece a defesa e o processo.</a:t>
            </a:r>
          </a:p>
        </p:txBody>
      </p:sp>
      <p:sp>
        <p:nvSpPr>
          <p:cNvPr id="126980" name="Text Box 5">
            <a:extLst>
              <a:ext uri="{FF2B5EF4-FFF2-40B4-BE49-F238E27FC236}">
                <a16:creationId xmlns:a16="http://schemas.microsoft.com/office/drawing/2014/main" id="{9A4BA337-8813-4560-96FA-9F673464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E2965A8F-1559-4B43-BE2F-E3F93CD3D238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60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Espaço Reservado para Número de Slide 1">
            <a:extLst>
              <a:ext uri="{FF2B5EF4-FFF2-40B4-BE49-F238E27FC236}">
                <a16:creationId xmlns:a16="http://schemas.microsoft.com/office/drawing/2014/main" id="{9DB7BEAA-BADB-4A72-86BE-304728BF1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7215E8-DD23-4652-954D-DDDF4C9A3A06}" type="slidenum">
              <a:rPr lang="en-US" altLang="pt-BR" smtClean="0"/>
              <a:pPr/>
              <a:t>60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E977922A-612A-41B2-872C-BF4962F5C9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995363"/>
            <a:ext cx="7632700" cy="835025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Relatório Final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692AB9C-976F-49DB-9A5B-1B87FE38F86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7063" y="1628775"/>
            <a:ext cx="7613650" cy="3960813"/>
          </a:xfrm>
        </p:spPr>
        <p:txBody>
          <a:bodyPr lIns="0" tIns="0" rIns="0" bIns="0" anchor="ctr"/>
          <a:lstStyle/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400" b="1" dirty="0">
              <a:latin typeface="Arial" charset="0"/>
              <a:ea typeface="ＭＳ Ｐゴシック" pitchFamily="32" charset="-128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Relato minucioso das principais ocorrências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Sempre conclusivo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Informará se houve falta prevista como: </a:t>
            </a:r>
            <a:r>
              <a:rPr lang="pt-BR" altLang="en-US" sz="2000" u="sng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crime</a:t>
            </a: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</a:t>
            </a:r>
            <a:r>
              <a:rPr lang="pt-BR" altLang="en-US" sz="14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(MPF/MPE); </a:t>
            </a:r>
            <a:r>
              <a:rPr lang="pt-BR" altLang="en-US" sz="2000" u="sng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dano à empresa</a:t>
            </a: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</a:t>
            </a:r>
            <a:r>
              <a:rPr lang="pt-BR" altLang="en-US" sz="14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(art. 223-G da CLT); </a:t>
            </a:r>
            <a:r>
              <a:rPr lang="pt-BR" altLang="en-US" sz="2000" u="sng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improbidade administrativa</a:t>
            </a: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</a:t>
            </a:r>
            <a:r>
              <a:rPr lang="pt-BR" altLang="en-US" sz="14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(MPF/TCU)</a:t>
            </a: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Exame de todos os termos apresentados pela defesa;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Possível mudança da tipificação;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Indicação expressa das provas que sustentam a conclusão;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Indicação expressa dos dispositivos violados, sugestão das penalidades e da dosimetria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Análise da Prescrição.</a:t>
            </a:r>
          </a:p>
        </p:txBody>
      </p:sp>
      <p:sp>
        <p:nvSpPr>
          <p:cNvPr id="129028" name="Text Box 5">
            <a:extLst>
              <a:ext uri="{FF2B5EF4-FFF2-40B4-BE49-F238E27FC236}">
                <a16:creationId xmlns:a16="http://schemas.microsoft.com/office/drawing/2014/main" id="{E5E62C43-2A03-4EC9-9027-EA6E85D2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004F65E-CA64-4C9B-805F-7A355A945F0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9029" name="Espaço Reservado para Número de Slide 1">
            <a:extLst>
              <a:ext uri="{FF2B5EF4-FFF2-40B4-BE49-F238E27FC236}">
                <a16:creationId xmlns:a16="http://schemas.microsoft.com/office/drawing/2014/main" id="{50EA42AC-4870-4BCA-99F7-983934652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8061D-F988-4FED-89B7-627E20162ADD}" type="slidenum">
              <a:rPr lang="en-US" altLang="pt-BR" smtClean="0"/>
              <a:pPr/>
              <a:t>61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9BE040F3-9425-44E0-97AD-9F9F09654B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1052513"/>
            <a:ext cx="8532812" cy="126841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4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Remessa do Relatório Final - Autoridade Instauradora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DE17155-5493-426B-8E83-AB7DF1DFE78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19125" y="1196975"/>
            <a:ext cx="7561263" cy="5903913"/>
          </a:xfrm>
        </p:spPr>
        <p:txBody>
          <a:bodyPr lIns="0" tIns="0" rIns="0" bIns="0" anchor="ctr"/>
          <a:lstStyle/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Marca o encerramento dos trabalhos da comissão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A competência para julgamento é definida em razão da penalidade recomendada pela CPD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O Relatório Final é encaminhado para a autoridade instauradora 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Se não tiver competência para a aplicação da penalidade recomendada, após exame da regularidade formal, a autoridade instauradora encaminhará os autos para a autoridade julgadora.</a:t>
            </a:r>
          </a:p>
          <a:p>
            <a:pPr marL="0" indent="6350" algn="just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800" b="1" dirty="0">
              <a:latin typeface="Arial" charset="0"/>
              <a:ea typeface="ＭＳ Ｐゴシック" pitchFamily="32" charset="-128"/>
            </a:endParaRPr>
          </a:p>
          <a:p>
            <a:pPr marL="0" indent="6350" algn="ctr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en-US" sz="2300" dirty="0"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1076" name="Text Box 5">
            <a:extLst>
              <a:ext uri="{FF2B5EF4-FFF2-40B4-BE49-F238E27FC236}">
                <a16:creationId xmlns:a16="http://schemas.microsoft.com/office/drawing/2014/main" id="{70217C02-3F83-4F02-8DD4-C56434AB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455CA05-45BA-4B52-B13D-B0D362742650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1077" name="Espaço Reservado para Número de Slide 1">
            <a:extLst>
              <a:ext uri="{FF2B5EF4-FFF2-40B4-BE49-F238E27FC236}">
                <a16:creationId xmlns:a16="http://schemas.microsoft.com/office/drawing/2014/main" id="{9791A800-0D78-4447-B4F1-6005E0678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BDE5CD-DD55-4C5F-BF1D-6D72F1D0AD99}" type="slidenum">
              <a:rPr lang="en-US" altLang="pt-BR" smtClean="0"/>
              <a:pPr/>
              <a:t>62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B5EB23E-36F3-4969-9811-B57B9531C7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388" y="1198563"/>
            <a:ext cx="8856662" cy="841375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Situação específica: Acumulação ilegal de Empregos</a:t>
            </a:r>
            <a:b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pt-BR" altLang="en-US" sz="2000" b="1">
              <a:solidFill>
                <a:srgbClr val="0066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A5A2C8D-9765-449A-A584-A629346E01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773238"/>
            <a:ext cx="7559675" cy="3900487"/>
          </a:xfrm>
        </p:spPr>
        <p:txBody>
          <a:bodyPr lIns="0" tIns="0" rIns="0" bIns="0" anchor="ctr"/>
          <a:lstStyle/>
          <a:p>
            <a:pPr algn="just" eaLnBrk="1" hangingPunct="1">
              <a:buFont typeface="Wingdings" panose="05000000000000000000" pitchFamily="2" charset="2"/>
              <a:buChar char="ü"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Previsão Constitucional 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Possibilidades: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           2 professores;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           1 professor / técnico científico;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            2 profissionais da saúde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Rito: art. 133 da Lei nº 8.112/90 – Possibilidade – TST;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Boa fé presumida até último dia para apresentação da defesa;</a:t>
            </a:r>
          </a:p>
          <a:p>
            <a:pPr algn="just" eaLnBrk="1" hangingPunct="1">
              <a:buFont typeface="Wingdings" panose="05000000000000000000" pitchFamily="2" charset="2"/>
              <a:buChar char="ü"/>
              <a:tabLst>
                <a:tab pos="952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000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Aposentado – emprego público – permitida nova investidura  </a:t>
            </a:r>
          </a:p>
        </p:txBody>
      </p:sp>
      <p:sp>
        <p:nvSpPr>
          <p:cNvPr id="133124" name="Text Box 5">
            <a:extLst>
              <a:ext uri="{FF2B5EF4-FFF2-40B4-BE49-F238E27FC236}">
                <a16:creationId xmlns:a16="http://schemas.microsoft.com/office/drawing/2014/main" id="{184E8BFA-986F-4D84-B924-CBF2B31C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7544AFB-35F0-4AD3-9E0F-5D858315515C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Espaço Reservado para Número de Slide 1">
            <a:extLst>
              <a:ext uri="{FF2B5EF4-FFF2-40B4-BE49-F238E27FC236}">
                <a16:creationId xmlns:a16="http://schemas.microsoft.com/office/drawing/2014/main" id="{3C54CDC8-07CD-4B33-BCA2-0E79CF204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079EB3-C0C0-4B7F-80D2-D26CCEA5F421}" type="slidenum">
              <a:rPr lang="en-US" altLang="pt-BR" smtClean="0"/>
              <a:pPr/>
              <a:t>63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3D06515-0CA1-42B0-9142-A9FE4A241A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957263"/>
            <a:ext cx="8237538" cy="8413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Situação específica: Abandono de Emprego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AE9846F-4686-41E4-8D74-CF3CC16F1A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288" y="1243013"/>
            <a:ext cx="7921625" cy="5075237"/>
          </a:xfrm>
        </p:spPr>
        <p:txBody>
          <a:bodyPr lIns="0" tIns="0" rIns="0" bIns="0" anchor="ctr"/>
          <a:lstStyle/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Elemento Objetivo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Ausência ao serviço por 30 dias consecutivos</a:t>
            </a:r>
            <a:r>
              <a:rPr lang="pt-BR" altLang="en-US" sz="2400"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Elemento Subjetivo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Administração deve provar ausência intencional?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Enunciado CGU nº 22, de 26 de fevereiro de 2018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 i="1">
                <a:latin typeface="Arial" panose="020B0604020202020204" pitchFamily="34" charset="0"/>
                <a:cs typeface="Arial" panose="020B0604020202020204" pitchFamily="34" charset="0"/>
              </a:rPr>
              <a:t>As ausências injustificadas por mais de trinta dias consecutivos geram presunção relativa da intenção de abandonar o cargo.</a:t>
            </a:r>
            <a:endParaRPr lang="pt-BR" altLang="en-US" sz="2000" i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5172" name="Text Box 5">
            <a:extLst>
              <a:ext uri="{FF2B5EF4-FFF2-40B4-BE49-F238E27FC236}">
                <a16:creationId xmlns:a16="http://schemas.microsoft.com/office/drawing/2014/main" id="{55E65A0C-BDFF-4524-8EAA-AC7EA132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692EF307-9EE4-4A1B-90CC-066E2C77CA8B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5173" name="Espaço Reservado para Número de Slide 1">
            <a:extLst>
              <a:ext uri="{FF2B5EF4-FFF2-40B4-BE49-F238E27FC236}">
                <a16:creationId xmlns:a16="http://schemas.microsoft.com/office/drawing/2014/main" id="{63A60342-C26B-40C7-B29B-FC549F2A6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21008B-FBAF-4329-BF64-49ABD6733A14}" type="slidenum">
              <a:rPr lang="en-US" altLang="pt-BR" smtClean="0"/>
              <a:pPr/>
              <a:t>64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EB0D4E78-0FD5-4EE7-978A-EB5FAC06C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1104900"/>
            <a:ext cx="7632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Prescrição Punitiva no Direito Disciplinar</a:t>
            </a: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0E1917E9-C7E4-4CB3-85A4-58CB30A3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7406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Conceito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Espaço de tempo no qual a Administração tem o dever e o poder de exercer o </a:t>
            </a:r>
            <a:r>
              <a:rPr lang="pt-BR" altLang="en-US" sz="2000" i="1">
                <a:solidFill>
                  <a:srgbClr val="000000"/>
                </a:solidFill>
                <a:latin typeface="Arial" panose="020B0604020202020204" pitchFamily="34" charset="0"/>
              </a:rPr>
              <a:t>jus puniendi</a:t>
            </a: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(= direito de punir).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Tx/>
              <a:buNone/>
            </a:pPr>
            <a:endParaRPr lang="pt-BR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 Direito do Trabalho: o princípio da imediaticidade impõe que, caso algum empregado cometa uma falta disciplinar, seja a punição aplicada imediatamente após o conhecimento do fato pelo empregador, sob pena de operar-se o perdão tácito.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</a:pPr>
            <a:endParaRPr lang="pt-BR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Text Box 5">
            <a:extLst>
              <a:ext uri="{FF2B5EF4-FFF2-40B4-BE49-F238E27FC236}">
                <a16:creationId xmlns:a16="http://schemas.microsoft.com/office/drawing/2014/main" id="{DFACE5DD-268B-45F9-B245-5FF404E2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7E2AA6F-11A5-4DB4-A4DB-ED5F4A5E6A77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65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7221" name="Espaço Reservado para Número de Slide 1">
            <a:extLst>
              <a:ext uri="{FF2B5EF4-FFF2-40B4-BE49-F238E27FC236}">
                <a16:creationId xmlns:a16="http://schemas.microsoft.com/office/drawing/2014/main" id="{0293890A-8F21-4407-A32C-ABF66280F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7F2F5F-8D6F-413D-A623-FBD3A744E525}" type="slidenum">
              <a:rPr lang="en-US" altLang="pt-BR" smtClean="0"/>
              <a:pPr/>
              <a:t>65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>
            <a:extLst>
              <a:ext uri="{FF2B5EF4-FFF2-40B4-BE49-F238E27FC236}">
                <a16:creationId xmlns:a16="http://schemas.microsoft.com/office/drawing/2014/main" id="{DBD964DB-D7BA-46E3-BF58-7B2C4A18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81075"/>
            <a:ext cx="7632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Prescrição Punitiva no Direito Disciplinar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8AE4BE43-DC68-44C5-9281-15DB54E7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276475"/>
            <a:ext cx="795655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itchFamily="34" charset="0"/>
              </a:rPr>
              <a:t>Perdão tácito X Indisponibilidade do interesse público.</a:t>
            </a:r>
          </a:p>
          <a:p>
            <a:pPr marL="342900" indent="-342900" algn="just" ea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Princípio da </a:t>
            </a:r>
            <a:r>
              <a:rPr lang="pt-BR" altLang="en-US" sz="2000" dirty="0" err="1">
                <a:solidFill>
                  <a:srgbClr val="000000"/>
                </a:solidFill>
                <a:latin typeface="Arial" pitchFamily="34" charset="0"/>
              </a:rPr>
              <a:t>imediaticidade</a:t>
            </a: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 deve ser mitigado à luz das peculiaridades das empresas estatais.</a:t>
            </a:r>
          </a:p>
          <a:p>
            <a:pPr marL="342900" indent="-342900" algn="just" ea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</a:rPr>
              <a:t>O perdão tácito não pode ser aplicado pelas empresas estatais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altLang="en-US" sz="2400" b="1" dirty="0">
                <a:solidFill>
                  <a:srgbClr val="000000"/>
                </a:solidFill>
                <a:latin typeface="Arial" pitchFamily="34" charset="0"/>
              </a:rPr>
              <a:t>Prazos </a:t>
            </a:r>
            <a:r>
              <a:rPr lang="pt-BR" altLang="en-US" sz="1800" dirty="0">
                <a:solidFill>
                  <a:srgbClr val="000000"/>
                </a:solidFill>
                <a:latin typeface="Arial" pitchFamily="34" charset="0"/>
              </a:rPr>
              <a:t>(sugestão)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Advertência - 180 dias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Suspensão - 2 anos; 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Dispensa por justa causa - 5 anos;</a:t>
            </a:r>
          </a:p>
          <a:p>
            <a:pPr marL="908050" indent="-28575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en-US" sz="1800" i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Começa a ser contado na data em que o fato se tornou conhecido pela autoridade responsável </a:t>
            </a:r>
          </a:p>
          <a:p>
            <a:pPr marL="908050" indent="-28575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en-US" sz="1800" i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Interrompe-se, apenas uma vez, quando da citação ou instauração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None/>
              <a:defRPr/>
            </a:pPr>
            <a:endParaRPr lang="pt-BR" alt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68" name="Text Box 5">
            <a:extLst>
              <a:ext uri="{FF2B5EF4-FFF2-40B4-BE49-F238E27FC236}">
                <a16:creationId xmlns:a16="http://schemas.microsoft.com/office/drawing/2014/main" id="{63455B4D-1F0B-4773-955D-B0207390B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5EB175C4-DDA9-42B5-9768-E78D5BF0FB6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66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9269" name="Espaço Reservado para Número de Slide 1">
            <a:extLst>
              <a:ext uri="{FF2B5EF4-FFF2-40B4-BE49-F238E27FC236}">
                <a16:creationId xmlns:a16="http://schemas.microsoft.com/office/drawing/2014/main" id="{A6408864-AAE9-47B1-8943-BA023E664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6FA753-C5BA-4381-BE72-1EA644FFA763}" type="slidenum">
              <a:rPr lang="en-US" altLang="pt-BR" smtClean="0"/>
              <a:pPr/>
              <a:t>66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Line 2">
            <a:extLst>
              <a:ext uri="{FF2B5EF4-FFF2-40B4-BE49-F238E27FC236}">
                <a16:creationId xmlns:a16="http://schemas.microsoft.com/office/drawing/2014/main" id="{F54818BE-C8E8-4487-BC49-025A585C1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0" y="3060700"/>
            <a:ext cx="3240088" cy="1588"/>
          </a:xfrm>
          <a:prstGeom prst="line">
            <a:avLst/>
          </a:prstGeom>
          <a:noFill/>
          <a:ln w="180000">
            <a:solidFill>
              <a:srgbClr val="CC00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315" name="Line 3">
            <a:extLst>
              <a:ext uri="{FF2B5EF4-FFF2-40B4-BE49-F238E27FC236}">
                <a16:creationId xmlns:a16="http://schemas.microsoft.com/office/drawing/2014/main" id="{32FD30BD-69D4-4DE6-AD03-7E8D1D8B4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060700"/>
            <a:ext cx="1441450" cy="1588"/>
          </a:xfrm>
          <a:prstGeom prst="line">
            <a:avLst/>
          </a:prstGeom>
          <a:noFill/>
          <a:ln w="1800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717234F2-4DCE-420D-BCE8-EE7FABA4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1044575"/>
            <a:ext cx="30972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 u="sng">
                <a:latin typeface="Arial" panose="020B0604020202020204" pitchFamily="34" charset="0"/>
              </a:rPr>
              <a:t>I</a:t>
            </a:r>
            <a:r>
              <a:rPr lang="pt-BR" altLang="en-US" sz="2000" b="1" u="sng">
                <a:solidFill>
                  <a:srgbClr val="000000"/>
                </a:solidFill>
                <a:latin typeface="Arial" panose="020B0604020202020204" pitchFamily="34" charset="0"/>
              </a:rPr>
              <a:t>nterrupção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PRAZO NÃO CORRE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Até o julgamento ou por no máximo 120 dias</a:t>
            </a:r>
          </a:p>
        </p:txBody>
      </p:sp>
      <p:sp>
        <p:nvSpPr>
          <p:cNvPr id="141317" name="Line 5">
            <a:extLst>
              <a:ext uri="{FF2B5EF4-FFF2-40B4-BE49-F238E27FC236}">
                <a16:creationId xmlns:a16="http://schemas.microsoft.com/office/drawing/2014/main" id="{8A54ADE4-761F-4F3E-A1FD-EAE6BAAA2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060700"/>
            <a:ext cx="2519362" cy="1588"/>
          </a:xfrm>
          <a:prstGeom prst="line">
            <a:avLst/>
          </a:prstGeom>
          <a:noFill/>
          <a:ln w="1800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E2895D4B-3762-4495-838D-8A9A1132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249613"/>
            <a:ext cx="26670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PRAZO RECOMEÇA DO ZERO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Se não julgar dentro do prazo*, prescreve e a Administração não pode mais punir.</a:t>
            </a:r>
          </a:p>
        </p:txBody>
      </p:sp>
      <p:sp>
        <p:nvSpPr>
          <p:cNvPr id="141319" name="AutoShape 7">
            <a:extLst>
              <a:ext uri="{FF2B5EF4-FFF2-40B4-BE49-F238E27FC236}">
                <a16:creationId xmlns:a16="http://schemas.microsoft.com/office/drawing/2014/main" id="{AA8B2DD2-68DA-4C79-9640-743B4B7E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720725"/>
            <a:ext cx="539750" cy="4679950"/>
          </a:xfrm>
          <a:prstGeom prst="roundRect">
            <a:avLst>
              <a:gd name="adj" fmla="val 292"/>
            </a:avLst>
          </a:prstGeom>
          <a:solidFill>
            <a:srgbClr val="E6E6E6"/>
          </a:solidFill>
          <a:ln w="72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en-US" sz="1800"/>
          </a:p>
        </p:txBody>
      </p:sp>
      <p:sp>
        <p:nvSpPr>
          <p:cNvPr id="141320" name="Text Box 8">
            <a:extLst>
              <a:ext uri="{FF2B5EF4-FFF2-40B4-BE49-F238E27FC236}">
                <a16:creationId xmlns:a16="http://schemas.microsoft.com/office/drawing/2014/main" id="{2199732C-6D51-4952-B1E7-EFC4FA5A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927100"/>
            <a:ext cx="5397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TAÇÃO</a:t>
            </a:r>
          </a:p>
        </p:txBody>
      </p:sp>
      <p:sp>
        <p:nvSpPr>
          <p:cNvPr id="141321" name="AutoShape 9">
            <a:extLst>
              <a:ext uri="{FF2B5EF4-FFF2-40B4-BE49-F238E27FC236}">
                <a16:creationId xmlns:a16="http://schemas.microsoft.com/office/drawing/2014/main" id="{4D6F49D2-CD0B-48ED-90A2-BCE1043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428750"/>
            <a:ext cx="1439862" cy="1079500"/>
          </a:xfrm>
          <a:prstGeom prst="wedgeRectCallout">
            <a:avLst>
              <a:gd name="adj1" fmla="val -50440"/>
              <a:gd name="adj2" fmla="val 102940"/>
            </a:avLst>
          </a:prstGeom>
          <a:solidFill>
            <a:srgbClr val="E6E6E6"/>
          </a:solidFill>
          <a:ln w="72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en-US" sz="1800"/>
          </a:p>
        </p:txBody>
      </p:sp>
      <p:sp>
        <p:nvSpPr>
          <p:cNvPr id="141322" name="Text Box 10">
            <a:extLst>
              <a:ext uri="{FF2B5EF4-FFF2-40B4-BE49-F238E27FC236}">
                <a16:creationId xmlns:a16="http://schemas.microsoft.com/office/drawing/2014/main" id="{21D6EC4E-39C1-49DA-93DE-2FF1E452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428750"/>
            <a:ext cx="1439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CIÊNCIA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DO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FATO</a:t>
            </a:r>
          </a:p>
        </p:txBody>
      </p:sp>
      <p:sp>
        <p:nvSpPr>
          <p:cNvPr id="141323" name="Text Box 11">
            <a:extLst>
              <a:ext uri="{FF2B5EF4-FFF2-40B4-BE49-F238E27FC236}">
                <a16:creationId xmlns:a16="http://schemas.microsoft.com/office/drawing/2014/main" id="{9269942F-F2E4-4148-8EC2-CBAA21C3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34050"/>
            <a:ext cx="7848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Obs: Varia de acordo com a pena (180 dias, 2 anos ou 5 anos)</a:t>
            </a:r>
          </a:p>
        </p:txBody>
      </p:sp>
      <p:sp>
        <p:nvSpPr>
          <p:cNvPr id="141324" name="Text Box 12">
            <a:extLst>
              <a:ext uri="{FF2B5EF4-FFF2-40B4-BE49-F238E27FC236}">
                <a16:creationId xmlns:a16="http://schemas.microsoft.com/office/drawing/2014/main" id="{B173FA22-B989-4855-8ABD-1601C96A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29543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PRAZO PARA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INSTAURAÇÃO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Se não instaurar dentro do prazo*, prescreve e a Administração não pode mais punir.</a:t>
            </a:r>
          </a:p>
        </p:txBody>
      </p:sp>
      <p:sp>
        <p:nvSpPr>
          <p:cNvPr id="141325" name="Text Box 13">
            <a:extLst>
              <a:ext uri="{FF2B5EF4-FFF2-40B4-BE49-F238E27FC236}">
                <a16:creationId xmlns:a16="http://schemas.microsoft.com/office/drawing/2014/main" id="{18C21FE9-6C2C-4A3B-B72F-88C13412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F0F8F31C-E690-4E24-B2FF-C3DFED4402C2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1326" name="Chave esquerda 1">
            <a:extLst>
              <a:ext uri="{FF2B5EF4-FFF2-40B4-BE49-F238E27FC236}">
                <a16:creationId xmlns:a16="http://schemas.microsoft.com/office/drawing/2014/main" id="{42F26CB0-ECD4-47AD-BC6F-5CBF720E6F03}"/>
              </a:ext>
            </a:extLst>
          </p:cNvPr>
          <p:cNvSpPr>
            <a:spLocks/>
          </p:cNvSpPr>
          <p:nvPr/>
        </p:nvSpPr>
        <p:spPr bwMode="auto">
          <a:xfrm rot="5400000">
            <a:off x="5351463" y="2001838"/>
            <a:ext cx="530225" cy="1368425"/>
          </a:xfrm>
          <a:prstGeom prst="leftBrace">
            <a:avLst>
              <a:gd name="adj1" fmla="val 834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6699"/>
            </a:solidFill>
            <a:round/>
            <a:headEnd/>
            <a:tailEnd/>
          </a:ln>
          <a:effectLst>
            <a:prstShdw prst="shdw17" dist="17961" dir="2700000">
              <a:srgbClr val="003D5C">
                <a:alpha val="74997"/>
              </a:srgbClr>
            </a:prstShdw>
          </a:effectLst>
        </p:spPr>
        <p:txBody>
          <a:bodyPr lIns="0" tIns="0" rIns="0" bIns="0" anchor="ctr"/>
          <a:lstStyle/>
          <a:p>
            <a:pPr eaLnBrk="1" hangingPunct="1"/>
            <a:endParaRPr lang="pt-BR" altLang="en-US"/>
          </a:p>
        </p:txBody>
      </p:sp>
      <p:sp>
        <p:nvSpPr>
          <p:cNvPr id="141327" name="Espaço Reservado para Número de Slide 1">
            <a:extLst>
              <a:ext uri="{FF2B5EF4-FFF2-40B4-BE49-F238E27FC236}">
                <a16:creationId xmlns:a16="http://schemas.microsoft.com/office/drawing/2014/main" id="{4497CBB2-6225-47D2-AE03-7CA874006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C3251F-E6F2-4485-A674-4D0D359953A0}" type="slidenum">
              <a:rPr lang="en-US" altLang="pt-BR" smtClean="0"/>
              <a:pPr/>
              <a:t>67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2">
            <a:extLst>
              <a:ext uri="{FF2B5EF4-FFF2-40B4-BE49-F238E27FC236}">
                <a16:creationId xmlns:a16="http://schemas.microsoft.com/office/drawing/2014/main" id="{0AD2816C-55D6-4ECB-83D6-35FDDB9B8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0" y="3060700"/>
            <a:ext cx="3240088" cy="1588"/>
          </a:xfrm>
          <a:prstGeom prst="line">
            <a:avLst/>
          </a:prstGeom>
          <a:noFill/>
          <a:ln w="180000">
            <a:solidFill>
              <a:srgbClr val="CC00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363" name="Line 3">
            <a:extLst>
              <a:ext uri="{FF2B5EF4-FFF2-40B4-BE49-F238E27FC236}">
                <a16:creationId xmlns:a16="http://schemas.microsoft.com/office/drawing/2014/main" id="{8DD98284-B4B8-4A63-A4FB-2EAB5FC6B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060700"/>
            <a:ext cx="1441450" cy="1588"/>
          </a:xfrm>
          <a:prstGeom prst="line">
            <a:avLst/>
          </a:prstGeom>
          <a:noFill/>
          <a:ln w="1800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364" name="Text Box 4">
            <a:extLst>
              <a:ext uri="{FF2B5EF4-FFF2-40B4-BE49-F238E27FC236}">
                <a16:creationId xmlns:a16="http://schemas.microsoft.com/office/drawing/2014/main" id="{D3AECD49-F387-4363-96AD-35FAD619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6975"/>
            <a:ext cx="16208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I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nterrupção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uma só vez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PRAZO NÃO CORRE</a:t>
            </a:r>
          </a:p>
        </p:txBody>
      </p:sp>
      <p:sp>
        <p:nvSpPr>
          <p:cNvPr id="143365" name="Line 5">
            <a:extLst>
              <a:ext uri="{FF2B5EF4-FFF2-40B4-BE49-F238E27FC236}">
                <a16:creationId xmlns:a16="http://schemas.microsoft.com/office/drawing/2014/main" id="{83E9941B-7426-4D3F-B653-50FEBB04D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060700"/>
            <a:ext cx="2519362" cy="1588"/>
          </a:xfrm>
          <a:prstGeom prst="line">
            <a:avLst/>
          </a:prstGeom>
          <a:noFill/>
          <a:ln w="18000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366" name="Text Box 6">
            <a:extLst>
              <a:ext uri="{FF2B5EF4-FFF2-40B4-BE49-F238E27FC236}">
                <a16:creationId xmlns:a16="http://schemas.microsoft.com/office/drawing/2014/main" id="{9844D623-C225-41D3-87BD-DB9C2D7B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249613"/>
            <a:ext cx="26670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PRAZO RECOMEÇA DO ZERO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Se não julgar dentro do prazo*, prescreve e a Administração não pode mais punir.</a:t>
            </a:r>
          </a:p>
        </p:txBody>
      </p:sp>
      <p:sp>
        <p:nvSpPr>
          <p:cNvPr id="143367" name="AutoShape 7">
            <a:extLst>
              <a:ext uri="{FF2B5EF4-FFF2-40B4-BE49-F238E27FC236}">
                <a16:creationId xmlns:a16="http://schemas.microsoft.com/office/drawing/2014/main" id="{3F33F9D7-506B-4C14-BCEF-EB20CE9D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720725"/>
            <a:ext cx="539750" cy="4679950"/>
          </a:xfrm>
          <a:prstGeom prst="roundRect">
            <a:avLst>
              <a:gd name="adj" fmla="val 292"/>
            </a:avLst>
          </a:prstGeom>
          <a:solidFill>
            <a:srgbClr val="E6E6E6"/>
          </a:solidFill>
          <a:ln w="72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800"/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9BD31899-57C5-45AB-86B7-5E1F8373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927100"/>
            <a:ext cx="5397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Ç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Ã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43369" name="AutoShape 9">
            <a:extLst>
              <a:ext uri="{FF2B5EF4-FFF2-40B4-BE49-F238E27FC236}">
                <a16:creationId xmlns:a16="http://schemas.microsoft.com/office/drawing/2014/main" id="{13B18A00-A8DC-4C28-B3F0-36E62708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428750"/>
            <a:ext cx="1439862" cy="1079500"/>
          </a:xfrm>
          <a:prstGeom prst="wedgeRectCallout">
            <a:avLst>
              <a:gd name="adj1" fmla="val -50440"/>
              <a:gd name="adj2" fmla="val 102940"/>
            </a:avLst>
          </a:prstGeom>
          <a:solidFill>
            <a:srgbClr val="E6E6E6"/>
          </a:solidFill>
          <a:ln w="72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800"/>
          </a:p>
        </p:txBody>
      </p:sp>
      <p:sp>
        <p:nvSpPr>
          <p:cNvPr id="143370" name="Text Box 10">
            <a:extLst>
              <a:ext uri="{FF2B5EF4-FFF2-40B4-BE49-F238E27FC236}">
                <a16:creationId xmlns:a16="http://schemas.microsoft.com/office/drawing/2014/main" id="{123A3B98-BFC0-4B92-8E38-BAC55CF3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428750"/>
            <a:ext cx="1439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CIÊNCIA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DO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FATO</a:t>
            </a:r>
          </a:p>
        </p:txBody>
      </p:sp>
      <p:sp>
        <p:nvSpPr>
          <p:cNvPr id="143371" name="Text Box 11">
            <a:extLst>
              <a:ext uri="{FF2B5EF4-FFF2-40B4-BE49-F238E27FC236}">
                <a16:creationId xmlns:a16="http://schemas.microsoft.com/office/drawing/2014/main" id="{739BC813-5877-4A62-A09B-0B671B59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34050"/>
            <a:ext cx="7848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1000" rIns="126000" bIns="81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Obs.: Varia de acordo com a pena (180 dias, 2 anos ou 5 anos)</a:t>
            </a:r>
          </a:p>
        </p:txBody>
      </p:sp>
      <p:sp>
        <p:nvSpPr>
          <p:cNvPr id="143372" name="Text Box 12">
            <a:extLst>
              <a:ext uri="{FF2B5EF4-FFF2-40B4-BE49-F238E27FC236}">
                <a16:creationId xmlns:a16="http://schemas.microsoft.com/office/drawing/2014/main" id="{AE5BCA16-16B7-44E7-8B71-D2C5F7CD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29543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PRAZO PARA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</a:rPr>
              <a:t>INSTAURAÇÃO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Se não instaurar dentro do prazo*, prescreve e a Administração não pode mais punir.</a:t>
            </a:r>
          </a:p>
        </p:txBody>
      </p:sp>
      <p:sp>
        <p:nvSpPr>
          <p:cNvPr id="143373" name="Text Box 13">
            <a:extLst>
              <a:ext uri="{FF2B5EF4-FFF2-40B4-BE49-F238E27FC236}">
                <a16:creationId xmlns:a16="http://schemas.microsoft.com/office/drawing/2014/main" id="{46F81ABE-3451-41A4-8EFF-32C7F824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005992DC-67F3-47CF-93F6-F308F4E32CF4}" type="slidenum"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68</a:t>
            </a:fld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5E3A595-4CD5-4642-9CB1-29AB84634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8288" y="981075"/>
            <a:ext cx="7605712" cy="877888"/>
          </a:xfrm>
        </p:spPr>
        <p:txBody>
          <a:bodyPr lIns="90000" tIns="46800" rIns="90000" bIns="46800"/>
          <a:lstStyle/>
          <a:p>
            <a:pPr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Lei de Acesso à Informação (Lei nº 12.527)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5414639-B5F3-49E9-B604-01617098CBD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7025" y="2636838"/>
            <a:ext cx="8569325" cy="3133725"/>
          </a:xfrm>
        </p:spPr>
        <p:txBody>
          <a:bodyPr lIns="0" tIns="0" rIns="0" bIns="0" anchor="ctr"/>
          <a:lstStyle/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SIGILO INTERNO</a:t>
            </a:r>
          </a:p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- Hipótese extraordinária de negativa de acesso à informação</a:t>
            </a:r>
          </a:p>
          <a:p>
            <a:pPr marL="0" lvl="1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SIGILO EXTERNO</a:t>
            </a:r>
          </a:p>
          <a:p>
            <a:pPr marL="0" lvl="1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- Principais hipóteses de negativas: documento preparatório, pedido desproporcional, informação inexistente ou não localizada, informação pessoal, sigilo judicial e de inquérito policial, sigilo empresarial, sigilo profissional e classificação da informação.</a:t>
            </a:r>
          </a:p>
          <a:p>
            <a:pPr marL="0" lvl="1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NECESSIDADE DE PROCURAÇÃO - INFORMAÇÃO SIGILOSA</a:t>
            </a:r>
          </a:p>
          <a:p>
            <a:pPr marL="0" lvl="1" indent="0" algn="just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SANÇÕES PARA O DESCUMPRIMENTO</a:t>
            </a:r>
          </a:p>
        </p:txBody>
      </p:sp>
      <p:sp>
        <p:nvSpPr>
          <p:cNvPr id="145412" name="Text Box 5">
            <a:extLst>
              <a:ext uri="{FF2B5EF4-FFF2-40B4-BE49-F238E27FC236}">
                <a16:creationId xmlns:a16="http://schemas.microsoft.com/office/drawing/2014/main" id="{FD6A3799-0E2A-44E8-A623-5EBA8BA5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4F20FE2-3A39-4ADC-9598-F4304D888D34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69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413" name="Espaço Reservado para Número de Slide 1">
            <a:extLst>
              <a:ext uri="{FF2B5EF4-FFF2-40B4-BE49-F238E27FC236}">
                <a16:creationId xmlns:a16="http://schemas.microsoft.com/office/drawing/2014/main" id="{49040CE3-8046-469A-8455-0B297E732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5CB5EA-FCB4-4E64-BEBB-61B4EBD83F75}" type="slidenum">
              <a:rPr lang="en-US" altLang="pt-BR" smtClean="0"/>
              <a:pPr/>
              <a:t>69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62E68F0-03F8-4AD4-A359-4E35B543B84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692150"/>
            <a:ext cx="8532812" cy="6696075"/>
          </a:xfrm>
        </p:spPr>
        <p:txBody>
          <a:bodyPr lIns="0" tIns="0" rIns="0" bIns="0" anchor="ctr"/>
          <a:lstStyle/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800" b="1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600" b="1" dirty="0">
                <a:solidFill>
                  <a:srgbClr val="006699"/>
                </a:solidFill>
                <a:latin typeface="Arial" pitchFamily="34" charset="0"/>
              </a:rPr>
              <a:t>Direito do Trabalho – Aspectos Gerais</a:t>
            </a: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Normativos</a:t>
            </a:r>
          </a:p>
          <a:p>
            <a:pPr eaLnBrk="1" hangingPunct="1"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CLT, Normas Internas e Legislação Subsidiária</a:t>
            </a: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Estabilidade </a:t>
            </a:r>
            <a:r>
              <a:rPr lang="pt-BR" altLang="en-US" sz="2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não é </a:t>
            </a: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garantida </a:t>
            </a:r>
          </a:p>
          <a:p>
            <a:pPr eaLnBrk="1" hangingPunct="1"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Súmula TST 390/05</a:t>
            </a: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Dispensa por Justa Causa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Art. 482, CLT;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 Enunciado TST nº 77/03 (Procedimento - Desnecessidade)</a:t>
            </a: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Dispensa sem Justa Causa – Motivação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Correios (Resolução TST 143/07 e STF-RE 220.906-DF)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000" dirty="0">
                <a:latin typeface="Arial" pitchFamily="34" charset="0"/>
                <a:ea typeface="MS PGothic" pitchFamily="34" charset="-128"/>
              </a:rPr>
              <a:t> Prestadoras de Serviço Público (RE 589998)*</a:t>
            </a: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200" b="1" dirty="0">
              <a:latin typeface="Arial" pitchFamily="34" charset="0"/>
              <a:ea typeface="MS PGothic" pitchFamily="34" charset="-128"/>
            </a:endParaRPr>
          </a:p>
          <a:p>
            <a:pPr marL="0" indent="0" algn="just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en-US" sz="24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en-US" sz="2400" b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en-US" sz="24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DAD2D3F3-85CB-4F4B-A6E4-F41D70E8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9F46A60B-E041-463B-92B0-FCE3004A001D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Espaço Reservado para Número de Slide 1">
            <a:extLst>
              <a:ext uri="{FF2B5EF4-FFF2-40B4-BE49-F238E27FC236}">
                <a16:creationId xmlns:a16="http://schemas.microsoft.com/office/drawing/2014/main" id="{6BCF4EA6-6D60-4F42-80E0-52972BF98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85A3D1-8E4D-4A92-90D6-D3D6782D7238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B2FB3C7-17ED-470A-B93E-EC967E01C8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9638" y="1020763"/>
            <a:ext cx="7605712" cy="877887"/>
          </a:xfrm>
        </p:spPr>
        <p:txBody>
          <a:bodyPr lIns="90000" tIns="46800" rIns="90000" bIns="46800"/>
          <a:lstStyle/>
          <a:p>
            <a:pPr eaLnBrk="1" hangingPunct="1"/>
            <a:r>
              <a:rPr lang="pt-BR" altLang="en-US" sz="2600" b="1" u="sng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Suspensão</a:t>
            </a: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e Interrupção – Contrato Trabalho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53AFF322-706D-4DF5-BCC2-46D0A9DE5E3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2738" y="3590925"/>
            <a:ext cx="8569325" cy="1117600"/>
          </a:xfrm>
        </p:spPr>
        <p:txBody>
          <a:bodyPr lIns="0" tIns="0" rIns="0" bIns="0" anchor="ctr"/>
          <a:lstStyle/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Suspensão do Contrato de Trabalho</a:t>
            </a:r>
          </a:p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Ampla e bilateral sustação dos efeitos do contrato empregatício;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Praticamente todas as clausulas contratuais não se aplicam no período;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Algumas obrigações recíprocas permanecem;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Exemplos: prestação de serviço militar, encargo público obrigatório, afastamento previdenciário, aposentadoria provisória (incapacitado), participação em greve, eleição para cargo de direção sindical 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Suspensão e dispensa por justa causa (diferenças em relação ao momento em que a irregularidade é praticada);</a:t>
            </a:r>
          </a:p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0" name="Text Box 5">
            <a:extLst>
              <a:ext uri="{FF2B5EF4-FFF2-40B4-BE49-F238E27FC236}">
                <a16:creationId xmlns:a16="http://schemas.microsoft.com/office/drawing/2014/main" id="{E6DEB2EB-EA55-494A-ABE7-86800217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7E42798-FDBE-461F-9CE3-82C695EAA2D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70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Espaço Reservado para Número de Slide 1">
            <a:extLst>
              <a:ext uri="{FF2B5EF4-FFF2-40B4-BE49-F238E27FC236}">
                <a16:creationId xmlns:a16="http://schemas.microsoft.com/office/drawing/2014/main" id="{B465D1EF-B123-47AB-BBF7-69232359B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7964F8-2D99-46F4-8AB1-63A9BAB14AA1}" type="slidenum">
              <a:rPr lang="en-US" altLang="pt-BR" smtClean="0"/>
              <a:pPr/>
              <a:t>70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A0FCF80E-7E7C-47C5-A3A5-8AD83DB355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9638" y="1020763"/>
            <a:ext cx="7605712" cy="877887"/>
          </a:xfrm>
        </p:spPr>
        <p:txBody>
          <a:bodyPr lIns="90000" tIns="46800" rIns="90000" bIns="46800"/>
          <a:lstStyle/>
          <a:p>
            <a:pPr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Suspensão e </a:t>
            </a:r>
            <a:r>
              <a:rPr lang="pt-BR" altLang="en-US" sz="2600" b="1" u="sng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Interrupção</a:t>
            </a: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– Contrato Trabalho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53AFF322-706D-4DF5-BCC2-46D0A9DE5E3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2738" y="3141663"/>
            <a:ext cx="8569325" cy="1116012"/>
          </a:xfrm>
        </p:spPr>
        <p:txBody>
          <a:bodyPr lIns="0" tIns="0" rIns="0" bIns="0" anchor="ctr"/>
          <a:lstStyle/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Interrupção do Contrato de Trabalho</a:t>
            </a:r>
          </a:p>
          <a:p>
            <a:pPr marL="0" indent="0" algn="just" eaLnBrk="1" hangingPunct="1">
              <a:lnSpc>
                <a:spcPct val="124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Sustação provisória da prestação obreira de serviços apenas;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Todas as clausulas contratuais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permenecem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(tempo de serviço, salário);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Exemplos: jurado, testemunha, afastamento por motivo de doença até 15 dias, descansos trabalhistas, licença maternidade*, 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Efeitos contratuais: manutenção das obrigações empresariais, inviabilidade de dispensa desmotivada obreira;</a:t>
            </a:r>
          </a:p>
          <a:p>
            <a:pPr algn="just" eaLnBrk="1" hangingPunct="1">
              <a:lnSpc>
                <a:spcPct val="124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Interrupção e justa causa: (análise do momento da irregularidade);</a:t>
            </a:r>
          </a:p>
        </p:txBody>
      </p:sp>
      <p:sp>
        <p:nvSpPr>
          <p:cNvPr id="149508" name="Text Box 5">
            <a:extLst>
              <a:ext uri="{FF2B5EF4-FFF2-40B4-BE49-F238E27FC236}">
                <a16:creationId xmlns:a16="http://schemas.microsoft.com/office/drawing/2014/main" id="{487A6209-33FF-4762-8102-2C90DB80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B43F360C-C271-470D-91F4-BBA3B5CBDDE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71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9509" name="Espaço Reservado para Número de Slide 1">
            <a:extLst>
              <a:ext uri="{FF2B5EF4-FFF2-40B4-BE49-F238E27FC236}">
                <a16:creationId xmlns:a16="http://schemas.microsoft.com/office/drawing/2014/main" id="{E05A8C07-97DF-42D4-A941-E7C1C07B8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D10932-CF4E-4BFC-84FC-3B67F389D136}" type="slidenum">
              <a:rPr lang="en-US" altLang="pt-BR" smtClean="0"/>
              <a:pPr/>
              <a:t>71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>
            <a:extLst>
              <a:ext uri="{FF2B5EF4-FFF2-40B4-BE49-F238E27FC236}">
                <a16:creationId xmlns:a16="http://schemas.microsoft.com/office/drawing/2014/main" id="{0373521E-6418-4D9C-B90C-92B7B6AD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86042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600" b="1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600" b="1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6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51555" name="Text Box 2">
            <a:extLst>
              <a:ext uri="{FF2B5EF4-FFF2-40B4-BE49-F238E27FC236}">
                <a16:creationId xmlns:a16="http://schemas.microsoft.com/office/drawing/2014/main" id="{AC21568E-A56B-4276-8651-5FFB03A9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835342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Endereço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en-US" sz="2400" u="sng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www.cgu.gov.br/cguPad</a:t>
            </a:r>
            <a:endParaRPr lang="pt-BR" altLang="en-US" sz="24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24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Função</a:t>
            </a:r>
            <a:r>
              <a:rPr lang="pt-B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: Armazenar e disponibilizar, via web, as informações sobre os processos disciplinares instaurados no âmbito dos órgãos e entidades que compõem o Sistema de Correição do Poder Executivo Federal</a:t>
            </a: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en-US" sz="2400" b="1">
                <a:latin typeface="Arial" panose="020B0604020202020204" pitchFamily="34" charset="0"/>
              </a:rPr>
              <a:t>Contato: </a:t>
            </a:r>
            <a:r>
              <a:rPr lang="pt-BR" altLang="en-US" sz="2400" u="sng">
                <a:solidFill>
                  <a:srgbClr val="0070C0"/>
                </a:solidFill>
                <a:latin typeface="Arial" panose="020B0604020202020204" pitchFamily="34" charset="0"/>
              </a:rPr>
              <a:t>cgu.pad@cgu.gov.br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>
              <a:latin typeface="Arial" panose="020B0604020202020204" pitchFamily="34" charset="0"/>
            </a:endParaRPr>
          </a:p>
        </p:txBody>
      </p:sp>
      <p:sp>
        <p:nvSpPr>
          <p:cNvPr id="151556" name="Text Box 5">
            <a:extLst>
              <a:ext uri="{FF2B5EF4-FFF2-40B4-BE49-F238E27FC236}">
                <a16:creationId xmlns:a16="http://schemas.microsoft.com/office/drawing/2014/main" id="{4AA15D6D-F18C-456D-B39E-C22A7F60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D22B6E1-EAC0-48FF-9D0F-5686D58459F9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72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1557" name="Picture 3">
            <a:extLst>
              <a:ext uri="{FF2B5EF4-FFF2-40B4-BE49-F238E27FC236}">
                <a16:creationId xmlns:a16="http://schemas.microsoft.com/office/drawing/2014/main" id="{CF2701D9-7D96-41D0-939C-D40FEFF0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38225"/>
            <a:ext cx="763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Espaço Reservado para Número de Slide 1">
            <a:extLst>
              <a:ext uri="{FF2B5EF4-FFF2-40B4-BE49-F238E27FC236}">
                <a16:creationId xmlns:a16="http://schemas.microsoft.com/office/drawing/2014/main" id="{1FBD91FF-0BA9-42E8-AE08-584DB29DE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ED3A1D-922B-4E77-A3CB-5887F8BB0BB9}" type="slidenum">
              <a:rPr lang="en-US" altLang="pt-BR" smtClean="0"/>
              <a:pPr/>
              <a:t>72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CA61B37-0568-4D6A-8099-75450738A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5663" y="908050"/>
            <a:ext cx="7604125" cy="877888"/>
          </a:xfrm>
        </p:spPr>
        <p:txBody>
          <a:bodyPr lIns="90000" tIns="46800" rIns="90000" bIns="46800"/>
          <a:lstStyle/>
          <a:p>
            <a:pPr algn="ctr"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Nulidades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2A4C22C-8D5E-423D-AD36-C6C14CB1DBC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4213" y="1844675"/>
            <a:ext cx="7351712" cy="3133725"/>
          </a:xfrm>
        </p:spPr>
        <p:txBody>
          <a:bodyPr lIns="0" tIns="0" rIns="0" bIns="0" anchor="ctr"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pt-BR" altLang="en-US" sz="2400" u="sng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Wingdings" panose="05000000000000000000" pitchFamily="2" charset="2"/>
              <a:buChar char="Ø"/>
            </a:pP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  <a:r>
              <a:rPr lang="pt-BR" altLang="en-US" sz="2400" u="sng">
                <a:ea typeface="MS PGothic" panose="020B0600070205080204" pitchFamily="34" charset="-128"/>
              </a:rPr>
              <a:t>ó</a:t>
            </a: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 h</a:t>
            </a:r>
            <a:r>
              <a:rPr lang="pt-BR" altLang="en-US" sz="2400" u="sng">
                <a:ea typeface="MS PGothic" panose="020B0600070205080204" pitchFamily="34" charset="-128"/>
              </a:rPr>
              <a:t>á</a:t>
            </a: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 nulidade se comprovado preju</a:t>
            </a:r>
            <a:r>
              <a:rPr lang="pt-BR" altLang="en-US" sz="2400" u="sng">
                <a:ea typeface="MS PGothic" panose="020B0600070205080204" pitchFamily="34" charset="-128"/>
              </a:rPr>
              <a:t>í</a:t>
            </a: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zo à ampla defesa:</a:t>
            </a:r>
            <a:r>
              <a:rPr lang="pt-BR" altLang="en-US" sz="24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pt-BR" altLang="en-US" sz="2400" i="1">
                <a:latin typeface="Arial" panose="020B0604020202020204" pitchFamily="34" charset="0"/>
                <a:ea typeface="MS PGothic" panose="020B0600070205080204" pitchFamily="34" charset="-128"/>
              </a:rPr>
              <a:t>pas de nullit</a:t>
            </a:r>
            <a:r>
              <a:rPr lang="pt-BR" altLang="en-US" sz="2400" i="1">
                <a:ea typeface="MS PGothic" panose="020B0600070205080204" pitchFamily="34" charset="-128"/>
              </a:rPr>
              <a:t>é</a:t>
            </a:r>
            <a:r>
              <a:rPr lang="pt-BR" altLang="en-US" sz="2400" i="1">
                <a:latin typeface="Arial" panose="020B0604020202020204" pitchFamily="34" charset="0"/>
                <a:ea typeface="MS PGothic" panose="020B0600070205080204" pitchFamily="34" charset="-128"/>
              </a:rPr>
              <a:t> sans grief </a:t>
            </a:r>
            <a:r>
              <a:rPr lang="pt-BR" altLang="en-US" sz="2400">
                <a:latin typeface="Arial" panose="020B0604020202020204" pitchFamily="34" charset="0"/>
                <a:ea typeface="MS PGothic" panose="020B0600070205080204" pitchFamily="34" charset="-128"/>
              </a:rPr>
              <a:t>(STJ: MS 8.259-DF e MS 7.863-DF).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pt-BR" altLang="en-US" sz="1200" u="sng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buFont typeface="Wingdings" panose="05000000000000000000" pitchFamily="2" charset="2"/>
              <a:buChar char="Ø"/>
            </a:pP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No</a:t>
            </a:r>
            <a:r>
              <a:rPr lang="pt-BR" altLang="en-US" sz="2400" u="sng">
                <a:ea typeface="MS PGothic" panose="020B0600070205080204" pitchFamily="34" charset="-128"/>
              </a:rPr>
              <a:t>ç</a:t>
            </a: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ão de preju</a:t>
            </a:r>
            <a:r>
              <a:rPr lang="pt-BR" altLang="en-US" sz="2400" u="sng">
                <a:ea typeface="MS PGothic" panose="020B0600070205080204" pitchFamily="34" charset="-128"/>
              </a:rPr>
              <a:t>í</a:t>
            </a:r>
            <a:r>
              <a:rPr lang="pt-BR" altLang="en-US" sz="2400" u="sng">
                <a:latin typeface="Arial" panose="020B0604020202020204" pitchFamily="34" charset="0"/>
                <a:ea typeface="MS PGothic" panose="020B0600070205080204" pitchFamily="34" charset="-128"/>
              </a:rPr>
              <a:t>zo:</a:t>
            </a:r>
            <a:r>
              <a:rPr lang="pt-BR" altLang="en-US" sz="2400">
                <a:latin typeface="Arial" panose="020B0604020202020204" pitchFamily="34" charset="0"/>
                <a:ea typeface="MS PGothic" panose="020B0600070205080204" pitchFamily="34" charset="-128"/>
              </a:rPr>
              <a:t> preju</a:t>
            </a:r>
            <a:r>
              <a:rPr lang="pt-BR" altLang="en-US" sz="2400">
                <a:ea typeface="MS PGothic" panose="020B0600070205080204" pitchFamily="34" charset="-128"/>
              </a:rPr>
              <a:t>í</a:t>
            </a:r>
            <a:r>
              <a:rPr lang="pt-BR" altLang="en-US" sz="2400">
                <a:latin typeface="Arial" panose="020B0604020202020204" pitchFamily="34" charset="0"/>
                <a:ea typeface="MS PGothic" panose="020B0600070205080204" pitchFamily="34" charset="-128"/>
              </a:rPr>
              <a:t>zo concreto para a defesa (STF: MS 22.055-RS).</a:t>
            </a:r>
          </a:p>
          <a:p>
            <a:pPr marL="0" indent="0" algn="just" eaLnBrk="1" hangingPunct="1">
              <a:buFontTx/>
              <a:buNone/>
            </a:pPr>
            <a:endParaRPr lang="pt-BR" altLang="en-US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04" name="Text Box 5">
            <a:extLst>
              <a:ext uri="{FF2B5EF4-FFF2-40B4-BE49-F238E27FC236}">
                <a16:creationId xmlns:a16="http://schemas.microsoft.com/office/drawing/2014/main" id="{70D127C1-1392-4491-A2EC-86249A7A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7BCBAB92-1836-48F6-ABD1-02C9A7F3D975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73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05" name="Espaço Reservado para Número de Slide 1">
            <a:extLst>
              <a:ext uri="{FF2B5EF4-FFF2-40B4-BE49-F238E27FC236}">
                <a16:creationId xmlns:a16="http://schemas.microsoft.com/office/drawing/2014/main" id="{3D131D8A-BAC3-4EDE-B779-817C84CE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0A66FDA-9C3A-41F4-94AB-B244DD9E36C6}" type="slidenum">
              <a:rPr lang="en-US" altLang="pt-BR" smtClean="0"/>
              <a:pPr/>
              <a:t>73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8942A2E7-836B-4495-9383-77DE54FE1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7650" y="908050"/>
            <a:ext cx="7626350" cy="433388"/>
          </a:xfrm>
        </p:spPr>
        <p:txBody>
          <a:bodyPr/>
          <a:lstStyle/>
          <a:p>
            <a:pPr eaLnBrk="1" hangingPunct="1"/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Alegações de Defesa X Nulidades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0C0A954-FEF9-4674-8203-6AFE35A66C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1825" y="1535113"/>
            <a:ext cx="7561263" cy="5184775"/>
          </a:xfrm>
        </p:spPr>
        <p:txBody>
          <a:bodyPr/>
          <a:lstStyle/>
          <a:p>
            <a:pPr marL="179388" lvl="1" indent="0" algn="just" eaLnBrk="1" hangingPunct="1">
              <a:lnSpc>
                <a:spcPct val="95000"/>
              </a:lnSpc>
              <a:buFontTx/>
              <a:buNone/>
              <a:defRPr/>
            </a:pPr>
            <a:endParaRPr lang="pt-BR" altLang="en-US" sz="800" dirty="0">
              <a:ea typeface="MS PGothic" pitchFamily="34" charset="-128"/>
            </a:endParaRPr>
          </a:p>
          <a:p>
            <a:pPr marL="522288" lvl="1" indent="-34290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endParaRPr lang="pt-BR" alt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22288" lvl="1" indent="-34290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Portaria instauradora que não delimita a acusação. </a:t>
            </a:r>
          </a:p>
          <a:p>
            <a:pPr marL="350838" lvl="1" indent="-17145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endParaRPr lang="pt-BR" altLang="en-US" sz="8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22288" lvl="1" indent="-34290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Negativa de carga do processo fora da repartição. </a:t>
            </a:r>
          </a:p>
          <a:p>
            <a:pPr marL="350838" lvl="1" indent="-17145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endParaRPr lang="pt-BR" altLang="en-US" sz="8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22288" lvl="1" indent="-34290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Ausência de notificação do Relatório Final.</a:t>
            </a:r>
          </a:p>
          <a:p>
            <a:pPr marL="350838" lvl="1" indent="-17145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endParaRPr lang="pt-BR" altLang="en-US" sz="8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22288" lvl="1" indent="-342900" algn="just" eaLnBrk="1" hangingPunct="1">
              <a:lnSpc>
                <a:spcPct val="95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Impossibilidade de utilização de prova emprestada. </a:t>
            </a: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199CCBA2-3633-474D-9C99-635C1A04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12D484AF-5ED2-4A40-89C9-AF7577529A03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74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5653" name="Espaço Reservado para Número de Slide 1">
            <a:extLst>
              <a:ext uri="{FF2B5EF4-FFF2-40B4-BE49-F238E27FC236}">
                <a16:creationId xmlns:a16="http://schemas.microsoft.com/office/drawing/2014/main" id="{F8BC5436-6C4F-41E9-9571-C72369D0F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267F7E-65DD-439B-8A79-441E5AD0ED36}" type="slidenum">
              <a:rPr lang="en-US" altLang="pt-BR" smtClean="0"/>
              <a:pPr/>
              <a:t>74</a:t>
            </a:fld>
            <a:endParaRPr lang="en-US" alt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ítulo 1">
            <a:extLst>
              <a:ext uri="{FF2B5EF4-FFF2-40B4-BE49-F238E27FC236}">
                <a16:creationId xmlns:a16="http://schemas.microsoft.com/office/drawing/2014/main" id="{B9B93334-E6DE-4C4D-BF1B-8DD44CEA8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7699" name="Subtítulo 2">
            <a:extLst>
              <a:ext uri="{FF2B5EF4-FFF2-40B4-BE49-F238E27FC236}">
                <a16:creationId xmlns:a16="http://schemas.microsoft.com/office/drawing/2014/main" id="{86C70044-BA8E-492B-BADE-E6350D724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4DE17C3-AFFF-47CB-BB07-D4066706BF4B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836613"/>
          <a:ext cx="8685213" cy="550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11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Principais Fundamentos de Reintegrações Realizadas pelo STJ desde 2004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Fundamento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DESPROPORCIONALIDADE ENTRE CONDUTA E PUNIÇÃO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18,47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IMPOSSIBILIDADE DE PRESUNÇÃO DE ACUMULAÇÃO ILEGAL DE CARGOS EM VIRTUDE DE LIMITES DE HORAS SEMANAIS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13,96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FALTA DE COMPETÊNCIA DA COMISSÃO APURATÓRIA NA CONDUÇÃO DE PAD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8,11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AUSÊNCIA DE DEFENSOR DATIVO OU ADVOGADO CONSTITUÍDO (SÚMULA 343)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AGRAVAMENTO DA PENALIDADE APLICADA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6,76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PRESCRIÇÃO DA CAPACIDADE PUNITIVA DO ESTADO - PRESCRIÇÃO ADMINISTRATIVA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CONJUNTO PROBATÓRIO INSUFICIENTE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O ACUSADO NÃO PODE APRESENTAR DEFESA DE TODOS OS FATOS QUE LEVARAM À PUNIÇÃO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SITUAÇÃO DE MEMBRO DE COMISSÃO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AUSÊNCIA DA COMPROVAÇÃO DE ANIMUS ABANDONANDI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O ACUSADO NÃO PARTICIPOU DA PRODUÇÃO DE TODAS AS PROVAS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DISCORDÂNCIA DA AUTORIDADE JULGADORA NÃO DEVIDAMENTE FUNDAMENTADA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CAPACIDADE PUNITIVA POR ABANDONO PRESCRITA, EXONERAÇÃO EX OFFICIO BASEADA NO GQ-207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PRESCRIÇÃO DA CAPACIDADE PUNITIVA DO ESTADO - PRESCRIÇÃO PENAL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INADEQUAÇÃO DO ENQUADRAMENTO LEGAL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NÃO INFORMADO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ABSOLVIÇÃO CRIMINAL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INOBSERVÂNCIA DOS PRAZOS PARA AVISAR AO ACUSADO SOBRE DILIGÊNCIAS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OUTRAS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6,76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F6A1F33-CEA4-406B-AC13-E47C1F9C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37318"/>
            <a:ext cx="5328366" cy="640135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FD8C285-717C-4BE4-8202-715977801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656" y="2141537"/>
            <a:ext cx="7344688" cy="4351338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E2B197-00A9-4DA9-8E38-192E38F5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FA92-0B73-438C-9350-98ED2EC79B7E}" type="slidenum">
              <a:rPr lang="en-US" altLang="pt-BR" smtClean="0"/>
              <a:pPr>
                <a:defRPr/>
              </a:pPr>
              <a:t>76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01820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F769C2-F8CF-47BF-941C-1FA4FA0D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FA92-0B73-438C-9350-98ED2EC79B7E}" type="slidenum">
              <a:rPr lang="en-US" altLang="pt-BR" smtClean="0"/>
              <a:pPr>
                <a:defRPr/>
              </a:pPr>
              <a:t>77</a:t>
            </a:fld>
            <a:endParaRPr lang="en-US" altLang="pt-B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97084B2-0860-40DC-B889-EEEF3A34F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38" y="3140968"/>
            <a:ext cx="4820323" cy="29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1E5F2C-4F92-4658-A129-78F61DF9A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08" y="2085852"/>
            <a:ext cx="6882981" cy="9144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209A52-9026-4F9B-9AD2-0FF439783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212256"/>
            <a:ext cx="532836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73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81FE5B-471E-4CF4-B5A9-5D2E99E6B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08960"/>
            <a:ext cx="7886700" cy="318466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975B37-1612-4BF4-8BCB-5D4D76F8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FA92-0B73-438C-9350-98ED2EC79B7E}" type="slidenum">
              <a:rPr lang="en-US" altLang="pt-BR" smtClean="0"/>
              <a:pPr>
                <a:defRPr/>
              </a:pPr>
              <a:t>78</a:t>
            </a:fld>
            <a:endParaRPr lang="en-US" altLang="pt-BR"/>
          </a:p>
        </p:txBody>
      </p:sp>
      <p:sp>
        <p:nvSpPr>
          <p:cNvPr id="6" name="Rectangle 815">
            <a:extLst>
              <a:ext uri="{FF2B5EF4-FFF2-40B4-BE49-F238E27FC236}">
                <a16:creationId xmlns:a16="http://schemas.microsoft.com/office/drawing/2014/main" id="{520B8E4D-E646-416B-9A26-61C5EC69C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08720"/>
            <a:ext cx="7886700" cy="13255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BR" sz="2359" b="1" dirty="0">
                <a:solidFill>
                  <a:srgbClr val="006699"/>
                </a:solidFill>
                <a:latin typeface="+mj-lt"/>
              </a:rPr>
              <a:t>SISCOR-PEF - REINTEGRAÇÕES</a:t>
            </a:r>
            <a:endParaRPr lang="pt-BR" sz="1452" b="1" dirty="0">
              <a:solidFill>
                <a:srgbClr val="0066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6535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8EB11-00E1-43CE-BF48-EF583171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3455"/>
            <a:ext cx="7886700" cy="1325563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006699"/>
                </a:solidFill>
              </a:rPr>
              <a:t>SISCOR-PEF –</a:t>
            </a:r>
            <a:br>
              <a:rPr lang="pt-BR" sz="2800" b="1" dirty="0">
                <a:solidFill>
                  <a:srgbClr val="006699"/>
                </a:solidFill>
              </a:rPr>
            </a:br>
            <a:br>
              <a:rPr lang="pt-BR" sz="1800" b="1" dirty="0">
                <a:solidFill>
                  <a:srgbClr val="006699"/>
                </a:solidFill>
              </a:rPr>
            </a:br>
            <a:r>
              <a:rPr lang="pt-BR" sz="2800" b="1" dirty="0">
                <a:solidFill>
                  <a:srgbClr val="006699"/>
                </a:solidFill>
                <a:ea typeface="MS PGothic" panose="020B0600070205080204" pitchFamily="34" charset="-128"/>
                <a:cs typeface="+mn-cs"/>
              </a:rPr>
              <a:t>RESULTADOS</a:t>
            </a:r>
            <a:endParaRPr lang="pt-BR" sz="54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27D6C7C-FAFD-4C91-B643-B231F13CD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36912"/>
            <a:ext cx="7886700" cy="2933899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3005FD-221C-4B71-B6CC-04C4C3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FA92-0B73-438C-9350-98ED2EC79B7E}" type="slidenum">
              <a:rPr lang="en-US" altLang="pt-BR" smtClean="0"/>
              <a:pPr>
                <a:defRPr/>
              </a:pPr>
              <a:t>79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850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5A517D7-F016-409B-BA59-04484388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046163"/>
            <a:ext cx="750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Classificação dos agentes públicos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5AF2809-47B3-4D2A-89B1-D4237D566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81692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1</a:t>
            </a:r>
            <a:r>
              <a:rPr lang="pt-BR" altLang="en-US" sz="24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. </a:t>
            </a: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Agentes políticos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2. Servidores Estatais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2.1. Servidores públicos estatutários (Lei 8.112/90)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</a:t>
            </a:r>
            <a:r>
              <a:rPr lang="pt-BR" altLang="en-US" sz="2000" b="1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2.2. Empregados públicos de empresas estatais - CLT</a:t>
            </a:r>
          </a:p>
          <a:p>
            <a:pPr marL="812800" indent="-471488"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tabLst>
                <a:tab pos="788988" algn="l"/>
                <a:tab pos="812800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2.3. Empregados públicos – Lei 9.962/2000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	2.4. Servidores temporários (Lei 8.745/93)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3. Militares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4. Particulares em colaboração com o poder público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  <a:defRPr/>
            </a:pPr>
            <a:endParaRPr lang="pt-BR" altLang="en-US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</p:txBody>
      </p:sp>
      <p:sp>
        <p:nvSpPr>
          <p:cNvPr id="20484" name="Text Box 9">
            <a:extLst>
              <a:ext uri="{FF2B5EF4-FFF2-40B4-BE49-F238E27FC236}">
                <a16:creationId xmlns:a16="http://schemas.microsoft.com/office/drawing/2014/main" id="{94160885-BDB0-4A22-AB6C-A13D3784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D67667EB-83CD-4EED-B14C-0CF77CB8FE36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8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Espaço Reservado para Número de Slide 1">
            <a:extLst>
              <a:ext uri="{FF2B5EF4-FFF2-40B4-BE49-F238E27FC236}">
                <a16:creationId xmlns:a16="http://schemas.microsoft.com/office/drawing/2014/main" id="{959B02C3-B718-42DD-B438-11D5E9101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66A483-0A41-4A59-BE4B-8FD3DA1B2D08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CCEDE7C-F006-40D0-B40C-7E05EDE1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48" y="2852936"/>
            <a:ext cx="7017104" cy="3353091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F5ADFB-A378-462C-B01C-8C094E16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FA92-0B73-438C-9350-98ED2EC79B7E}" type="slidenum">
              <a:rPr lang="en-US" altLang="pt-BR" smtClean="0"/>
              <a:pPr>
                <a:defRPr/>
              </a:pPr>
              <a:t>80</a:t>
            </a:fld>
            <a:endParaRPr lang="en-US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5510B8-FD8D-4A32-B750-A25A0D28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17" y="1124744"/>
            <a:ext cx="532836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70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98C29DED-20E5-4D99-9ED3-3E8AC79B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620713"/>
            <a:ext cx="7632700" cy="647700"/>
          </a:xfrm>
        </p:spPr>
        <p:txBody>
          <a:bodyPr/>
          <a:lstStyle/>
          <a:p>
            <a:pPr eaLnBrk="1" hangingPunct="1"/>
            <a:r>
              <a:rPr lang="pt-BR" altLang="en-US" sz="2600">
                <a:latin typeface="Arial" panose="020B0604020202020204" pitchFamily="34" charset="0"/>
                <a:ea typeface="MS PGothic" panose="020B0600070205080204" pitchFamily="34" charset="-128"/>
              </a:rPr>
              <a:t>Contatos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206464A-ECE5-47D7-8031-08B3FAF4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95438"/>
            <a:ext cx="7632700" cy="47529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E-mail</a:t>
            </a:r>
          </a:p>
          <a:p>
            <a:pPr marL="0" indent="0" eaLnBrk="1" hangingPunct="1">
              <a:buFontTx/>
              <a:buNone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hlinkClick r:id="rId3"/>
              </a:rPr>
              <a:t>treinamento.pad.crg@cgu.gov.br</a:t>
            </a: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Facebook</a:t>
            </a:r>
          </a:p>
          <a:p>
            <a:pPr marL="0" indent="0" eaLnBrk="1" hangingPunct="1">
              <a:buFontTx/>
              <a:buNone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hlinkClick r:id="rId4"/>
              </a:rPr>
              <a:t>http://www.facebook.com/pages/CGU-Controladoria-Geral-da-Uniao-oficial</a:t>
            </a: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 Twitter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  <a:hlinkClick r:id="rId5"/>
              </a:rPr>
              <a:t>http://twitter.com/cguonline</a:t>
            </a: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pt-BR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Telefone Corregedoria-Geral da União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BR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(61) 2020-7501</a:t>
            </a: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67F070E3-A260-4487-BA18-AEF3082D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02375"/>
            <a:ext cx="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endParaRPr lang="pt-BR" sz="1800">
              <a:latin typeface="Arial" charset="0"/>
              <a:ea typeface="+mn-ea"/>
            </a:endParaRPr>
          </a:p>
        </p:txBody>
      </p:sp>
      <p:sp>
        <p:nvSpPr>
          <p:cNvPr id="94214" name="Text Box 8">
            <a:extLst>
              <a:ext uri="{FF2B5EF4-FFF2-40B4-BE49-F238E27FC236}">
                <a16:creationId xmlns:a16="http://schemas.microsoft.com/office/drawing/2014/main" id="{51570D11-90BB-43C1-A180-8042FFE2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Tx/>
              <a:buNone/>
              <a:defRPr/>
            </a:pPr>
            <a:fld id="{8B02149E-7BEC-432C-B750-12E9985E502B}" type="slidenum">
              <a:rPr lang="pt-BR" altLang="pt-BR" sz="180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ts val="1125"/>
                </a:spcBef>
                <a:buFontTx/>
                <a:buNone/>
                <a:defRPr/>
              </a:pPr>
              <a:t>81</a:t>
            </a:fld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8966" name="Espaço Reservado para Número de Slide 1">
            <a:extLst>
              <a:ext uri="{FF2B5EF4-FFF2-40B4-BE49-F238E27FC236}">
                <a16:creationId xmlns:a16="http://schemas.microsoft.com/office/drawing/2014/main" id="{B8FA3ED0-CD60-4927-8A9D-EC7194D42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F72548-F73B-4792-8BFD-7709C83A8310}" type="slidenum">
              <a:rPr lang="en-US" altLang="pt-BR" smtClean="0"/>
              <a:pPr/>
              <a:t>81</a:t>
            </a:fld>
            <a:endParaRPr lang="en-US" altLang="pt-B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C0585557-BECC-4CB5-90AB-25CCE9327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692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</a:b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Processo Disciplinar - PD</a:t>
            </a:r>
          </a:p>
        </p:txBody>
      </p:sp>
      <p:sp>
        <p:nvSpPr>
          <p:cNvPr id="171011" name="Text Box 4">
            <a:extLst>
              <a:ext uri="{FF2B5EF4-FFF2-40B4-BE49-F238E27FC236}">
                <a16:creationId xmlns:a16="http://schemas.microsoft.com/office/drawing/2014/main" id="{2E3CB0FE-2707-4EEF-8806-2AE5316C1B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3300" y="2492375"/>
            <a:ext cx="7105650" cy="1801813"/>
          </a:xfrm>
          <a:ln w="41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8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Obrigado !</a:t>
            </a:r>
          </a:p>
        </p:txBody>
      </p:sp>
      <p:sp>
        <p:nvSpPr>
          <p:cNvPr id="171012" name="Text Box 5">
            <a:extLst>
              <a:ext uri="{FF2B5EF4-FFF2-40B4-BE49-F238E27FC236}">
                <a16:creationId xmlns:a16="http://schemas.microsoft.com/office/drawing/2014/main" id="{B9835A2A-463F-4524-AA40-23AE39468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157788"/>
            <a:ext cx="6742112" cy="1004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pt-BR" altLang="en-US" sz="2400" b="1">
                <a:solidFill>
                  <a:srgbClr val="000000"/>
                </a:solidFill>
              </a:rPr>
              <a:t>Formação de Membros de Comissão e Demais</a:t>
            </a:r>
          </a:p>
          <a:p>
            <a:pPr algn="ctr" eaLnBrk="1" hangingPunct="1"/>
            <a:r>
              <a:rPr lang="pt-BR" altLang="en-US" sz="2400" b="1">
                <a:solidFill>
                  <a:srgbClr val="000000"/>
                </a:solidFill>
              </a:rPr>
              <a:t>      Agentes que Atuam na Área</a:t>
            </a:r>
          </a:p>
          <a:p>
            <a:pPr algn="ctr" eaLnBrk="1" hangingPunct="1"/>
            <a:endParaRPr lang="pt-BR" altLang="en-US" sz="1800"/>
          </a:p>
        </p:txBody>
      </p:sp>
      <p:sp>
        <p:nvSpPr>
          <p:cNvPr id="95238" name="Text Box 8">
            <a:extLst>
              <a:ext uri="{FF2B5EF4-FFF2-40B4-BE49-F238E27FC236}">
                <a16:creationId xmlns:a16="http://schemas.microsoft.com/office/drawing/2014/main" id="{434F60DC-A887-4C18-A8E8-CC85D58E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Tx/>
              <a:buNone/>
              <a:defRPr/>
            </a:pPr>
            <a:fld id="{8D85EC05-BE2F-418C-99F7-C4A397321110}" type="slidenum">
              <a:rPr lang="pt-BR" altLang="pt-BR" sz="180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ts val="1125"/>
                </a:spcBef>
                <a:buFontTx/>
                <a:buNone/>
                <a:defRPr/>
              </a:pPr>
              <a:t>82</a:t>
            </a:fld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14" name="Espaço Reservado para Número de Slide 1">
            <a:extLst>
              <a:ext uri="{FF2B5EF4-FFF2-40B4-BE49-F238E27FC236}">
                <a16:creationId xmlns:a16="http://schemas.microsoft.com/office/drawing/2014/main" id="{28B4FF97-E897-41F5-9B42-548E3F882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9880BE-4CC8-43B4-AEF3-17AF110CD9E1}" type="slidenum">
              <a:rPr lang="en-US" altLang="pt-BR" smtClean="0"/>
              <a:pPr/>
              <a:t>82</a:t>
            </a:fld>
            <a:endParaRPr lang="en-US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74AE03E9-FFAB-4307-A8C9-10244A4D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917575"/>
            <a:ext cx="7632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2600" b="1">
                <a:solidFill>
                  <a:srgbClr val="006699"/>
                </a:solidFill>
                <a:latin typeface="Arial" panose="020B0604020202020204" pitchFamily="34" charset="0"/>
              </a:rPr>
              <a:t>Legislação 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B202DDC3-0919-4973-889A-8C5FE297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420938"/>
            <a:ext cx="792162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1313" indent="-33337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11425" algn="l"/>
                <a:tab pos="2684463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Constituição Federal de 1988:</a:t>
            </a:r>
          </a:p>
          <a:p>
            <a:pPr marL="7938" indent="0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Consolidação das Leis do Trabalho (CLT);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Lei nº 8.112/90;</a:t>
            </a:r>
          </a:p>
          <a:p>
            <a:pPr marL="7938" indent="0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charset="0"/>
              <a:buNone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Código Civil;</a:t>
            </a:r>
          </a:p>
          <a:p>
            <a:pPr marL="7938" indent="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Código de Processo Civil</a:t>
            </a:r>
          </a:p>
          <a:p>
            <a:pPr marL="7938" indent="0"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pt-BR" altLang="en-US" sz="2000" dirty="0">
              <a:solidFill>
                <a:srgbClr val="000000"/>
              </a:solidFill>
              <a:latin typeface="Arial" charset="0"/>
              <a:ea typeface="ＭＳ Ｐゴシック" pitchFamily="32" charset="-128"/>
              <a:cs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en-US" sz="20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Código Penal e Processo Penal</a:t>
            </a:r>
            <a:r>
              <a:rPr lang="pt-BR" altLang="en-US" sz="1800" dirty="0"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Arial" charset="0"/>
              </a:rPr>
              <a:t>;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726CA58-EB91-40FB-B9AA-D123C718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23728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22B59FFF-DB23-4170-92E9-7546D536B8FB}" type="slidenum">
              <a:rPr lang="pt-BR" altLang="en-US" sz="1800">
                <a:solidFill>
                  <a:schemeClr val="bg1"/>
                </a:solidFill>
                <a:latin typeface="Arial" panose="020B0604020202020204" pitchFamily="34" charset="0"/>
              </a:rPr>
              <a:pPr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9</a:t>
            </a:fld>
            <a:endParaRPr lang="pt-BR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Espaço Reservado para Número de Slide 1">
            <a:extLst>
              <a:ext uri="{FF2B5EF4-FFF2-40B4-BE49-F238E27FC236}">
                <a16:creationId xmlns:a16="http://schemas.microsoft.com/office/drawing/2014/main" id="{F58B6278-B4AA-4B8A-9D0E-1C1CDDBD9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B6A780-B679-4205-971D-665C259B5A9D}" type="slidenum">
              <a:rPr lang="en-US" altLang="pt-BR" smtClean="0"/>
              <a:pPr/>
              <a:t>9</a:t>
            </a:fld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1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Modelo1</Template>
  <TotalTime>21403</TotalTime>
  <Words>4554</Words>
  <Application>Microsoft Office PowerPoint</Application>
  <PresentationFormat>Apresentação na tela (4:3)</PresentationFormat>
  <Paragraphs>989</Paragraphs>
  <Slides>82</Slides>
  <Notes>76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82</vt:i4>
      </vt:variant>
    </vt:vector>
  </HeadingPairs>
  <TitlesOfParts>
    <vt:vector size="95" baseType="lpstr">
      <vt:lpstr>MS PGothic</vt:lpstr>
      <vt:lpstr>MS PGothic</vt:lpstr>
      <vt:lpstr>Arial</vt:lpstr>
      <vt:lpstr>Calibri</vt:lpstr>
      <vt:lpstr>Calibri Light</vt:lpstr>
      <vt:lpstr>Humanst521 BT</vt:lpstr>
      <vt:lpstr>Humnst777 Blk BT</vt:lpstr>
      <vt:lpstr>Lucida Sans Unicode</vt:lpstr>
      <vt:lpstr>Times New Roman</vt:lpstr>
      <vt:lpstr>Wingdings</vt:lpstr>
      <vt:lpstr>Modelo1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2ª Fase: Instrução</vt:lpstr>
      <vt:lpstr>Organização Processual</vt:lpstr>
      <vt:lpstr>Instrução Probatória (Provas)</vt:lpstr>
      <vt:lpstr>Instrução Probatória </vt:lpstr>
      <vt:lpstr>Instrução: Convocação</vt:lpstr>
      <vt:lpstr>Instrução: Intimação</vt:lpstr>
      <vt:lpstr>Apresentação do PowerPoint</vt:lpstr>
      <vt:lpstr>Instrução: Diligências</vt:lpstr>
      <vt:lpstr>Instrução: Perícias</vt:lpstr>
      <vt:lpstr>Instrução: Perícias</vt:lpstr>
      <vt:lpstr>Instrução: Depoimentos</vt:lpstr>
      <vt:lpstr>Instrução: Deslocamentos para Oitivas</vt:lpstr>
      <vt:lpstr>Instrução: Interrogatório</vt:lpstr>
      <vt:lpstr>Instrução: Interrogatório do Acusado</vt:lpstr>
      <vt:lpstr>Infrações disciplinares </vt:lpstr>
      <vt:lpstr>Deveres</vt:lpstr>
      <vt:lpstr>Proibições (Exemplos) </vt:lpstr>
      <vt:lpstr>Art. 482 da CLT – Hipóteses de justa causa.</vt:lpstr>
      <vt:lpstr>Art. 482 da CLT – Hipóteses de justa causa.</vt:lpstr>
      <vt:lpstr>Apresentação do PowerPoint</vt:lpstr>
      <vt:lpstr>3° Fase: Relatório Preliminar (indiciação)</vt:lpstr>
      <vt:lpstr>Citação</vt:lpstr>
      <vt:lpstr>Defesa</vt:lpstr>
      <vt:lpstr>Revelia </vt:lpstr>
      <vt:lpstr>Súmula Vinculante nº 5/STF (07/05/08)</vt:lpstr>
      <vt:lpstr>Relatório Final </vt:lpstr>
      <vt:lpstr>Remessa do Relatório Final - Autoridade Instauradora</vt:lpstr>
      <vt:lpstr>Situação específica: Acumulação ilegal de Empregos </vt:lpstr>
      <vt:lpstr>Situação específica: Abandono de Emprego</vt:lpstr>
      <vt:lpstr>Apresentação do PowerPoint</vt:lpstr>
      <vt:lpstr>Apresentação do PowerPoint</vt:lpstr>
      <vt:lpstr>Apresentação do PowerPoint</vt:lpstr>
      <vt:lpstr>Apresentação do PowerPoint</vt:lpstr>
      <vt:lpstr>Lei de Acesso à Informação (Lei nº 12.527)</vt:lpstr>
      <vt:lpstr>Suspensão e Interrupção – Contrato Trabalho</vt:lpstr>
      <vt:lpstr>Suspensão e Interrupção – Contrato Trabalho</vt:lpstr>
      <vt:lpstr>Apresentação do PowerPoint</vt:lpstr>
      <vt:lpstr>Nulidades</vt:lpstr>
      <vt:lpstr>Alegações de Defesa X Nulidades</vt:lpstr>
      <vt:lpstr>Apresentação do PowerPoint</vt:lpstr>
      <vt:lpstr>Apresentação do PowerPoint</vt:lpstr>
      <vt:lpstr>Apresentação do PowerPoint</vt:lpstr>
      <vt:lpstr>SISCOR-PEF - REINTEGRAÇÕES</vt:lpstr>
      <vt:lpstr>SISCOR-PEF –  RESULTADOS</vt:lpstr>
      <vt:lpstr>Apresentação do PowerPoint</vt:lpstr>
      <vt:lpstr>Contatos</vt:lpstr>
      <vt:lpstr> Processo Disciplinar - PD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gabrielaaap</dc:creator>
  <cp:lastModifiedBy>Tamires Cunha Gervasio</cp:lastModifiedBy>
  <cp:revision>677</cp:revision>
  <cp:lastPrinted>2018-08-16T13:32:07Z</cp:lastPrinted>
  <dcterms:created xsi:type="dcterms:W3CDTF">2009-08-05T18:12:37Z</dcterms:created>
  <dcterms:modified xsi:type="dcterms:W3CDTF">2018-11-14T17:20:00Z</dcterms:modified>
</cp:coreProperties>
</file>