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56" r:id="rId3"/>
    <p:sldId id="258" r:id="rId4"/>
    <p:sldId id="259" r:id="rId5"/>
    <p:sldId id="260" r:id="rId6"/>
    <p:sldId id="263" r:id="rId7"/>
    <p:sldId id="265" r:id="rId8"/>
    <p:sldId id="280" r:id="rId9"/>
    <p:sldId id="278" r:id="rId10"/>
    <p:sldId id="281" r:id="rId11"/>
    <p:sldId id="282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84" r:id="rId21"/>
    <p:sldId id="279" r:id="rId22"/>
    <p:sldId id="272" r:id="rId23"/>
    <p:sldId id="267" r:id="rId24"/>
    <p:sldId id="273" r:id="rId25"/>
    <p:sldId id="274" r:id="rId26"/>
    <p:sldId id="275" r:id="rId27"/>
    <p:sldId id="276" r:id="rId28"/>
    <p:sldId id="277" r:id="rId29"/>
    <p:sldId id="28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A230-427B-4EEE-8829-6DB47BB9E1E7}" type="datetimeFigureOut">
              <a:rPr lang="pt-BR" smtClean="0"/>
              <a:t>21/07/2015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222A-8B6C-472C-8D41-A684FECE3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13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002E-5B2E-490E-B71E-CE0CAAF66758}" type="datetime1">
              <a:rPr lang="pt-BR" smtClean="0"/>
              <a:t>21/07/2015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67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99A8-6C7F-4C64-AD4B-C806BBB332FA}" type="datetime1">
              <a:rPr lang="pt-BR" smtClean="0"/>
              <a:t>21/07/2015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06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A643-AA3B-47DF-99FA-047C6BE920DA}" type="datetime1">
              <a:rPr lang="pt-BR" smtClean="0"/>
              <a:t>21/07/2015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43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37D9-1287-4C3D-86BB-716861C11F06}" type="datetime1">
              <a:rPr lang="pt-BR" smtClean="0"/>
              <a:t>21/07/2015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02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7FCE-1CEF-41A3-BA7B-F015DBCECA47}" type="datetime1">
              <a:rPr lang="pt-BR" smtClean="0"/>
              <a:t>21/07/2015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56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2C72-2B8D-4714-9B13-13BEC4C389A2}" type="datetime1">
              <a:rPr lang="pt-BR" smtClean="0"/>
              <a:t>21/07/2015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7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97C9C-3220-4683-A676-4C17DE584057}" type="datetime1">
              <a:rPr lang="pt-BR" smtClean="0"/>
              <a:t>21/07/2015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30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1DAB-8DD5-4BCF-A925-B25615D152E6}" type="datetime1">
              <a:rPr lang="pt-BR" smtClean="0"/>
              <a:t>21/07/2015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54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9A2-02CB-4BE9-B0E2-323968D1586A}" type="datetime1">
              <a:rPr lang="pt-BR" smtClean="0"/>
              <a:t>21/07/2015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0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16C1-459D-4843-885C-E36F0054F06F}" type="datetime1">
              <a:rPr lang="pt-BR" smtClean="0"/>
              <a:t>21/07/2015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04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5E1B-EBB6-42CC-8B89-72DA6ADB58F2}" type="datetime1">
              <a:rPr lang="pt-BR" smtClean="0"/>
              <a:t>21/07/2015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8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8484-D173-4657-AB28-10CA6B2C1532}" type="datetime1">
              <a:rPr lang="pt-BR" smtClean="0"/>
              <a:t>21/07/2015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05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8DC0-AB0A-4C03-B1E7-4BABEE199964}" type="datetime1">
              <a:rPr lang="pt-BR" smtClean="0"/>
              <a:t>21/07/2015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624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3BDC-4B2C-4CBB-ACAB-A247847F2606}" type="datetime1">
              <a:rPr lang="pt-BR" smtClean="0"/>
              <a:t>21/07/2015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954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B2BD-8B3B-4684-A570-602517CCE8C9}" type="datetime1">
              <a:rPr lang="pt-BR" smtClean="0"/>
              <a:t>21/07/2015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021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588F-4275-4597-880E-21F901D5F256}" type="datetime1">
              <a:rPr lang="pt-BR" smtClean="0"/>
              <a:t>21/07/2015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33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223C-B592-4572-8C9A-186D82A593F9}" type="datetime1">
              <a:rPr lang="pt-BR" smtClean="0"/>
              <a:t>21/07/2015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04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AB8A-C5D0-4366-A3B8-F2E04FDEE357}" type="datetime1">
              <a:rPr lang="pt-BR" smtClean="0"/>
              <a:t>21/07/2015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61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6877-F355-40EF-A34B-56837B15AD60}" type="datetime1">
              <a:rPr lang="pt-BR" smtClean="0"/>
              <a:t>21/07/2015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4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27A-04BB-43EB-8622-9FB8F0823717}" type="datetime1">
              <a:rPr lang="pt-BR" smtClean="0"/>
              <a:t>21/07/2015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30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A3CA-EDF1-4223-BB8A-0283371074DF}" type="datetime1">
              <a:rPr lang="pt-BR" smtClean="0"/>
              <a:t>21/07/2015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52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377D-30C1-4379-AD4C-BBC22BB12E13}" type="datetime1">
              <a:rPr lang="pt-BR" smtClean="0"/>
              <a:t>21/07/2015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04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AFA2-F9F1-4BE8-B49A-B48E5962A825}" type="datetime1">
              <a:rPr lang="pt-BR" smtClean="0"/>
              <a:t>21/07/2015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52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4BD4-7E9C-4D56-9B13-89651795266A}" type="datetime1">
              <a:rPr lang="pt-BR" smtClean="0"/>
              <a:t>21/07/2015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7FF3-2DF8-4A0E-BD2F-79DDBAAC1FE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45"/>
            <a:ext cx="9144000" cy="68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4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C016-6955-4900-9493-AFBECB99409A}" type="datetime1">
              <a:rPr lang="pt-BR" smtClean="0"/>
              <a:t>21/07/2015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C437-1514-4873-AE56-35052DB1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8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668" y="1237129"/>
            <a:ext cx="86599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Bem-vindo(a) aos tutoriais do Sistema Integrado de Registro CEIS/CNEP (SIRCAD)!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 smtClean="0"/>
              <a:t>Neste tutorial (nº 5.3), você aprenderá a usar o SIRCAD para consultar ou excluir legislação já cadastrada.</a:t>
            </a:r>
          </a:p>
          <a:p>
            <a:endParaRPr lang="pt-BR" sz="2400" dirty="0"/>
          </a:p>
          <a:p>
            <a:r>
              <a:rPr lang="pt-BR" sz="2400" dirty="0" smtClean="0"/>
              <a:t>Se necessário, não deixe de ver os outros tutoriais:</a:t>
            </a:r>
          </a:p>
          <a:p>
            <a:pPr fontAlgn="base"/>
            <a:r>
              <a:rPr lang="pt-BR" sz="2400" dirty="0" smtClean="0"/>
              <a:t>4.1 Cadastramento de sanção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4.2 Cancelamento de sanção</a:t>
            </a:r>
          </a:p>
          <a:p>
            <a:pPr fontAlgn="base"/>
            <a:r>
              <a:rPr lang="pt-BR" sz="2400" dirty="0" smtClean="0"/>
              <a:t>4.3 </a:t>
            </a:r>
            <a:r>
              <a:rPr lang="pt-BR" sz="2400" dirty="0"/>
              <a:t>Consulta e </a:t>
            </a:r>
            <a:r>
              <a:rPr lang="pt-BR" sz="2400" dirty="0" smtClean="0"/>
              <a:t>alteração </a:t>
            </a:r>
            <a:r>
              <a:rPr lang="pt-BR" sz="2400" dirty="0"/>
              <a:t>de </a:t>
            </a:r>
            <a:r>
              <a:rPr lang="pt-BR" sz="2400" dirty="0" smtClean="0"/>
              <a:t>sanção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4.4 </a:t>
            </a:r>
            <a:r>
              <a:rPr lang="pt-BR" sz="2400" dirty="0"/>
              <a:t>Importação de dados por planilha</a:t>
            </a:r>
            <a:br>
              <a:rPr lang="pt-BR" sz="2400" dirty="0"/>
            </a:br>
            <a:r>
              <a:rPr lang="pt-BR" sz="2400" dirty="0"/>
              <a:t>5.1 Inclusão de legislação </a:t>
            </a:r>
            <a:endParaRPr lang="pt-BR" sz="2400" dirty="0" smtClean="0"/>
          </a:p>
          <a:p>
            <a:pPr fontAlgn="base"/>
            <a:r>
              <a:rPr lang="pt-BR" sz="2400" dirty="0" smtClean="0"/>
              <a:t>5.2 Alteração e revogação de legislação</a:t>
            </a:r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D7FF3-2DF8-4A0E-BD2F-79DDBAAC1FE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4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10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71215" y="794347"/>
            <a:ext cx="27918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legislação</a:t>
            </a:r>
            <a:endParaRPr lang="pt-BR" sz="1400" b="1" dirty="0"/>
          </a:p>
        </p:txBody>
      </p:sp>
      <p:pic>
        <p:nvPicPr>
          <p:cNvPr id="2050" name="Picture 2" descr="C:\asd\Treinamento\Tutoriais do SIRCAD\5.3.alt - 1. pesquisa reexibi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0644"/>
            <a:ext cx="9139452" cy="50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866245" y="2723746"/>
            <a:ext cx="7190205" cy="597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585586" y="1713920"/>
            <a:ext cx="21693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Veja que aqueles campos de pesquisa reaparecem ou somem conforme você clica na barra cinza.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32904" y="5247862"/>
            <a:ext cx="270757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 seguir, vamos mostrar 2 exemplos de pesquisa de legislação para consulta: por número de legislação e por ano.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309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sd\Treinamento\Tutoriais do SIRCAD\5.3.cons - 2. pesquisa parcial não vai funcion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643"/>
            <a:ext cx="9144000" cy="50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71215" y="794347"/>
            <a:ext cx="27918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legislação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3344851" y="3335290"/>
            <a:ext cx="1956723" cy="29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585586" y="1713920"/>
            <a:ext cx="216930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É importante observar que, aqui na busca de legislação, o SIRCAD não admite pesquisa só por parte de expressão.</a:t>
            </a:r>
          </a:p>
          <a:p>
            <a:endParaRPr lang="pt-BR" sz="1400" dirty="0" smtClean="0"/>
          </a:p>
          <a:p>
            <a:r>
              <a:rPr lang="pt-BR" sz="1400" dirty="0" smtClean="0"/>
              <a:t>(Obs.: isso é possível em outros módulos, como o de gerenciar sanção)</a:t>
            </a:r>
            <a:endParaRPr lang="pt-BR" sz="1400" dirty="0"/>
          </a:p>
        </p:txBody>
      </p:sp>
      <p:sp>
        <p:nvSpPr>
          <p:cNvPr id="12" name="Retângulo 11"/>
          <p:cNvSpPr/>
          <p:nvPr/>
        </p:nvSpPr>
        <p:spPr>
          <a:xfrm>
            <a:off x="4682379" y="5959816"/>
            <a:ext cx="648000" cy="27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32905" y="4690365"/>
            <a:ext cx="2337922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Para mostrar isso, vamos tentar pesquisar pela lei nº 10.520 utilizando apenas a expressão “10”, em vez de “10520”. Vamos clicar em “Consultar” e ver o que acontece.</a:t>
            </a:r>
            <a:endParaRPr lang="pt-BR" sz="1400" dirty="0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2470827" y="3634090"/>
            <a:ext cx="874024" cy="10562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6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sd\Treinamento\Tutoriais do SIRCAD\5.3.cons - 3. pois é, não funcion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18726"/>
            <a:ext cx="9139437" cy="26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12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71215" y="794347"/>
            <a:ext cx="27918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legislação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1866246" y="3854340"/>
            <a:ext cx="7135200" cy="591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97285" y="1988477"/>
            <a:ext cx="2169308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Com efeito, o Sistema não localizou qualquer registro, muito embora exista, sim, uma legislação com o número “10520”.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7285" y="5622614"/>
            <a:ext cx="233792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Vamos refazer a pesquisa, então. Clique na barra cinza para reexibir os filtros.</a:t>
            </a:r>
            <a:endParaRPr lang="pt-BR" sz="1400" dirty="0"/>
          </a:p>
        </p:txBody>
      </p:sp>
      <p:cxnSp>
        <p:nvCxnSpPr>
          <p:cNvPr id="14" name="Conector de seta reta 13"/>
          <p:cNvCxnSpPr>
            <a:stCxn id="13" idx="0"/>
          </p:cNvCxnSpPr>
          <p:nvPr/>
        </p:nvCxnSpPr>
        <p:spPr>
          <a:xfrm flipV="1">
            <a:off x="1866246" y="4445539"/>
            <a:ext cx="0" cy="1177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0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sd\Treinamento\Tutoriais do SIRCAD\5.3.cons - 4. agora, v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478"/>
            <a:ext cx="9144000" cy="31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13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71215" y="794347"/>
            <a:ext cx="27918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legislação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3394950" y="4091571"/>
            <a:ext cx="1908000" cy="237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1592" y="5622614"/>
            <a:ext cx="216930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Desta vez, vamos digitar o número completo da lei.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1866246" y="4329171"/>
            <a:ext cx="1528704" cy="12934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4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sd\Treinamento\Tutoriais do SIRCAD\5.3.cons - 5. f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292"/>
            <a:ext cx="9144000" cy="53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14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71215" y="794347"/>
            <a:ext cx="27918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legislação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1924614" y="2710244"/>
            <a:ext cx="7189200" cy="59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657098" y="1692639"/>
            <a:ext cx="216930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Agora, sim! O SIRCAD conseguiu localizar a lei que queríamos.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1357164" y="3315044"/>
            <a:ext cx="567450" cy="7765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72510" y="4091571"/>
            <a:ext cx="21693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Vamos então ao próximo exemplo. Como de costume, clique na barra cinza para reabrir os filtros.</a:t>
            </a:r>
            <a:endParaRPr lang="pt-BR" sz="1400" dirty="0" smtClean="0"/>
          </a:p>
        </p:txBody>
      </p:sp>
    </p:spTree>
    <p:extLst>
      <p:ext uri="{BB962C8B-B14F-4D97-AF65-F5344CB8AC3E}">
        <p14:creationId xmlns:p14="http://schemas.microsoft.com/office/powerpoint/2010/main" val="5224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asd\Treinamento\Tutoriais do SIRCAD\5.3.cons - 6. por a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573"/>
            <a:ext cx="9144000" cy="50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15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71215" y="794347"/>
            <a:ext cx="27918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legislação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4463529" y="3810257"/>
            <a:ext cx="867227" cy="23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344541" y="3935973"/>
            <a:ext cx="211898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75233" y="3566277"/>
            <a:ext cx="216930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Como exemplo, vamos pesquisar por todos os dispositivos de leis e de decretos do ano de 1993. Preenchido o ano, clique em “Consultar”.</a:t>
            </a:r>
            <a:endParaRPr lang="pt-BR" sz="1400" dirty="0" smtClean="0"/>
          </a:p>
        </p:txBody>
      </p:sp>
      <p:sp>
        <p:nvSpPr>
          <p:cNvPr id="16" name="Retângulo 15"/>
          <p:cNvSpPr/>
          <p:nvPr/>
        </p:nvSpPr>
        <p:spPr>
          <a:xfrm>
            <a:off x="4713206" y="6151381"/>
            <a:ext cx="702000" cy="27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4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asd\Treinamento\Tutoriais do SIRCAD\5.3.cons - 7. resulta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7" y="1263356"/>
            <a:ext cx="8335934" cy="55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16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71215" y="794347"/>
            <a:ext cx="27918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legislação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2119163" y="4218819"/>
            <a:ext cx="433613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963054" y="1587788"/>
            <a:ext cx="277204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Eis os resultados da pesquisa. Coincidentemente, ambos os registros são dispositivos da mesma lei.</a:t>
            </a:r>
            <a:endParaRPr lang="pt-BR" sz="1400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214009" y="3535600"/>
            <a:ext cx="1770434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Por fim, para completar o exemplo, vamos abrir o detalhamento de uma das legislações. Para isso, clique em “Detalhar”.</a:t>
            </a:r>
            <a:endParaRPr lang="pt-BR" sz="1400" dirty="0" smtClean="0"/>
          </a:p>
        </p:txBody>
      </p:sp>
    </p:spTree>
    <p:extLst>
      <p:ext uri="{BB962C8B-B14F-4D97-AF65-F5344CB8AC3E}">
        <p14:creationId xmlns:p14="http://schemas.microsoft.com/office/powerpoint/2010/main" val="10749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asd\Treinamento\Tutoriais do SIRCAD\5.3.cons - 8. detalhame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4" y="1260341"/>
            <a:ext cx="8733240" cy="5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17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71215" y="794347"/>
            <a:ext cx="27918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legislação</a:t>
            </a:r>
            <a:endParaRPr lang="pt-BR" sz="1400" b="1" dirty="0"/>
          </a:p>
        </p:txBody>
      </p:sp>
      <p:sp>
        <p:nvSpPr>
          <p:cNvPr id="10" name="Retângulo 9"/>
          <p:cNvSpPr/>
          <p:nvPr/>
        </p:nvSpPr>
        <p:spPr>
          <a:xfrm>
            <a:off x="204280" y="2144557"/>
            <a:ext cx="1459150" cy="958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963054" y="1587788"/>
            <a:ext cx="287938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Eis o detalhamento da legislação.</a:t>
            </a:r>
          </a:p>
          <a:p>
            <a:r>
              <a:rPr lang="pt-BR" sz="1400" dirty="0" smtClean="0"/>
              <a:t>Todos os campos estão em cinza, indicando que não podem ser alterados. Para alterá-los, deve-se usar a opção de alterar, e não a de consulta, na qual estamos.</a:t>
            </a:r>
            <a:endParaRPr lang="pt-BR" sz="1400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200514" y="4485561"/>
            <a:ext cx="2708056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Lembre-se de que este menu rápido fica sempre disponível. </a:t>
            </a:r>
          </a:p>
          <a:p>
            <a:endParaRPr lang="pt-BR" sz="1400" dirty="0"/>
          </a:p>
          <a:p>
            <a:r>
              <a:rPr lang="pt-BR" sz="1400" dirty="0" smtClean="0"/>
              <a:t>Então, se você já quiser alterar ou excluir a penalidade que estiver consultando, é só escolher a opção adequad</a:t>
            </a:r>
            <a:r>
              <a:rPr lang="pt-BR" sz="1400" dirty="0" smtClean="0"/>
              <a:t>a aqui.</a:t>
            </a:r>
            <a:endParaRPr lang="pt-BR" sz="1400" dirty="0" smtClean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933855" y="3103123"/>
            <a:ext cx="0" cy="1382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6825573" y="6363121"/>
            <a:ext cx="1980000" cy="262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884292" y="3534324"/>
            <a:ext cx="30369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Para encerrar a consulta e voltar ao menu de pesquisa, clique neste botão.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7822057" y="4057544"/>
            <a:ext cx="0" cy="23055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asd\Treinamento\Tutoriais do SIRCAD\5.3.cons - 9. voltando para o começ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5" y="1262362"/>
            <a:ext cx="8808398" cy="536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71215" y="794347"/>
            <a:ext cx="27918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legislação</a:t>
            </a:r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34303" y="3419761"/>
            <a:ext cx="2044693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Pronto! Agora, estamos de volta ao menu inicial da consulta. Para fazer pesquisas usando outros critérios, é só preencher os campos adequados, lembrando de utilizar palavra ou expressão inteira.</a:t>
            </a:r>
          </a:p>
        </p:txBody>
      </p:sp>
    </p:spTree>
    <p:extLst>
      <p:ext uri="{BB962C8B-B14F-4D97-AF65-F5344CB8AC3E}">
        <p14:creationId xmlns:p14="http://schemas.microsoft.com/office/powerpoint/2010/main" val="25591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19</a:t>
            </a:fld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720998" y="2232807"/>
            <a:ext cx="3696512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Isto encerra o tutorial de </a:t>
            </a:r>
            <a:r>
              <a:rPr lang="pt-BR" sz="1400" dirty="0" smtClean="0"/>
              <a:t>consulta de </a:t>
            </a:r>
            <a:r>
              <a:rPr lang="pt-BR" sz="1400" dirty="0" smtClean="0"/>
              <a:t>legislação!</a:t>
            </a:r>
          </a:p>
          <a:p>
            <a:endParaRPr lang="pt-BR" sz="1400" dirty="0" smtClean="0"/>
          </a:p>
          <a:p>
            <a:r>
              <a:rPr lang="pt-BR" sz="1400" dirty="0" smtClean="0"/>
              <a:t>Se desejar, clique num dos botões a seguir para voltar ao começo do tutorial de </a:t>
            </a:r>
            <a:r>
              <a:rPr lang="pt-BR" sz="1400" dirty="0" smtClean="0"/>
              <a:t>consulta ou </a:t>
            </a:r>
            <a:r>
              <a:rPr lang="pt-BR" sz="1400" dirty="0" smtClean="0"/>
              <a:t>para ir ao tutorial de </a:t>
            </a:r>
            <a:r>
              <a:rPr lang="pt-BR" sz="1400" dirty="0" smtClean="0"/>
              <a:t>exclusão.</a:t>
            </a:r>
            <a:endParaRPr lang="pt-BR" sz="1400" dirty="0" smtClean="0"/>
          </a:p>
        </p:txBody>
      </p:sp>
      <p:sp>
        <p:nvSpPr>
          <p:cNvPr id="15" name="Retângulo 14">
            <a:hlinkClick r:id="rId2" action="ppaction://hlinksldjump" tooltip="Clique aqui para ir direto ao tutorial de consulta de legislação"/>
          </p:cNvPr>
          <p:cNvSpPr/>
          <p:nvPr/>
        </p:nvSpPr>
        <p:spPr>
          <a:xfrm>
            <a:off x="5525311" y="4161991"/>
            <a:ext cx="2632469" cy="1138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rgbClr val="0070C0"/>
                </a:solidFill>
              </a:rPr>
              <a:t>Exclusão</a:t>
            </a:r>
            <a:endParaRPr lang="pt-BR" sz="4000" dirty="0" smtClean="0">
              <a:solidFill>
                <a:srgbClr val="0070C0"/>
              </a:solidFill>
            </a:endParaRPr>
          </a:p>
        </p:txBody>
      </p:sp>
      <p:sp>
        <p:nvSpPr>
          <p:cNvPr id="16" name="Retângulo 15">
            <a:hlinkClick r:id="rId3" action="ppaction://hlinksldjump" tooltip="Clique aqui para ir ao tutorial de alteração de legislação"/>
          </p:cNvPr>
          <p:cNvSpPr/>
          <p:nvPr/>
        </p:nvSpPr>
        <p:spPr>
          <a:xfrm>
            <a:off x="972765" y="4161991"/>
            <a:ext cx="2632469" cy="1138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rgbClr val="0070C0"/>
                </a:solidFill>
              </a:rPr>
              <a:t>Consulta</a:t>
            </a:r>
          </a:p>
          <a:p>
            <a:pPr algn="ctr"/>
            <a:r>
              <a:rPr lang="pt-BR" sz="2000" dirty="0">
                <a:solidFill>
                  <a:srgbClr val="0070C0"/>
                </a:solidFill>
              </a:rPr>
              <a:t>(voltar para o começo</a:t>
            </a:r>
            <a:r>
              <a:rPr lang="pt-BR" sz="2000" dirty="0" smtClean="0">
                <a:solidFill>
                  <a:srgbClr val="0070C0"/>
                </a:solidFill>
              </a:rPr>
              <a:t>)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71215" y="794347"/>
            <a:ext cx="27918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legislação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4414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668" y="914399"/>
            <a:ext cx="8659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Este é um pedaço da tela de </a:t>
            </a:r>
            <a:r>
              <a:rPr lang="pt-BR" sz="2200" b="1" dirty="0" err="1" smtClean="0"/>
              <a:t>login</a:t>
            </a:r>
            <a:r>
              <a:rPr lang="pt-BR" sz="2200" b="1" dirty="0" smtClean="0"/>
              <a:t> do SIRCAD.</a:t>
            </a:r>
            <a:endParaRPr lang="pt-BR" sz="22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</a:t>
            </a:fld>
            <a:endParaRPr lang="pt-BR" dirty="0"/>
          </a:p>
        </p:txBody>
      </p:sp>
      <p:pic>
        <p:nvPicPr>
          <p:cNvPr id="1027" name="Picture 3" descr="C:\asd\Treinamento\Tutoriais do SIRCAD\4.1 - 1. tela ini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1401178"/>
            <a:ext cx="7173118" cy="46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cima 4"/>
          <p:cNvSpPr/>
          <p:nvPr/>
        </p:nvSpPr>
        <p:spPr>
          <a:xfrm rot="16200000">
            <a:off x="7643826" y="1917628"/>
            <a:ext cx="392534" cy="7009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489616" y="1117730"/>
            <a:ext cx="15765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Não se esqueça de checar se você está no ambiente </a:t>
            </a:r>
            <a:r>
              <a:rPr lang="pt-BR" sz="1400" b="1" dirty="0" smtClean="0"/>
              <a:t>oficial</a:t>
            </a:r>
            <a:r>
              <a:rPr lang="pt-BR" sz="1400" dirty="0" smtClean="0"/>
              <a:t>!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38135" y="2768440"/>
            <a:ext cx="1576563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 ambiente </a:t>
            </a:r>
            <a:r>
              <a:rPr lang="pt-BR" sz="1400" b="1" dirty="0" smtClean="0"/>
              <a:t>oficial</a:t>
            </a:r>
            <a:r>
              <a:rPr lang="pt-BR" sz="1400" dirty="0" smtClean="0"/>
              <a:t> é o que alimenta as penalidades. O de </a:t>
            </a:r>
            <a:r>
              <a:rPr lang="pt-BR" sz="1400" u="sng" dirty="0" smtClean="0"/>
              <a:t>treinamento</a:t>
            </a:r>
            <a:r>
              <a:rPr lang="pt-BR" sz="1400" dirty="0" smtClean="0"/>
              <a:t> é uma cópia do oficial, mas ele não publica as informações inseridas. Serve para você treinar, experimentar, errar e explorar sem medo de publicar uma pena por engano.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386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5.2.1 - início da exclus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" y="1265328"/>
            <a:ext cx="8892550" cy="53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20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3819" y="794347"/>
            <a:ext cx="26708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exclusão de legislação</a:t>
            </a:r>
            <a:endParaRPr lang="pt-BR" sz="1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39707" y="1611841"/>
            <a:ext cx="2587561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Esta é a tela inicial da exclusão de lei ou decreto cadastrados no Sistema. Assim como muitas outras ferramentas do SIRCAD, trata-se de uma tela de pesquisa.</a:t>
            </a:r>
            <a:endParaRPr lang="pt-BR" sz="1400" dirty="0"/>
          </a:p>
        </p:txBody>
      </p:sp>
      <p:sp>
        <p:nvSpPr>
          <p:cNvPr id="2" name="Retângulo 1"/>
          <p:cNvSpPr/>
          <p:nvPr/>
        </p:nvSpPr>
        <p:spPr>
          <a:xfrm>
            <a:off x="17986" y="2130358"/>
            <a:ext cx="1489801" cy="846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55603" y="3369306"/>
            <a:ext cx="259732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Note que este menu de atalhos fica disponível para te permitir rapidamente acessar outra opção relacionada a legislação.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5602" y="4534181"/>
            <a:ext cx="259732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Vamos agora demonstrar o processo de exclusão por meio de um exemplo fictício: o art. 99, inciso I, da Lei nº 6666/2015.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165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sd\Treinamento\Tutoriais do SIRCAD\5.2.2 - pesquisa par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" y="1259846"/>
            <a:ext cx="9137614" cy="49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3819" y="794347"/>
            <a:ext cx="26708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exclusão de legislação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381305" y="2007434"/>
            <a:ext cx="259732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Para fazer a pesquisa, você precisa entrar com palavras inteiras. Aqui no módulo de legislação, o SIRCAD não admite pesquisa por trechos.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1815" y="3453613"/>
            <a:ext cx="259732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Vamos mostrar isso tentando pesquisar a lei nº 6666 usando apenas o nº “6”.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184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22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233819" y="794347"/>
            <a:ext cx="26708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</a:t>
            </a:r>
            <a:r>
              <a:rPr lang="pt-BR" sz="1400" b="1" dirty="0"/>
              <a:t>exclusão de </a:t>
            </a:r>
            <a:r>
              <a:rPr lang="pt-BR" sz="1400" b="1" dirty="0" smtClean="0"/>
              <a:t>legislação</a:t>
            </a:r>
            <a:endParaRPr lang="pt-BR" sz="1400" b="1" dirty="0"/>
          </a:p>
        </p:txBody>
      </p:sp>
      <p:pic>
        <p:nvPicPr>
          <p:cNvPr id="3074" name="Picture 2" descr="C:\asd\Treinamento\Tutoriais do SIRCAD\5.2.3 - pesquisa parcial não funcio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" y="1263684"/>
            <a:ext cx="9144000" cy="25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71813" y="4028060"/>
            <a:ext cx="279512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Note como o sistema não conseguiu encontrar qualquer registro para “6”, apesar de sabermos que está cadastrada uma lei de nº 6666.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1814" y="5520126"/>
            <a:ext cx="279512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Então, vamos contornar isso pesquisando pelo número completo da lei.</a:t>
            </a:r>
            <a:endParaRPr lang="pt-BR" sz="1400" dirty="0"/>
          </a:p>
        </p:txBody>
      </p:sp>
      <p:sp>
        <p:nvSpPr>
          <p:cNvPr id="2" name="Retângulo 1"/>
          <p:cNvSpPr/>
          <p:nvPr/>
        </p:nvSpPr>
        <p:spPr>
          <a:xfrm>
            <a:off x="1799617" y="2553459"/>
            <a:ext cx="2256817" cy="9484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>
            <a:stCxn id="10" idx="0"/>
          </p:cNvCxnSpPr>
          <p:nvPr/>
        </p:nvCxnSpPr>
        <p:spPr>
          <a:xfrm flipV="1">
            <a:off x="1569374" y="3365770"/>
            <a:ext cx="1358651" cy="6622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sd\Treinamento\Tutoriais do SIRCAD\5.2.4 - precisa ser com o número comple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3887"/>
            <a:ext cx="9144000" cy="26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23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233819" y="794347"/>
            <a:ext cx="26708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</a:t>
            </a:r>
            <a:r>
              <a:rPr lang="pt-BR" sz="1400" b="1" dirty="0"/>
              <a:t>exclusão de </a:t>
            </a:r>
            <a:r>
              <a:rPr lang="pt-BR" sz="1400" b="1" dirty="0" smtClean="0"/>
              <a:t>legislação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1814" y="4360014"/>
            <a:ext cx="279512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Então, entramos com o número completo aqui no campo </a:t>
            </a:r>
            <a:r>
              <a:rPr lang="pt-BR" sz="1400" i="1" dirty="0" smtClean="0"/>
              <a:t>“Número da Legislação”</a:t>
            </a:r>
            <a:r>
              <a:rPr lang="pt-BR" sz="1400" dirty="0" smtClean="0"/>
              <a:t> e clicamos novamente em “pesquisar”.</a:t>
            </a:r>
            <a:endParaRPr lang="pt-BR" sz="1400" dirty="0"/>
          </a:p>
        </p:txBody>
      </p:sp>
      <p:sp>
        <p:nvSpPr>
          <p:cNvPr id="2" name="Retângulo 1"/>
          <p:cNvSpPr/>
          <p:nvPr/>
        </p:nvSpPr>
        <p:spPr>
          <a:xfrm>
            <a:off x="4727644" y="3351127"/>
            <a:ext cx="622570" cy="2772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>
            <a:stCxn id="10" idx="0"/>
          </p:cNvCxnSpPr>
          <p:nvPr/>
        </p:nvCxnSpPr>
        <p:spPr>
          <a:xfrm flipV="1">
            <a:off x="1569375" y="3489772"/>
            <a:ext cx="1825578" cy="8702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1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sd\Treinamento\Tutoriais do SIRCAD\5.2.5 - agora, s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574"/>
            <a:ext cx="9144000" cy="4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24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233819" y="794347"/>
            <a:ext cx="26708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</a:t>
            </a:r>
            <a:r>
              <a:rPr lang="pt-BR" sz="1400" b="1" dirty="0"/>
              <a:t>exclusão de </a:t>
            </a:r>
            <a:r>
              <a:rPr lang="pt-BR" sz="1400" b="1" dirty="0" smtClean="0"/>
              <a:t>legislação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828817" y="1684908"/>
            <a:ext cx="231518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Agora, sim! O SIRCAD localizou a legislação que queríamos excluir!</a:t>
            </a:r>
            <a:endParaRPr lang="pt-BR" sz="1400" dirty="0"/>
          </a:p>
        </p:txBody>
      </p:sp>
      <p:sp>
        <p:nvSpPr>
          <p:cNvPr id="2" name="Retângulo 1"/>
          <p:cNvSpPr/>
          <p:nvPr/>
        </p:nvSpPr>
        <p:spPr>
          <a:xfrm>
            <a:off x="1896895" y="4236344"/>
            <a:ext cx="525293" cy="2772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2140086" y="4529889"/>
            <a:ext cx="9726" cy="10385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10120" y="5564732"/>
            <a:ext cx="28988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Então, clique no botão “Selecionar” para prosseguir com a exclusão.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844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sd\Treinamento\Tutoriais do SIRCAD\5.2.6 - confirmação de exclus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78020"/>
            <a:ext cx="8856967" cy="557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25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233819" y="794347"/>
            <a:ext cx="26708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</a:t>
            </a:r>
            <a:r>
              <a:rPr lang="pt-BR" sz="1400" b="1" dirty="0"/>
              <a:t>exclusão de </a:t>
            </a:r>
            <a:r>
              <a:rPr lang="pt-BR" sz="1400" b="1" dirty="0" smtClean="0"/>
              <a:t>legislação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828817" y="1684908"/>
            <a:ext cx="2315183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Agora, estamos no detalhamento da legislação que será excluída. Aproveite para conferir os dados e se certificar de que esta é realmente a legislação que você quer excluir.</a:t>
            </a:r>
            <a:endParaRPr lang="pt-BR" sz="1400" dirty="0"/>
          </a:p>
        </p:txBody>
      </p:sp>
      <p:sp>
        <p:nvSpPr>
          <p:cNvPr id="2" name="Retângulo 1"/>
          <p:cNvSpPr/>
          <p:nvPr/>
        </p:nvSpPr>
        <p:spPr>
          <a:xfrm>
            <a:off x="5535040" y="6444522"/>
            <a:ext cx="1196500" cy="3842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422187" y="6632958"/>
            <a:ext cx="3112853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52919" y="6305596"/>
            <a:ext cx="216926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Feita a conferência, clique em </a:t>
            </a:r>
            <a:r>
              <a:rPr lang="pt-BR" sz="1400" i="1" dirty="0" smtClean="0"/>
              <a:t>Excluir Legislação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734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5.2.7 - pop-up de confirm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" y="1238316"/>
            <a:ext cx="7786700" cy="561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26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233819" y="794347"/>
            <a:ext cx="26708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</a:t>
            </a:r>
            <a:r>
              <a:rPr lang="pt-BR" sz="1400" b="1" dirty="0"/>
              <a:t>exclusão de </a:t>
            </a:r>
            <a:r>
              <a:rPr lang="pt-BR" sz="1400" b="1" dirty="0" smtClean="0"/>
              <a:t>legislação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31540" y="2297750"/>
            <a:ext cx="2315183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Por via das dúvidas, antes de</a:t>
            </a:r>
          </a:p>
          <a:p>
            <a:r>
              <a:rPr lang="pt-BR" sz="1400" dirty="0" smtClean="0"/>
              <a:t>efetivar </a:t>
            </a:r>
            <a:r>
              <a:rPr lang="pt-BR" sz="1400" dirty="0" smtClean="0"/>
              <a:t>a exclusão, o SIRCAD abre um pop-up pedindo para você confirmar a exclusão da legislação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 smtClean="0"/>
              <a:t>Afinal, lembre-se: a exclusão elimina a penalidade do Sistema. NÃO é a mesma coisa que uma revogação!</a:t>
            </a:r>
          </a:p>
          <a:p>
            <a:endParaRPr lang="pt-BR" sz="1400" dirty="0" smtClean="0"/>
          </a:p>
          <a:p>
            <a:r>
              <a:rPr lang="pt-BR" sz="1400" dirty="0" smtClean="0"/>
              <a:t>Se estiver tudo certo, é só clicar em “OK” para confirmar a exclusão.</a:t>
            </a:r>
            <a:endParaRPr lang="pt-BR" sz="1400" dirty="0"/>
          </a:p>
        </p:txBody>
      </p:sp>
      <p:sp>
        <p:nvSpPr>
          <p:cNvPr id="2" name="Retângulo 1"/>
          <p:cNvSpPr/>
          <p:nvPr/>
        </p:nvSpPr>
        <p:spPr>
          <a:xfrm>
            <a:off x="2295729" y="1209132"/>
            <a:ext cx="3346313" cy="1320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>
            <a:stCxn id="10" idx="1"/>
          </p:cNvCxnSpPr>
          <p:nvPr/>
        </p:nvCxnSpPr>
        <p:spPr>
          <a:xfrm flipH="1" flipV="1">
            <a:off x="5642042" y="2529192"/>
            <a:ext cx="1089498" cy="13228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8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sd\Treinamento\Tutoriais do SIRCAD\5.2.8 - exclusão efetuada com suces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9189"/>
            <a:ext cx="5972782" cy="53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27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233819" y="794347"/>
            <a:ext cx="26708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</a:t>
            </a:r>
            <a:r>
              <a:rPr lang="pt-BR" sz="1400" b="1" dirty="0"/>
              <a:t>exclusão de </a:t>
            </a:r>
            <a:r>
              <a:rPr lang="pt-BR" sz="1400" b="1" dirty="0" smtClean="0"/>
              <a:t>legislação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9611" y="3391754"/>
            <a:ext cx="1468878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Se tudo estiver certo, o SIRCAD vai apresentar esta mensagem confirmando que a legislação foi excluída.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2" y="6432129"/>
            <a:ext cx="2431914" cy="1839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284050" y="4992192"/>
            <a:ext cx="0" cy="14399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8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28</a:t>
            </a:fld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720998" y="2232807"/>
            <a:ext cx="3696512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Isto encerra o tutorial de </a:t>
            </a:r>
            <a:r>
              <a:rPr lang="pt-BR" sz="1400" dirty="0" smtClean="0"/>
              <a:t>exclusão de </a:t>
            </a:r>
            <a:r>
              <a:rPr lang="pt-BR" sz="1400" dirty="0" smtClean="0"/>
              <a:t>legislação!</a:t>
            </a:r>
          </a:p>
          <a:p>
            <a:endParaRPr lang="pt-BR" sz="1400" dirty="0" smtClean="0"/>
          </a:p>
          <a:p>
            <a:r>
              <a:rPr lang="pt-BR" sz="1400" dirty="0" smtClean="0"/>
              <a:t>Se desejar, clique num dos botões a seguir para voltar ao começo do tutorial de edição ou para ir ao tutorial de revogação.</a:t>
            </a:r>
          </a:p>
        </p:txBody>
      </p:sp>
      <p:sp>
        <p:nvSpPr>
          <p:cNvPr id="15" name="Retângulo 14">
            <a:hlinkClick r:id="rId2" action="ppaction://hlinksldjump" tooltip="Clique aqui para ir direto ao tutorial de consulta de legislação"/>
          </p:cNvPr>
          <p:cNvSpPr/>
          <p:nvPr/>
        </p:nvSpPr>
        <p:spPr>
          <a:xfrm>
            <a:off x="5525311" y="4161991"/>
            <a:ext cx="2632469" cy="1138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rgbClr val="0070C0"/>
                </a:solidFill>
              </a:rPr>
              <a:t>Alteração</a:t>
            </a:r>
            <a:endParaRPr lang="pt-BR" sz="4000" dirty="0" smtClean="0">
              <a:solidFill>
                <a:srgbClr val="0070C0"/>
              </a:solidFill>
            </a:endParaRPr>
          </a:p>
        </p:txBody>
      </p:sp>
      <p:sp>
        <p:nvSpPr>
          <p:cNvPr id="16" name="Retângulo 15">
            <a:hlinkClick r:id="rId3" action="ppaction://hlinksldjump" tooltip="Clique aqui para ir ao tutorial de alteração de legislação"/>
          </p:cNvPr>
          <p:cNvSpPr/>
          <p:nvPr/>
        </p:nvSpPr>
        <p:spPr>
          <a:xfrm>
            <a:off x="972765" y="4161991"/>
            <a:ext cx="2632469" cy="1138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rgbClr val="0070C0"/>
                </a:solidFill>
              </a:rPr>
              <a:t>Exclusão</a:t>
            </a:r>
          </a:p>
          <a:p>
            <a:pPr algn="ctr"/>
            <a:r>
              <a:rPr lang="pt-BR" sz="2000" dirty="0">
                <a:solidFill>
                  <a:srgbClr val="0070C0"/>
                </a:solidFill>
              </a:rPr>
              <a:t>(voltar para o começo</a:t>
            </a:r>
            <a:r>
              <a:rPr lang="pt-BR" sz="2000" dirty="0" smtClean="0">
                <a:solidFill>
                  <a:srgbClr val="0070C0"/>
                </a:solidFill>
              </a:rPr>
              <a:t>)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3819" y="794347"/>
            <a:ext cx="26708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</a:t>
            </a:r>
            <a:r>
              <a:rPr lang="pt-BR" sz="1400" b="1" dirty="0"/>
              <a:t>exclusão de </a:t>
            </a:r>
            <a:r>
              <a:rPr lang="pt-BR" sz="1400" b="1" dirty="0" smtClean="0"/>
              <a:t>legislação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4468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3</a:t>
            </a:fld>
            <a:endParaRPr lang="pt-BR" dirty="0"/>
          </a:p>
        </p:txBody>
      </p:sp>
      <p:pic>
        <p:nvPicPr>
          <p:cNvPr id="1027" name="Picture 3" descr="C:\asd\Treinamento\Tutoriais do SIRCAD\4.1 - 1. tela ini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1401178"/>
            <a:ext cx="7173118" cy="469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5915" y="2772383"/>
            <a:ext cx="2081719" cy="3239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2227635" y="2879387"/>
            <a:ext cx="518215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489616" y="2557423"/>
            <a:ext cx="1576563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Para entrar no Sistema, utilize este box. Insira CPF, senha e o código de verificação (“</a:t>
            </a:r>
            <a:r>
              <a:rPr lang="pt-BR" sz="1400" dirty="0" err="1" smtClean="0"/>
              <a:t>captcha</a:t>
            </a:r>
            <a:r>
              <a:rPr lang="pt-BR" sz="1400" dirty="0" smtClean="0"/>
              <a:t>”).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472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7" y="1705092"/>
            <a:ext cx="7070611" cy="417041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4</a:t>
            </a:fld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489616" y="2557423"/>
            <a:ext cx="157656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Depois de colocar </a:t>
            </a:r>
            <a:r>
              <a:rPr lang="pt-BR" sz="1400" dirty="0" err="1" smtClean="0"/>
              <a:t>login</a:t>
            </a:r>
            <a:r>
              <a:rPr lang="pt-BR" sz="1400" dirty="0" smtClean="0"/>
              <a:t> e senha, você entrará aqui, na tela inicial do Sistema.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489616" y="3887139"/>
            <a:ext cx="157656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Caso queira voltar a esta tela inicial, basta clicar em “Início”.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489615" y="4997003"/>
            <a:ext cx="157656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Aproveite que esta barra está sempre disponível enquanto você estiver dentro do Sistema!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1001949" y="2130358"/>
            <a:ext cx="6410530" cy="20233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491247" y="1905670"/>
            <a:ext cx="432881" cy="2246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8834" y="1905670"/>
            <a:ext cx="5544766" cy="224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3064213" y="2217906"/>
            <a:ext cx="4425402" cy="33625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7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9" grpId="1" animBg="1"/>
      <p:bldP spid="11" grpId="0" animBg="1"/>
      <p:bldP spid="14" grpId="0" animBg="1"/>
      <p:bldP spid="14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5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7" y="1705092"/>
            <a:ext cx="7070611" cy="417041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36668" y="914399"/>
            <a:ext cx="86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Feito o </a:t>
            </a:r>
            <a:r>
              <a:rPr lang="pt-BR" sz="2400" b="1" dirty="0" err="1" smtClean="0"/>
              <a:t>login</a:t>
            </a:r>
            <a:r>
              <a:rPr lang="pt-BR" sz="2400" b="1" dirty="0" smtClean="0"/>
              <a:t>, você verá a página inicial do Sistema.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4552546" y="2966822"/>
            <a:ext cx="1429966" cy="14115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982512" y="3132306"/>
            <a:ext cx="142996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489616" y="2557423"/>
            <a:ext cx="157656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Clique aqui para </a:t>
            </a:r>
            <a:r>
              <a:rPr lang="pt-BR" sz="1400" dirty="0" smtClean="0"/>
              <a:t>abrir as opções para legislações!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6323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sd\Treinamento\Tutoriais do SIRCAD\5.1.1 - opções iniciais do gerenciamento de legislaç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7" y="1549434"/>
            <a:ext cx="593566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6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36667" y="4161991"/>
            <a:ext cx="508836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 menu </a:t>
            </a:r>
            <a:r>
              <a:rPr lang="pt-BR" sz="1400" i="1" dirty="0" smtClean="0"/>
              <a:t>Gerenciar Legislação</a:t>
            </a:r>
            <a:r>
              <a:rPr lang="pt-BR" sz="1400" dirty="0" smtClean="0"/>
              <a:t> abre estas 4 opções. Neste tutorial, vamos ver as funcionalidades </a:t>
            </a:r>
            <a:r>
              <a:rPr lang="pt-BR" sz="1400" i="1" dirty="0" smtClean="0"/>
              <a:t>“consultar as legislações do sistema”</a:t>
            </a:r>
            <a:r>
              <a:rPr lang="pt-BR" sz="1400" dirty="0" smtClean="0"/>
              <a:t> e </a:t>
            </a:r>
            <a:r>
              <a:rPr lang="pt-BR" sz="1400" i="1" dirty="0" smtClean="0"/>
              <a:t>“excluir alguma legislação existente”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057147" y="4161991"/>
            <a:ext cx="28859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Escolha o tutorial que deseja e clique no botão correspondente!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6667" y="5073945"/>
            <a:ext cx="508836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Para o SIRCAD, só existe um caso de exclusão de legislação: erro de cadastro.</a:t>
            </a:r>
          </a:p>
          <a:p>
            <a:r>
              <a:rPr lang="pt-BR" sz="1400" dirty="0" smtClean="0"/>
              <a:t>A </a:t>
            </a:r>
            <a:r>
              <a:rPr lang="pt-BR" sz="1400" b="1" dirty="0" smtClean="0"/>
              <a:t>revogação </a:t>
            </a:r>
            <a:r>
              <a:rPr lang="pt-BR" sz="1400" dirty="0" smtClean="0"/>
              <a:t>é tratada como uma </a:t>
            </a:r>
            <a:r>
              <a:rPr lang="pt-BR" sz="1400" b="1" dirty="0" smtClean="0"/>
              <a:t>alteração </a:t>
            </a:r>
            <a:r>
              <a:rPr lang="pt-BR" sz="1400" dirty="0" smtClean="0"/>
              <a:t>da legislação, pois a lei revogada continua registrada no SIRCAD, diferentemente da </a:t>
            </a:r>
            <a:r>
              <a:rPr lang="pt-BR" sz="1400" i="1" dirty="0" smtClean="0"/>
              <a:t>excluída</a:t>
            </a:r>
            <a:r>
              <a:rPr lang="pt-BR" sz="1400" dirty="0" smtClean="0"/>
              <a:t>, que é permanentemente </a:t>
            </a:r>
            <a:r>
              <a:rPr lang="pt-BR" sz="1400" i="1" dirty="0" smtClean="0"/>
              <a:t>delatada</a:t>
            </a:r>
            <a:r>
              <a:rPr lang="pt-BR" sz="1400" dirty="0" smtClean="0"/>
              <a:t>.</a:t>
            </a:r>
          </a:p>
          <a:p>
            <a:r>
              <a:rPr lang="pt-BR" sz="1400" dirty="0" smtClean="0"/>
              <a:t>Para saber mais sobre revogação, consulte o tutorial 5.2.</a:t>
            </a:r>
            <a:endParaRPr lang="pt-BR" sz="1400" dirty="0"/>
          </a:p>
        </p:txBody>
      </p:sp>
      <p:sp>
        <p:nvSpPr>
          <p:cNvPr id="8" name="Retângulo 7">
            <a:hlinkClick r:id="rId3" action="ppaction://hlinksldjump" tooltip="Clique aqui para ir direto ao tutorial de consulta de legislação"/>
          </p:cNvPr>
          <p:cNvSpPr/>
          <p:nvPr/>
        </p:nvSpPr>
        <p:spPr>
          <a:xfrm>
            <a:off x="6755936" y="4832475"/>
            <a:ext cx="1488332" cy="643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Consultar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hlinkClick r:id="rId4" action="ppaction://hlinksldjump" tooltip="Clique aqui para ir ao tutorial de alteração de legislação"/>
          </p:cNvPr>
          <p:cNvSpPr/>
          <p:nvPr/>
        </p:nvSpPr>
        <p:spPr>
          <a:xfrm>
            <a:off x="6755936" y="5648874"/>
            <a:ext cx="1488332" cy="643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Excluir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sd\Treinamento\Tutoriais do SIRCAD\5.2.1 - início da exclusã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" y="1265328"/>
            <a:ext cx="8892550" cy="532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7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51762" y="794347"/>
            <a:ext cx="282102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</a:t>
            </a:r>
            <a:r>
              <a:rPr lang="pt-BR" sz="1400" b="1" dirty="0" smtClean="0"/>
              <a:t>CONSULTA de </a:t>
            </a:r>
            <a:r>
              <a:rPr lang="pt-BR" sz="1400" b="1" dirty="0" smtClean="0"/>
              <a:t>legislação</a:t>
            </a:r>
            <a:endParaRPr lang="pt-BR" sz="1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39707" y="1611841"/>
            <a:ext cx="2587561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Esta é a tela inicial da </a:t>
            </a:r>
            <a:r>
              <a:rPr lang="pt-BR" sz="1400" dirty="0" smtClean="0"/>
              <a:t>consulta de </a:t>
            </a:r>
            <a:r>
              <a:rPr lang="pt-BR" sz="1400" dirty="0" smtClean="0"/>
              <a:t>lei ou decreto cadastrados no Sistema. Assim como muitas outras ferramentas do SIRCAD, trata-se de uma tela de pesquisa.</a:t>
            </a:r>
            <a:endParaRPr lang="pt-BR" sz="1400" dirty="0"/>
          </a:p>
        </p:txBody>
      </p:sp>
      <p:sp>
        <p:nvSpPr>
          <p:cNvPr id="2" name="Retângulo 1"/>
          <p:cNvSpPr/>
          <p:nvPr/>
        </p:nvSpPr>
        <p:spPr>
          <a:xfrm>
            <a:off x="17986" y="2130358"/>
            <a:ext cx="1489801" cy="846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55603" y="3369306"/>
            <a:ext cx="259732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Note que este menu de atalhos fica disponível para te permitir rapidamente acessar outra opção relacionada a legislação.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5602" y="5388006"/>
            <a:ext cx="259732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Vamos agora demonstrar o processo de </a:t>
            </a:r>
            <a:r>
              <a:rPr lang="pt-BR" sz="1400" dirty="0" smtClean="0"/>
              <a:t>consulta por </a:t>
            </a:r>
            <a:r>
              <a:rPr lang="pt-BR" sz="1400" dirty="0" smtClean="0"/>
              <a:t>meio de </a:t>
            </a:r>
            <a:r>
              <a:rPr lang="pt-BR" sz="1400" dirty="0" smtClean="0"/>
              <a:t>uma pesquisa ampla. Deixe todos os campos em branco mesmo e clique em “Consultar”.</a:t>
            </a:r>
            <a:endParaRPr lang="pt-BR" sz="1400" dirty="0"/>
          </a:p>
        </p:txBody>
      </p:sp>
      <p:sp>
        <p:nvSpPr>
          <p:cNvPr id="11" name="Retângulo 10"/>
          <p:cNvSpPr/>
          <p:nvPr/>
        </p:nvSpPr>
        <p:spPr>
          <a:xfrm>
            <a:off x="4591455" y="5846210"/>
            <a:ext cx="666000" cy="262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2752928" y="5972782"/>
            <a:ext cx="179961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4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asd\Treinamento\Tutoriais do SIRCAD\5.3.2 - consulta amp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" y="1265091"/>
            <a:ext cx="8866420" cy="537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90672" y="794347"/>
            <a:ext cx="27918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legislação</a:t>
            </a:r>
            <a:endParaRPr lang="pt-BR" sz="1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274341" y="1611841"/>
            <a:ext cx="2752928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Note que, se </a:t>
            </a:r>
            <a:r>
              <a:rPr lang="pt-BR" sz="1400" dirty="0"/>
              <a:t>você não preencher qualquer dado de pesquisa, o Sistema </a:t>
            </a:r>
            <a:r>
              <a:rPr lang="pt-BR" sz="1400" dirty="0" smtClean="0"/>
              <a:t>mostrará todas </a:t>
            </a:r>
            <a:r>
              <a:rPr lang="pt-BR" sz="1400" dirty="0"/>
              <a:t>as leis que o usuário pode </a:t>
            </a:r>
            <a:r>
              <a:rPr lang="pt-BR" sz="1400" dirty="0" smtClean="0"/>
              <a:t>editar. É a pesquisa ampla!</a:t>
            </a:r>
            <a:endParaRPr lang="pt-BR" sz="1400" dirty="0"/>
          </a:p>
        </p:txBody>
      </p:sp>
      <p:sp>
        <p:nvSpPr>
          <p:cNvPr id="2" name="Retângulo 1"/>
          <p:cNvSpPr/>
          <p:nvPr/>
        </p:nvSpPr>
        <p:spPr>
          <a:xfrm>
            <a:off x="1788422" y="2704290"/>
            <a:ext cx="3046226" cy="597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55603" y="3486038"/>
            <a:ext cx="1603635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Veja que a barra cinza mostra que </a:t>
            </a:r>
            <a:r>
              <a:rPr lang="pt-BR" sz="1400" dirty="0" smtClean="0"/>
              <a:t>nenhum filtro de pesquisa foi selecionado. Os 21 registros correspondem a todas as leis que o usuário pode editar.</a:t>
            </a:r>
            <a:endParaRPr lang="pt-BR" sz="1400" dirty="0"/>
          </a:p>
        </p:txBody>
      </p:sp>
      <p:cxnSp>
        <p:nvCxnSpPr>
          <p:cNvPr id="6" name="Conector angulado 5"/>
          <p:cNvCxnSpPr>
            <a:stCxn id="8" idx="0"/>
            <a:endCxn id="2" idx="1"/>
          </p:cNvCxnSpPr>
          <p:nvPr/>
        </p:nvCxnSpPr>
        <p:spPr>
          <a:xfrm rot="5400000" flipH="1" flipV="1">
            <a:off x="1131447" y="2829064"/>
            <a:ext cx="482948" cy="831001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asd\Treinamento\Tutoriais do SIRCAD\5.3.2 - consulta amp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" y="1265091"/>
            <a:ext cx="8866420" cy="537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86600" y="6485116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9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90672" y="794347"/>
            <a:ext cx="27918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Tutorial de CONSULTA de legislação</a:t>
            </a:r>
            <a:endParaRPr lang="pt-BR" sz="1400" b="1" dirty="0"/>
          </a:p>
        </p:txBody>
      </p:sp>
      <p:sp>
        <p:nvSpPr>
          <p:cNvPr id="2" name="Retângulo 1"/>
          <p:cNvSpPr/>
          <p:nvPr/>
        </p:nvSpPr>
        <p:spPr>
          <a:xfrm>
            <a:off x="1788422" y="2704290"/>
            <a:ext cx="3046226" cy="597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55603" y="3486038"/>
            <a:ext cx="1603635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Para fazer uma nova pesquisa, clique aqui mesmo na barra cinza. Isso vai reexibir aquela tela de campos para pesquisa.</a:t>
            </a:r>
            <a:endParaRPr lang="pt-BR" sz="1400" dirty="0"/>
          </a:p>
        </p:txBody>
      </p:sp>
      <p:cxnSp>
        <p:nvCxnSpPr>
          <p:cNvPr id="6" name="Conector angulado 5"/>
          <p:cNvCxnSpPr>
            <a:stCxn id="8" idx="0"/>
            <a:endCxn id="2" idx="1"/>
          </p:cNvCxnSpPr>
          <p:nvPr/>
        </p:nvCxnSpPr>
        <p:spPr>
          <a:xfrm rot="5400000" flipH="1" flipV="1">
            <a:off x="1131447" y="2829064"/>
            <a:ext cx="482948" cy="831001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0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1745</TotalTime>
  <Words>1394</Words>
  <Application>Microsoft Office PowerPoint</Application>
  <PresentationFormat>Apresentação na tela (4:3)</PresentationFormat>
  <Paragraphs>132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 Cunha Tanaka</dc:creator>
  <cp:lastModifiedBy>Michel Cunha Tanaka</cp:lastModifiedBy>
  <cp:revision>142</cp:revision>
  <dcterms:created xsi:type="dcterms:W3CDTF">2015-03-27T13:31:09Z</dcterms:created>
  <dcterms:modified xsi:type="dcterms:W3CDTF">2015-07-21T17:54:16Z</dcterms:modified>
</cp:coreProperties>
</file>