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6"/>
  </p:notesMasterIdLst>
  <p:sldIdLst>
    <p:sldId id="256" r:id="rId3"/>
    <p:sldId id="258" r:id="rId4"/>
    <p:sldId id="259" r:id="rId5"/>
    <p:sldId id="260" r:id="rId6"/>
    <p:sldId id="263" r:id="rId7"/>
    <p:sldId id="265" r:id="rId8"/>
    <p:sldId id="266" r:id="rId9"/>
    <p:sldId id="268" r:id="rId10"/>
    <p:sldId id="267" r:id="rId11"/>
    <p:sldId id="270" r:id="rId12"/>
    <p:sldId id="273" r:id="rId13"/>
    <p:sldId id="271" r:id="rId14"/>
    <p:sldId id="272" r:id="rId15"/>
    <p:sldId id="281" r:id="rId16"/>
    <p:sldId id="274" r:id="rId17"/>
    <p:sldId id="275" r:id="rId18"/>
    <p:sldId id="276" r:id="rId19"/>
    <p:sldId id="277" r:id="rId20"/>
    <p:sldId id="278" r:id="rId21"/>
    <p:sldId id="279" r:id="rId22"/>
    <p:sldId id="282" r:id="rId23"/>
    <p:sldId id="280" r:id="rId24"/>
    <p:sldId id="283" r:id="rId2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8" d="100"/>
          <a:sy n="98" d="100"/>
        </p:scale>
        <p:origin x="-5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CA230-427B-4EEE-8829-6DB47BB9E1E7}" type="datetimeFigureOut">
              <a:rPr lang="pt-BR" smtClean="0"/>
              <a:t>21/07/2015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0222A-8B6C-472C-8D41-A684FECE39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130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2002E-5B2E-490E-B71E-CE0CAAF66758}" type="datetime1">
              <a:rPr lang="pt-BR" smtClean="0"/>
              <a:t>21/07/2015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167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99A8-6C7F-4C64-AD4B-C806BBB332FA}" type="datetime1">
              <a:rPr lang="pt-BR" smtClean="0"/>
              <a:t>21/07/2015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3062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6A643-AA3B-47DF-99FA-047C6BE920DA}" type="datetime1">
              <a:rPr lang="pt-BR" smtClean="0"/>
              <a:t>21/07/2015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8435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37D9-1287-4C3D-86BB-716861C11F06}" type="datetime1">
              <a:rPr lang="pt-BR" smtClean="0"/>
              <a:t>21/07/2015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0020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7FCE-1CEF-41A3-BA7B-F015DBCECA47}" type="datetime1">
              <a:rPr lang="pt-BR" smtClean="0"/>
              <a:t>21/07/2015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568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32C72-2B8D-4714-9B13-13BEC4C389A2}" type="datetime1">
              <a:rPr lang="pt-BR" smtClean="0"/>
              <a:t>21/07/2015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6377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7C9C-3220-4683-A676-4C17DE584057}" type="datetime1">
              <a:rPr lang="pt-BR" smtClean="0"/>
              <a:t>21/07/2015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1306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1DAB-8DD5-4BCF-A925-B25615D152E6}" type="datetime1">
              <a:rPr lang="pt-BR" smtClean="0"/>
              <a:t>21/07/2015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5542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C9A2-02CB-4BE9-B0E2-323968D1586A}" type="datetime1">
              <a:rPr lang="pt-BR" smtClean="0"/>
              <a:t>21/07/2015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0008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16C1-459D-4843-885C-E36F0054F06F}" type="datetime1">
              <a:rPr lang="pt-BR" smtClean="0"/>
              <a:t>21/07/2015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0437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5E1B-EBB6-42CC-8B89-72DA6ADB58F2}" type="datetime1">
              <a:rPr lang="pt-BR" smtClean="0"/>
              <a:t>21/07/2015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4871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8484-D173-4657-AB28-10CA6B2C1532}" type="datetime1">
              <a:rPr lang="pt-BR" smtClean="0"/>
              <a:t>21/07/2015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20572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38DC0-AB0A-4C03-B1E7-4BABEE199964}" type="datetime1">
              <a:rPr lang="pt-BR" smtClean="0"/>
              <a:t>21/07/2015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26249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B3BDC-4B2C-4CBB-ACAB-A247847F2606}" type="datetime1">
              <a:rPr lang="pt-BR" smtClean="0"/>
              <a:t>21/07/2015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69544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B2BD-8B3B-4684-A570-602517CCE8C9}" type="datetime1">
              <a:rPr lang="pt-BR" smtClean="0"/>
              <a:t>21/07/2015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80217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3588F-4275-4597-880E-21F901D5F256}" type="datetime1">
              <a:rPr lang="pt-BR" smtClean="0"/>
              <a:t>21/07/2015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3333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223C-B592-4572-8C9A-186D82A593F9}" type="datetime1">
              <a:rPr lang="pt-BR" smtClean="0"/>
              <a:t>21/07/2015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904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1AB8A-C5D0-4366-A3B8-F2E04FDEE357}" type="datetime1">
              <a:rPr lang="pt-BR" smtClean="0"/>
              <a:t>21/07/2015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0619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96877-F355-40EF-A34B-56837B15AD60}" type="datetime1">
              <a:rPr lang="pt-BR" smtClean="0"/>
              <a:t>21/07/2015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482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8827A-04BB-43EB-8622-9FB8F0823717}" type="datetime1">
              <a:rPr lang="pt-BR" smtClean="0"/>
              <a:t>21/07/2015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4300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9A3CA-EDF1-4223-BB8A-0283371074DF}" type="datetime1">
              <a:rPr lang="pt-BR" smtClean="0"/>
              <a:t>21/07/2015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525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377D-30C1-4379-AD4C-BBC22BB12E13}" type="datetime1">
              <a:rPr lang="pt-BR" smtClean="0"/>
              <a:t>21/07/2015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4049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3AFA2-F9F1-4BE8-B49A-B48E5962A825}" type="datetime1">
              <a:rPr lang="pt-BR" smtClean="0"/>
              <a:t>21/07/2015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752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34BD4-7E9C-4D56-9B13-89651795266A}" type="datetime1">
              <a:rPr lang="pt-BR" smtClean="0"/>
              <a:t>21/07/2015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545"/>
            <a:ext cx="9144000" cy="6885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64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AC016-6955-4900-9493-AFBECB99409A}" type="datetime1">
              <a:rPr lang="pt-BR" smtClean="0"/>
              <a:t>21/07/2015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81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36668" y="1237129"/>
            <a:ext cx="865990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Bem-vindo(a) aos tutoriais do Sistema Integrado de Registro CEIS/CNEP (SIRCAD)!</a:t>
            </a:r>
          </a:p>
          <a:p>
            <a:pPr algn="ctr"/>
            <a:endParaRPr lang="pt-BR" sz="2400" b="1" dirty="0"/>
          </a:p>
          <a:p>
            <a:pPr algn="ctr"/>
            <a:r>
              <a:rPr lang="pt-BR" sz="2400" b="1" dirty="0" smtClean="0"/>
              <a:t>Neste tutorial (nº 5.2), você aprenderá a usar o SIRCAD para alterar ou revogar legislação já cadastrada</a:t>
            </a:r>
          </a:p>
          <a:p>
            <a:endParaRPr lang="pt-BR" sz="2400" dirty="0"/>
          </a:p>
          <a:p>
            <a:r>
              <a:rPr lang="pt-BR" sz="2400" dirty="0" smtClean="0"/>
              <a:t>Se necessário, não deixe de ver os outros tutoriais:</a:t>
            </a:r>
          </a:p>
          <a:p>
            <a:pPr fontAlgn="base"/>
            <a:r>
              <a:rPr lang="pt-BR" sz="2400" dirty="0" smtClean="0"/>
              <a:t>4.1 Cadastramento de sanção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 smtClean="0"/>
              <a:t>4.2 Cancelamento de sanção</a:t>
            </a:r>
          </a:p>
          <a:p>
            <a:pPr fontAlgn="base"/>
            <a:r>
              <a:rPr lang="pt-BR" sz="2400" dirty="0" smtClean="0"/>
              <a:t>4.3 Consulta, alteração e reativação de sanção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 smtClean="0"/>
              <a:t>4.4 </a:t>
            </a:r>
            <a:r>
              <a:rPr lang="pt-BR" sz="2400" dirty="0"/>
              <a:t>Importação de dados por planilha</a:t>
            </a:r>
            <a:br>
              <a:rPr lang="pt-BR" sz="2400" dirty="0"/>
            </a:br>
            <a:r>
              <a:rPr lang="pt-BR" sz="2400" dirty="0"/>
              <a:t>5.1 Inclusão de legislação </a:t>
            </a:r>
            <a:endParaRPr lang="pt-BR" sz="2400" dirty="0" smtClean="0"/>
          </a:p>
          <a:p>
            <a:pPr fontAlgn="base"/>
            <a:r>
              <a:rPr lang="pt-BR" sz="2400" dirty="0" smtClean="0"/>
              <a:t>5.3 Consulta e exclusão de legislação</a:t>
            </a:r>
            <a:endParaRPr lang="pt-BR" sz="24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043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asd\Treinamento\Tutoriais do SIRCAD\5.3.5 - edição propriamente dit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" y="1270656"/>
            <a:ext cx="8805323" cy="542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10</a:t>
            </a:fld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762656" y="794347"/>
            <a:ext cx="360896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ALTERAÇÃO de legislação</a:t>
            </a:r>
            <a:endParaRPr lang="pt-BR" sz="1400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6371617" y="1650035"/>
            <a:ext cx="2509776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Você pode alterar qualquer atributo da legislação: número, ano, inciso, texto... Pode até alterar o tipo – por exemplo, de lei para decreto e vice-versa.</a:t>
            </a:r>
            <a:endParaRPr lang="pt-BR" sz="1400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77822" y="3290878"/>
            <a:ext cx="2873720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Em nosso exemplo fictício, esta Lei sofreu uma alteração legislativa que aumentou o prazo máximo de impedimento de contratar da empresa punida de 5 para 10 anos.</a:t>
            </a:r>
            <a:endParaRPr lang="pt-BR" sz="1400" dirty="0"/>
          </a:p>
          <a:p>
            <a:r>
              <a:rPr lang="pt-BR" sz="1400" dirty="0" smtClean="0"/>
              <a:t>O prazo máximo está mais no finzinho do campo “Texto da lei”, que veremos no próximo slide.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3903119" y="4474725"/>
            <a:ext cx="4978274" cy="79766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8" name="Conector de seta reta 17"/>
          <p:cNvCxnSpPr/>
          <p:nvPr/>
        </p:nvCxnSpPr>
        <p:spPr>
          <a:xfrm>
            <a:off x="2951542" y="4883286"/>
            <a:ext cx="951577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6213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asd\Treinamento\Tutoriais do SIRCAD\5.3.6 - antes da ediçã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666"/>
            <a:ext cx="8881394" cy="5504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11</a:t>
            </a:fld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762656" y="794347"/>
            <a:ext cx="360896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ALTERAÇÃO de legislação</a:t>
            </a:r>
            <a:endParaRPr lang="pt-BR" sz="1400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147880" y="3450271"/>
            <a:ext cx="178989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Este é o trecho que vamos alterar.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6527261" y="4756827"/>
            <a:ext cx="1050586" cy="175557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2" name="Conector de seta reta 11"/>
          <p:cNvCxnSpPr/>
          <p:nvPr/>
        </p:nvCxnSpPr>
        <p:spPr>
          <a:xfrm>
            <a:off x="7052554" y="4000052"/>
            <a:ext cx="0" cy="727591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245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asd\Treinamento\Tutoriais do SIRCAD\5.3.6 - edição feit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7" y="1278987"/>
            <a:ext cx="8871665" cy="5442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12</a:t>
            </a:fld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762656" y="794347"/>
            <a:ext cx="360896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ALTERAÇÃO de legislação</a:t>
            </a:r>
            <a:endParaRPr lang="pt-BR" sz="1400" b="1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5729593" y="3476832"/>
            <a:ext cx="287372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Aqui estava escrito </a:t>
            </a:r>
            <a:r>
              <a:rPr lang="pt-BR" sz="1400" i="1" dirty="0" smtClean="0"/>
              <a:t>“5 (cinco) anos”</a:t>
            </a:r>
            <a:r>
              <a:rPr lang="pt-BR" sz="1400" dirty="0" smtClean="0"/>
              <a:t>. Alteramos para </a:t>
            </a:r>
            <a:r>
              <a:rPr lang="pt-BR" sz="1400" i="1" dirty="0" smtClean="0"/>
              <a:t>“10 (dez) anos”</a:t>
            </a:r>
            <a:r>
              <a:rPr lang="pt-BR" sz="1400" dirty="0" smtClean="0"/>
              <a:t>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6114176" y="4752000"/>
            <a:ext cx="1463671" cy="15120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8" name="Conector de seta reta 17"/>
          <p:cNvCxnSpPr/>
          <p:nvPr/>
        </p:nvCxnSpPr>
        <p:spPr>
          <a:xfrm>
            <a:off x="7166453" y="4000052"/>
            <a:ext cx="0" cy="727591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181585" y="5823993"/>
            <a:ext cx="2094687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Como essa era a única alteração do exemplo, já podemos clicar em “salvar alterações”.</a:t>
            </a:r>
          </a:p>
        </p:txBody>
      </p:sp>
      <p:cxnSp>
        <p:nvCxnSpPr>
          <p:cNvPr id="13" name="Conector de seta reta 12"/>
          <p:cNvCxnSpPr/>
          <p:nvPr/>
        </p:nvCxnSpPr>
        <p:spPr>
          <a:xfrm>
            <a:off x="2276272" y="6533566"/>
            <a:ext cx="3249039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ângulo 18"/>
          <p:cNvSpPr/>
          <p:nvPr/>
        </p:nvSpPr>
        <p:spPr>
          <a:xfrm>
            <a:off x="5525311" y="6381344"/>
            <a:ext cx="1138136" cy="36757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77360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2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asd\Treinamento\Tutoriais do SIRCAD\5.3.8 - edição efetuada com sucess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8" y="1261659"/>
            <a:ext cx="8261795" cy="5516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13</a:t>
            </a:fld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762656" y="794347"/>
            <a:ext cx="360896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ALTERAÇÃO de legislação</a:t>
            </a:r>
            <a:endParaRPr lang="pt-BR" sz="1400" b="1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181585" y="4978330"/>
            <a:ext cx="2094687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Pronto! O SIRCAD confirma a alteração por meio de um alerta em verde, aqui no cantinho da tela.</a:t>
            </a:r>
          </a:p>
        </p:txBody>
      </p:sp>
      <p:cxnSp>
        <p:nvCxnSpPr>
          <p:cNvPr id="13" name="Conector de seta reta 12"/>
          <p:cNvCxnSpPr/>
          <p:nvPr/>
        </p:nvCxnSpPr>
        <p:spPr>
          <a:xfrm>
            <a:off x="1228928" y="6147881"/>
            <a:ext cx="0" cy="46796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ângulo 18"/>
          <p:cNvSpPr/>
          <p:nvPr/>
        </p:nvSpPr>
        <p:spPr>
          <a:xfrm>
            <a:off x="9728" y="6615846"/>
            <a:ext cx="2548646" cy="183786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6371617" y="1939862"/>
            <a:ext cx="2305455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Isto encerra o tutorial de edição de legislação.</a:t>
            </a:r>
          </a:p>
          <a:p>
            <a:r>
              <a:rPr lang="pt-BR" sz="1400" dirty="0" smtClean="0"/>
              <a:t>Ainda neste tutorial veja também detalhes sobre revogação de lei ou decreto.</a:t>
            </a:r>
          </a:p>
          <a:p>
            <a:r>
              <a:rPr lang="pt-BR" sz="1400" dirty="0" smtClean="0"/>
              <a:t>Não deixe de ver nossos tutoriais sobre as outras ferramentas do SIRCAD!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81585" y="3435104"/>
            <a:ext cx="2094687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Detalhe: se você esqueceu de fazer alguma alteração, pode rapidamente reiniciar o processo de alteração da legislação clicando aqui.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0" y="2621861"/>
            <a:ext cx="1147864" cy="183786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5" name="Conector angulado 4"/>
          <p:cNvCxnSpPr>
            <a:endCxn id="11" idx="3"/>
          </p:cNvCxnSpPr>
          <p:nvPr/>
        </p:nvCxnSpPr>
        <p:spPr>
          <a:xfrm rot="16200000" flipV="1">
            <a:off x="1098474" y="2763144"/>
            <a:ext cx="721350" cy="622570"/>
          </a:xfrm>
          <a:prstGeom prst="bentConnector2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368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14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14</a:t>
            </a:fld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762656" y="794347"/>
            <a:ext cx="360896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ALTERAÇÃO de legislação</a:t>
            </a:r>
            <a:endParaRPr lang="pt-BR" sz="1400" b="1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957208" y="1570211"/>
            <a:ext cx="3219856" cy="1600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Isto encerra o tutorial de </a:t>
            </a:r>
            <a:r>
              <a:rPr lang="pt-BR" sz="1400" i="1" dirty="0" smtClean="0"/>
              <a:t>edição </a:t>
            </a:r>
            <a:r>
              <a:rPr lang="pt-BR" sz="1400" dirty="0" smtClean="0"/>
              <a:t>de legislação!</a:t>
            </a:r>
          </a:p>
          <a:p>
            <a:endParaRPr lang="pt-BR" sz="1400" dirty="0" smtClean="0"/>
          </a:p>
          <a:p>
            <a:r>
              <a:rPr lang="pt-BR" sz="1400" dirty="0" smtClean="0"/>
              <a:t>Se desejar, clique num dos botões a seguir para voltar ao começo do tutorial de edição ou para ir ao tutorial de revogação.</a:t>
            </a:r>
          </a:p>
        </p:txBody>
      </p:sp>
      <p:sp>
        <p:nvSpPr>
          <p:cNvPr id="15" name="Retângulo 14">
            <a:hlinkClick r:id="rId2" action="ppaction://hlinksldjump" tooltip="Clique aqui para ir direto ao tutorial de consulta de legislação"/>
          </p:cNvPr>
          <p:cNvSpPr/>
          <p:nvPr/>
        </p:nvSpPr>
        <p:spPr>
          <a:xfrm>
            <a:off x="758757" y="4161991"/>
            <a:ext cx="2632469" cy="11381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dirty="0" smtClean="0">
                <a:solidFill>
                  <a:srgbClr val="0070C0"/>
                </a:solidFill>
              </a:rPr>
              <a:t>Alteração</a:t>
            </a:r>
          </a:p>
          <a:p>
            <a:pPr algn="ctr"/>
            <a:r>
              <a:rPr lang="pt-BR" sz="2000" dirty="0" smtClean="0">
                <a:solidFill>
                  <a:srgbClr val="0070C0"/>
                </a:solidFill>
              </a:rPr>
              <a:t>(voltar para o começo)</a:t>
            </a:r>
            <a:endParaRPr lang="pt-BR" sz="2000" dirty="0">
              <a:solidFill>
                <a:srgbClr val="0070C0"/>
              </a:solidFill>
            </a:endParaRPr>
          </a:p>
        </p:txBody>
      </p:sp>
      <p:sp>
        <p:nvSpPr>
          <p:cNvPr id="16" name="Retângulo 15">
            <a:hlinkClick r:id="rId3" action="ppaction://hlinksldjump" tooltip="Clique aqui para ir ao tutorial de alteração de legislação"/>
          </p:cNvPr>
          <p:cNvSpPr/>
          <p:nvPr/>
        </p:nvSpPr>
        <p:spPr>
          <a:xfrm>
            <a:off x="5544765" y="4161991"/>
            <a:ext cx="2632469" cy="11381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dirty="0" smtClean="0">
                <a:solidFill>
                  <a:srgbClr val="0070C0"/>
                </a:solidFill>
              </a:rPr>
              <a:t>Revogação</a:t>
            </a:r>
            <a:endParaRPr lang="pt-BR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54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asd\Treinamento\Tutoriais do SIRCAD\5.3.1 - início da alteraçã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" y="1265608"/>
            <a:ext cx="8912006" cy="531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15</a:t>
            </a:fld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3065929" y="794347"/>
            <a:ext cx="2969112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REVOGAÇÃO de legislação</a:t>
            </a:r>
            <a:endParaRPr lang="pt-BR" sz="1400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6332707" y="1611841"/>
            <a:ext cx="2694562" cy="224676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A revogação de lei ou decreto no sistema segue exatamente o mesmo fluxo da alteração. Isso porque o SIRCAD vê a revogação como apenas uma das muitas alterações possíveis que uma lei pode sofrer.</a:t>
            </a:r>
          </a:p>
          <a:p>
            <a:r>
              <a:rPr lang="pt-BR" sz="1400" dirty="0" smtClean="0"/>
              <a:t>Por </a:t>
            </a:r>
            <a:r>
              <a:rPr lang="pt-BR" sz="1400" dirty="0"/>
              <a:t>isso, começamos da mesma tela que inicia o processo de edição</a:t>
            </a:r>
            <a:r>
              <a:rPr lang="pt-BR" sz="1400" dirty="0" smtClean="0"/>
              <a:t>.</a:t>
            </a:r>
            <a:endParaRPr lang="pt-BR" sz="1400" dirty="0"/>
          </a:p>
        </p:txBody>
      </p:sp>
      <p:sp>
        <p:nvSpPr>
          <p:cNvPr id="2" name="Retângulo 1"/>
          <p:cNvSpPr/>
          <p:nvPr/>
        </p:nvSpPr>
        <p:spPr>
          <a:xfrm>
            <a:off x="17986" y="2130358"/>
            <a:ext cx="1489801" cy="8463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155603" y="3486038"/>
            <a:ext cx="2597325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Note que este menu de atalhos fica sempre disponível para te permitir rapidamente acessar outras opções relacionadas a legislação.</a:t>
            </a:r>
            <a:endParaRPr lang="pt-BR" sz="14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165331" y="5052033"/>
            <a:ext cx="2597325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Vamos agora demonstrar o processo por meio da fictícia revogação do art. 7º da lei federal do pregão (10.520/2002).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575787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8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asd\Treinamento\Tutoriais do SIRCAD\5.3.3 - preenchimento de '10520'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759"/>
            <a:ext cx="9144000" cy="5071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16</a:t>
            </a:fld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6439707" y="1611841"/>
            <a:ext cx="2587561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Você pode preencher qualquer campo para pesquisar. Por ora, vamos direto no número da lei.</a:t>
            </a:r>
            <a:endParaRPr lang="pt-BR" sz="1400" dirty="0"/>
          </a:p>
        </p:txBody>
      </p:sp>
      <p:sp>
        <p:nvSpPr>
          <p:cNvPr id="2" name="Retângulo 1"/>
          <p:cNvSpPr/>
          <p:nvPr/>
        </p:nvSpPr>
        <p:spPr>
          <a:xfrm>
            <a:off x="3385226" y="2937751"/>
            <a:ext cx="1984442" cy="2723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3774292" y="6305299"/>
            <a:ext cx="259732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Então, é só clicar em “consultar”.</a:t>
            </a:r>
            <a:endParaRPr lang="pt-BR" sz="1400" dirty="0"/>
          </a:p>
        </p:txBody>
      </p:sp>
      <p:sp>
        <p:nvSpPr>
          <p:cNvPr id="11" name="Retângulo 10"/>
          <p:cNvSpPr/>
          <p:nvPr/>
        </p:nvSpPr>
        <p:spPr>
          <a:xfrm>
            <a:off x="4666034" y="5483155"/>
            <a:ext cx="771728" cy="36316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6" name="Conector de seta reta 5"/>
          <p:cNvCxnSpPr>
            <a:stCxn id="10" idx="0"/>
          </p:cNvCxnSpPr>
          <p:nvPr/>
        </p:nvCxnSpPr>
        <p:spPr>
          <a:xfrm flipV="1">
            <a:off x="5072955" y="5876393"/>
            <a:ext cx="0" cy="42890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065929" y="794347"/>
            <a:ext cx="2969112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REVOGAÇÃO de legislação</a:t>
            </a:r>
            <a:endParaRPr lang="pt-BR" sz="1400" b="1" dirty="0"/>
          </a:p>
        </p:txBody>
      </p:sp>
    </p:spTree>
    <p:extLst>
      <p:ext uri="{BB962C8B-B14F-4D97-AF65-F5344CB8AC3E}">
        <p14:creationId xmlns:p14="http://schemas.microsoft.com/office/powerpoint/2010/main" val="274368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asd\Treinamento\Tutoriais do SIRCAD\5.3.4 - pesquisa da lei do pregã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8" y="1274225"/>
            <a:ext cx="8910586" cy="5298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17</a:t>
            </a:fld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1759238" y="2694562"/>
            <a:ext cx="3046226" cy="61284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6389604" y="1309567"/>
            <a:ext cx="2509776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Note como a barra cinza exibe os filtros utilizados na pesquisa. Ela nos lembra que pesquisamos apenas por nº de legislação (“N. LEG.”), e que usamos “10520” para pesquisar.</a:t>
            </a:r>
            <a:endParaRPr lang="pt-BR" sz="1400" dirty="0"/>
          </a:p>
        </p:txBody>
      </p:sp>
      <p:cxnSp>
        <p:nvCxnSpPr>
          <p:cNvPr id="6" name="Conector angulado 5"/>
          <p:cNvCxnSpPr>
            <a:stCxn id="8" idx="1"/>
          </p:cNvCxnSpPr>
          <p:nvPr/>
        </p:nvCxnSpPr>
        <p:spPr>
          <a:xfrm rot="10800000" flipV="1">
            <a:off x="4805464" y="2002065"/>
            <a:ext cx="1584140" cy="998918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/>
          <p:cNvSpPr txBox="1"/>
          <p:nvPr/>
        </p:nvSpPr>
        <p:spPr>
          <a:xfrm>
            <a:off x="525295" y="5858980"/>
            <a:ext cx="306775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Use este botão para iniciar a revogação.</a:t>
            </a:r>
            <a:endParaRPr lang="pt-BR" sz="1400" dirty="0"/>
          </a:p>
        </p:txBody>
      </p:sp>
      <p:sp>
        <p:nvSpPr>
          <p:cNvPr id="17" name="Retângulo 16"/>
          <p:cNvSpPr/>
          <p:nvPr/>
        </p:nvSpPr>
        <p:spPr>
          <a:xfrm>
            <a:off x="1846613" y="5116750"/>
            <a:ext cx="507479" cy="30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8" name="Conector de seta reta 17"/>
          <p:cNvCxnSpPr/>
          <p:nvPr/>
        </p:nvCxnSpPr>
        <p:spPr>
          <a:xfrm flipV="1">
            <a:off x="2100352" y="5418307"/>
            <a:ext cx="0" cy="42890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3065929" y="794347"/>
            <a:ext cx="2969112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REVOGAÇÃO de legislação</a:t>
            </a:r>
            <a:endParaRPr lang="pt-BR" sz="1400" b="1" dirty="0"/>
          </a:p>
        </p:txBody>
      </p:sp>
    </p:spTree>
    <p:extLst>
      <p:ext uri="{BB962C8B-B14F-4D97-AF65-F5344CB8AC3E}">
        <p14:creationId xmlns:p14="http://schemas.microsoft.com/office/powerpoint/2010/main" val="86121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6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asd\Treinamento\Tutoriais do SIRCAD\5.3.5 - edição propriamente dit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" y="1270656"/>
            <a:ext cx="8805323" cy="542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18</a:t>
            </a:fld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6371617" y="1650035"/>
            <a:ext cx="2509776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Lembre-se de que o que vai cadastrado no SIRCAD são artigos, parágrafos, incisos etc., e não a lei inteira. Assim, se só o artigo que está cadastrado foi revogado, e não a lei toda, você deve revogar o artigo no sistema de qualquer modo.</a:t>
            </a:r>
            <a:endParaRPr lang="pt-BR" sz="1400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95390" y="4664817"/>
            <a:ext cx="1744167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Em nosso exemplo fictício, o próprio art. 7º desta lei foi revogado. Como é a única alteração que faremos, vamos focar apenas nos dois campos relativos à revogação.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2648231" y="5898476"/>
            <a:ext cx="2999534" cy="55611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8" name="Conector de seta reta 17"/>
          <p:cNvCxnSpPr/>
          <p:nvPr/>
        </p:nvCxnSpPr>
        <p:spPr>
          <a:xfrm>
            <a:off x="1839557" y="6208119"/>
            <a:ext cx="808674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3065929" y="794347"/>
            <a:ext cx="2969112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REVOGAÇÃO de legislação</a:t>
            </a:r>
            <a:endParaRPr lang="pt-BR" sz="1400" b="1" dirty="0"/>
          </a:p>
        </p:txBody>
      </p:sp>
    </p:spTree>
    <p:extLst>
      <p:ext uri="{BB962C8B-B14F-4D97-AF65-F5344CB8AC3E}">
        <p14:creationId xmlns:p14="http://schemas.microsoft.com/office/powerpoint/2010/main" val="1742624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6" grpId="0" animBg="1"/>
      <p:bldP spid="1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asd\Treinamento\Tutoriais do SIRCAD\5.3.9 - data de revogaçã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7738"/>
            <a:ext cx="8758287" cy="546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19</a:t>
            </a:fld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80215" y="4484771"/>
            <a:ext cx="2210066" cy="224676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Insira aqui a data de revogação. Geralmente, é a própria publicação no diário oficial, mas pode ser outra data: por exemplo, em caso de declaração de inconstitucionalidade, a data de revogação pode ser a data da publicação da respectiva decisão judicial.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3492233" y="5807113"/>
            <a:ext cx="2101171" cy="2780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18" name="Conector de seta reta 17"/>
          <p:cNvCxnSpPr/>
          <p:nvPr/>
        </p:nvCxnSpPr>
        <p:spPr>
          <a:xfrm>
            <a:off x="2490281" y="5946141"/>
            <a:ext cx="1001952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3065929" y="794347"/>
            <a:ext cx="2969112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REVOGAÇÃO de legislação</a:t>
            </a:r>
            <a:endParaRPr lang="pt-BR" sz="1400" b="1" dirty="0"/>
          </a:p>
        </p:txBody>
      </p:sp>
    </p:spTree>
    <p:extLst>
      <p:ext uri="{BB962C8B-B14F-4D97-AF65-F5344CB8AC3E}">
        <p14:creationId xmlns:p14="http://schemas.microsoft.com/office/powerpoint/2010/main" val="4091730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36668" y="914399"/>
            <a:ext cx="86599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/>
              <a:t>Este é um pedaço da tela de </a:t>
            </a:r>
            <a:r>
              <a:rPr lang="pt-BR" sz="2200" b="1" dirty="0" err="1" smtClean="0"/>
              <a:t>login</a:t>
            </a:r>
            <a:r>
              <a:rPr lang="pt-BR" sz="2200" b="1" dirty="0" smtClean="0"/>
              <a:t> do SIRCAD.</a:t>
            </a:r>
            <a:endParaRPr lang="pt-BR" sz="2200" b="1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2</a:t>
            </a:fld>
            <a:endParaRPr lang="pt-BR" dirty="0"/>
          </a:p>
        </p:txBody>
      </p:sp>
      <p:pic>
        <p:nvPicPr>
          <p:cNvPr id="1027" name="Picture 3" descr="C:\asd\Treinamento\Tutoriais do SIRCAD\4.1 - 1. tela inicia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68" y="1401178"/>
            <a:ext cx="7173118" cy="4691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eta para cima 4"/>
          <p:cNvSpPr/>
          <p:nvPr/>
        </p:nvSpPr>
        <p:spPr>
          <a:xfrm rot="16200000">
            <a:off x="7643826" y="1917628"/>
            <a:ext cx="392534" cy="70095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7489616" y="1117730"/>
            <a:ext cx="157656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Não se esqueça de checar se você está no ambiente </a:t>
            </a:r>
            <a:r>
              <a:rPr lang="pt-BR" sz="1400" b="1" dirty="0" smtClean="0"/>
              <a:t>oficial</a:t>
            </a:r>
            <a:r>
              <a:rPr lang="pt-BR" sz="1400" dirty="0" smtClean="0"/>
              <a:t>!</a:t>
            </a:r>
            <a:endParaRPr lang="pt-BR" sz="1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7538135" y="2768440"/>
            <a:ext cx="1576563" cy="33239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O ambiente </a:t>
            </a:r>
            <a:r>
              <a:rPr lang="pt-BR" sz="1400" b="1" dirty="0" smtClean="0"/>
              <a:t>oficial</a:t>
            </a:r>
            <a:r>
              <a:rPr lang="pt-BR" sz="1400" dirty="0" smtClean="0"/>
              <a:t> é o que alimenta as penalidades. O de </a:t>
            </a:r>
            <a:r>
              <a:rPr lang="pt-BR" sz="1400" u="sng" dirty="0" smtClean="0"/>
              <a:t>treinamento</a:t>
            </a:r>
            <a:r>
              <a:rPr lang="pt-BR" sz="1400" dirty="0" smtClean="0"/>
              <a:t> é uma cópia do oficial, mas ele não publica as informações inseridas. Serve para você treinar, experimentar, errar e explorar sem medo de publicar uma pena por engano.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23867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asd\Treinamento\Tutoriais do SIRCAD\5.3.9 - data de revogaçã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7738"/>
            <a:ext cx="8758287" cy="546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20</a:t>
            </a:fld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80214" y="3190993"/>
            <a:ext cx="3270382" cy="1600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Esta caixa serve para informar ao SIRCAD se você deseja que as penalidades cadastradas com base no dispositivo revogado continuem em vigor ou não.</a:t>
            </a:r>
          </a:p>
          <a:p>
            <a:r>
              <a:rPr lang="pt-BR" sz="1400" dirty="0" smtClean="0"/>
              <a:t>No nosso exemplo, as penas continuam valendo, então, vamos deixar a caixa desmarcada mesmo.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2684837" y="6085169"/>
            <a:ext cx="2198448" cy="22089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3065929" y="794347"/>
            <a:ext cx="2969112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REVOGAÇÃO de legislação</a:t>
            </a:r>
            <a:endParaRPr lang="pt-BR" sz="1400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5758774" y="1660508"/>
            <a:ext cx="3229583" cy="224676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Em regra, as penalidades não são canceladas pela mera revogação do dispositivo. Mas há exceções, por exemplo: 1) lei penal (não ocorre no SIRCAD, que só tem penas administrativas); 2) previsão expressa na lei de revogação; 3) decisão judicial de inconstitucionalidade do dispositivo que determina que os efeitos da decisão são </a:t>
            </a:r>
            <a:r>
              <a:rPr lang="pt-BR" sz="1400" i="1" dirty="0" err="1" smtClean="0"/>
              <a:t>ex</a:t>
            </a:r>
            <a:r>
              <a:rPr lang="pt-BR" sz="1400" i="1" dirty="0" smtClean="0"/>
              <a:t> </a:t>
            </a:r>
            <a:r>
              <a:rPr lang="pt-BR" sz="1400" i="1" dirty="0" err="1" smtClean="0"/>
              <a:t>tunc</a:t>
            </a:r>
            <a:r>
              <a:rPr lang="pt-BR" sz="1400" dirty="0" smtClean="0"/>
              <a:t>, isto é, desde o começo.</a:t>
            </a:r>
          </a:p>
        </p:txBody>
      </p:sp>
      <p:cxnSp>
        <p:nvCxnSpPr>
          <p:cNvPr id="13" name="Conector angulado 12"/>
          <p:cNvCxnSpPr/>
          <p:nvPr/>
        </p:nvCxnSpPr>
        <p:spPr>
          <a:xfrm>
            <a:off x="972768" y="4791431"/>
            <a:ext cx="1702339" cy="1404185"/>
          </a:xfrm>
          <a:prstGeom prst="bentConnector3">
            <a:avLst>
              <a:gd name="adj1" fmla="val 286"/>
            </a:avLst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0186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asd\Treinamento\Tutoriais do SIRCAD\5.3.9 - data de revogaçã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7738"/>
            <a:ext cx="8758287" cy="546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21</a:t>
            </a:fld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90885" y="3966543"/>
            <a:ext cx="2404620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Confira os dados e verifique se o dispositivo a revogar é este mesmo. Se estiver tudo certo, clique em “salvar alterações” para concluir o procedimento.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5554497" y="6406182"/>
            <a:ext cx="1062000" cy="2700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3065929" y="794347"/>
            <a:ext cx="2969112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REVOGAÇÃO de legislação</a:t>
            </a:r>
            <a:endParaRPr lang="pt-BR" sz="1400" b="1" dirty="0"/>
          </a:p>
        </p:txBody>
      </p:sp>
      <p:cxnSp>
        <p:nvCxnSpPr>
          <p:cNvPr id="13" name="Conector angulado 12"/>
          <p:cNvCxnSpPr/>
          <p:nvPr/>
        </p:nvCxnSpPr>
        <p:spPr>
          <a:xfrm>
            <a:off x="1493195" y="5136094"/>
            <a:ext cx="4061302" cy="1404185"/>
          </a:xfrm>
          <a:prstGeom prst="bentConnector3">
            <a:avLst>
              <a:gd name="adj1" fmla="val -60"/>
            </a:avLst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575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asd\Treinamento\Tutoriais do SIRCAD\5.3.10 - revogação efetuada com sucess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8" y="1260642"/>
            <a:ext cx="9134272" cy="513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22</a:t>
            </a:fld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101903" y="4809595"/>
            <a:ext cx="2386472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Pronto! O Sistema confirma a revogação com um aviso em verde aqui no canto da tela.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065929" y="794347"/>
            <a:ext cx="2969112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REVOGAÇÃO de legislação</a:t>
            </a:r>
            <a:endParaRPr lang="pt-BR" sz="1400" b="1" dirty="0"/>
          </a:p>
        </p:txBody>
      </p:sp>
      <p:sp>
        <p:nvSpPr>
          <p:cNvPr id="11" name="Retângulo 10"/>
          <p:cNvSpPr/>
          <p:nvPr/>
        </p:nvSpPr>
        <p:spPr>
          <a:xfrm>
            <a:off x="107008" y="6093963"/>
            <a:ext cx="2782107" cy="2780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12" name="Conector de seta reta 11"/>
          <p:cNvCxnSpPr/>
          <p:nvPr/>
        </p:nvCxnSpPr>
        <p:spPr>
          <a:xfrm>
            <a:off x="1332688" y="5548259"/>
            <a:ext cx="1" cy="5748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/>
          <p:cNvSpPr txBox="1"/>
          <p:nvPr/>
        </p:nvSpPr>
        <p:spPr>
          <a:xfrm>
            <a:off x="314531" y="2865053"/>
            <a:ext cx="2094687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Detalhe: se você esqueceu de fazer alguma alteração, pode rapidamente reiniciar o processo de alteração da legislação clicando aqui.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132946" y="1818346"/>
            <a:ext cx="1228928" cy="183786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29" name="Grupo 28"/>
          <p:cNvGrpSpPr/>
          <p:nvPr/>
        </p:nvGrpSpPr>
        <p:grpSpPr>
          <a:xfrm>
            <a:off x="1361874" y="1919967"/>
            <a:ext cx="457198" cy="935358"/>
            <a:chOff x="1361874" y="1919967"/>
            <a:chExt cx="457198" cy="935358"/>
          </a:xfrm>
        </p:grpSpPr>
        <p:cxnSp>
          <p:nvCxnSpPr>
            <p:cNvPr id="19" name="Conector de seta reta 18"/>
            <p:cNvCxnSpPr/>
            <p:nvPr/>
          </p:nvCxnSpPr>
          <p:spPr>
            <a:xfrm flipH="1">
              <a:off x="1361874" y="1919967"/>
              <a:ext cx="457198" cy="0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to 22"/>
            <p:cNvCxnSpPr/>
            <p:nvPr/>
          </p:nvCxnSpPr>
          <p:spPr>
            <a:xfrm>
              <a:off x="1819072" y="1919967"/>
              <a:ext cx="0" cy="935358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151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1" grpId="0" animBg="1"/>
      <p:bldP spid="14" grpId="0" animBg="1"/>
      <p:bldP spid="1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23</a:t>
            </a:fld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762656" y="794347"/>
            <a:ext cx="360896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REVOGAÇÃO de legislação</a:t>
            </a:r>
            <a:endParaRPr lang="pt-BR" sz="1400" b="1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65378" y="2290058"/>
            <a:ext cx="3803515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Isto encerra o tutorial de </a:t>
            </a:r>
            <a:r>
              <a:rPr lang="pt-BR" sz="1400" i="1" dirty="0" smtClean="0"/>
              <a:t>revogação </a:t>
            </a:r>
            <a:r>
              <a:rPr lang="pt-BR" sz="1400" dirty="0" smtClean="0"/>
              <a:t>de legislação!</a:t>
            </a:r>
          </a:p>
          <a:p>
            <a:endParaRPr lang="pt-BR" sz="1400" dirty="0" smtClean="0"/>
          </a:p>
          <a:p>
            <a:r>
              <a:rPr lang="pt-BR" sz="1400" dirty="0" smtClean="0"/>
              <a:t>Se desejar, clique num dos botões a seguir para voltar ao começo do tutorial de revogação ou para ir ao tutorial de revogação.</a:t>
            </a:r>
          </a:p>
        </p:txBody>
      </p:sp>
      <p:sp>
        <p:nvSpPr>
          <p:cNvPr id="15" name="Retângulo 14">
            <a:hlinkClick r:id="rId2" action="ppaction://hlinksldjump" tooltip="Clique aqui para ir direto ao tutorial de consulta de legislação"/>
          </p:cNvPr>
          <p:cNvSpPr/>
          <p:nvPr/>
        </p:nvSpPr>
        <p:spPr>
          <a:xfrm>
            <a:off x="5525311" y="4161991"/>
            <a:ext cx="2632469" cy="11381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dirty="0" smtClean="0">
                <a:solidFill>
                  <a:srgbClr val="0070C0"/>
                </a:solidFill>
              </a:rPr>
              <a:t>Alteração</a:t>
            </a:r>
          </a:p>
        </p:txBody>
      </p:sp>
      <p:sp>
        <p:nvSpPr>
          <p:cNvPr id="16" name="Retângulo 15">
            <a:hlinkClick r:id="rId3" action="ppaction://hlinksldjump" tooltip="Clique aqui para ir ao tutorial de alteração de legislação"/>
          </p:cNvPr>
          <p:cNvSpPr/>
          <p:nvPr/>
        </p:nvSpPr>
        <p:spPr>
          <a:xfrm>
            <a:off x="972765" y="4161991"/>
            <a:ext cx="2632469" cy="11381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dirty="0" smtClean="0">
                <a:solidFill>
                  <a:srgbClr val="0070C0"/>
                </a:solidFill>
              </a:rPr>
              <a:t>Revogação</a:t>
            </a:r>
          </a:p>
          <a:p>
            <a:pPr algn="ctr"/>
            <a:r>
              <a:rPr lang="pt-BR" sz="2000" dirty="0">
                <a:solidFill>
                  <a:srgbClr val="0070C0"/>
                </a:solidFill>
              </a:rPr>
              <a:t>(voltar para o começo</a:t>
            </a:r>
            <a:r>
              <a:rPr lang="pt-BR" sz="2000" dirty="0" smtClean="0">
                <a:solidFill>
                  <a:srgbClr val="0070C0"/>
                </a:solidFill>
              </a:rPr>
              <a:t>)</a:t>
            </a:r>
            <a:endParaRPr lang="pt-BR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82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3</a:t>
            </a:fld>
            <a:endParaRPr lang="pt-BR" dirty="0"/>
          </a:p>
        </p:txBody>
      </p:sp>
      <p:pic>
        <p:nvPicPr>
          <p:cNvPr id="1027" name="Picture 3" descr="C:\asd\Treinamento\Tutoriais do SIRCAD\4.1 - 1. tela inicia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68" y="1401178"/>
            <a:ext cx="7173118" cy="4691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45915" y="2772383"/>
            <a:ext cx="2081719" cy="32393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1" name="Conector de seta reta 10"/>
          <p:cNvCxnSpPr/>
          <p:nvPr/>
        </p:nvCxnSpPr>
        <p:spPr>
          <a:xfrm flipH="1">
            <a:off x="2227635" y="2879387"/>
            <a:ext cx="518215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7489616" y="2557423"/>
            <a:ext cx="1576563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Para entrar no Sistema, utilize este box. Insira CPF, senha e o código de verificação (“</a:t>
            </a:r>
            <a:r>
              <a:rPr lang="pt-BR" sz="1400" dirty="0" err="1" smtClean="0"/>
              <a:t>captcha</a:t>
            </a:r>
            <a:r>
              <a:rPr lang="pt-BR" sz="1400" dirty="0" smtClean="0"/>
              <a:t>”).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74729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647" y="1705092"/>
            <a:ext cx="7070611" cy="4170413"/>
          </a:xfrm>
          <a:prstGeom prst="rect">
            <a:avLst/>
          </a:prstGeom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4</a:t>
            </a:fld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7489616" y="2557423"/>
            <a:ext cx="1576563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Depois de colocar </a:t>
            </a:r>
            <a:r>
              <a:rPr lang="pt-BR" sz="1400" dirty="0" err="1" smtClean="0"/>
              <a:t>login</a:t>
            </a:r>
            <a:r>
              <a:rPr lang="pt-BR" sz="1400" dirty="0" smtClean="0"/>
              <a:t> e senha, você entrará aqui, na tela inicial do Sistema.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7489616" y="3887139"/>
            <a:ext cx="157656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Caso queira voltar a esta tela inicial, basta clicar em “Início”.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7489615" y="4997003"/>
            <a:ext cx="1576563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Aproveite que esta barra está sempre disponível enquanto você estiver dentro do Sistema!</a:t>
            </a:r>
          </a:p>
        </p:txBody>
      </p:sp>
      <p:cxnSp>
        <p:nvCxnSpPr>
          <p:cNvPr id="13" name="Conector de seta reta 12"/>
          <p:cNvCxnSpPr/>
          <p:nvPr/>
        </p:nvCxnSpPr>
        <p:spPr>
          <a:xfrm flipH="1" flipV="1">
            <a:off x="1001949" y="2130358"/>
            <a:ext cx="6410530" cy="202335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13"/>
          <p:cNvSpPr/>
          <p:nvPr/>
        </p:nvSpPr>
        <p:spPr>
          <a:xfrm>
            <a:off x="491247" y="1905670"/>
            <a:ext cx="432881" cy="22468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398834" y="1905670"/>
            <a:ext cx="5544766" cy="2246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7" name="Conector de seta reta 16"/>
          <p:cNvCxnSpPr/>
          <p:nvPr/>
        </p:nvCxnSpPr>
        <p:spPr>
          <a:xfrm flipH="1" flipV="1">
            <a:off x="3064213" y="2217906"/>
            <a:ext cx="4425402" cy="3362531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71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9" grpId="0" animBg="1"/>
      <p:bldP spid="9" grpId="1" animBg="1"/>
      <p:bldP spid="11" grpId="0" animBg="1"/>
      <p:bldP spid="14" grpId="0" animBg="1"/>
      <p:bldP spid="14" grpId="1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5</a:t>
            </a:fld>
            <a:endParaRPr lang="pt-BR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647" y="1705092"/>
            <a:ext cx="7070611" cy="4170413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36668" y="914399"/>
            <a:ext cx="8659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Feito o </a:t>
            </a:r>
            <a:r>
              <a:rPr lang="pt-BR" sz="2400" b="1" dirty="0" err="1" smtClean="0"/>
              <a:t>login</a:t>
            </a:r>
            <a:r>
              <a:rPr lang="pt-BR" sz="2400" b="1" dirty="0" smtClean="0"/>
              <a:t>, você verá a página inicial do Sistema.</a:t>
            </a:r>
            <a:endParaRPr lang="pt-BR" sz="2400" b="1" dirty="0"/>
          </a:p>
        </p:txBody>
      </p:sp>
      <p:sp>
        <p:nvSpPr>
          <p:cNvPr id="5" name="Retângulo 4"/>
          <p:cNvSpPr/>
          <p:nvPr/>
        </p:nvSpPr>
        <p:spPr>
          <a:xfrm>
            <a:off x="4552546" y="2966822"/>
            <a:ext cx="1429966" cy="141153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de seta reta 9"/>
          <p:cNvCxnSpPr/>
          <p:nvPr/>
        </p:nvCxnSpPr>
        <p:spPr>
          <a:xfrm flipH="1">
            <a:off x="5982512" y="3132306"/>
            <a:ext cx="1429966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7489616" y="2557423"/>
            <a:ext cx="1576563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Clique aqui para iniciar a alteração da legislação!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66323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asd\Treinamento\Tutoriais do SIRCAD\5.1.1 - opções iniciais do gerenciamento de legislaçã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227" y="1549434"/>
            <a:ext cx="5935663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6</a:t>
            </a:fld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36668" y="4161991"/>
            <a:ext cx="3926770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O menu </a:t>
            </a:r>
            <a:r>
              <a:rPr lang="pt-BR" sz="1400" i="1" dirty="0" smtClean="0"/>
              <a:t>Gerenciar Legislação</a:t>
            </a:r>
            <a:r>
              <a:rPr lang="pt-BR" sz="1400" dirty="0" smtClean="0"/>
              <a:t> abre estas 4 opções. Neste tutorial, vamos ver a funcionalidade de “</a:t>
            </a:r>
            <a:r>
              <a:rPr lang="pt-BR" sz="1400" i="1" dirty="0" smtClean="0"/>
              <a:t>alterar alguma legislação existente”</a:t>
            </a:r>
            <a:r>
              <a:rPr lang="pt-BR" sz="1400" dirty="0" smtClean="0"/>
              <a:t>, que abrange também a revogação da legislação.</a:t>
            </a:r>
            <a:endParaRPr lang="pt-BR" sz="14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236668" y="5300127"/>
            <a:ext cx="3926770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Escolha qual tutorial você deseja e clique no botão correspondente, ou clique numa área livre do slide para ir para o tutorial de alteração.</a:t>
            </a:r>
            <a:endParaRPr lang="pt-BR" sz="1400" dirty="0"/>
          </a:p>
        </p:txBody>
      </p:sp>
      <p:sp>
        <p:nvSpPr>
          <p:cNvPr id="4" name="Retângulo 3">
            <a:hlinkClick r:id="rId3" action="ppaction://hlinksldjump" tooltip="Clique aqui para ir direto ao tutorial de consulta de legislação"/>
          </p:cNvPr>
          <p:cNvSpPr/>
          <p:nvPr/>
        </p:nvSpPr>
        <p:spPr>
          <a:xfrm>
            <a:off x="5048655" y="4161991"/>
            <a:ext cx="1488332" cy="6434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0070C0"/>
                </a:solidFill>
              </a:rPr>
              <a:t>Alterar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8" name="Retângulo 7">
            <a:hlinkClick r:id="rId4" action="ppaction://hlinksldjump" tooltip="Clique aqui para ir ao tutorial de alteração de legislação"/>
          </p:cNvPr>
          <p:cNvSpPr/>
          <p:nvPr/>
        </p:nvSpPr>
        <p:spPr>
          <a:xfrm>
            <a:off x="5048655" y="4978390"/>
            <a:ext cx="1488332" cy="6434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0070C0"/>
                </a:solidFill>
              </a:rPr>
              <a:t>Revogar</a:t>
            </a:r>
            <a:endParaRPr lang="pt-B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55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4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asd\Treinamento\Tutoriais do SIRCAD\5.3.1 - início da alteraçã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" y="1265608"/>
            <a:ext cx="8912006" cy="531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7</a:t>
            </a:fld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762656" y="794347"/>
            <a:ext cx="360896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ALTERAÇÃO de legislação</a:t>
            </a:r>
            <a:endParaRPr lang="pt-BR" sz="1400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6439707" y="1611841"/>
            <a:ext cx="2587561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Esta é a tela inicial da edição de lei ou decreto cadastrados no Sistema. Assim como muitas outras ferramentas do SIRCAD, trata-se de uma tela de pesquisa.</a:t>
            </a:r>
            <a:endParaRPr lang="pt-BR" sz="1400" dirty="0"/>
          </a:p>
        </p:txBody>
      </p:sp>
      <p:sp>
        <p:nvSpPr>
          <p:cNvPr id="2" name="Retângulo 1"/>
          <p:cNvSpPr/>
          <p:nvPr/>
        </p:nvSpPr>
        <p:spPr>
          <a:xfrm>
            <a:off x="17986" y="2130358"/>
            <a:ext cx="1489801" cy="8463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155603" y="3486038"/>
            <a:ext cx="2597325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Note que este menu de atalhos fica sempre disponível para te permitir rapidamente acessar outras opções relacionadas a legislação.</a:t>
            </a:r>
            <a:endParaRPr lang="pt-BR" sz="14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165331" y="5052033"/>
            <a:ext cx="2597325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Vamos agora demonstrar o processo por meio de uma alteração fictícia na lei federal do pregão (10.520/2002).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881488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asd\Treinamento\Tutoriais do SIRCAD\5.3.3 - preenchimento de '10520'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759"/>
            <a:ext cx="9144000" cy="5071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8</a:t>
            </a:fld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762656" y="794347"/>
            <a:ext cx="360896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ALTERAÇÃO de legislação</a:t>
            </a:r>
            <a:endParaRPr lang="pt-BR" sz="1400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6439707" y="1611841"/>
            <a:ext cx="2587561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Você pode preencher qualquer campo para pesquisar. Por ora, vamos direto no número da lei.</a:t>
            </a:r>
            <a:endParaRPr lang="pt-BR" sz="1400" dirty="0"/>
          </a:p>
        </p:txBody>
      </p:sp>
      <p:sp>
        <p:nvSpPr>
          <p:cNvPr id="2" name="Retângulo 1"/>
          <p:cNvSpPr/>
          <p:nvPr/>
        </p:nvSpPr>
        <p:spPr>
          <a:xfrm>
            <a:off x="3385226" y="2937751"/>
            <a:ext cx="1984442" cy="2723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3774292" y="6305299"/>
            <a:ext cx="259732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Então, é só clicar em “consultar”.</a:t>
            </a:r>
            <a:endParaRPr lang="pt-BR" sz="1400" dirty="0"/>
          </a:p>
        </p:txBody>
      </p:sp>
      <p:sp>
        <p:nvSpPr>
          <p:cNvPr id="11" name="Retângulo 10"/>
          <p:cNvSpPr/>
          <p:nvPr/>
        </p:nvSpPr>
        <p:spPr>
          <a:xfrm>
            <a:off x="4666034" y="5483155"/>
            <a:ext cx="771728" cy="36316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6" name="Conector de seta reta 5"/>
          <p:cNvCxnSpPr>
            <a:stCxn id="10" idx="0"/>
          </p:cNvCxnSpPr>
          <p:nvPr/>
        </p:nvCxnSpPr>
        <p:spPr>
          <a:xfrm flipV="1">
            <a:off x="5072955" y="5876393"/>
            <a:ext cx="0" cy="42890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93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asd\Treinamento\Tutoriais do SIRCAD\5.3.4 - pesquisa da lei do pregã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8" y="1274225"/>
            <a:ext cx="8910586" cy="5298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7086600" y="6485116"/>
            <a:ext cx="2057400" cy="365125"/>
          </a:xfrm>
        </p:spPr>
        <p:txBody>
          <a:bodyPr/>
          <a:lstStyle/>
          <a:p>
            <a:fld id="{9ACD7FF3-2DF8-4A0E-BD2F-79DDBAAC1FE9}" type="slidenum">
              <a:rPr lang="pt-BR" smtClean="0"/>
              <a:t>9</a:t>
            </a:fld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3108961" y="794347"/>
            <a:ext cx="2979868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Tutorial de ALTERAÇÃO de legislação</a:t>
            </a:r>
            <a:endParaRPr lang="pt-BR" sz="1400" b="1" dirty="0"/>
          </a:p>
        </p:txBody>
      </p:sp>
      <p:sp>
        <p:nvSpPr>
          <p:cNvPr id="2" name="Retângulo 1"/>
          <p:cNvSpPr/>
          <p:nvPr/>
        </p:nvSpPr>
        <p:spPr>
          <a:xfrm>
            <a:off x="1759238" y="2694562"/>
            <a:ext cx="3046226" cy="61284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6389604" y="1309567"/>
            <a:ext cx="2509776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Note como a barra cinza exibe os filtros utilizados na pesquisa. Ela nos lembra que pesquisamos apenas por nº de legislação (“N. LEG.”), e que usamos “10520” para pesquisar.</a:t>
            </a:r>
            <a:endParaRPr lang="pt-BR" sz="1400" dirty="0"/>
          </a:p>
        </p:txBody>
      </p:sp>
      <p:cxnSp>
        <p:nvCxnSpPr>
          <p:cNvPr id="6" name="Conector angulado 5"/>
          <p:cNvCxnSpPr>
            <a:stCxn id="8" idx="1"/>
          </p:cNvCxnSpPr>
          <p:nvPr/>
        </p:nvCxnSpPr>
        <p:spPr>
          <a:xfrm rot="10800000" flipV="1">
            <a:off x="4805464" y="2002065"/>
            <a:ext cx="1584140" cy="998918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/>
          <p:cNvSpPr txBox="1"/>
          <p:nvPr/>
        </p:nvSpPr>
        <p:spPr>
          <a:xfrm>
            <a:off x="525295" y="5858980"/>
            <a:ext cx="287372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Use este botão para iniciar a edição.</a:t>
            </a:r>
            <a:endParaRPr lang="pt-BR" sz="1400" dirty="0"/>
          </a:p>
        </p:txBody>
      </p:sp>
      <p:sp>
        <p:nvSpPr>
          <p:cNvPr id="17" name="Retângulo 16"/>
          <p:cNvSpPr/>
          <p:nvPr/>
        </p:nvSpPr>
        <p:spPr>
          <a:xfrm>
            <a:off x="1846613" y="5116750"/>
            <a:ext cx="507479" cy="30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8" name="Conector de seta reta 17"/>
          <p:cNvCxnSpPr/>
          <p:nvPr/>
        </p:nvCxnSpPr>
        <p:spPr>
          <a:xfrm flipV="1">
            <a:off x="2100352" y="5418307"/>
            <a:ext cx="0" cy="42890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29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1881</TotalTime>
  <Words>1278</Words>
  <Application>Microsoft Office PowerPoint</Application>
  <PresentationFormat>Apresentação na tela (4:3)</PresentationFormat>
  <Paragraphs>108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23</vt:i4>
      </vt:variant>
    </vt:vector>
  </HeadingPairs>
  <TitlesOfParts>
    <vt:vector size="25" baseType="lpstr">
      <vt:lpstr>Tema do Office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CONTROLADORIA-GERAL DA UNIÃO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Michel Cunha Tanaka</dc:creator>
  <cp:lastModifiedBy>Michel Cunha Tanaka</cp:lastModifiedBy>
  <cp:revision>156</cp:revision>
  <dcterms:created xsi:type="dcterms:W3CDTF">2015-03-27T13:31:09Z</dcterms:created>
  <dcterms:modified xsi:type="dcterms:W3CDTF">2015-07-21T16:58:15Z</dcterms:modified>
</cp:coreProperties>
</file>