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6"/>
  </p:notesMasterIdLst>
  <p:sldIdLst>
    <p:sldId id="256" r:id="rId3"/>
    <p:sldId id="258" r:id="rId4"/>
    <p:sldId id="259" r:id="rId5"/>
    <p:sldId id="260" r:id="rId6"/>
    <p:sldId id="263" r:id="rId7"/>
    <p:sldId id="265" r:id="rId8"/>
    <p:sldId id="264" r:id="rId9"/>
    <p:sldId id="272" r:id="rId10"/>
    <p:sldId id="267" r:id="rId11"/>
    <p:sldId id="273" r:id="rId12"/>
    <p:sldId id="274" r:id="rId13"/>
    <p:sldId id="275" r:id="rId14"/>
    <p:sldId id="276" r:id="rId1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8" d="100"/>
          <a:sy n="98" d="100"/>
        </p:scale>
        <p:origin x="-59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8CA230-427B-4EEE-8829-6DB47BB9E1E7}" type="datetimeFigureOut">
              <a:rPr lang="pt-BR" smtClean="0"/>
              <a:t>17/07/2015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90222A-8B6C-472C-8D41-A684FECE39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61306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2002E-5B2E-490E-B71E-CE0CAAF66758}" type="datetime1">
              <a:rPr lang="pt-BR" smtClean="0"/>
              <a:t>17/07/2015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FF3-2DF8-4A0E-BD2F-79DDBAAC1F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1670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99A8-6C7F-4C64-AD4B-C806BBB332FA}" type="datetime1">
              <a:rPr lang="pt-BR" smtClean="0"/>
              <a:t>17/07/2015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FF3-2DF8-4A0E-BD2F-79DDBAAC1F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3062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6A643-AA3B-47DF-99FA-047C6BE920DA}" type="datetime1">
              <a:rPr lang="pt-BR" smtClean="0"/>
              <a:t>17/07/2015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FF3-2DF8-4A0E-BD2F-79DDBAAC1F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84357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D37D9-1287-4C3D-86BB-716861C11F06}" type="datetime1">
              <a:rPr lang="pt-BR" smtClean="0"/>
              <a:t>17/07/2015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437-1514-4873-AE56-35052DB1C7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00206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27FCE-1CEF-41A3-BA7B-F015DBCECA47}" type="datetime1">
              <a:rPr lang="pt-BR" smtClean="0"/>
              <a:t>17/07/2015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437-1514-4873-AE56-35052DB1C7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35688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32C72-2B8D-4714-9B13-13BEC4C389A2}" type="datetime1">
              <a:rPr lang="pt-BR" smtClean="0"/>
              <a:t>17/07/2015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437-1514-4873-AE56-35052DB1C7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63770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97C9C-3220-4683-A676-4C17DE584057}" type="datetime1">
              <a:rPr lang="pt-BR" smtClean="0"/>
              <a:t>17/07/2015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437-1514-4873-AE56-35052DB1C7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713067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41DAB-8DD5-4BCF-A925-B25615D152E6}" type="datetime1">
              <a:rPr lang="pt-BR" smtClean="0"/>
              <a:t>17/07/2015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437-1514-4873-AE56-35052DB1C7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55425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EC9A2-02CB-4BE9-B0E2-323968D1586A}" type="datetime1">
              <a:rPr lang="pt-BR" smtClean="0"/>
              <a:t>17/07/2015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437-1514-4873-AE56-35052DB1C7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30008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F16C1-459D-4843-885C-E36F0054F06F}" type="datetime1">
              <a:rPr lang="pt-BR" smtClean="0"/>
              <a:t>17/07/2015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437-1514-4873-AE56-35052DB1C7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10437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45E1B-EBB6-42CC-8B89-72DA6ADB58F2}" type="datetime1">
              <a:rPr lang="pt-BR" smtClean="0"/>
              <a:t>17/07/2015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437-1514-4873-AE56-35052DB1C7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4871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B8484-D173-4657-AB28-10CA6B2C1532}" type="datetime1">
              <a:rPr lang="pt-BR" smtClean="0"/>
              <a:t>17/07/2015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FF3-2DF8-4A0E-BD2F-79DDBAAC1F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20572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38DC0-AB0A-4C03-B1E7-4BABEE199964}" type="datetime1">
              <a:rPr lang="pt-BR" smtClean="0"/>
              <a:t>17/07/2015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437-1514-4873-AE56-35052DB1C7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26249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B3BDC-4B2C-4CBB-ACAB-A247847F2606}" type="datetime1">
              <a:rPr lang="pt-BR" smtClean="0"/>
              <a:t>17/07/2015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437-1514-4873-AE56-35052DB1C7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69544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FB2BD-8B3B-4684-A570-602517CCE8C9}" type="datetime1">
              <a:rPr lang="pt-BR" smtClean="0"/>
              <a:t>17/07/2015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437-1514-4873-AE56-35052DB1C7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80217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3588F-4275-4597-880E-21F901D5F256}" type="datetime1">
              <a:rPr lang="pt-BR" smtClean="0"/>
              <a:t>17/07/2015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437-1514-4873-AE56-35052DB1C7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3333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9223C-B592-4572-8C9A-186D82A593F9}" type="datetime1">
              <a:rPr lang="pt-BR" smtClean="0"/>
              <a:t>17/07/2015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FF3-2DF8-4A0E-BD2F-79DDBAAC1F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9045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1AB8A-C5D0-4366-A3B8-F2E04FDEE357}" type="datetime1">
              <a:rPr lang="pt-BR" smtClean="0"/>
              <a:t>17/07/2015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FF3-2DF8-4A0E-BD2F-79DDBAAC1F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0619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96877-F355-40EF-A34B-56837B15AD60}" type="datetime1">
              <a:rPr lang="pt-BR" smtClean="0"/>
              <a:t>17/07/2015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FF3-2DF8-4A0E-BD2F-79DDBAAC1F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2482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8827A-04BB-43EB-8622-9FB8F0823717}" type="datetime1">
              <a:rPr lang="pt-BR" smtClean="0"/>
              <a:t>17/07/2015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FF3-2DF8-4A0E-BD2F-79DDBAAC1F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4300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9A3CA-EDF1-4223-BB8A-0283371074DF}" type="datetime1">
              <a:rPr lang="pt-BR" smtClean="0"/>
              <a:t>17/07/2015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FF3-2DF8-4A0E-BD2F-79DDBAAC1F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2525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3377D-30C1-4379-AD4C-BBC22BB12E13}" type="datetime1">
              <a:rPr lang="pt-BR" smtClean="0"/>
              <a:t>17/07/2015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FF3-2DF8-4A0E-BD2F-79DDBAAC1F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4049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3AFA2-F9F1-4BE8-B49A-B48E5962A825}" type="datetime1">
              <a:rPr lang="pt-BR" smtClean="0"/>
              <a:t>17/07/2015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FF3-2DF8-4A0E-BD2F-79DDBAAC1F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7528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C34BD4-7E9C-4D56-9B13-89651795266A}" type="datetime1">
              <a:rPr lang="pt-BR" smtClean="0"/>
              <a:t>17/07/2015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CD7FF3-2DF8-4A0E-BD2F-79DDBAAC1FE9}" type="slidenum">
              <a:rPr lang="pt-BR" smtClean="0"/>
              <a:t>‹nº›</a:t>
            </a:fld>
            <a:endParaRPr lang="pt-BR"/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9545"/>
            <a:ext cx="9144000" cy="6885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4647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2AC016-6955-4900-9493-AFBECB99409A}" type="datetime1">
              <a:rPr lang="pt-BR" smtClean="0"/>
              <a:t>17/07/2015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05C437-1514-4873-AE56-35052DB1C7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481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36668" y="1237129"/>
            <a:ext cx="865990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/>
              <a:t>Bem-vindo(a) aos tutoriais do Sistema Integrado de Registro CEIS/CNEP (SIRCAD)!</a:t>
            </a:r>
          </a:p>
          <a:p>
            <a:pPr algn="ctr"/>
            <a:endParaRPr lang="pt-BR" sz="2400" b="1" dirty="0"/>
          </a:p>
          <a:p>
            <a:pPr algn="ctr"/>
            <a:r>
              <a:rPr lang="pt-BR" sz="2400" b="1" dirty="0" smtClean="0"/>
              <a:t>Neste tutorial (nº 5.1), você aprenderá a usar o SIRCAD para cadastrar legislação.</a:t>
            </a:r>
          </a:p>
          <a:p>
            <a:endParaRPr lang="pt-BR" sz="2400" dirty="0"/>
          </a:p>
          <a:p>
            <a:r>
              <a:rPr lang="pt-BR" sz="2400" dirty="0" smtClean="0"/>
              <a:t>Se necessário, não deixe de ver os outros tutoriais:</a:t>
            </a:r>
          </a:p>
          <a:p>
            <a:pPr fontAlgn="base"/>
            <a:r>
              <a:rPr lang="pt-BR" sz="2400" dirty="0" smtClean="0"/>
              <a:t>4.1 Cadastramento de sanção</a:t>
            </a:r>
            <a:r>
              <a:rPr lang="pt-BR" sz="2400" dirty="0"/>
              <a:t/>
            </a:r>
            <a:br>
              <a:rPr lang="pt-BR" sz="2400" dirty="0"/>
            </a:br>
            <a:r>
              <a:rPr lang="pt-BR" sz="2400" dirty="0" smtClean="0"/>
              <a:t>4.2 Cancelamento de sanção</a:t>
            </a:r>
          </a:p>
          <a:p>
            <a:pPr fontAlgn="base"/>
            <a:r>
              <a:rPr lang="pt-BR" sz="2400" dirty="0" smtClean="0"/>
              <a:t>4.3 </a:t>
            </a:r>
            <a:r>
              <a:rPr lang="pt-BR" sz="2400" dirty="0"/>
              <a:t>Consulta e </a:t>
            </a:r>
            <a:r>
              <a:rPr lang="pt-BR" sz="2400" dirty="0" smtClean="0"/>
              <a:t>alteração </a:t>
            </a:r>
            <a:r>
              <a:rPr lang="pt-BR" sz="2400" dirty="0"/>
              <a:t>de </a:t>
            </a:r>
            <a:r>
              <a:rPr lang="pt-BR" sz="2400" dirty="0" smtClean="0"/>
              <a:t>sanção</a:t>
            </a:r>
            <a:r>
              <a:rPr lang="pt-BR" sz="2400" dirty="0"/>
              <a:t/>
            </a:r>
            <a:br>
              <a:rPr lang="pt-BR" sz="2400" dirty="0"/>
            </a:br>
            <a:r>
              <a:rPr lang="pt-BR" sz="2400" dirty="0" smtClean="0"/>
              <a:t>4.4 </a:t>
            </a:r>
            <a:r>
              <a:rPr lang="pt-BR" sz="2400" dirty="0"/>
              <a:t>Importação de dados por </a:t>
            </a:r>
            <a:r>
              <a:rPr lang="pt-BR" sz="2400" dirty="0" smtClean="0"/>
              <a:t>planilha</a:t>
            </a:r>
          </a:p>
          <a:p>
            <a:pPr fontAlgn="base"/>
            <a:r>
              <a:rPr lang="pt-BR" sz="2400" dirty="0" smtClean="0"/>
              <a:t>5.2 </a:t>
            </a:r>
            <a:r>
              <a:rPr lang="pt-BR" sz="2400" dirty="0" smtClean="0"/>
              <a:t>Alteração e revogação de legislação</a:t>
            </a:r>
            <a:r>
              <a:rPr lang="pt-BR" sz="2400" dirty="0"/>
              <a:t/>
            </a:r>
            <a:br>
              <a:rPr lang="pt-BR" sz="2400" dirty="0"/>
            </a:br>
            <a:r>
              <a:rPr lang="pt-BR" sz="2400" dirty="0"/>
              <a:t>5.3 </a:t>
            </a:r>
            <a:r>
              <a:rPr lang="pt-BR" sz="2400" dirty="0" smtClean="0"/>
              <a:t>Consulta e exclusão de legislação</a:t>
            </a:r>
            <a:endParaRPr lang="pt-BR" sz="2400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FF3-2DF8-4A0E-BD2F-79DDBAAC1FE9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0438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Picture 5" descr="C:\asd\Treinamento\Tutoriais do SIRCAD\5.1.5 - descrição da lei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26" y="1268451"/>
            <a:ext cx="8846817" cy="5489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>
          <a:xfrm>
            <a:off x="7086600" y="6485116"/>
            <a:ext cx="2057400" cy="365125"/>
          </a:xfrm>
        </p:spPr>
        <p:txBody>
          <a:bodyPr/>
          <a:lstStyle/>
          <a:p>
            <a:fld id="{9ACD7FF3-2DF8-4A0E-BD2F-79DDBAAC1FE9}" type="slidenum">
              <a:rPr lang="pt-BR" smtClean="0"/>
              <a:t>10</a:t>
            </a:fld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124627" y="3321201"/>
            <a:ext cx="3367603" cy="24929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300" dirty="0" smtClean="0"/>
              <a:t>No campo “Texto da lei”, transcreva o comando da lei relativo à restrição de contratar.</a:t>
            </a:r>
            <a:r>
              <a:rPr lang="pt-BR" sz="1300" dirty="0"/>
              <a:t> </a:t>
            </a:r>
            <a:r>
              <a:rPr lang="pt-BR" sz="1300" dirty="0" smtClean="0"/>
              <a:t>Não é necessário colocar o número do artigo (por exemplo, “art. 99</a:t>
            </a:r>
            <a:r>
              <a:rPr lang="pt-BR" sz="1300" dirty="0" smtClean="0"/>
              <a:t>”).</a:t>
            </a:r>
          </a:p>
          <a:p>
            <a:endParaRPr lang="pt-BR" sz="1300" dirty="0"/>
          </a:p>
          <a:p>
            <a:r>
              <a:rPr lang="pt-BR" sz="1300" dirty="0" smtClean="0"/>
              <a:t>Em </a:t>
            </a:r>
            <a:r>
              <a:rPr lang="pt-BR" sz="1300" dirty="0" smtClean="0"/>
              <a:t>caso de incisos, parágrafos ou alíneas, é bom </a:t>
            </a:r>
            <a:r>
              <a:rPr lang="pt-BR" sz="1300" dirty="0" smtClean="0"/>
              <a:t>colocar </a:t>
            </a:r>
            <a:r>
              <a:rPr lang="pt-BR" sz="1300" dirty="0" smtClean="0"/>
              <a:t>o texto do </a:t>
            </a:r>
            <a:r>
              <a:rPr lang="pt-BR" sz="1300" i="1" dirty="0" smtClean="0"/>
              <a:t>caput</a:t>
            </a:r>
            <a:r>
              <a:rPr lang="pt-BR" sz="1300" dirty="0" smtClean="0"/>
              <a:t> do artigo, </a:t>
            </a:r>
            <a:r>
              <a:rPr lang="pt-BR" sz="1300" dirty="0" smtClean="0"/>
              <a:t>tal como no nosso </a:t>
            </a:r>
            <a:r>
              <a:rPr lang="pt-BR" sz="1300" dirty="0" smtClean="0"/>
              <a:t>exemplo: o trecho “quem cometer ilícitos”... é o </a:t>
            </a:r>
            <a:r>
              <a:rPr lang="pt-BR" sz="1300" i="1" dirty="0" smtClean="0"/>
              <a:t>caput</a:t>
            </a:r>
            <a:r>
              <a:rPr lang="pt-BR" sz="1300" dirty="0" smtClean="0"/>
              <a:t> do art. 99. Depois, pulamos o inciso I (porque estamos só cadastrando o II) e transcrevemos direto o texto do inciso II.</a:t>
            </a:r>
          </a:p>
        </p:txBody>
      </p:sp>
      <p:sp>
        <p:nvSpPr>
          <p:cNvPr id="4" name="Retângulo 3"/>
          <p:cNvSpPr/>
          <p:nvPr/>
        </p:nvSpPr>
        <p:spPr>
          <a:xfrm>
            <a:off x="3923338" y="4420278"/>
            <a:ext cx="4938105" cy="77400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/>
          <p:cNvSpPr txBox="1"/>
          <p:nvPr/>
        </p:nvSpPr>
        <p:spPr>
          <a:xfrm>
            <a:off x="3233819" y="794347"/>
            <a:ext cx="2670870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/>
              <a:t>Tutorial de inclusão de legislação</a:t>
            </a:r>
            <a:endParaRPr lang="pt-BR" sz="1400" b="1" dirty="0"/>
          </a:p>
        </p:txBody>
      </p:sp>
      <p:cxnSp>
        <p:nvCxnSpPr>
          <p:cNvPr id="14" name="Conector de seta reta 13"/>
          <p:cNvCxnSpPr/>
          <p:nvPr/>
        </p:nvCxnSpPr>
        <p:spPr>
          <a:xfrm>
            <a:off x="3492230" y="4798480"/>
            <a:ext cx="431108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9197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Picture 5" descr="C:\asd\Treinamento\Tutoriais do SIRCAD\5.1.5 - descrição da lei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26" y="1268451"/>
            <a:ext cx="8846817" cy="5489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>
          <a:xfrm>
            <a:off x="7086600" y="6485116"/>
            <a:ext cx="2057400" cy="365125"/>
          </a:xfrm>
        </p:spPr>
        <p:txBody>
          <a:bodyPr/>
          <a:lstStyle/>
          <a:p>
            <a:fld id="{9ACD7FF3-2DF8-4A0E-BD2F-79DDBAAC1FE9}" type="slidenum">
              <a:rPr lang="pt-BR" smtClean="0"/>
              <a:t>11</a:t>
            </a:fld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124627" y="3437933"/>
            <a:ext cx="3367603" cy="10926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300" dirty="0" smtClean="0"/>
              <a:t>Para finalizar, clique em “Salvar nova Legislação”. Se estiver tudo certo, o SIRCAD indicará uma mensagem de sucesso. Em caso contrário, ele vai mostrar uma mensagem de erro e lhe indicar qual é o problema.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3233819" y="794347"/>
            <a:ext cx="2670870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/>
              <a:t>Tutorial de inclusão de legislação</a:t>
            </a:r>
            <a:endParaRPr lang="pt-BR" sz="1400" b="1" dirty="0"/>
          </a:p>
        </p:txBody>
      </p:sp>
      <p:sp>
        <p:nvSpPr>
          <p:cNvPr id="9" name="CaixaDeTexto 8"/>
          <p:cNvSpPr txBox="1"/>
          <p:nvPr/>
        </p:nvSpPr>
        <p:spPr>
          <a:xfrm>
            <a:off x="124627" y="4716059"/>
            <a:ext cx="3367603" cy="8925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300" dirty="0" smtClean="0"/>
              <a:t>No próximo slide, vamos exemplificar o que </a:t>
            </a:r>
            <a:r>
              <a:rPr lang="pt-BR" sz="1300" dirty="0" smtClean="0"/>
              <a:t>acontece quando o </a:t>
            </a:r>
            <a:r>
              <a:rPr lang="pt-BR" sz="1300" dirty="0" smtClean="0"/>
              <a:t>usuário </a:t>
            </a:r>
            <a:r>
              <a:rPr lang="pt-BR" sz="1300" dirty="0" smtClean="0"/>
              <a:t>esquece </a:t>
            </a:r>
            <a:r>
              <a:rPr lang="pt-BR" sz="1300" dirty="0" smtClean="0"/>
              <a:t>de incluir o tipo de legislação e pedir para salvar mesmo assim.</a:t>
            </a:r>
          </a:p>
        </p:txBody>
      </p:sp>
      <p:sp>
        <p:nvSpPr>
          <p:cNvPr id="7" name="Retângulo 6"/>
          <p:cNvSpPr/>
          <p:nvPr/>
        </p:nvSpPr>
        <p:spPr>
          <a:xfrm>
            <a:off x="5525310" y="6449437"/>
            <a:ext cx="1389600" cy="25920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6665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asd\Treinamento\Tutoriais do SIRCAD\5.1.6 - um testezinho de err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3747" y="1455348"/>
            <a:ext cx="6831013" cy="505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>
          <a:xfrm>
            <a:off x="7086600" y="6485116"/>
            <a:ext cx="2057400" cy="365125"/>
          </a:xfrm>
        </p:spPr>
        <p:txBody>
          <a:bodyPr/>
          <a:lstStyle/>
          <a:p>
            <a:fld id="{9ACD7FF3-2DF8-4A0E-BD2F-79DDBAAC1FE9}" type="slidenum">
              <a:rPr lang="pt-BR" smtClean="0"/>
              <a:t>12</a:t>
            </a:fld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124627" y="2474895"/>
            <a:ext cx="3109192" cy="8925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300" dirty="0" smtClean="0"/>
              <a:t>Como “Tipo de Legislação” é um campo obrigatório, o SIRCAD não permite a gravação e avisa ao usuário que faltou preencher esse campo.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3233819" y="794347"/>
            <a:ext cx="2670870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/>
              <a:t>Tutorial de inclusão de legislação</a:t>
            </a:r>
            <a:endParaRPr lang="pt-BR" sz="1400" b="1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406729" y="3658427"/>
            <a:ext cx="3109192" cy="6924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300" dirty="0" smtClean="0"/>
              <a:t>Daí, é só voltar ao campo em que foi apontado um erro, corrigi-lo e clicar de novo em “Salvar Nova Legislação”.</a:t>
            </a:r>
          </a:p>
        </p:txBody>
      </p:sp>
      <p:cxnSp>
        <p:nvCxnSpPr>
          <p:cNvPr id="18" name="Conector angulado 17"/>
          <p:cNvCxnSpPr/>
          <p:nvPr/>
        </p:nvCxnSpPr>
        <p:spPr>
          <a:xfrm rot="16200000" flipH="1">
            <a:off x="-322005" y="3942371"/>
            <a:ext cx="2858255" cy="1708406"/>
          </a:xfrm>
          <a:prstGeom prst="bentConnector3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de seta reta 8"/>
          <p:cNvCxnSpPr/>
          <p:nvPr/>
        </p:nvCxnSpPr>
        <p:spPr>
          <a:xfrm flipV="1">
            <a:off x="3515921" y="1896894"/>
            <a:ext cx="1347909" cy="1761533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2199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asd\Treinamento\Tutoriais do SIRCAD\5.1.7 - inclusão feita com sucess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013" y="1262468"/>
            <a:ext cx="8328833" cy="5595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>
          <a:xfrm>
            <a:off x="7086600" y="6485116"/>
            <a:ext cx="2057400" cy="365125"/>
          </a:xfrm>
        </p:spPr>
        <p:txBody>
          <a:bodyPr/>
          <a:lstStyle/>
          <a:p>
            <a:fld id="{9ACD7FF3-2DF8-4A0E-BD2F-79DDBAAC1FE9}" type="slidenum">
              <a:rPr lang="pt-BR" smtClean="0"/>
              <a:t>13</a:t>
            </a:fld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124627" y="4190766"/>
            <a:ext cx="2745033" cy="14927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300" dirty="0" smtClean="0"/>
              <a:t>Pronto! Se tudo estiver certinho, o Sistema vai apresentar esta mensagem de “Inclusão de Legislação efetuada com sucesso”. Isso significa que a legislação já estará pronta para ser utilizada no cadastramento de penalidades aplicadas com base nela.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3233819" y="794347"/>
            <a:ext cx="2670870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/>
              <a:t>Tutorial de inclusão de legislação</a:t>
            </a:r>
            <a:endParaRPr lang="pt-BR" sz="1400" b="1" dirty="0"/>
          </a:p>
        </p:txBody>
      </p:sp>
      <p:sp>
        <p:nvSpPr>
          <p:cNvPr id="11" name="Retângulo 10"/>
          <p:cNvSpPr/>
          <p:nvPr/>
        </p:nvSpPr>
        <p:spPr>
          <a:xfrm>
            <a:off x="321013" y="6614845"/>
            <a:ext cx="2548647" cy="21397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2" name="Conector de seta reta 11"/>
          <p:cNvCxnSpPr/>
          <p:nvPr/>
        </p:nvCxnSpPr>
        <p:spPr>
          <a:xfrm>
            <a:off x="1053395" y="5683482"/>
            <a:ext cx="0" cy="931363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ixaDeTexto 12"/>
          <p:cNvSpPr txBox="1"/>
          <p:nvPr/>
        </p:nvSpPr>
        <p:spPr>
          <a:xfrm>
            <a:off x="3102704" y="6063378"/>
            <a:ext cx="2067339" cy="6924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300" dirty="0" smtClean="0"/>
              <a:t>Se quiser cadastrar outra norma, é só clicar aqui e reiniciar o processo.</a:t>
            </a:r>
          </a:p>
        </p:txBody>
      </p:sp>
      <p:sp>
        <p:nvSpPr>
          <p:cNvPr id="14" name="Retângulo 13"/>
          <p:cNvSpPr/>
          <p:nvPr/>
        </p:nvSpPr>
        <p:spPr>
          <a:xfrm>
            <a:off x="5515583" y="6154236"/>
            <a:ext cx="1357713" cy="32438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5" name="Conector de seta reta 14"/>
          <p:cNvCxnSpPr/>
          <p:nvPr/>
        </p:nvCxnSpPr>
        <p:spPr>
          <a:xfrm>
            <a:off x="5170043" y="6342237"/>
            <a:ext cx="345540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aixaDeTexto 20"/>
          <p:cNvSpPr txBox="1"/>
          <p:nvPr/>
        </p:nvSpPr>
        <p:spPr>
          <a:xfrm>
            <a:off x="5515583" y="2925165"/>
            <a:ext cx="2879387" cy="109260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300" dirty="0" smtClean="0"/>
              <a:t>Isto encerra nosso tutorial de inclusão de legislação!</a:t>
            </a:r>
          </a:p>
          <a:p>
            <a:r>
              <a:rPr lang="pt-BR" sz="1300" dirty="0" smtClean="0"/>
              <a:t>Se precisar de informações sobre outras ferramentas do SIRCAD, não deixe de conferir nossos outros tutoriais.</a:t>
            </a:r>
          </a:p>
        </p:txBody>
      </p:sp>
    </p:spTree>
    <p:extLst>
      <p:ext uri="{BB962C8B-B14F-4D97-AF65-F5344CB8AC3E}">
        <p14:creationId xmlns:p14="http://schemas.microsoft.com/office/powerpoint/2010/main" val="3735777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13" grpId="0" animBg="1"/>
      <p:bldP spid="14" grpId="0" animBg="1"/>
      <p:bldP spid="2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36668" y="914399"/>
            <a:ext cx="86599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dirty="0" smtClean="0"/>
              <a:t>Este é um pedaço da tela de </a:t>
            </a:r>
            <a:r>
              <a:rPr lang="pt-BR" sz="2200" b="1" dirty="0" err="1" smtClean="0"/>
              <a:t>login</a:t>
            </a:r>
            <a:r>
              <a:rPr lang="pt-BR" sz="2200" b="1" dirty="0" smtClean="0"/>
              <a:t> do SIRCAD.</a:t>
            </a:r>
            <a:endParaRPr lang="pt-BR" sz="2200" b="1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>
          <a:xfrm>
            <a:off x="7086600" y="6485116"/>
            <a:ext cx="2057400" cy="365125"/>
          </a:xfrm>
        </p:spPr>
        <p:txBody>
          <a:bodyPr/>
          <a:lstStyle/>
          <a:p>
            <a:fld id="{9ACD7FF3-2DF8-4A0E-BD2F-79DDBAAC1FE9}" type="slidenum">
              <a:rPr lang="pt-BR" smtClean="0"/>
              <a:t>2</a:t>
            </a:fld>
            <a:endParaRPr lang="pt-BR" dirty="0"/>
          </a:p>
        </p:txBody>
      </p:sp>
      <p:pic>
        <p:nvPicPr>
          <p:cNvPr id="1027" name="Picture 3" descr="C:\asd\Treinamento\Tutoriais do SIRCAD\4.1 - 1. tela inicial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668" y="1401178"/>
            <a:ext cx="7173118" cy="4691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eta para cima 4"/>
          <p:cNvSpPr/>
          <p:nvPr/>
        </p:nvSpPr>
        <p:spPr>
          <a:xfrm rot="16200000">
            <a:off x="7643826" y="1917628"/>
            <a:ext cx="392534" cy="70095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/>
          <p:cNvSpPr txBox="1"/>
          <p:nvPr/>
        </p:nvSpPr>
        <p:spPr>
          <a:xfrm>
            <a:off x="7489616" y="1117730"/>
            <a:ext cx="1576563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Não se esqueça de checar se você está no ambiente </a:t>
            </a:r>
            <a:r>
              <a:rPr lang="pt-BR" sz="1400" b="1" dirty="0" smtClean="0"/>
              <a:t>oficial</a:t>
            </a:r>
            <a:r>
              <a:rPr lang="pt-BR" sz="1400" dirty="0" smtClean="0"/>
              <a:t>!</a:t>
            </a:r>
            <a:endParaRPr lang="pt-BR" sz="1400" dirty="0"/>
          </a:p>
        </p:txBody>
      </p:sp>
      <p:sp>
        <p:nvSpPr>
          <p:cNvPr id="8" name="CaixaDeTexto 7"/>
          <p:cNvSpPr txBox="1"/>
          <p:nvPr/>
        </p:nvSpPr>
        <p:spPr>
          <a:xfrm>
            <a:off x="7538135" y="2768440"/>
            <a:ext cx="1576563" cy="33239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O ambiente </a:t>
            </a:r>
            <a:r>
              <a:rPr lang="pt-BR" sz="1400" b="1" dirty="0" smtClean="0"/>
              <a:t>oficial</a:t>
            </a:r>
            <a:r>
              <a:rPr lang="pt-BR" sz="1400" dirty="0" smtClean="0"/>
              <a:t> é o que alimenta as penalidades. O de </a:t>
            </a:r>
            <a:r>
              <a:rPr lang="pt-BR" sz="1400" u="sng" dirty="0" smtClean="0"/>
              <a:t>treinamento</a:t>
            </a:r>
            <a:r>
              <a:rPr lang="pt-BR" sz="1400" dirty="0" smtClean="0"/>
              <a:t> é uma cópia do oficial, mas ele não publica as informações inseridas. Serve para você treinar, experimentar, errar e explorar sem medo de publicar uma pena por engano.</a:t>
            </a:r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1238677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>
          <a:xfrm>
            <a:off x="7086600" y="6485116"/>
            <a:ext cx="2057400" cy="365125"/>
          </a:xfrm>
        </p:spPr>
        <p:txBody>
          <a:bodyPr/>
          <a:lstStyle/>
          <a:p>
            <a:fld id="{9ACD7FF3-2DF8-4A0E-BD2F-79DDBAAC1FE9}" type="slidenum">
              <a:rPr lang="pt-BR" smtClean="0"/>
              <a:t>3</a:t>
            </a:fld>
            <a:endParaRPr lang="pt-BR" dirty="0"/>
          </a:p>
        </p:txBody>
      </p:sp>
      <p:pic>
        <p:nvPicPr>
          <p:cNvPr id="1027" name="Picture 3" descr="C:\asd\Treinamento\Tutoriais do SIRCAD\4.1 - 1. tela inicial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668" y="1401178"/>
            <a:ext cx="7173118" cy="4691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ângulo 3"/>
          <p:cNvSpPr/>
          <p:nvPr/>
        </p:nvSpPr>
        <p:spPr>
          <a:xfrm>
            <a:off x="145915" y="2772383"/>
            <a:ext cx="2081719" cy="323931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1" name="Conector de seta reta 10"/>
          <p:cNvCxnSpPr/>
          <p:nvPr/>
        </p:nvCxnSpPr>
        <p:spPr>
          <a:xfrm flipH="1">
            <a:off x="2227635" y="2879387"/>
            <a:ext cx="5182151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aixaDeTexto 14"/>
          <p:cNvSpPr txBox="1"/>
          <p:nvPr/>
        </p:nvSpPr>
        <p:spPr>
          <a:xfrm>
            <a:off x="7489616" y="2557423"/>
            <a:ext cx="1576563" cy="16004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Para entrar no Sistema, utilize este box. Insira CPF, senha e o código de verificação (“</a:t>
            </a:r>
            <a:r>
              <a:rPr lang="pt-BR" sz="1400" dirty="0" err="1" smtClean="0"/>
              <a:t>captcha</a:t>
            </a:r>
            <a:r>
              <a:rPr lang="pt-BR" sz="1400" dirty="0" smtClean="0"/>
              <a:t>”).</a:t>
            </a:r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2747299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647" y="1705092"/>
            <a:ext cx="7070611" cy="4170413"/>
          </a:xfrm>
          <a:prstGeom prst="rect">
            <a:avLst/>
          </a:prstGeom>
        </p:spPr>
      </p:pic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>
          <a:xfrm>
            <a:off x="7086600" y="6485116"/>
            <a:ext cx="2057400" cy="365125"/>
          </a:xfrm>
        </p:spPr>
        <p:txBody>
          <a:bodyPr/>
          <a:lstStyle/>
          <a:p>
            <a:fld id="{9ACD7FF3-2DF8-4A0E-BD2F-79DDBAAC1FE9}" type="slidenum">
              <a:rPr lang="pt-BR" smtClean="0"/>
              <a:t>4</a:t>
            </a:fld>
            <a:endParaRPr lang="pt-BR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7489616" y="2557423"/>
            <a:ext cx="1576563" cy="11695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Depois de colocar </a:t>
            </a:r>
            <a:r>
              <a:rPr lang="pt-BR" sz="1400" dirty="0" err="1" smtClean="0"/>
              <a:t>login</a:t>
            </a:r>
            <a:r>
              <a:rPr lang="pt-BR" sz="1400" dirty="0" smtClean="0"/>
              <a:t> e senha, você entrará aqui, na tela inicial do Sistema.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7489616" y="3887139"/>
            <a:ext cx="1576563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Caso queira voltar a esta tela inicial, basta clicar em “Início”.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7489615" y="4997003"/>
            <a:ext cx="1576563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Aproveite que esta barra está sempre disponível enquanto você estiver dentro do Sistema!</a:t>
            </a:r>
          </a:p>
        </p:txBody>
      </p:sp>
      <p:cxnSp>
        <p:nvCxnSpPr>
          <p:cNvPr id="13" name="Conector de seta reta 12"/>
          <p:cNvCxnSpPr/>
          <p:nvPr/>
        </p:nvCxnSpPr>
        <p:spPr>
          <a:xfrm flipH="1" flipV="1">
            <a:off x="1001949" y="2130358"/>
            <a:ext cx="6410530" cy="2023355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tângulo 13"/>
          <p:cNvSpPr/>
          <p:nvPr/>
        </p:nvSpPr>
        <p:spPr>
          <a:xfrm>
            <a:off x="491247" y="1905670"/>
            <a:ext cx="432881" cy="22468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Retângulo 15"/>
          <p:cNvSpPr/>
          <p:nvPr/>
        </p:nvSpPr>
        <p:spPr>
          <a:xfrm>
            <a:off x="398834" y="1905670"/>
            <a:ext cx="5544766" cy="22468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7" name="Conector de seta reta 16"/>
          <p:cNvCxnSpPr/>
          <p:nvPr/>
        </p:nvCxnSpPr>
        <p:spPr>
          <a:xfrm flipH="1" flipV="1">
            <a:off x="3064213" y="2217906"/>
            <a:ext cx="4425402" cy="3362531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9719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9" grpId="0" animBg="1"/>
      <p:bldP spid="9" grpId="1" animBg="1"/>
      <p:bldP spid="11" grpId="0" animBg="1"/>
      <p:bldP spid="14" grpId="0" animBg="1"/>
      <p:bldP spid="14" grpId="1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>
          <a:xfrm>
            <a:off x="7086600" y="6485116"/>
            <a:ext cx="2057400" cy="365125"/>
          </a:xfrm>
        </p:spPr>
        <p:txBody>
          <a:bodyPr/>
          <a:lstStyle/>
          <a:p>
            <a:fld id="{9ACD7FF3-2DF8-4A0E-BD2F-79DDBAAC1FE9}" type="slidenum">
              <a:rPr lang="pt-BR" smtClean="0"/>
              <a:t>5</a:t>
            </a:fld>
            <a:endParaRPr lang="pt-BR" dirty="0"/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647" y="1705092"/>
            <a:ext cx="7070611" cy="4170413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236668" y="914399"/>
            <a:ext cx="86599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/>
              <a:t>Feito o </a:t>
            </a:r>
            <a:r>
              <a:rPr lang="pt-BR" sz="2400" b="1" dirty="0" err="1" smtClean="0"/>
              <a:t>login</a:t>
            </a:r>
            <a:r>
              <a:rPr lang="pt-BR" sz="2400" b="1" dirty="0" smtClean="0"/>
              <a:t>, você verá a página inicial do Sistema.</a:t>
            </a:r>
            <a:endParaRPr lang="pt-BR" sz="2400" b="1" dirty="0"/>
          </a:p>
        </p:txBody>
      </p:sp>
      <p:sp>
        <p:nvSpPr>
          <p:cNvPr id="5" name="Retângulo 4"/>
          <p:cNvSpPr/>
          <p:nvPr/>
        </p:nvSpPr>
        <p:spPr>
          <a:xfrm>
            <a:off x="4552546" y="2966822"/>
            <a:ext cx="1429966" cy="141153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0" name="Conector de seta reta 9"/>
          <p:cNvCxnSpPr/>
          <p:nvPr/>
        </p:nvCxnSpPr>
        <p:spPr>
          <a:xfrm flipH="1">
            <a:off x="5982512" y="3132306"/>
            <a:ext cx="1429966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ixaDeTexto 11"/>
          <p:cNvSpPr txBox="1"/>
          <p:nvPr/>
        </p:nvSpPr>
        <p:spPr>
          <a:xfrm>
            <a:off x="7489616" y="2557423"/>
            <a:ext cx="1576563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Clique aqui para iniciar o cadastro da legislação!</a:t>
            </a:r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1663233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asd\Treinamento\Tutoriais do SIRCAD\5.1.1 - opções iniciais do gerenciamento de legislaçã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227" y="1549434"/>
            <a:ext cx="5935663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>
          <a:xfrm>
            <a:off x="7086600" y="6485116"/>
            <a:ext cx="2057400" cy="365125"/>
          </a:xfrm>
        </p:spPr>
        <p:txBody>
          <a:bodyPr/>
          <a:lstStyle/>
          <a:p>
            <a:fld id="{9ACD7FF3-2DF8-4A0E-BD2F-79DDBAAC1FE9}" type="slidenum">
              <a:rPr lang="pt-BR" smtClean="0"/>
              <a:t>6</a:t>
            </a:fld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236668" y="4161991"/>
            <a:ext cx="2885911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O menu “Gerenciar Legislação” abre estas 4 opções. Neste tutorial, vamos ver a funcionalidade de “incluir nova legislação”.</a:t>
            </a:r>
            <a:endParaRPr lang="pt-BR" sz="1400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3274979" y="4183939"/>
            <a:ext cx="2885911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Clique no botão correspondente para iniciar a inclusão.</a:t>
            </a:r>
            <a:endParaRPr lang="pt-BR" sz="1400" dirty="0"/>
          </a:p>
        </p:txBody>
      </p:sp>
      <p:sp>
        <p:nvSpPr>
          <p:cNvPr id="2" name="Retângulo 1"/>
          <p:cNvSpPr/>
          <p:nvPr/>
        </p:nvSpPr>
        <p:spPr>
          <a:xfrm>
            <a:off x="247426" y="2743199"/>
            <a:ext cx="2420470" cy="258184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9553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asd\Treinamento\Tutoriais do SIRCAD\5.1.2 - inclusão - iníci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86" y="1265992"/>
            <a:ext cx="8749496" cy="5460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>
          <a:xfrm>
            <a:off x="7086600" y="6485116"/>
            <a:ext cx="2057400" cy="365125"/>
          </a:xfrm>
        </p:spPr>
        <p:txBody>
          <a:bodyPr/>
          <a:lstStyle/>
          <a:p>
            <a:fld id="{9ACD7FF3-2DF8-4A0E-BD2F-79DDBAAC1FE9}" type="slidenum">
              <a:rPr lang="pt-BR" smtClean="0"/>
              <a:t>7</a:t>
            </a:fld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3233819" y="794347"/>
            <a:ext cx="2670870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/>
              <a:t>Tutorial de inclusão de legislação</a:t>
            </a:r>
            <a:endParaRPr lang="pt-BR" sz="1400" b="1" dirty="0"/>
          </a:p>
        </p:txBody>
      </p:sp>
      <p:sp>
        <p:nvSpPr>
          <p:cNvPr id="5" name="CaixaDeTexto 4"/>
          <p:cNvSpPr txBox="1"/>
          <p:nvPr/>
        </p:nvSpPr>
        <p:spPr>
          <a:xfrm>
            <a:off x="6556443" y="1611841"/>
            <a:ext cx="2344365" cy="26776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Esta é a tela inicial do cadastramento de legislação no Sistema. É importante observar que são </a:t>
            </a:r>
            <a:r>
              <a:rPr lang="pt-BR" sz="1400" dirty="0" smtClean="0"/>
              <a:t>cadastradas </a:t>
            </a:r>
            <a:r>
              <a:rPr lang="pt-BR" sz="1400" dirty="0" smtClean="0"/>
              <a:t>sempre </a:t>
            </a:r>
            <a:r>
              <a:rPr lang="pt-BR" sz="1400" dirty="0" smtClean="0"/>
              <a:t>disposições específicas</a:t>
            </a:r>
            <a:r>
              <a:rPr lang="pt-BR" sz="1400" dirty="0" smtClean="0"/>
              <a:t>, e não a lei inteira. Por exemplo, deve-se cadastrar apenas os parágrafos ou incisos da Lei XXX sobre proibição de contratar, mas não a Lei XXX inteira!</a:t>
            </a:r>
            <a:endParaRPr lang="pt-BR" sz="1400" dirty="0"/>
          </a:p>
        </p:txBody>
      </p:sp>
      <p:sp>
        <p:nvSpPr>
          <p:cNvPr id="2" name="Retângulo 1"/>
          <p:cNvSpPr/>
          <p:nvPr/>
        </p:nvSpPr>
        <p:spPr>
          <a:xfrm>
            <a:off x="17986" y="2101174"/>
            <a:ext cx="1489801" cy="105058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/>
          <p:cNvSpPr txBox="1"/>
          <p:nvPr/>
        </p:nvSpPr>
        <p:spPr>
          <a:xfrm>
            <a:off x="155603" y="3320666"/>
            <a:ext cx="2821061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Note que este menu de atalhos </a:t>
            </a:r>
            <a:r>
              <a:rPr lang="pt-BR" sz="1400" dirty="0" smtClean="0"/>
              <a:t>fica sempre disponível, o que permite rapidamente </a:t>
            </a:r>
            <a:r>
              <a:rPr lang="pt-BR" sz="1400" dirty="0" smtClean="0"/>
              <a:t>acessar outra opção relacionada a legislação.</a:t>
            </a:r>
            <a:endParaRPr lang="pt-BR" sz="1400" dirty="0"/>
          </a:p>
        </p:txBody>
      </p:sp>
      <p:sp>
        <p:nvSpPr>
          <p:cNvPr id="10" name="CaixaDeTexto 9"/>
          <p:cNvSpPr txBox="1"/>
          <p:nvPr/>
        </p:nvSpPr>
        <p:spPr>
          <a:xfrm>
            <a:off x="155602" y="4427173"/>
            <a:ext cx="2821062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Vamos agora detalhar cada um dos campos do cadastramento por meio de um exemplo fictício: o art. 99, inciso I, da Lei nº 6666/2015.</a:t>
            </a:r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3491684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 animBg="1"/>
      <p:bldP spid="8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asd\Treinamento\Tutoriais do SIRCAD\5.1.3 - tipo de le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125" y="2157413"/>
            <a:ext cx="6888163" cy="2543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>
          <a:xfrm>
            <a:off x="7086600" y="6485116"/>
            <a:ext cx="2057400" cy="365125"/>
          </a:xfrm>
        </p:spPr>
        <p:txBody>
          <a:bodyPr/>
          <a:lstStyle/>
          <a:p>
            <a:fld id="{9ACD7FF3-2DF8-4A0E-BD2F-79DDBAAC1FE9}" type="slidenum">
              <a:rPr lang="pt-BR" smtClean="0"/>
              <a:t>8</a:t>
            </a:fld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3233819" y="794347"/>
            <a:ext cx="2670870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/>
              <a:t>Tutorial de inclusão de legislação</a:t>
            </a:r>
            <a:endParaRPr lang="pt-BR" sz="1400" b="1" dirty="0"/>
          </a:p>
        </p:txBody>
      </p:sp>
      <p:sp>
        <p:nvSpPr>
          <p:cNvPr id="8" name="CaixaDeTexto 7"/>
          <p:cNvSpPr txBox="1"/>
          <p:nvPr/>
        </p:nvSpPr>
        <p:spPr>
          <a:xfrm>
            <a:off x="2445839" y="4468527"/>
            <a:ext cx="2597325" cy="95410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Aqui você escolhe o tipo da legislação que vai cadastrar. Note que o sistema só aceita lei ou decreto.</a:t>
            </a:r>
            <a:endParaRPr lang="pt-BR" sz="1400" dirty="0"/>
          </a:p>
        </p:txBody>
      </p:sp>
      <p:cxnSp>
        <p:nvCxnSpPr>
          <p:cNvPr id="6" name="Conector angulado 5"/>
          <p:cNvCxnSpPr>
            <a:stCxn id="8" idx="0"/>
          </p:cNvCxnSpPr>
          <p:nvPr/>
        </p:nvCxnSpPr>
        <p:spPr>
          <a:xfrm rot="5400000" flipH="1" flipV="1">
            <a:off x="3937613" y="3600676"/>
            <a:ext cx="674740" cy="1060962"/>
          </a:xfrm>
          <a:prstGeom prst="bentConnector2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8419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asd\Treinamento\Tutoriais do SIRCAD\5.1.4 - campos seguinte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938" y="1864165"/>
            <a:ext cx="7440613" cy="3324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>
          <a:xfrm>
            <a:off x="7086600" y="6485116"/>
            <a:ext cx="2057400" cy="365125"/>
          </a:xfrm>
        </p:spPr>
        <p:txBody>
          <a:bodyPr/>
          <a:lstStyle/>
          <a:p>
            <a:fld id="{9ACD7FF3-2DF8-4A0E-BD2F-79DDBAAC1FE9}" type="slidenum">
              <a:rPr lang="pt-BR" smtClean="0"/>
              <a:t>9</a:t>
            </a:fld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387274" y="3964136"/>
            <a:ext cx="3815075" cy="169277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300" dirty="0" smtClean="0"/>
              <a:t>Agora, preenchemos os dados da norma que vamos cadastrar.</a:t>
            </a:r>
          </a:p>
          <a:p>
            <a:r>
              <a:rPr lang="pt-BR" sz="1300" dirty="0" smtClean="0"/>
              <a:t>Lembre-se de que só cadastramos normas específicas de cada lei ou decreto, e não “a lei XXX” ou o “Decreto 999” inteiros.</a:t>
            </a:r>
            <a:r>
              <a:rPr lang="pt-BR" sz="1300" dirty="0"/>
              <a:t> </a:t>
            </a:r>
            <a:r>
              <a:rPr lang="pt-BR" sz="1300" dirty="0" smtClean="0"/>
              <a:t>Tanto que, em nosso exemplo fictício, estamos </a:t>
            </a:r>
            <a:r>
              <a:rPr lang="pt-BR" sz="1300" dirty="0" smtClean="0"/>
              <a:t>pegando </a:t>
            </a:r>
            <a:r>
              <a:rPr lang="pt-BR" sz="1300" dirty="0" smtClean="0"/>
              <a:t>uma Lei (6666/2015) e cadastrando apenas o pedaço relativo a proibição de contratar (inciso I do art. 99).</a:t>
            </a:r>
          </a:p>
        </p:txBody>
      </p:sp>
      <p:sp>
        <p:nvSpPr>
          <p:cNvPr id="4" name="Retângulo 3"/>
          <p:cNvSpPr/>
          <p:nvPr/>
        </p:nvSpPr>
        <p:spPr>
          <a:xfrm>
            <a:off x="4319081" y="3585560"/>
            <a:ext cx="1410510" cy="1531189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CaixaDeTexto 8"/>
          <p:cNvSpPr txBox="1"/>
          <p:nvPr/>
        </p:nvSpPr>
        <p:spPr>
          <a:xfrm>
            <a:off x="387275" y="5760886"/>
            <a:ext cx="3815074" cy="6924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300" dirty="0" smtClean="0"/>
              <a:t>Se </a:t>
            </a:r>
            <a:r>
              <a:rPr lang="pt-BR" sz="1300" dirty="0" smtClean="0"/>
              <a:t>a legislação que você quer cadastrar tiver </a:t>
            </a:r>
            <a:r>
              <a:rPr lang="pt-BR" sz="1300" dirty="0" smtClean="0"/>
              <a:t>vários artigos sobre </a:t>
            </a:r>
            <a:r>
              <a:rPr lang="pt-BR" sz="1300" dirty="0" smtClean="0"/>
              <a:t>restrição de contratar, </a:t>
            </a:r>
            <a:r>
              <a:rPr lang="pt-BR" sz="1300" dirty="0" smtClean="0"/>
              <a:t>será necessário cadastrar cada um separadamente.</a:t>
            </a:r>
            <a:endParaRPr lang="pt-BR" sz="1300" dirty="0" smtClean="0"/>
          </a:p>
        </p:txBody>
      </p:sp>
      <p:cxnSp>
        <p:nvCxnSpPr>
          <p:cNvPr id="13" name="Conector angulado 12"/>
          <p:cNvCxnSpPr/>
          <p:nvPr/>
        </p:nvCxnSpPr>
        <p:spPr>
          <a:xfrm flipV="1">
            <a:off x="2830749" y="3626766"/>
            <a:ext cx="1488332" cy="337370"/>
          </a:xfrm>
          <a:prstGeom prst="bentConnector3">
            <a:avLst>
              <a:gd name="adj1" fmla="val 327"/>
            </a:avLst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aixaDeTexto 14"/>
          <p:cNvSpPr txBox="1"/>
          <p:nvPr/>
        </p:nvSpPr>
        <p:spPr>
          <a:xfrm>
            <a:off x="3233819" y="794347"/>
            <a:ext cx="2670870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/>
              <a:t>Tutorial de inclusão de legislação</a:t>
            </a:r>
            <a:endParaRPr lang="pt-BR" sz="1400" b="1" dirty="0"/>
          </a:p>
        </p:txBody>
      </p:sp>
    </p:spTree>
    <p:extLst>
      <p:ext uri="{BB962C8B-B14F-4D97-AF65-F5344CB8AC3E}">
        <p14:creationId xmlns:p14="http://schemas.microsoft.com/office/powerpoint/2010/main" val="259402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4" grpId="0" animBg="1"/>
      <p:bldP spid="9" grpId="0" animBg="1"/>
    </p:bld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ersonalizar design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1557</TotalTime>
  <Words>801</Words>
  <Application>Microsoft Office PowerPoint</Application>
  <PresentationFormat>Apresentação na tela (4:3)</PresentationFormat>
  <Paragraphs>57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slides</vt:lpstr>
      </vt:variant>
      <vt:variant>
        <vt:i4>13</vt:i4>
      </vt:variant>
    </vt:vector>
  </HeadingPairs>
  <TitlesOfParts>
    <vt:vector size="15" baseType="lpstr">
      <vt:lpstr>Tema do Office</vt:lpstr>
      <vt:lpstr>Personalizar design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CONTROLADORIA-GERAL DA UNIÃO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Michel Cunha Tanaka</dc:creator>
  <cp:lastModifiedBy>Michel Cunha Tanaka</cp:lastModifiedBy>
  <cp:revision>100</cp:revision>
  <dcterms:created xsi:type="dcterms:W3CDTF">2015-03-27T13:31:09Z</dcterms:created>
  <dcterms:modified xsi:type="dcterms:W3CDTF">2015-07-17T17:29:36Z</dcterms:modified>
</cp:coreProperties>
</file>