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256" r:id="rId3"/>
    <p:sldId id="258" r:id="rId4"/>
    <p:sldId id="259" r:id="rId5"/>
    <p:sldId id="260" r:id="rId6"/>
    <p:sldId id="263" r:id="rId7"/>
    <p:sldId id="264" r:id="rId8"/>
    <p:sldId id="289" r:id="rId9"/>
    <p:sldId id="266" r:id="rId10"/>
    <p:sldId id="269" r:id="rId11"/>
    <p:sldId id="268" r:id="rId12"/>
    <p:sldId id="270" r:id="rId13"/>
    <p:sldId id="279" r:id="rId14"/>
    <p:sldId id="281" r:id="rId15"/>
    <p:sldId id="282" r:id="rId16"/>
    <p:sldId id="283" r:id="rId17"/>
    <p:sldId id="285" r:id="rId18"/>
    <p:sldId id="286" r:id="rId19"/>
    <p:sldId id="287" r:id="rId20"/>
    <p:sldId id="290" r:id="rId21"/>
    <p:sldId id="291" r:id="rId22"/>
    <p:sldId id="273" r:id="rId23"/>
    <p:sldId id="274" r:id="rId24"/>
    <p:sldId id="275" r:id="rId25"/>
    <p:sldId id="276" r:id="rId26"/>
    <p:sldId id="277" r:id="rId27"/>
    <p:sldId id="278" r:id="rId28"/>
    <p:sldId id="288" r:id="rId29"/>
    <p:sldId id="294" r:id="rId30"/>
    <p:sldId id="29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9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A230-427B-4EEE-8829-6DB47BB9E1E7}" type="datetimeFigureOut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222A-8B6C-472C-8D41-A684FECE3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002E-5B2E-490E-B71E-CE0CAAF66758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99A8-6C7F-4C64-AD4B-C806BBB332F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A643-AA3B-47DF-99FA-047C6BE920D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37D9-1287-4C3D-86BB-716861C11F06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FCE-1CEF-41A3-BA7B-F015DBCECA47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2C72-2B8D-4714-9B13-13BEC4C389A2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C9C-3220-4683-A676-4C17DE584057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1DAB-8DD5-4BCF-A925-B25615D152E6}" type="datetime1">
              <a:rPr lang="pt-BR" smtClean="0"/>
              <a:t>17/07/2015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9A2-02CB-4BE9-B0E2-323968D1586A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0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6C1-459D-4843-885C-E36F0054F06F}" type="datetime1">
              <a:rPr lang="pt-BR" smtClean="0"/>
              <a:t>17/07/2015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5E1B-EBB6-42CC-8B89-72DA6ADB58F2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8484-D173-4657-AB28-10CA6B2C1532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5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8DC0-AB0A-4C03-B1E7-4BABEE199964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2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3BDC-4B2C-4CBB-ACAB-A247847F2606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5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B2BD-8B3B-4684-A570-602517CCE8C9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588F-4275-4597-880E-21F901D5F256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23C-B592-4572-8C9A-186D82A593F9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AB8A-C5D0-4366-A3B8-F2E04FDEE357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6877-F355-40EF-A34B-56837B15AD60}" type="datetime1">
              <a:rPr lang="pt-BR" smtClean="0"/>
              <a:t>17/07/2015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27A-04BB-43EB-8622-9FB8F0823717}" type="datetime1">
              <a:rPr lang="pt-BR" smtClean="0"/>
              <a:t>17/07/2015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A3CA-EDF1-4223-BB8A-0283371074DF}" type="datetime1">
              <a:rPr lang="pt-BR" smtClean="0"/>
              <a:t>17/07/2015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377D-30C1-4379-AD4C-BBC22BB12E13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AFA2-F9F1-4BE8-B49A-B48E5962A825}" type="datetime1">
              <a:rPr lang="pt-BR" smtClean="0"/>
              <a:t>17/07/2015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4BD4-7E9C-4D56-9B13-89651795266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5"/>
            <a:ext cx="9144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016-6955-4900-9493-AFBECB99409A}" type="datetime1">
              <a:rPr lang="pt-BR" smtClean="0"/>
              <a:t>17/07/2015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1237129"/>
            <a:ext cx="8659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Bem-vindo(a) aos tutoriais do Sistema Integrado de Registro CEIS/CNEP (SIRCAD)!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Neste tutorial (nº 4.3), você aprenderá a usar o SIRCAD para alterar e consultar sanções</a:t>
            </a:r>
          </a:p>
          <a:p>
            <a:endParaRPr lang="pt-BR" sz="2400" dirty="0"/>
          </a:p>
          <a:p>
            <a:r>
              <a:rPr lang="pt-BR" sz="2400" dirty="0" smtClean="0"/>
              <a:t>Se necessário, não deixe de ver os outros tutoriais:</a:t>
            </a:r>
          </a:p>
          <a:p>
            <a:pPr fontAlgn="base"/>
            <a:r>
              <a:rPr lang="pt-BR" sz="2400" dirty="0" smtClean="0"/>
              <a:t>4.1 Cadastramento de sanção</a:t>
            </a:r>
          </a:p>
          <a:p>
            <a:pPr fontAlgn="base"/>
            <a:r>
              <a:rPr lang="pt-BR" sz="2400" dirty="0" smtClean="0"/>
              <a:t>4.2 </a:t>
            </a:r>
            <a:r>
              <a:rPr lang="pt-BR" sz="2400" dirty="0"/>
              <a:t>Cancelamento de </a:t>
            </a:r>
            <a:r>
              <a:rPr lang="pt-BR" sz="2400" dirty="0" smtClean="0"/>
              <a:t>sanção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4.4 </a:t>
            </a:r>
            <a:r>
              <a:rPr lang="pt-BR" sz="2400" dirty="0"/>
              <a:t>Importação de dados por planilha</a:t>
            </a:r>
            <a:br>
              <a:rPr lang="pt-BR" sz="2400" dirty="0"/>
            </a:br>
            <a:r>
              <a:rPr lang="pt-BR" sz="2400" dirty="0" smtClean="0"/>
              <a:t>4.5 </a:t>
            </a:r>
            <a:r>
              <a:rPr lang="pt-BR" sz="2400" dirty="0"/>
              <a:t>Reativação de </a:t>
            </a:r>
            <a:r>
              <a:rPr lang="pt-BR" sz="2400" dirty="0" smtClean="0"/>
              <a:t>sanção</a:t>
            </a:r>
            <a:endParaRPr lang="pt-BR" sz="2400" dirty="0"/>
          </a:p>
          <a:p>
            <a:pPr fontAlgn="base"/>
            <a:r>
              <a:rPr lang="pt-BR" sz="2400" dirty="0" smtClean="0"/>
              <a:t>5.1 </a:t>
            </a:r>
            <a:r>
              <a:rPr lang="pt-BR" sz="2400" dirty="0"/>
              <a:t>Inclusão de legislação </a:t>
            </a:r>
            <a:br>
              <a:rPr lang="pt-BR" sz="2400" dirty="0"/>
            </a:br>
            <a:r>
              <a:rPr lang="pt-BR" sz="2400" dirty="0"/>
              <a:t>5.2 Alteração e revogação de legislação</a:t>
            </a:r>
            <a:br>
              <a:rPr lang="pt-BR" sz="2400" dirty="0"/>
            </a:br>
            <a:r>
              <a:rPr lang="pt-BR" sz="2400" dirty="0"/>
              <a:t>5.3 Consulta e exclusão de legislação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3.05 - couve pesquis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" y="2279465"/>
            <a:ext cx="9138426" cy="30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10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6893" y="6191427"/>
            <a:ext cx="218316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Aqui, o SIRCAD exibe os resultados da pesquisa.</a:t>
            </a:r>
            <a:endParaRPr lang="pt-BR" sz="13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41287" y="1161932"/>
            <a:ext cx="2387559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facilitar, ele também mostra aqui, na barra cinza, os filtros que você utilizou para a pesquisa. A barra nos lembra que pesquisamos no Poder </a:t>
            </a:r>
            <a:r>
              <a:rPr lang="pt-BR" sz="1300" u="sng" dirty="0" smtClean="0"/>
              <a:t>Executivo</a:t>
            </a:r>
            <a:r>
              <a:rPr lang="pt-BR" sz="1300" dirty="0" smtClean="0"/>
              <a:t> </a:t>
            </a:r>
            <a:r>
              <a:rPr lang="pt-BR" sz="1300" u="sng" dirty="0" smtClean="0"/>
              <a:t>Estadual </a:t>
            </a:r>
            <a:r>
              <a:rPr lang="pt-BR" sz="1300" dirty="0" smtClean="0"/>
              <a:t>por todos os sancionados chamados “</a:t>
            </a:r>
            <a:r>
              <a:rPr lang="pt-BR" sz="1300" u="sng" dirty="0" smtClean="0"/>
              <a:t>couves</a:t>
            </a:r>
            <a:r>
              <a:rPr lang="pt-BR" sz="1300" dirty="0" smtClean="0"/>
              <a:t>” cujas penas foram informadas pelo </a:t>
            </a:r>
            <a:r>
              <a:rPr lang="pt-BR" sz="1300" u="sng" dirty="0" smtClean="0"/>
              <a:t>Distrito Federal</a:t>
            </a:r>
            <a:r>
              <a:rPr lang="pt-BR" sz="1300" dirty="0" smtClean="0"/>
              <a:t>.</a:t>
            </a:r>
            <a:endParaRPr lang="pt-BR" sz="1300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7789315" y="3060538"/>
            <a:ext cx="0" cy="3936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3454161"/>
            <a:ext cx="9144000" cy="612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7756899" y="5379436"/>
            <a:ext cx="0" cy="8367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0" y="4348838"/>
            <a:ext cx="9144000" cy="10305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640" y="5021762"/>
            <a:ext cx="963038" cy="225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angulado 27"/>
          <p:cNvCxnSpPr>
            <a:stCxn id="33" idx="1"/>
          </p:cNvCxnSpPr>
          <p:nvPr/>
        </p:nvCxnSpPr>
        <p:spPr>
          <a:xfrm rot="10800000">
            <a:off x="295849" y="5223054"/>
            <a:ext cx="749294" cy="102102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1045143" y="5797804"/>
            <a:ext cx="218316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abrir o registro completo da penalidade, clique aqui no CPF ou CNPJ do pesquisado</a:t>
            </a:r>
            <a:endParaRPr lang="pt-BR" sz="13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3468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15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asd\Treinamento\Tutoriais do SIRCAD\4.3.6 - detalhamento couvean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1256684"/>
            <a:ext cx="7266174" cy="5617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84319" y="2017460"/>
            <a:ext cx="2183162" cy="2292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Este é o primeiro pedaço do detalhamento da penalidade. Note que todos os campos estão sombreados em cinza, indicando que você não pode alterá-los no momento.</a:t>
            </a:r>
          </a:p>
          <a:p>
            <a:r>
              <a:rPr lang="pt-BR" sz="1300" dirty="0" smtClean="0"/>
              <a:t>Para alterá-los, você precisaria acessar a penalidade por meio da opção </a:t>
            </a:r>
            <a:r>
              <a:rPr lang="pt-BR" sz="1300" b="1" dirty="0" smtClean="0"/>
              <a:t>Alteração </a:t>
            </a:r>
            <a:r>
              <a:rPr lang="pt-BR" sz="1300" dirty="0" smtClean="0"/>
              <a:t>(também disponível neste tutorial).</a:t>
            </a:r>
            <a:endParaRPr lang="pt-BR" sz="1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9471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7 - detalhamento couvean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4133"/>
            <a:ext cx="6990169" cy="56138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12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84319" y="1244133"/>
            <a:ext cx="241983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Este é o segundo pedaço do detalhamento da penalidade.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84319" y="1976222"/>
            <a:ext cx="241983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Aqui o sistema registra um histórico (log) específico dos cancelamentos e das reativações.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84319" y="3073902"/>
            <a:ext cx="2419832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Aqui fica o histórico (log) geral de todas as ações efetuadas sobre essa penalidade: cadastro inicial, alteração, cancelamento, reativação, tudo identificado com o nome do usuário que fez a respectiva 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09259" y="5446124"/>
            <a:ext cx="1984976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 seguir, vamos mostrar mais alguns exemplos de pesquisa de penalidades.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400783" y="2422498"/>
            <a:ext cx="5183537" cy="24184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885217" y="3631719"/>
            <a:ext cx="5699103" cy="20784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626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7" grpId="0" animBg="1"/>
      <p:bldP spid="7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asd\Treinamento\Tutoriais do SIRCAD\4.3.2 - tela inicial da consul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974"/>
            <a:ext cx="7422776" cy="4292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13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066" y="5675386"/>
            <a:ext cx="3162108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Estamos de volta na tela inicial da consulta de sanção, acessada por meio do menu “Gerenciar Sanção”.</a:t>
            </a:r>
            <a:endParaRPr lang="pt-BR" sz="13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00514" y="2779492"/>
            <a:ext cx="1482122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desejar fazer uma nova pesquisa, é só clicar na barra cinza. Isso vai reabrir os filtros e lhe permitir iniciar uma nova pesquisa</a:t>
            </a:r>
            <a:endParaRPr lang="pt-BR" sz="1300" dirty="0"/>
          </a:p>
        </p:txBody>
      </p:sp>
      <p:cxnSp>
        <p:nvCxnSpPr>
          <p:cNvPr id="4" name="Conector angulado 3"/>
          <p:cNvCxnSpPr>
            <a:stCxn id="10" idx="0"/>
          </p:cNvCxnSpPr>
          <p:nvPr/>
        </p:nvCxnSpPr>
        <p:spPr>
          <a:xfrm rot="16200000" flipV="1">
            <a:off x="7647288" y="2185205"/>
            <a:ext cx="369778" cy="81879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612730" y="5782390"/>
            <a:ext cx="3278352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agora ver uma outra forma de pesquisar: usando só trecho de informação, em vez de preencher a informação completa.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1380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sd\Treinamento\Tutoriais do SIRCAD\4.3.3 - filtros aber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7" y="1272484"/>
            <a:ext cx="8569193" cy="558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14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7117" y="3172689"/>
            <a:ext cx="184433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Como exemplo, vamos pesquisar agora penalidades usando </a:t>
            </a:r>
            <a:r>
              <a:rPr lang="pt-BR" sz="1300" b="1" dirty="0" smtClean="0"/>
              <a:t>parte de CPF</a:t>
            </a:r>
            <a:r>
              <a:rPr lang="pt-BR" sz="1300" dirty="0" smtClean="0"/>
              <a:t>. O Sistema não exige que você tenha o CPF ou CNPJ inteiros para pesquisar – basta um pedaço!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05457" y="762076"/>
            <a:ext cx="45233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- Pesquisa por trecho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942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08 - pesquisa por parte de CP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268549"/>
            <a:ext cx="8861326" cy="55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15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1653" y="3016833"/>
            <a:ext cx="218316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Ao entrarmos só “70”, o SIRCAD vai pesquisar por todos os </a:t>
            </a:r>
            <a:r>
              <a:rPr lang="pt-BR" sz="1300" dirty="0" err="1" smtClean="0"/>
              <a:t>CNPJs</a:t>
            </a:r>
            <a:r>
              <a:rPr lang="pt-BR" sz="1300" dirty="0" smtClean="0"/>
              <a:t> e CPFs que contenham “70” de qualquer maneira, não só os que começam com “70”.</a:t>
            </a:r>
          </a:p>
          <a:p>
            <a:endParaRPr lang="pt-BR" sz="1300" dirty="0"/>
          </a:p>
          <a:p>
            <a:r>
              <a:rPr lang="pt-BR" sz="1300" dirty="0" smtClean="0"/>
              <a:t>Também não há número mínimo de dígitos para pesquisar. Se quiser, você pode até pesquisar por “1”, obtendo assim todos os registros cujos CPFs ou </a:t>
            </a:r>
            <a:r>
              <a:rPr lang="pt-BR" sz="1300" dirty="0" err="1" smtClean="0"/>
              <a:t>CNPJs</a:t>
            </a:r>
            <a:r>
              <a:rPr lang="pt-BR" sz="1300" dirty="0" smtClean="0"/>
              <a:t> contenham “1”.</a:t>
            </a:r>
            <a:endParaRPr lang="pt-BR" sz="1300" dirty="0"/>
          </a:p>
        </p:txBody>
      </p:sp>
      <p:sp>
        <p:nvSpPr>
          <p:cNvPr id="2" name="Retângulo 1"/>
          <p:cNvSpPr/>
          <p:nvPr/>
        </p:nvSpPr>
        <p:spPr>
          <a:xfrm>
            <a:off x="2071991" y="4063274"/>
            <a:ext cx="2986392" cy="304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305457" y="762076"/>
            <a:ext cx="452336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- Pesquisa por trecho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6768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3.10 - pesquisa amp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162"/>
            <a:ext cx="8891081" cy="52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02733" y="762076"/>
            <a:ext cx="43385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- Pesquisa ampla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58797" y="2578931"/>
            <a:ext cx="1632284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Também é possível fazer uma pesquisa ampla, isto é, por pesquisar por todas as penalidades a que o usuário tem acesso.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20646" y="4347110"/>
            <a:ext cx="1906621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isso, basta deixar em branco  todos os campos. Também marque com </a:t>
            </a:r>
            <a:r>
              <a:rPr lang="pt-BR" sz="1300" i="1" dirty="0" smtClean="0"/>
              <a:t>“Selecione” </a:t>
            </a:r>
            <a:r>
              <a:rPr lang="pt-BR" sz="1300" dirty="0" smtClean="0"/>
              <a:t>todas as caixas que você puder selecionar.</a:t>
            </a:r>
          </a:p>
          <a:p>
            <a:r>
              <a:rPr lang="pt-BR" sz="1300" dirty="0" smtClean="0"/>
              <a:t>(Aliás, o padrão do Sistema é mostrar todos os campos em branco.)</a:t>
            </a:r>
            <a:endParaRPr lang="pt-BR" sz="13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667" y="4777228"/>
            <a:ext cx="1014919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Então, é só clicar em consultar</a:t>
            </a:r>
            <a:endParaRPr lang="pt-BR" sz="1300" dirty="0"/>
          </a:p>
        </p:txBody>
      </p:sp>
      <p:sp>
        <p:nvSpPr>
          <p:cNvPr id="13" name="Retângulo 12"/>
          <p:cNvSpPr/>
          <p:nvPr/>
        </p:nvSpPr>
        <p:spPr>
          <a:xfrm>
            <a:off x="74580" y="6087713"/>
            <a:ext cx="693906" cy="304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21533" y="5469725"/>
            <a:ext cx="0" cy="6179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4.3.11 - montes de resulta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" y="1279088"/>
            <a:ext cx="8820592" cy="55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17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3277" y="762076"/>
            <a:ext cx="43385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- Pesquisa ampla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84801" y="1578081"/>
            <a:ext cx="2945518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Note que o sistema puxou todas as penalidades estaduais. “Esfera estadual” era o único filtro que o usuário não tinha autorização para limpar.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9061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3277" y="762076"/>
            <a:ext cx="43385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Fim!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35788" y="1655903"/>
            <a:ext cx="203351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Isto encerra nosso tutorial de consulta de penalidades!</a:t>
            </a:r>
            <a:endParaRPr lang="pt-BR" sz="1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35788" y="2754184"/>
            <a:ext cx="2033513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precisar, clique num destes botões para navegar para outra parte deste tutorial, ou visite nossa página na internet para consultar outros tutoriais.</a:t>
            </a:r>
            <a:endParaRPr lang="pt-BR" sz="1300" dirty="0"/>
          </a:p>
        </p:txBody>
      </p:sp>
      <p:sp>
        <p:nvSpPr>
          <p:cNvPr id="7" name="Retângulo 6">
            <a:hlinkClick r:id="rId2" action="ppaction://hlinksldjump" tooltip="Clique aqui para ir ao tutorial de consulta de sanção"/>
          </p:cNvPr>
          <p:cNvSpPr/>
          <p:nvPr/>
        </p:nvSpPr>
        <p:spPr>
          <a:xfrm>
            <a:off x="661819" y="4341131"/>
            <a:ext cx="2873969" cy="124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Consulta</a:t>
            </a:r>
          </a:p>
          <a:p>
            <a:pPr algn="ctr"/>
            <a:r>
              <a:rPr lang="pt-BR" sz="2000" dirty="0" smtClean="0">
                <a:solidFill>
                  <a:srgbClr val="0070C0"/>
                </a:solidFill>
              </a:rPr>
              <a:t>(voltar para o começo)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8" name="Retângulo 7">
            <a:hlinkClick r:id="rId3" action="ppaction://hlinksldjump" tooltip="Clique aqui para ir ao tutorial de alteração de sanção"/>
          </p:cNvPr>
          <p:cNvSpPr/>
          <p:nvPr/>
        </p:nvSpPr>
        <p:spPr>
          <a:xfrm>
            <a:off x="5584013" y="4341131"/>
            <a:ext cx="2873969" cy="124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Alteração e reativação</a:t>
            </a:r>
            <a:endParaRPr lang="pt-B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3.1 - menu gerenciar abe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861893"/>
            <a:ext cx="74406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668" y="3616823"/>
            <a:ext cx="288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alteração de penalidades é acessada clicando-se em “Gerenciar Sanção” (onde já estamos) e, depois, em “alterar”.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244212" y="2065036"/>
            <a:ext cx="224607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914399"/>
            <a:ext cx="865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Este é um pedaço da tela de </a:t>
            </a:r>
            <a:r>
              <a:rPr lang="pt-BR" sz="2200" b="1" dirty="0" err="1" smtClean="0"/>
              <a:t>login</a:t>
            </a:r>
            <a:r>
              <a:rPr lang="pt-BR" sz="2200" b="1" dirty="0" smtClean="0"/>
              <a:t> do SIRCAD.</a:t>
            </a:r>
            <a:endParaRPr lang="pt-BR" sz="22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cima 4"/>
          <p:cNvSpPr/>
          <p:nvPr/>
        </p:nvSpPr>
        <p:spPr>
          <a:xfrm rot="16200000">
            <a:off x="7643826" y="1917628"/>
            <a:ext cx="392534" cy="7009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89616" y="1117730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Não se esqueça de checar se você está no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!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38135" y="2768440"/>
            <a:ext cx="157656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 é o que alimenta as penalidades. O de </a:t>
            </a:r>
            <a:r>
              <a:rPr lang="pt-BR" sz="1400" u="sng" dirty="0" smtClean="0"/>
              <a:t>treinamento</a:t>
            </a:r>
            <a:r>
              <a:rPr lang="pt-BR" sz="1400" dirty="0" smtClean="0"/>
              <a:t> é uma cópia do oficial, mas ele não publica as informações inseridas. Serve para você treinar, experimentar, errar e explorar sem medo de publicar uma pena por engano.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86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02 - tela inicial da consul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8" y="1268752"/>
            <a:ext cx="8777928" cy="5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70352" y="1677317"/>
            <a:ext cx="158105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 alteração de penalidades se inicia nesta tela de pesquisa.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62825" y="762076"/>
            <a:ext cx="35992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ALTERAÇÃO de penalidade – início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5333" y="5043665"/>
            <a:ext cx="1581054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Como exemplo, vamos pesquisar pela penalidade do </a:t>
            </a:r>
            <a:r>
              <a:rPr lang="pt-BR" sz="1300" dirty="0" err="1" smtClean="0"/>
              <a:t>sr.</a:t>
            </a:r>
            <a:r>
              <a:rPr lang="pt-BR" sz="1300" dirty="0" smtClean="0"/>
              <a:t> José das Couves.</a:t>
            </a:r>
            <a:endParaRPr lang="pt-BR" sz="13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5456" y="3186598"/>
            <a:ext cx="2263340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Por padrão, o Sistema deixa todos os campos em branco, exceto pelo da esfera, que é obrigatoriamente aquela à qual o usuário pertence (federal, estadual ou municipal)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68796" y="3341782"/>
            <a:ext cx="85045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319248" y="3215782"/>
            <a:ext cx="1410507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alt.02 - cou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" y="1268548"/>
            <a:ext cx="8824971" cy="55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21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81170" y="762075"/>
            <a:ext cx="3754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pesquisa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36047" y="4795716"/>
            <a:ext cx="2506531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Tal como na consulta, aqui na alteração podemos usar só parte do nome para a pesquisa.</a:t>
            </a:r>
          </a:p>
        </p:txBody>
      </p:sp>
      <p:cxnSp>
        <p:nvCxnSpPr>
          <p:cNvPr id="15" name="Conector angulado 14"/>
          <p:cNvCxnSpPr>
            <a:stCxn id="9" idx="0"/>
          </p:cNvCxnSpPr>
          <p:nvPr/>
        </p:nvCxnSpPr>
        <p:spPr>
          <a:xfrm rot="16200000" flipV="1">
            <a:off x="7171261" y="4177664"/>
            <a:ext cx="298968" cy="93713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42026" y="5435929"/>
            <a:ext cx="1385950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Para rodar a pesquisa, clique em “Consultar”.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378302" y="6128426"/>
            <a:ext cx="263724" cy="332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76885" y="6505177"/>
            <a:ext cx="668765" cy="251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8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asd\Treinamento\Tutoriais do SIRCAD\4.3.alt.03 - resultado da pesqu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896"/>
            <a:ext cx="9144008" cy="3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22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5754" y="2137427"/>
            <a:ext cx="2506531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Aqui ficam os resultados da pesquisa. No caso só foi retornado mesmo um resultado.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2068" y="5381207"/>
            <a:ext cx="2091584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Clique no CPF (ou CNPJ) para continuar o processo de alteração da penalidade.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619019" y="2872621"/>
            <a:ext cx="0" cy="8602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-8" y="3788914"/>
            <a:ext cx="9144008" cy="101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562971" y="4647304"/>
            <a:ext cx="0" cy="7339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8807" y="4453667"/>
            <a:ext cx="932400" cy="193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781170" y="762075"/>
            <a:ext cx="3754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pesquisa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2571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4.3.B.04 - detalham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4" y="1254357"/>
            <a:ext cx="8746043" cy="5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69396" y="1330604"/>
            <a:ext cx="2506531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Os campos marcados em cinza, como estes, não podem ser alterados.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29182" y="5005884"/>
            <a:ext cx="209158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Já os marcados em branco podem ser alterados.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770088" y="2023101"/>
            <a:ext cx="0" cy="5599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91125" y="2583028"/>
            <a:ext cx="5277018" cy="2064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4034118" y="5266429"/>
            <a:ext cx="894664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635331" y="5155286"/>
            <a:ext cx="2398787" cy="193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368143" y="5747546"/>
            <a:ext cx="209158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Em nosso exemplo, vamos alterar apenas a “observação”, que fica mais embaixo na tela.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724938" y="1576825"/>
            <a:ext cx="209158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Este é um pedaço da tela de alteração, que, por ser muito comprida, não cabe toda na tela.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79764" y="775120"/>
            <a:ext cx="41844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detalhamento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581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4.3.B.05 - fo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5" y="1262714"/>
            <a:ext cx="8690928" cy="55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68143" y="4023266"/>
            <a:ext cx="2506531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No exemplo, vamos apagar a observação. Ela não é campo obrigatório, então, não tem problema apagar tudo o que está escrito nela.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6099586" y="4692736"/>
            <a:ext cx="268557" cy="701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306425" y="5434268"/>
            <a:ext cx="4927440" cy="7913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724938" y="1576825"/>
            <a:ext cx="209158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Este é o outro pedaço da tela de alteração de pena.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479764" y="775120"/>
            <a:ext cx="41844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detalhamento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8853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4.3.B.06 - obs apag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" y="1277305"/>
            <a:ext cx="9138646" cy="53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25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51396" y="762076"/>
            <a:ext cx="48465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– deleção da observação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69573" y="3216435"/>
            <a:ext cx="2506531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Pronto!</a:t>
            </a:r>
          </a:p>
          <a:p>
            <a:r>
              <a:rPr lang="pt-BR" sz="1300" dirty="0" smtClean="0"/>
              <a:t>Agora, é só rolar a tela mais um pouco para baixo para poder acessar o botão que permite salvar a(s) alteração(</a:t>
            </a:r>
            <a:r>
              <a:rPr lang="pt-BR" sz="1300" dirty="0" err="1" smtClean="0"/>
              <a:t>ões</a:t>
            </a:r>
            <a:r>
              <a:rPr lang="pt-BR" sz="1300" dirty="0" smtClean="0"/>
              <a:t>).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133233" y="4915818"/>
            <a:ext cx="5267567" cy="8137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5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sd\Treinamento\Tutoriais do SIRCAD\4.3.B.07 - salvar san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" y="1700576"/>
            <a:ext cx="9134273" cy="4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45922" y="762076"/>
            <a:ext cx="38618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conclusão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16246" y="5178569"/>
            <a:ext cx="250653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Clique em “salvar alterações” para gravar as alterações feitas.</a:t>
            </a:r>
          </a:p>
          <a:p>
            <a:r>
              <a:rPr lang="pt-BR" sz="1300" dirty="0" smtClean="0"/>
              <a:t>Se quiser, você pode fazer todas as alterações que quiser e deixar para salvar no final. O sistema vai gravar todas de uma vez!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5034" y="5445811"/>
            <a:ext cx="1144800" cy="248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1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4.3.B.08 - status após alter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269955"/>
            <a:ext cx="9134272" cy="40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393" y="5690154"/>
            <a:ext cx="2506531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Depois que você clicou em “salvar” o SIRCAD mostra esta mensagem confirmando que a alteração da </a:t>
            </a:r>
            <a:r>
              <a:rPr lang="pt-BR" sz="1300" smtClean="0"/>
              <a:t>sanção foi efetivada.</a:t>
            </a:r>
            <a:endParaRPr lang="pt-BR" sz="1300" dirty="0" smtClean="0"/>
          </a:p>
        </p:txBody>
      </p:sp>
      <p:sp>
        <p:nvSpPr>
          <p:cNvPr id="14" name="Retângulo 13"/>
          <p:cNvSpPr/>
          <p:nvPr/>
        </p:nvSpPr>
        <p:spPr>
          <a:xfrm>
            <a:off x="36393" y="5104617"/>
            <a:ext cx="1821590" cy="259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45922" y="762076"/>
            <a:ext cx="38618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conclusão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67043" y="4917706"/>
            <a:ext cx="137812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Vamos agora ver como se faz a </a:t>
            </a:r>
            <a:r>
              <a:rPr lang="pt-BR" sz="1300" b="1" dirty="0" smtClean="0"/>
              <a:t>reativação </a:t>
            </a:r>
            <a:r>
              <a:rPr lang="pt-BR" sz="1300" dirty="0" smtClean="0"/>
              <a:t>de uma penalidade.</a:t>
            </a:r>
            <a:endParaRPr lang="pt-BR" sz="1300" dirty="0" smtClean="0"/>
          </a:p>
        </p:txBody>
      </p:sp>
    </p:spTree>
    <p:extLst>
      <p:ext uri="{BB962C8B-B14F-4D97-AF65-F5344CB8AC3E}">
        <p14:creationId xmlns:p14="http://schemas.microsoft.com/office/powerpoint/2010/main" val="18670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3.1 - menu gerenciar abe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319094"/>
            <a:ext cx="74406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668" y="4074024"/>
            <a:ext cx="311937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</a:t>
            </a:r>
            <a:r>
              <a:rPr lang="pt-BR" sz="1400" dirty="0" smtClean="0"/>
              <a:t>reativação de </a:t>
            </a:r>
            <a:r>
              <a:rPr lang="pt-BR" sz="1400" dirty="0" smtClean="0"/>
              <a:t>penalidades é acessada clicando-se em “Gerenciar Sanção” (onde já estamos) e, depois, em “alterar</a:t>
            </a:r>
            <a:r>
              <a:rPr lang="pt-BR" sz="1400" dirty="0" smtClean="0"/>
              <a:t>”. Pode-se também clicar em “reativar”, pois o Sistema direcionará para a mesma tela.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244212" y="2522237"/>
            <a:ext cx="224607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63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alt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4" y="1259226"/>
            <a:ext cx="8800659" cy="55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29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072008" y="1826935"/>
            <a:ext cx="19051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Como tudo no Sistema, o ponto de partida é uma tela de pesquisa.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58306" y="4687900"/>
            <a:ext cx="2229441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facilitar a pesquisa, use este filtro de “Situação” e escolha apenas as “canceladas”. Isso vai localizar apenas as penalidades que podem ser reativadas.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191692" y="6182136"/>
            <a:ext cx="2430000" cy="21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5621692" y="6288337"/>
            <a:ext cx="936614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2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5915" y="2772383"/>
            <a:ext cx="2081719" cy="323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27635" y="2879387"/>
            <a:ext cx="518215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489616" y="2557423"/>
            <a:ext cx="157656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entrar no Sistema, utilize este box. Insira CPF, senha e o código de verificação (“</a:t>
            </a:r>
            <a:r>
              <a:rPr lang="pt-BR" sz="1400" dirty="0" err="1" smtClean="0"/>
              <a:t>captcha</a:t>
            </a:r>
            <a:r>
              <a:rPr lang="pt-BR" sz="1400" dirty="0" smtClean="0"/>
              <a:t>”).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472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3.alt - 2. seleção da situ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6" y="1269156"/>
            <a:ext cx="8756755" cy="55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71616" y="5977691"/>
            <a:ext cx="239967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Agora, escolha “Canceladas” e, se for o caso, preencha outros dados úteis à pesquisa.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4332" y="6643991"/>
            <a:ext cx="1837632" cy="175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621691" y="6716354"/>
            <a:ext cx="749925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4.3.alt - 3. dados de pesqu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2" y="1264406"/>
            <a:ext cx="8741643" cy="55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31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6043" y="3146942"/>
            <a:ext cx="190486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Em nosso exemplo, vamos pesquisar por nome e situação da empresa. Agora que os campos estão preenchidos, é só clicar em “Consultar”.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9657" y="6459167"/>
            <a:ext cx="674743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593844" y="4747380"/>
            <a:ext cx="1" cy="17117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4.3.reat - 4. resultado da pesqu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17"/>
            <a:ext cx="9144000" cy="30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84264" y="4858981"/>
            <a:ext cx="210914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Eis os resultados da pesquisa. Para abrir o registro e continuar a reativação, clique no CNPJ (ou CPF) do apenado.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823" y="4523363"/>
            <a:ext cx="1196045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584575" y="4739363"/>
            <a:ext cx="2899689" cy="661763"/>
            <a:chOff x="584575" y="4739363"/>
            <a:chExt cx="2899689" cy="661763"/>
          </a:xfrm>
        </p:grpSpPr>
        <p:cxnSp>
          <p:nvCxnSpPr>
            <p:cNvPr id="13" name="Conector de seta reta 12"/>
            <p:cNvCxnSpPr/>
            <p:nvPr/>
          </p:nvCxnSpPr>
          <p:spPr>
            <a:xfrm flipV="1">
              <a:off x="584575" y="4739363"/>
              <a:ext cx="1" cy="66176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584575" y="5401126"/>
              <a:ext cx="2899689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4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4.3.reat - 5. primeira parte do detalham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1665660"/>
            <a:ext cx="9008634" cy="40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33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92051" y="2563258"/>
            <a:ext cx="21091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Como vimos antes, esta é a primeira parte da tela de alteração. Role até o fim da tela para poder ver o botão de reativação.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7101191" y="3163901"/>
            <a:ext cx="1819073" cy="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8891080" y="1655931"/>
            <a:ext cx="137010" cy="41343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6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4.3.reat - 6. botão de reativ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804"/>
            <a:ext cx="9144000" cy="52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677055" y="4329845"/>
            <a:ext cx="21091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Agora, clique no botão “reativar sanção”.</a:t>
            </a:r>
          </a:p>
        </p:txBody>
      </p:sp>
      <p:cxnSp>
        <p:nvCxnSpPr>
          <p:cNvPr id="13" name="Conector de seta reta 12"/>
          <p:cNvCxnSpPr>
            <a:stCxn id="11" idx="1"/>
          </p:cNvCxnSpPr>
          <p:nvPr/>
        </p:nvCxnSpPr>
        <p:spPr>
          <a:xfrm flipH="1">
            <a:off x="1828800" y="4591455"/>
            <a:ext cx="1848255" cy="16050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176632" y="6196521"/>
            <a:ext cx="1062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7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sd\Treinamento\Tutoriais do SIRCAD\4.3.reat - 7. tela da reativ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494"/>
            <a:ext cx="7535863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35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52003" y="2988426"/>
            <a:ext cx="263619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Eis a tela da reativação. Ela tr</a:t>
            </a:r>
            <a:r>
              <a:rPr lang="pt-BR" sz="1400" dirty="0" smtClean="0"/>
              <a:t>az  um sumário da penalidade para facilitar uma conferência rápida, tirando a necessidade de voltar e checar se a penalidade é aquela mesma.</a:t>
            </a:r>
            <a:endParaRPr lang="pt-BR" sz="1400" dirty="0" smtClean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3394953" y="3680924"/>
            <a:ext cx="195705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361457" y="3252907"/>
            <a:ext cx="2033496" cy="774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008290" y="4731974"/>
            <a:ext cx="37271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Aqui temos as informações que precisam ser preenchidas para o cancelamento. Todos os campos são obrigatórios. Mostraremos um exemplo já preenchido no próximo slide.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3599233" y="5196674"/>
            <a:ext cx="1409058" cy="36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426306" y="4845428"/>
            <a:ext cx="2172927" cy="72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8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3.reat - 8. dados do cancelamento preenchi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42"/>
            <a:ext cx="5726113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76863" y="3228522"/>
            <a:ext cx="446013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Uma observação sobre o campo “Observação”: procure preenchê-lo com informações que permitam a outros usuários rastrear os dados daquilo que levou à reativação.</a:t>
            </a:r>
          </a:p>
          <a:p>
            <a:endParaRPr lang="pt-BR" sz="1400" dirty="0"/>
          </a:p>
          <a:p>
            <a:r>
              <a:rPr lang="pt-BR" sz="1400" dirty="0" smtClean="0"/>
              <a:t>Não se preocupe se o campo não parecer suficiente para conter o texto que se deseja escrever. Como veremos adiante, o que for digitado aqui será registrado de qualquer modo.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3093398" y="4182629"/>
            <a:ext cx="1483466" cy="122739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426307" y="5291846"/>
            <a:ext cx="1667090" cy="251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353294" y="5987789"/>
            <a:ext cx="446969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Preenchidos os campos, é só clicar em “Gravar Reativação”.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1974715" y="6161595"/>
            <a:ext cx="2378580" cy="1130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71311" y="6047099"/>
            <a:ext cx="1203404" cy="251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" y="1267637"/>
            <a:ext cx="5481298" cy="54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37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11876" y="762076"/>
            <a:ext cx="39299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Tutorial de ALTERAÇÃO de penalidade - </a:t>
            </a:r>
            <a:r>
              <a:rPr lang="pt-BR" sz="1400" b="1" dirty="0" smtClean="0"/>
              <a:t>reativação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99600" y="4536175"/>
            <a:ext cx="309809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Pronto! Se tudo estiver certo, o SIRCAD apresenta esta mensagem, no canto inferior esquerdo, confirmando que a reativação foi concluída com sucesso.</a:t>
            </a:r>
          </a:p>
        </p:txBody>
      </p:sp>
      <p:cxnSp>
        <p:nvCxnSpPr>
          <p:cNvPr id="19" name="Conector de seta reta 18"/>
          <p:cNvCxnSpPr>
            <a:stCxn id="18" idx="1"/>
          </p:cNvCxnSpPr>
          <p:nvPr/>
        </p:nvCxnSpPr>
        <p:spPr>
          <a:xfrm flipH="1">
            <a:off x="1855455" y="5013229"/>
            <a:ext cx="3344145" cy="14472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19455" y="6460489"/>
            <a:ext cx="1836000" cy="251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0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38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3277" y="762076"/>
            <a:ext cx="43385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ALTERAÇÃO de penalidade – Fim!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84826" y="1655903"/>
            <a:ext cx="2135438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Isto encerra nosso tutorial de </a:t>
            </a:r>
            <a:r>
              <a:rPr lang="pt-BR" sz="1300" dirty="0" smtClean="0"/>
              <a:t>alteração e reativação de </a:t>
            </a:r>
            <a:r>
              <a:rPr lang="pt-BR" sz="1300" dirty="0" smtClean="0"/>
              <a:t>penalidades!</a:t>
            </a:r>
            <a:endParaRPr lang="pt-BR" sz="1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84826" y="2754184"/>
            <a:ext cx="2135438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Se precisar, clique num destes botões para navegar para outra parte deste tutorial, ou visite nossa página na internet para consultar outros tutoriais.</a:t>
            </a:r>
            <a:endParaRPr lang="pt-BR" sz="1300" dirty="0"/>
          </a:p>
        </p:txBody>
      </p:sp>
      <p:sp>
        <p:nvSpPr>
          <p:cNvPr id="7" name="Retângulo 6">
            <a:hlinkClick r:id="rId2" action="ppaction://hlinksldjump" tooltip="Clique aqui para ir ao tutorial de consulta de sanção"/>
          </p:cNvPr>
          <p:cNvSpPr/>
          <p:nvPr/>
        </p:nvSpPr>
        <p:spPr>
          <a:xfrm>
            <a:off x="661819" y="4341131"/>
            <a:ext cx="2873969" cy="124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Consulta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8" name="Retângulo 7">
            <a:hlinkClick r:id="rId3" action="ppaction://hlinksldjump" tooltip="Clique aqui para ir ao tutorial de alteração de sanção"/>
          </p:cNvPr>
          <p:cNvSpPr/>
          <p:nvPr/>
        </p:nvSpPr>
        <p:spPr>
          <a:xfrm>
            <a:off x="5584013" y="4341131"/>
            <a:ext cx="2873969" cy="124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Alteração</a:t>
            </a:r>
            <a:endParaRPr lang="pt-BR" sz="5400" dirty="0">
              <a:solidFill>
                <a:srgbClr val="0070C0"/>
              </a:solidFill>
            </a:endParaRP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(voltar </a:t>
            </a:r>
            <a:r>
              <a:rPr lang="pt-BR" sz="2000" dirty="0" smtClean="0">
                <a:solidFill>
                  <a:srgbClr val="0070C0"/>
                </a:solidFill>
              </a:rPr>
              <a:t>ao início do tutorial)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4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89616" y="2557423"/>
            <a:ext cx="157656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Depois de colocar </a:t>
            </a:r>
            <a:r>
              <a:rPr lang="pt-BR" sz="1400" dirty="0" err="1" smtClean="0"/>
              <a:t>login</a:t>
            </a:r>
            <a:r>
              <a:rPr lang="pt-BR" sz="1400" dirty="0" smtClean="0"/>
              <a:t> e senha, você entrará aqui, na tela inicial do Sistema.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89616" y="3887139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Caso queira voltar a esta tela inicial, basta clicar em “Início”.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489615" y="4997003"/>
            <a:ext cx="15765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Aproveite que esta barra está sempre disponível enquanto você estiver dentro do Sistema!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1001949" y="2130358"/>
            <a:ext cx="6410530" cy="20233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91247" y="1905670"/>
            <a:ext cx="432881" cy="224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8834" y="1905670"/>
            <a:ext cx="5544766" cy="224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3064213" y="2217906"/>
            <a:ext cx="4425402" cy="33625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1" grpId="0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5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92613" y="2957209"/>
            <a:ext cx="1429966" cy="1303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3122579" y="3218367"/>
            <a:ext cx="428989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489615" y="2662716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Clique aqui para iniciar a consulta ou alteração da penalidade.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632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3.1 - menu gerenciar abe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861893"/>
            <a:ext cx="74406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668" y="3616823"/>
            <a:ext cx="288591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menu “Gerenciar” abre 4 opções. Neste tutorial, vamos ver 2 delas – </a:t>
            </a:r>
            <a:r>
              <a:rPr lang="pt-BR" sz="1400" i="1" dirty="0" smtClean="0"/>
              <a:t>consulta</a:t>
            </a:r>
            <a:r>
              <a:rPr lang="pt-BR" sz="1400" dirty="0" smtClean="0"/>
              <a:t> e </a:t>
            </a:r>
            <a:r>
              <a:rPr lang="pt-BR" sz="1400" i="1" dirty="0" smtClean="0"/>
              <a:t>alteração </a:t>
            </a:r>
            <a:r>
              <a:rPr lang="pt-BR" sz="1400" dirty="0" smtClean="0"/>
              <a:t>de penalidade</a:t>
            </a:r>
            <a:r>
              <a:rPr lang="pt-BR" sz="1400" dirty="0" smtClean="0"/>
              <a:t>.</a:t>
            </a:r>
          </a:p>
          <a:p>
            <a:r>
              <a:rPr lang="pt-BR" sz="1400" dirty="0" smtClean="0"/>
              <a:t>A </a:t>
            </a:r>
            <a:r>
              <a:rPr lang="pt-BR" sz="1400" i="1" dirty="0" smtClean="0"/>
              <a:t>reativação</a:t>
            </a:r>
            <a:r>
              <a:rPr lang="pt-BR" sz="1400" dirty="0" smtClean="0"/>
              <a:t> pode ser feita também no menu “alterar”, então, vamos vê-la dentro da alteração.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6668" y="5702898"/>
            <a:ext cx="288591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Clique no botão correspondente para ir para o tutorial de consulta ou de alteração!</a:t>
            </a:r>
          </a:p>
        </p:txBody>
      </p:sp>
      <p:sp>
        <p:nvSpPr>
          <p:cNvPr id="8" name="Retângulo 7">
            <a:hlinkClick r:id="rId3" action="ppaction://hlinksldjump" tooltip="Clique aqui para ir ao tutorial de consulta de sanção"/>
          </p:cNvPr>
          <p:cNvSpPr/>
          <p:nvPr/>
        </p:nvSpPr>
        <p:spPr>
          <a:xfrm>
            <a:off x="5048654" y="3655736"/>
            <a:ext cx="2231787" cy="964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Consulta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12" name="Retângulo 11">
            <a:hlinkClick r:id="rId4" action="ppaction://hlinksldjump" tooltip="Clique aqui para ir ao tutorial de alteração de sanção"/>
          </p:cNvPr>
          <p:cNvSpPr/>
          <p:nvPr/>
        </p:nvSpPr>
        <p:spPr>
          <a:xfrm>
            <a:off x="5048654" y="5107328"/>
            <a:ext cx="2231787" cy="964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Alteração e reativação</a:t>
            </a:r>
            <a:endParaRPr lang="pt-BR" sz="3200" dirty="0">
              <a:solidFill>
                <a:srgbClr val="0070C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279121" y="1964987"/>
            <a:ext cx="53995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49936" y="2308696"/>
            <a:ext cx="42968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4.3.1 - menu gerenciar abe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861893"/>
            <a:ext cx="744061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668" y="3616823"/>
            <a:ext cx="288591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consulta de penalidades é acessada clicando-se em “Gerenciar Sanção” (onde já estamos) e, depois, em “consultar”.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215028" y="1722710"/>
            <a:ext cx="324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4.3.02 - tela inicial da consul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8" y="1268752"/>
            <a:ext cx="8777928" cy="5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3478" y="3360203"/>
            <a:ext cx="1581054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A consulta de penalidades se inicia nesta tela de pesquisa.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3478" y="4421094"/>
            <a:ext cx="1581054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Como exemplo, vamos pesquisar pela penalidade do </a:t>
            </a:r>
            <a:r>
              <a:rPr lang="pt-BR" sz="1300" dirty="0" err="1" smtClean="0"/>
              <a:t>sr.</a:t>
            </a:r>
            <a:r>
              <a:rPr lang="pt-BR" sz="1300" dirty="0" smtClean="0"/>
              <a:t> José das Couves.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6091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4.3.04 - couves na pesqu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2" y="1258821"/>
            <a:ext cx="8858539" cy="55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9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172" y="3312052"/>
            <a:ext cx="1870726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Existem muitas formas de pesquisar, mas, por ora, vamos usar só parte do nome do sancionado – “couves”.</a:t>
            </a:r>
            <a:endParaRPr lang="pt-BR" sz="13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172" y="4886988"/>
            <a:ext cx="1248156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Digitado o nome, clique em “Consultar” para rodar a pesquisa.</a:t>
            </a:r>
            <a:endParaRPr lang="pt-BR" sz="1300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533661" y="5979595"/>
            <a:ext cx="0" cy="5291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82490" y="6508718"/>
            <a:ext cx="694783" cy="21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53389" y="4368634"/>
            <a:ext cx="3240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101504" y="762076"/>
            <a:ext cx="49218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penalidade – detalhamento de registro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37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1865</Words>
  <Application>Microsoft Office PowerPoint</Application>
  <PresentationFormat>Apresentação na tela (4:3)</PresentationFormat>
  <Paragraphs>160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 Cunha Tanaka</dc:creator>
  <cp:lastModifiedBy>Michel Cunha Tanaka</cp:lastModifiedBy>
  <cp:revision>161</cp:revision>
  <dcterms:created xsi:type="dcterms:W3CDTF">2015-03-27T13:31:09Z</dcterms:created>
  <dcterms:modified xsi:type="dcterms:W3CDTF">2015-07-17T19:43:37Z</dcterms:modified>
</cp:coreProperties>
</file>