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6" r:id="rId3"/>
    <p:sldId id="258" r:id="rId4"/>
    <p:sldId id="259" r:id="rId5"/>
    <p:sldId id="260" r:id="rId6"/>
    <p:sldId id="263" r:id="rId7"/>
    <p:sldId id="265" r:id="rId8"/>
    <p:sldId id="264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8" d="100"/>
          <a:sy n="98" d="100"/>
        </p:scale>
        <p:origin x="-5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CA230-427B-4EEE-8829-6DB47BB9E1E7}" type="datetimeFigureOut">
              <a:rPr lang="pt-BR" smtClean="0"/>
              <a:t>24/06/2015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0222A-8B6C-472C-8D41-A684FECE39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13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2002E-5B2E-490E-B71E-CE0CAAF66758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67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99A8-6C7F-4C64-AD4B-C806BBB332FA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06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A643-AA3B-47DF-99FA-047C6BE920DA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435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37D9-1287-4C3D-86BB-716861C11F06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0020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FCE-1CEF-41A3-BA7B-F015DBCECA47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568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32C72-2B8D-4714-9B13-13BEC4C389A2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377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7C9C-3220-4683-A676-4C17DE584057}" type="datetime1">
              <a:rPr lang="pt-BR" smtClean="0"/>
              <a:t>24/06/2015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306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1DAB-8DD5-4BCF-A925-B25615D152E6}" type="datetime1">
              <a:rPr lang="pt-BR" smtClean="0"/>
              <a:t>24/06/2015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542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C9A2-02CB-4BE9-B0E2-323968D1586A}" type="datetime1">
              <a:rPr lang="pt-BR" smtClean="0"/>
              <a:t>24/06/2015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000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16C1-459D-4843-885C-E36F0054F06F}" type="datetime1">
              <a:rPr lang="pt-BR" smtClean="0"/>
              <a:t>24/06/2015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043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5E1B-EBB6-42CC-8B89-72DA6ADB58F2}" type="datetime1">
              <a:rPr lang="pt-BR" smtClean="0"/>
              <a:t>24/06/2015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87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8484-D173-4657-AB28-10CA6B2C1532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2057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8DC0-AB0A-4C03-B1E7-4BABEE199964}" type="datetime1">
              <a:rPr lang="pt-BR" smtClean="0"/>
              <a:t>24/06/2015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2624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3BDC-4B2C-4CBB-ACAB-A247847F2606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69544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B2BD-8B3B-4684-A570-602517CCE8C9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021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588F-4275-4597-880E-21F901D5F256}" type="datetime1">
              <a:rPr lang="pt-BR" smtClean="0"/>
              <a:t>24/06/2015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33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223C-B592-4572-8C9A-186D82A593F9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04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AB8A-C5D0-4366-A3B8-F2E04FDEE357}" type="datetime1">
              <a:rPr lang="pt-BR" smtClean="0"/>
              <a:t>24/06/2015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61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96877-F355-40EF-A34B-56837B15AD60}" type="datetime1">
              <a:rPr lang="pt-BR" smtClean="0"/>
              <a:t>24/06/2015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48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827A-04BB-43EB-8622-9FB8F0823717}" type="datetime1">
              <a:rPr lang="pt-BR" smtClean="0"/>
              <a:t>24/06/2015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30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A3CA-EDF1-4223-BB8A-0283371074DF}" type="datetime1">
              <a:rPr lang="pt-BR" smtClean="0"/>
              <a:t>24/06/2015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52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377D-30C1-4379-AD4C-BBC22BB12E13}" type="datetime1">
              <a:rPr lang="pt-BR" smtClean="0"/>
              <a:t>24/06/2015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04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AFA2-F9F1-4BE8-B49A-B48E5962A825}" type="datetime1">
              <a:rPr lang="pt-BR" smtClean="0"/>
              <a:t>24/06/2015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52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34BD4-7E9C-4D56-9B13-89651795266A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545"/>
            <a:ext cx="9144000" cy="68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4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AC016-6955-4900-9493-AFBECB99409A}" type="datetime1">
              <a:rPr lang="pt-BR" smtClean="0"/>
              <a:t>24/06/2015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8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6668" y="1237129"/>
            <a:ext cx="865990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Bem-vindo(a) aos tutoriais do Sistema Integrado de Registro CEIS/CNEP (SIRCAD)!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 smtClean="0"/>
              <a:t>Neste tutorial (nº 4.1), você aprenderá a usar o SIRCAD para cadastrar uma nova sanção.</a:t>
            </a:r>
          </a:p>
          <a:p>
            <a:endParaRPr lang="pt-BR" sz="2400" dirty="0"/>
          </a:p>
          <a:p>
            <a:r>
              <a:rPr lang="pt-BR" sz="2400" dirty="0" smtClean="0"/>
              <a:t>Se necessário, não deixe de ver os outros tutoriais:</a:t>
            </a:r>
          </a:p>
          <a:p>
            <a:pPr fontAlgn="base"/>
            <a:r>
              <a:rPr lang="pt-BR" sz="2400" dirty="0" smtClean="0"/>
              <a:t>4.1 Cadastramento de </a:t>
            </a:r>
            <a:r>
              <a:rPr lang="pt-BR" sz="2400" dirty="0"/>
              <a:t>Sanção</a:t>
            </a:r>
            <a:br>
              <a:rPr lang="pt-BR" sz="2400" dirty="0"/>
            </a:br>
            <a:r>
              <a:rPr lang="pt-BR" sz="2400" dirty="0" smtClean="0"/>
              <a:t>4.3 </a:t>
            </a:r>
            <a:r>
              <a:rPr lang="pt-BR" sz="2400" dirty="0"/>
              <a:t>Consulta e Alteração de Sanção</a:t>
            </a:r>
            <a:br>
              <a:rPr lang="pt-BR" sz="2400" dirty="0"/>
            </a:br>
            <a:r>
              <a:rPr lang="pt-BR" sz="2400" dirty="0" smtClean="0"/>
              <a:t>4.4 </a:t>
            </a:r>
            <a:r>
              <a:rPr lang="pt-BR" sz="2400" dirty="0"/>
              <a:t>Importação de dados por planilha</a:t>
            </a:r>
            <a:br>
              <a:rPr lang="pt-BR" sz="2400" dirty="0"/>
            </a:br>
            <a:r>
              <a:rPr lang="pt-BR" sz="2400" dirty="0" smtClean="0"/>
              <a:t>4.5 </a:t>
            </a:r>
            <a:r>
              <a:rPr lang="pt-BR" sz="2400" dirty="0"/>
              <a:t>Reativação de Sanção</a:t>
            </a:r>
          </a:p>
          <a:p>
            <a:pPr fontAlgn="base"/>
            <a:r>
              <a:rPr lang="pt-BR" sz="2400" dirty="0" smtClean="0"/>
              <a:t>5.1 </a:t>
            </a:r>
            <a:r>
              <a:rPr lang="pt-BR" sz="2400" dirty="0"/>
              <a:t>Inclusão de legislação </a:t>
            </a:r>
            <a:r>
              <a:rPr lang="pt-BR" sz="2400"/>
              <a:t/>
            </a:r>
            <a:br>
              <a:rPr lang="pt-BR" sz="2400"/>
            </a:br>
            <a:r>
              <a:rPr lang="pt-BR" sz="2400"/>
              <a:t>5.2 Alteração e revogação de legislação</a:t>
            </a:r>
            <a:br>
              <a:rPr lang="pt-BR" sz="2400"/>
            </a:br>
            <a:r>
              <a:rPr lang="pt-BR" sz="2400"/>
              <a:t>5.3 Consulta e exclusão de legislação</a:t>
            </a:r>
            <a:endParaRPr lang="pt-BR" sz="24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043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asd\Treinamento\Tutoriais do SIRCAD\4.2.5 - resultad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7891"/>
            <a:ext cx="9144000" cy="358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10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6336893" y="6191427"/>
            <a:ext cx="2183162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Aqui, o SIRCAD exibe os resultados da pesquisa.</a:t>
            </a:r>
            <a:endParaRPr lang="pt-BR" sz="13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6541287" y="1161932"/>
            <a:ext cx="2387559" cy="18928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Para facilitar, ele também mostra aqui, na barra cinza, os filtros que você utilizou para a pesquisa. A barra nos lembra que pesquisamos no Poder </a:t>
            </a:r>
            <a:r>
              <a:rPr lang="pt-BR" sz="1300" u="sng" dirty="0" smtClean="0"/>
              <a:t>Executivo</a:t>
            </a:r>
            <a:r>
              <a:rPr lang="pt-BR" sz="1300" dirty="0" smtClean="0"/>
              <a:t> </a:t>
            </a:r>
            <a:r>
              <a:rPr lang="pt-BR" sz="1300" u="sng" dirty="0" smtClean="0"/>
              <a:t>Estadual </a:t>
            </a:r>
            <a:r>
              <a:rPr lang="pt-BR" sz="1300" dirty="0" smtClean="0"/>
              <a:t>por todos os sancionados chamados </a:t>
            </a:r>
            <a:r>
              <a:rPr lang="pt-BR" sz="1300" dirty="0" smtClean="0"/>
              <a:t>“</a:t>
            </a:r>
            <a:r>
              <a:rPr lang="pt-BR" sz="1300" u="sng" dirty="0" smtClean="0"/>
              <a:t>laranja</a:t>
            </a:r>
            <a:r>
              <a:rPr lang="pt-BR" sz="1300" dirty="0" smtClean="0"/>
              <a:t>” </a:t>
            </a:r>
            <a:r>
              <a:rPr lang="pt-BR" sz="1300" dirty="0" smtClean="0"/>
              <a:t>cujas penas foram informadas pelo </a:t>
            </a:r>
            <a:r>
              <a:rPr lang="pt-BR" sz="1300" u="sng" dirty="0" smtClean="0"/>
              <a:t>Distrito Federal</a:t>
            </a:r>
            <a:r>
              <a:rPr lang="pt-BR" sz="1300" dirty="0" smtClean="0"/>
              <a:t>.</a:t>
            </a:r>
            <a:endParaRPr lang="pt-BR" sz="1300" dirty="0"/>
          </a:p>
        </p:txBody>
      </p:sp>
      <p:cxnSp>
        <p:nvCxnSpPr>
          <p:cNvPr id="18" name="Conector de seta reta 17"/>
          <p:cNvCxnSpPr/>
          <p:nvPr/>
        </p:nvCxnSpPr>
        <p:spPr>
          <a:xfrm>
            <a:off x="7789315" y="3060538"/>
            <a:ext cx="0" cy="39362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0" y="3286533"/>
            <a:ext cx="9144000" cy="8090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1" name="Conector de seta reta 20"/>
          <p:cNvCxnSpPr/>
          <p:nvPr/>
        </p:nvCxnSpPr>
        <p:spPr>
          <a:xfrm flipV="1">
            <a:off x="7756899" y="5379436"/>
            <a:ext cx="0" cy="83673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tângulo 21"/>
          <p:cNvSpPr/>
          <p:nvPr/>
        </p:nvSpPr>
        <p:spPr>
          <a:xfrm>
            <a:off x="0" y="4348838"/>
            <a:ext cx="9144000" cy="103059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8" name="Conector angulado 27"/>
          <p:cNvCxnSpPr>
            <a:stCxn id="33" idx="1"/>
          </p:cNvCxnSpPr>
          <p:nvPr/>
        </p:nvCxnSpPr>
        <p:spPr>
          <a:xfrm rot="10800000">
            <a:off x="295849" y="5223053"/>
            <a:ext cx="749294" cy="921001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1045143" y="5797804"/>
            <a:ext cx="2183162" cy="692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Para abrir o registro completo da penalidade, clique em “Detalhar”.</a:t>
            </a:r>
            <a:endParaRPr lang="pt-BR" sz="13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990628" y="794347"/>
            <a:ext cx="314123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Tutorial de cancelamento de penalidade</a:t>
            </a:r>
            <a:endParaRPr lang="pt-BR" sz="1400" b="1" dirty="0"/>
          </a:p>
        </p:txBody>
      </p:sp>
      <p:sp>
        <p:nvSpPr>
          <p:cNvPr id="4" name="Retângulo 3"/>
          <p:cNvSpPr/>
          <p:nvPr/>
        </p:nvSpPr>
        <p:spPr>
          <a:xfrm>
            <a:off x="62272" y="5023821"/>
            <a:ext cx="648000" cy="216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246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6" grpId="0" animBg="1"/>
      <p:bldP spid="16" grpId="1" animBg="1"/>
      <p:bldP spid="19" grpId="0" animBg="1"/>
      <p:bldP spid="19" grpId="1" animBg="1"/>
      <p:bldP spid="22" grpId="0" animBg="1"/>
      <p:bldP spid="22" grpId="1" animBg="1"/>
      <p:bldP spid="3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asd\Treinamento\Tutoriais do SIRCAD\4.2.6 - cancelamen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7" y="1263494"/>
            <a:ext cx="9090044" cy="4999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11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5550946" y="1565178"/>
            <a:ext cx="3474720" cy="6924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Agora, vamos preencher os dados do cancelamento da penalidade. </a:t>
            </a:r>
            <a:r>
              <a:rPr lang="pt-BR" sz="1300" dirty="0" smtClean="0"/>
              <a:t>Os 3 campos são de preenchimento obrigatório.</a:t>
            </a:r>
            <a:endParaRPr lang="pt-BR" sz="1300" dirty="0"/>
          </a:p>
        </p:txBody>
      </p:sp>
      <p:cxnSp>
        <p:nvCxnSpPr>
          <p:cNvPr id="10" name="Conector de seta reta 9"/>
          <p:cNvCxnSpPr/>
          <p:nvPr/>
        </p:nvCxnSpPr>
        <p:spPr>
          <a:xfrm flipH="1">
            <a:off x="2402767" y="2840019"/>
            <a:ext cx="3148180" cy="223739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3"/>
          <p:cNvSpPr/>
          <p:nvPr/>
        </p:nvSpPr>
        <p:spPr>
          <a:xfrm>
            <a:off x="1430767" y="4933409"/>
            <a:ext cx="972000" cy="288000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2990628" y="794347"/>
            <a:ext cx="314123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Tutorial de cancelamento de penalidade</a:t>
            </a:r>
            <a:endParaRPr lang="pt-BR" sz="1400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5550946" y="3726620"/>
            <a:ext cx="3442445" cy="26930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Atenção especial ao preencher a “Observação”. Procure preencher os motivos do cancelamento de </a:t>
            </a:r>
            <a:r>
              <a:rPr lang="pt-BR" sz="1300" dirty="0" smtClean="0"/>
              <a:t>maneira que </a:t>
            </a:r>
            <a:r>
              <a:rPr lang="pt-BR" sz="1300" dirty="0" smtClean="0"/>
              <a:t>qualquer pessoa, </a:t>
            </a:r>
            <a:r>
              <a:rPr lang="pt-BR" sz="1300" dirty="0" smtClean="0"/>
              <a:t>mesmo consultando meses depois, </a:t>
            </a:r>
            <a:r>
              <a:rPr lang="pt-BR" sz="1300" dirty="0" smtClean="0"/>
              <a:t>consiga </a:t>
            </a:r>
            <a:r>
              <a:rPr lang="pt-BR" sz="1300" dirty="0" smtClean="0"/>
              <a:t>entendê-los. Descreva também referências que permitam localizar esses motivos do cancelamento.</a:t>
            </a:r>
          </a:p>
          <a:p>
            <a:endParaRPr lang="pt-BR" sz="1300" dirty="0"/>
          </a:p>
          <a:p>
            <a:r>
              <a:rPr lang="pt-BR" sz="1300" dirty="0" smtClean="0"/>
              <a:t>Por </a:t>
            </a:r>
            <a:r>
              <a:rPr lang="pt-BR" sz="1300" dirty="0" smtClean="0"/>
              <a:t>exemplo, se a penalidade foi cancelada por decisão judicial, é fundamental indicar </a:t>
            </a:r>
            <a:r>
              <a:rPr lang="pt-BR" sz="1300" u="sng" dirty="0" smtClean="0"/>
              <a:t>pelo menos</a:t>
            </a:r>
            <a:r>
              <a:rPr lang="pt-BR" sz="1300" dirty="0" smtClean="0"/>
              <a:t> o </a:t>
            </a:r>
            <a:r>
              <a:rPr lang="pt-BR" sz="1300" dirty="0" smtClean="0"/>
              <a:t>número do processo, a vara, a localidade da vara etc</a:t>
            </a:r>
            <a:r>
              <a:rPr lang="pt-BR" sz="1300" dirty="0" smtClean="0"/>
              <a:t>. Se o cancelamento foi por decisão publicada em meio oficial, preencha TODOS os dados da publicação.</a:t>
            </a:r>
            <a:endParaRPr lang="pt-BR" sz="13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5550946" y="2346669"/>
            <a:ext cx="3474720" cy="1292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A data de cancelamento deve ser preenchida com a data a partir da qual o cancelamento é efetivo. Por exemplo, se uma decisão de cancelamento vale a partir do dia 23/05, mas você só cadastra no dia 30/05, preencha 23/05 mesmo assim.</a:t>
            </a:r>
            <a:endParaRPr lang="pt-BR" sz="1300" dirty="0"/>
          </a:p>
        </p:txBody>
      </p:sp>
      <p:cxnSp>
        <p:nvCxnSpPr>
          <p:cNvPr id="15" name="Conector de seta reta 14"/>
          <p:cNvCxnSpPr/>
          <p:nvPr/>
        </p:nvCxnSpPr>
        <p:spPr>
          <a:xfrm flipH="1">
            <a:off x="3083668" y="4582758"/>
            <a:ext cx="2467279" cy="72792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/>
          <p:cNvSpPr/>
          <p:nvPr/>
        </p:nvSpPr>
        <p:spPr>
          <a:xfrm>
            <a:off x="79155" y="5165459"/>
            <a:ext cx="3004513" cy="290457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09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4" grpId="1" animBg="1"/>
      <p:bldP spid="13" grpId="0" animBg="1"/>
      <p:bldP spid="14" grpId="0" animBg="1"/>
      <p:bldP spid="14" grpId="1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asd\Treinamento\Tutoriais do SIRCAD\4.2.7 - cancelamen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98" y="1269585"/>
            <a:ext cx="9146297" cy="508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12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5550946" y="1662458"/>
            <a:ext cx="3474720" cy="6924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Em nosso exemplo, a decisão que cancelou foi administrativa e tem efeitos a partir de 01/05/2015.</a:t>
            </a:r>
            <a:endParaRPr lang="pt-BR" sz="13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990628" y="794347"/>
            <a:ext cx="314123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Tutorial de cancelamento de penalidade</a:t>
            </a:r>
            <a:endParaRPr lang="pt-BR" sz="1400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5550946" y="2945591"/>
            <a:ext cx="3474720" cy="6924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Não se preocupe se a observação que você escrever for maior do que o campo. Ele registra tudo mesmo, como veremos no próximo slide.</a:t>
            </a:r>
            <a:endParaRPr lang="pt-BR" sz="1300" dirty="0"/>
          </a:p>
        </p:txBody>
      </p:sp>
      <p:cxnSp>
        <p:nvCxnSpPr>
          <p:cNvPr id="15" name="Conector de seta reta 14"/>
          <p:cNvCxnSpPr/>
          <p:nvPr/>
        </p:nvCxnSpPr>
        <p:spPr>
          <a:xfrm flipH="1">
            <a:off x="3151989" y="3291840"/>
            <a:ext cx="2398957" cy="189334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/>
          <p:cNvSpPr/>
          <p:nvPr/>
        </p:nvSpPr>
        <p:spPr>
          <a:xfrm>
            <a:off x="55579" y="5262281"/>
            <a:ext cx="3096410" cy="2904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5550946" y="5958658"/>
            <a:ext cx="3474720" cy="492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Com todos os campos preenchidos, é só clicar em “Gravar Cancelamento”.</a:t>
            </a:r>
            <a:endParaRPr lang="pt-BR" sz="1300" dirty="0"/>
          </a:p>
        </p:txBody>
      </p:sp>
      <p:cxnSp>
        <p:nvCxnSpPr>
          <p:cNvPr id="19" name="Conector de seta reta 18"/>
          <p:cNvCxnSpPr/>
          <p:nvPr/>
        </p:nvCxnSpPr>
        <p:spPr>
          <a:xfrm flipH="1">
            <a:off x="2205318" y="6204880"/>
            <a:ext cx="3345629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tângulo 19"/>
          <p:cNvSpPr/>
          <p:nvPr/>
        </p:nvSpPr>
        <p:spPr>
          <a:xfrm>
            <a:off x="808613" y="6059652"/>
            <a:ext cx="1396705" cy="2904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734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7" grpId="0" animBg="1"/>
      <p:bldP spid="18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asd\Treinamento\Tutoriais do SIRCAD\4.2.8 - cancelamento concluíd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" y="1267242"/>
            <a:ext cx="8984154" cy="5590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13</a:t>
            </a:fld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990628" y="794347"/>
            <a:ext cx="314123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Tutorial de cancelamento de penalidade</a:t>
            </a:r>
            <a:endParaRPr lang="pt-BR" sz="1400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1650154" y="2253094"/>
            <a:ext cx="3474720" cy="6924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Note como a observação completa foi mesmo registrada, apesar de só um pedaço dela aparecer na hora de escrever.</a:t>
            </a:r>
            <a:endParaRPr lang="pt-BR" sz="1300" dirty="0"/>
          </a:p>
        </p:txBody>
      </p:sp>
      <p:cxnSp>
        <p:nvCxnSpPr>
          <p:cNvPr id="15" name="Conector de seta reta 14"/>
          <p:cNvCxnSpPr/>
          <p:nvPr/>
        </p:nvCxnSpPr>
        <p:spPr>
          <a:xfrm>
            <a:off x="3151989" y="2945591"/>
            <a:ext cx="1" cy="223959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/>
          <p:cNvSpPr/>
          <p:nvPr/>
        </p:nvSpPr>
        <p:spPr>
          <a:xfrm>
            <a:off x="55579" y="5176217"/>
            <a:ext cx="4295888" cy="40700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5550946" y="6055477"/>
            <a:ext cx="3474720" cy="6924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Pronto! O SIRCAD confirma o sucesso do cancelamento com uma mensagem aqui no rodapé da página.</a:t>
            </a:r>
            <a:endParaRPr lang="pt-BR" sz="1300" dirty="0"/>
          </a:p>
        </p:txBody>
      </p:sp>
      <p:cxnSp>
        <p:nvCxnSpPr>
          <p:cNvPr id="19" name="Conector de seta reta 18"/>
          <p:cNvCxnSpPr>
            <a:stCxn id="18" idx="1"/>
          </p:cNvCxnSpPr>
          <p:nvPr/>
        </p:nvCxnSpPr>
        <p:spPr>
          <a:xfrm flipH="1">
            <a:off x="2000922" y="6401726"/>
            <a:ext cx="3550024" cy="24942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tângulo 19"/>
          <p:cNvSpPr/>
          <p:nvPr/>
        </p:nvSpPr>
        <p:spPr>
          <a:xfrm>
            <a:off x="55579" y="6505926"/>
            <a:ext cx="1945343" cy="2904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6021422" y="1983068"/>
            <a:ext cx="2281785" cy="16927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Isto encerra o tutorial de </a:t>
            </a:r>
            <a:r>
              <a:rPr lang="pt-BR" sz="1300" dirty="0" smtClean="0"/>
              <a:t>cancelamento de </a:t>
            </a:r>
            <a:r>
              <a:rPr lang="pt-BR" sz="1300" dirty="0" smtClean="0"/>
              <a:t>penalidade!</a:t>
            </a:r>
          </a:p>
          <a:p>
            <a:endParaRPr lang="pt-BR" sz="1300" dirty="0" smtClean="0"/>
          </a:p>
          <a:p>
            <a:r>
              <a:rPr lang="pt-BR" sz="1300" dirty="0" smtClean="0"/>
              <a:t>Confira também nossos tutoriais sobre outras ferramentas do Sistema, todos disponíveis em nossa página na internet.</a:t>
            </a:r>
            <a:endParaRPr lang="pt-BR" sz="1300" dirty="0"/>
          </a:p>
        </p:txBody>
      </p:sp>
    </p:spTree>
    <p:extLst>
      <p:ext uri="{BB962C8B-B14F-4D97-AF65-F5344CB8AC3E}">
        <p14:creationId xmlns:p14="http://schemas.microsoft.com/office/powerpoint/2010/main" val="190698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8" grpId="0" animBg="1"/>
      <p:bldP spid="20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6668" y="914399"/>
            <a:ext cx="86599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/>
              <a:t>Este é um pedaço da tela de </a:t>
            </a:r>
            <a:r>
              <a:rPr lang="pt-BR" sz="2200" b="1" dirty="0" err="1" smtClean="0"/>
              <a:t>login</a:t>
            </a:r>
            <a:r>
              <a:rPr lang="pt-BR" sz="2200" b="1" dirty="0" smtClean="0"/>
              <a:t> do SIRCAD.</a:t>
            </a:r>
            <a:endParaRPr lang="pt-BR" sz="2200" b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2</a:t>
            </a:fld>
            <a:endParaRPr lang="pt-BR" dirty="0"/>
          </a:p>
        </p:txBody>
      </p:sp>
      <p:pic>
        <p:nvPicPr>
          <p:cNvPr id="1027" name="Picture 3" descr="C:\asd\Treinamento\Tutoriais do SIRCAD\4.1 - 1. tela inici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68" y="1401178"/>
            <a:ext cx="7173118" cy="469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eta para cima 4"/>
          <p:cNvSpPr/>
          <p:nvPr/>
        </p:nvSpPr>
        <p:spPr>
          <a:xfrm rot="16200000">
            <a:off x="7643826" y="1917628"/>
            <a:ext cx="392534" cy="7009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7489616" y="1117730"/>
            <a:ext cx="15765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Não se esqueça de checar se você está no ambiente </a:t>
            </a:r>
            <a:r>
              <a:rPr lang="pt-BR" sz="1400" b="1" dirty="0" smtClean="0"/>
              <a:t>oficial</a:t>
            </a:r>
            <a:r>
              <a:rPr lang="pt-BR" sz="1400" dirty="0" smtClean="0"/>
              <a:t>!</a:t>
            </a:r>
            <a:endParaRPr lang="pt-BR" sz="1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7538135" y="2768440"/>
            <a:ext cx="1576563" cy="33239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O ambiente </a:t>
            </a:r>
            <a:r>
              <a:rPr lang="pt-BR" sz="1400" b="1" dirty="0" smtClean="0"/>
              <a:t>oficial</a:t>
            </a:r>
            <a:r>
              <a:rPr lang="pt-BR" sz="1400" dirty="0" smtClean="0"/>
              <a:t> é o que alimenta as penalidades. O de </a:t>
            </a:r>
            <a:r>
              <a:rPr lang="pt-BR" sz="1400" u="sng" dirty="0" smtClean="0"/>
              <a:t>treinamento</a:t>
            </a:r>
            <a:r>
              <a:rPr lang="pt-BR" sz="1400" dirty="0" smtClean="0"/>
              <a:t> é uma cópia do oficial, mas ele não publica as informações inseridas. Serve para você treinar, experimentar, errar e explorar sem medo de publicar uma pena por engano.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2386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3</a:t>
            </a:fld>
            <a:endParaRPr lang="pt-BR" dirty="0"/>
          </a:p>
        </p:txBody>
      </p:sp>
      <p:pic>
        <p:nvPicPr>
          <p:cNvPr id="1027" name="Picture 3" descr="C:\asd\Treinamento\Tutoriais do SIRCAD\4.1 - 1. tela inici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68" y="1401178"/>
            <a:ext cx="7173118" cy="469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45915" y="2772383"/>
            <a:ext cx="2081719" cy="3239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de seta reta 10"/>
          <p:cNvCxnSpPr/>
          <p:nvPr/>
        </p:nvCxnSpPr>
        <p:spPr>
          <a:xfrm flipH="1">
            <a:off x="2227635" y="2879387"/>
            <a:ext cx="518215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7489616" y="2557423"/>
            <a:ext cx="1576563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Para entrar no Sistema, utilize este box. Insira CPF, senha e o código de verificação (“</a:t>
            </a:r>
            <a:r>
              <a:rPr lang="pt-BR" sz="1400" dirty="0" err="1" smtClean="0"/>
              <a:t>captcha</a:t>
            </a:r>
            <a:r>
              <a:rPr lang="pt-BR" sz="1400" dirty="0" smtClean="0"/>
              <a:t>”).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74729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47" y="1705092"/>
            <a:ext cx="7070611" cy="4170413"/>
          </a:xfrm>
          <a:prstGeom prst="rect">
            <a:avLst/>
          </a:prstGeo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4</a:t>
            </a:fld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7489616" y="2557423"/>
            <a:ext cx="1576563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Depois de colocar </a:t>
            </a:r>
            <a:r>
              <a:rPr lang="pt-BR" sz="1400" dirty="0" err="1" smtClean="0"/>
              <a:t>login</a:t>
            </a:r>
            <a:r>
              <a:rPr lang="pt-BR" sz="1400" dirty="0" smtClean="0"/>
              <a:t> e senha, você entrará aqui, na tela inicial do Sistema.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7489616" y="3887139"/>
            <a:ext cx="15765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Caso queira voltar a esta tela inicial, basta clicar em “Início”.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7489615" y="4997003"/>
            <a:ext cx="157656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Aproveite que esta barra está sempre disponível enquanto você estiver dentro do Sistema!</a:t>
            </a:r>
          </a:p>
        </p:txBody>
      </p:sp>
      <p:cxnSp>
        <p:nvCxnSpPr>
          <p:cNvPr id="13" name="Conector de seta reta 12"/>
          <p:cNvCxnSpPr/>
          <p:nvPr/>
        </p:nvCxnSpPr>
        <p:spPr>
          <a:xfrm flipH="1" flipV="1">
            <a:off x="1001949" y="2130358"/>
            <a:ext cx="6410530" cy="202335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/>
          <p:cNvSpPr/>
          <p:nvPr/>
        </p:nvSpPr>
        <p:spPr>
          <a:xfrm>
            <a:off x="491247" y="1905670"/>
            <a:ext cx="432881" cy="22468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398834" y="1905670"/>
            <a:ext cx="5544766" cy="2246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7" name="Conector de seta reta 16"/>
          <p:cNvCxnSpPr/>
          <p:nvPr/>
        </p:nvCxnSpPr>
        <p:spPr>
          <a:xfrm flipH="1" flipV="1">
            <a:off x="3064213" y="2217906"/>
            <a:ext cx="4425402" cy="336253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71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9" grpId="0" animBg="1"/>
      <p:bldP spid="9" grpId="1" animBg="1"/>
      <p:bldP spid="11" grpId="0" animBg="1"/>
      <p:bldP spid="14" grpId="0" animBg="1"/>
      <p:bldP spid="14" grpId="1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5</a:t>
            </a:fld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47" y="1705092"/>
            <a:ext cx="7070611" cy="4170413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692614" y="2957209"/>
            <a:ext cx="1429966" cy="13035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de seta reta 9"/>
          <p:cNvCxnSpPr/>
          <p:nvPr/>
        </p:nvCxnSpPr>
        <p:spPr>
          <a:xfrm flipH="1">
            <a:off x="3122580" y="3132306"/>
            <a:ext cx="4289898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7489616" y="2557423"/>
            <a:ext cx="15765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Clique aqui para iniciar o cancelamento da sanção.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66323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asd\Treinamento\Tutoriais do SIRCAD\4.3.1 - menu gerenciar abe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68" y="861893"/>
            <a:ext cx="7440613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6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36668" y="3616823"/>
            <a:ext cx="2885911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O menu “Gerenciar” abre 4 opções. Neste tutorial, vamos ver a funcionalidade de “cancelamento”.</a:t>
            </a:r>
            <a:endParaRPr lang="pt-BR" sz="14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74979" y="3638771"/>
            <a:ext cx="288591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Use o </a:t>
            </a:r>
            <a:r>
              <a:rPr lang="pt-BR" sz="1400" dirty="0" smtClean="0"/>
              <a:t>link correspondente </a:t>
            </a:r>
            <a:r>
              <a:rPr lang="pt-BR" sz="1400" dirty="0" smtClean="0"/>
              <a:t>para iniciar o cancelamento.</a:t>
            </a:r>
            <a:endParaRPr lang="pt-BR" sz="1400" dirty="0"/>
          </a:p>
        </p:txBody>
      </p:sp>
      <p:sp>
        <p:nvSpPr>
          <p:cNvPr id="2" name="Retângulo 1"/>
          <p:cNvSpPr/>
          <p:nvPr/>
        </p:nvSpPr>
        <p:spPr>
          <a:xfrm>
            <a:off x="236668" y="2398955"/>
            <a:ext cx="2334410" cy="25818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55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asd\Treinamento\Tutoriais do SIRCAD\4.2.2 - tela de pesquis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671"/>
            <a:ext cx="7224864" cy="558932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7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990628" y="794347"/>
            <a:ext cx="314123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Tutorial de cancelamento de penalidade</a:t>
            </a:r>
            <a:endParaRPr lang="pt-BR" sz="14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7392130" y="4063335"/>
            <a:ext cx="1676566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O cancelamento de penalidades se inicia nesta tela de pesquisa. Por padrão, o SIRCAD já “puxa” automaticamente as penalidades aplicadas pelo órgão do usuário.</a:t>
            </a:r>
            <a:endParaRPr lang="pt-BR" sz="13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7392130" y="2779492"/>
            <a:ext cx="1676566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Clique aqui na barra cinza para abrir os filtros e iniciar a pesquisa!</a:t>
            </a:r>
            <a:endParaRPr lang="pt-BR" sz="1300" dirty="0"/>
          </a:p>
        </p:txBody>
      </p:sp>
      <p:cxnSp>
        <p:nvCxnSpPr>
          <p:cNvPr id="14" name="Conector angulado 13"/>
          <p:cNvCxnSpPr>
            <a:stCxn id="13" idx="0"/>
          </p:cNvCxnSpPr>
          <p:nvPr/>
        </p:nvCxnSpPr>
        <p:spPr>
          <a:xfrm rot="16200000" flipV="1">
            <a:off x="7542749" y="2091827"/>
            <a:ext cx="369781" cy="1005549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68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asd\Treinamento\Tutoriais do SIRCAD\4.2.3 - tela de pesquisa aber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3" y="1257917"/>
            <a:ext cx="9167813" cy="525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8</a:t>
            </a:fld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48066" y="3168855"/>
            <a:ext cx="2043313" cy="10926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Note que os dados básicos do órgão do usuário já são preenchidos por padrão, e são eles que geram aquela pesquisa da tela inicial.</a:t>
            </a:r>
            <a:endParaRPr lang="pt-BR" sz="13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247117" y="4413862"/>
            <a:ext cx="2044262" cy="12926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Neste exemplo, desejamos cancelar a penalidade da empresa “Laranjas e Pizzas” Ltda. Vamos pesquisar por um pedaço de seu nome.</a:t>
            </a:r>
            <a:endParaRPr lang="pt-BR" sz="13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2990628" y="794347"/>
            <a:ext cx="314123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Tutorial de cancelamento de penalidade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322758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asd\Treinamento\Tutoriais do SIRCAD\4.2.4 - pesquisa preenchid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4" y="1280664"/>
            <a:ext cx="9167813" cy="5272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9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72762" y="4975813"/>
            <a:ext cx="1720584" cy="692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Digitado o nome, clique em “consultar” para rodar a pesquisa.</a:t>
            </a:r>
            <a:endParaRPr lang="pt-BR" sz="1300" dirty="0"/>
          </a:p>
        </p:txBody>
      </p:sp>
      <p:cxnSp>
        <p:nvCxnSpPr>
          <p:cNvPr id="10" name="Conector de seta reta 9"/>
          <p:cNvCxnSpPr/>
          <p:nvPr/>
        </p:nvCxnSpPr>
        <p:spPr>
          <a:xfrm flipH="1">
            <a:off x="441523" y="5668310"/>
            <a:ext cx="2" cy="53885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3"/>
          <p:cNvSpPr/>
          <p:nvPr/>
        </p:nvSpPr>
        <p:spPr>
          <a:xfrm>
            <a:off x="0" y="6207162"/>
            <a:ext cx="774551" cy="2904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3743661" y="4378362"/>
            <a:ext cx="3410174" cy="26894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2990628" y="794347"/>
            <a:ext cx="314123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Tutorial de cancelamento de penalidade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25940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11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1002</TotalTime>
  <Words>724</Words>
  <Application>Microsoft Office PowerPoint</Application>
  <PresentationFormat>Apresentação na tela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13</vt:i4>
      </vt:variant>
    </vt:vector>
  </HeadingPairs>
  <TitlesOfParts>
    <vt:vector size="15" baseType="lpstr">
      <vt:lpstr>Tema do Office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CONTROLADORIA-GERAL DA UNIÃO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 Cunha Tanaka</dc:creator>
  <cp:lastModifiedBy>Michel Cunha Tanaka</cp:lastModifiedBy>
  <cp:revision>64</cp:revision>
  <dcterms:created xsi:type="dcterms:W3CDTF">2015-03-27T13:31:09Z</dcterms:created>
  <dcterms:modified xsi:type="dcterms:W3CDTF">2015-06-24T16:16:03Z</dcterms:modified>
</cp:coreProperties>
</file>