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6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A230-427B-4EEE-8829-6DB47BB9E1E7}" type="datetimeFigureOut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222A-8B6C-472C-8D41-A684FECE3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002E-5B2E-490E-B71E-CE0CAAF66758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99A8-6C7F-4C64-AD4B-C806BBB332F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A643-AA3B-47DF-99FA-047C6BE920D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37D9-1287-4C3D-86BB-716861C11F06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FCE-1CEF-41A3-BA7B-F015DBCECA47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2C72-2B8D-4714-9B13-13BEC4C389A2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C9C-3220-4683-A676-4C17DE584057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1DAB-8DD5-4BCF-A925-B25615D152E6}" type="datetime1">
              <a:rPr lang="pt-BR" smtClean="0"/>
              <a:t>17/07/2015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9A2-02CB-4BE9-B0E2-323968D1586A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0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6C1-459D-4843-885C-E36F0054F06F}" type="datetime1">
              <a:rPr lang="pt-BR" smtClean="0"/>
              <a:t>17/07/2015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5E1B-EBB6-42CC-8B89-72DA6ADB58F2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8484-D173-4657-AB28-10CA6B2C1532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5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8DC0-AB0A-4C03-B1E7-4BABEE199964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2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3BDC-4B2C-4CBB-ACAB-A247847F2606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5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B2BD-8B3B-4684-A570-602517CCE8C9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588F-4275-4597-880E-21F901D5F256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23C-B592-4572-8C9A-186D82A593F9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AB8A-C5D0-4366-A3B8-F2E04FDEE357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6877-F355-40EF-A34B-56837B15AD60}" type="datetime1">
              <a:rPr lang="pt-BR" smtClean="0"/>
              <a:t>17/07/2015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27A-04BB-43EB-8622-9FB8F0823717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A3CA-EDF1-4223-BB8A-0283371074DF}" type="datetime1">
              <a:rPr lang="pt-BR" smtClean="0"/>
              <a:t>17/07/2015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377D-30C1-4379-AD4C-BBC22BB12E13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AFA2-F9F1-4BE8-B49A-B48E5962A825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4BD4-7E9C-4D56-9B13-89651795266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5"/>
            <a:ext cx="9144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016-6955-4900-9493-AFBECB99409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Navega%C3%A7%C3%A3o_estrutur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1237129"/>
            <a:ext cx="8659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Bem-vindo(a) aos tutoriais do Sistema Integrado de Registro CEIS/CNEP (SIRCAD)!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Neste tutorial (nº 4.1), você aprenderá a usar o SIRCAD para cadastrar uma nova sanção.</a:t>
            </a:r>
          </a:p>
          <a:p>
            <a:endParaRPr lang="pt-BR" sz="2400" dirty="0"/>
          </a:p>
          <a:p>
            <a:r>
              <a:rPr lang="pt-BR" sz="2400" dirty="0" smtClean="0"/>
              <a:t>Se necessário, não deixe de ver os outros tutoriais:</a:t>
            </a:r>
          </a:p>
          <a:p>
            <a:pPr fontAlgn="base"/>
            <a:r>
              <a:rPr lang="pt-BR" sz="2400" dirty="0" smtClean="0"/>
              <a:t>4.2 </a:t>
            </a:r>
            <a:r>
              <a:rPr lang="pt-BR" sz="2400" dirty="0"/>
              <a:t>Cancelamento de Sanção</a:t>
            </a:r>
            <a:br>
              <a:rPr lang="pt-BR" sz="2400" dirty="0"/>
            </a:br>
            <a:r>
              <a:rPr lang="pt-BR" sz="2400" dirty="0" smtClean="0"/>
              <a:t>4.3 </a:t>
            </a:r>
            <a:r>
              <a:rPr lang="pt-BR" sz="2400" dirty="0"/>
              <a:t>Consulta e Alteração de Sanção</a:t>
            </a:r>
            <a:br>
              <a:rPr lang="pt-BR" sz="2400" dirty="0"/>
            </a:br>
            <a:r>
              <a:rPr lang="pt-BR" sz="2400" dirty="0" smtClean="0"/>
              <a:t>4.4 </a:t>
            </a:r>
            <a:r>
              <a:rPr lang="pt-BR" sz="2400" dirty="0"/>
              <a:t>Importação de dados por planilha</a:t>
            </a:r>
            <a:br>
              <a:rPr lang="pt-BR" sz="2400" dirty="0"/>
            </a:br>
            <a:r>
              <a:rPr lang="pt-BR" sz="2400" dirty="0" smtClean="0"/>
              <a:t>4.5 </a:t>
            </a:r>
            <a:r>
              <a:rPr lang="pt-BR" sz="2400" dirty="0"/>
              <a:t>Reativação de Sanção</a:t>
            </a:r>
          </a:p>
          <a:p>
            <a:pPr fontAlgn="base"/>
            <a:r>
              <a:rPr lang="pt-BR" sz="2400" dirty="0" smtClean="0"/>
              <a:t>5.1 </a:t>
            </a:r>
            <a:r>
              <a:rPr lang="pt-BR" sz="2400" dirty="0"/>
              <a:t>Inclusão de legislação </a:t>
            </a:r>
            <a:br>
              <a:rPr lang="pt-BR" sz="2400" dirty="0"/>
            </a:br>
            <a:r>
              <a:rPr lang="pt-BR" sz="2400" dirty="0"/>
              <a:t>5.2 Alteração e revogação de legislação</a:t>
            </a:r>
            <a:br>
              <a:rPr lang="pt-BR" sz="2400" dirty="0"/>
            </a:br>
            <a:r>
              <a:rPr lang="pt-BR" sz="2400" dirty="0"/>
              <a:t>5.3 Consulta e exclusão de legislação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 - 8. cpf e nome preenchi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292841"/>
            <a:ext cx="7651100" cy="5565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90" y="2923075"/>
            <a:ext cx="1602889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escolher o tipo de sanção. Clique aqui para abrir a lista de penalidades: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151529" y="3491800"/>
            <a:ext cx="151682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asd\Treinamento\Tutoriais do SIRCAD\4.1 - 9. seleção de san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292841"/>
            <a:ext cx="7695134" cy="5565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11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3193" y="5140986"/>
            <a:ext cx="1877438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selecionar a penalidade do exemplo – suspensão de contratar pela lei 8.666. Ela é chamada simplesmente de “Lei de Licitações” no SIRCAD.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120631" y="5894532"/>
            <a:ext cx="15909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asd\Treinamento\Tutoriais do SIRCAD\4.1 - 10. o fundamento é preenchido sozin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1268986"/>
            <a:ext cx="7723990" cy="5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90" y="3491800"/>
            <a:ext cx="146303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Observe que o fundamento legal é preenchido automaticamente!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151529" y="3938076"/>
            <a:ext cx="65621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808207" y="3808207"/>
            <a:ext cx="2710927" cy="2598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8489" y="4762995"/>
            <a:ext cx="146303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agora preencher o número do processo.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1380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 - 11. nº do proce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4" y="1257786"/>
            <a:ext cx="7726979" cy="56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13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90" y="4664384"/>
            <a:ext cx="181804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aos campos de duração da penalidade.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6" name="Retângulo 5"/>
          <p:cNvSpPr/>
          <p:nvPr/>
        </p:nvSpPr>
        <p:spPr>
          <a:xfrm>
            <a:off x="3847120" y="4038437"/>
            <a:ext cx="1151068" cy="2128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103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asd\Treinamento\Tutoriais do SIRCAD\4.1 - 12. dur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4" y="1241979"/>
            <a:ext cx="7726559" cy="56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90" y="3733002"/>
            <a:ext cx="181804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No nosso exemplo, a suspensão de contratar foi aplicada pelo prazo de 2 anos. Então, é só preencher as datas de início e fim.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797449" y="4249271"/>
            <a:ext cx="914400" cy="441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5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1 - 13. publicação dur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" y="1246174"/>
            <a:ext cx="7759663" cy="56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15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0708" y="3722406"/>
            <a:ext cx="2226833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 campo “Data de publicação sanção” não é de preenchimento obrigatório. Porém, em muitos casos a lei obriga a que a penalidade seja publicada. Então, se for o caso, preencha aqui a data em que a pena foi publicada em meio oficial.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807177" y="4668819"/>
            <a:ext cx="914400" cy="279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507541" y="4707731"/>
            <a:ext cx="129091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4.1 - 14. seleção do 0,5 de public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8" y="1231222"/>
            <a:ext cx="7758012" cy="56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0708" y="3722406"/>
            <a:ext cx="2226833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“Meio de publicação” não é campo obrigatório. Porém, se você preencheu o campo “Data de publicação”, aí sim o “Meio de publicação” vai ser obrigatório.</a:t>
            </a:r>
          </a:p>
          <a:p>
            <a:r>
              <a:rPr lang="pt-BR" sz="1300" dirty="0" smtClean="0"/>
              <a:t>Você pode preencher ou ambos, ou nenhum.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816905" y="4668819"/>
            <a:ext cx="914400" cy="279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507541" y="4707731"/>
            <a:ext cx="129091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475642" y="5782940"/>
            <a:ext cx="11431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618755" y="5163671"/>
            <a:ext cx="2226833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Em nosso exemplo fictício, a penalidade foi publicada em diário oficial estadual. Então, é só selecionar a opção correspondente.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573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4.1 - 15. especificação do 0,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5" y="1248260"/>
            <a:ext cx="7717917" cy="56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17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0708" y="4599024"/>
            <a:ext cx="2226833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preenchemos a especificação do meio de publicação. “Seção” e “Página” só se tornam campos obrigatórios se você escolheu algum “Meio de Publicação”.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816906" y="5335533"/>
            <a:ext cx="505610" cy="49511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507541" y="5544408"/>
            <a:ext cx="1290917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4.1 - 16. observações e finaliz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" y="1241981"/>
            <a:ext cx="7700326" cy="55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18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0708" y="4599024"/>
            <a:ext cx="2226833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 último campo é o de “Observações”. Ele não é obrigatório e </a:t>
            </a:r>
            <a:r>
              <a:rPr lang="pt-BR" sz="1300" b="1" dirty="0" smtClean="0"/>
              <a:t>não</a:t>
            </a:r>
            <a:r>
              <a:rPr lang="pt-BR" sz="1300" dirty="0" smtClean="0"/>
              <a:t> </a:t>
            </a:r>
            <a:r>
              <a:rPr lang="pt-BR" sz="1300" b="1" dirty="0" smtClean="0"/>
              <a:t>é publicado </a:t>
            </a:r>
            <a:r>
              <a:rPr lang="pt-BR" sz="1300" dirty="0" smtClean="0"/>
              <a:t>no Portal da Transparência. Por isso, serve apenas para marcar informações de interesse interno.</a:t>
            </a:r>
          </a:p>
          <a:p>
            <a:r>
              <a:rPr lang="pt-BR" sz="1300" dirty="0" smtClean="0"/>
              <a:t>Em nosso exemplo, vamos deixá-lo mesmo em branco.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798458" y="5733566"/>
            <a:ext cx="3753410" cy="731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530065" y="6104705"/>
            <a:ext cx="129091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551868" y="6491850"/>
            <a:ext cx="830009" cy="319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7966872" y="5174428"/>
            <a:ext cx="1670" cy="1317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53454" y="4457479"/>
            <a:ext cx="222683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 que todos os campos foram preenchidos, é só clicar em “Salvar Sanção”.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8253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sd\Treinamento\Tutoriais do SIRCAD\4.1 - 17. suce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812"/>
            <a:ext cx="9153526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19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8138" y="5099161"/>
            <a:ext cx="1655096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estiver tudo certo, você vai ver esta tela, dizendo que a sanção foi gravada com sucesso!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88892" y="5099161"/>
            <a:ext cx="3057807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houver problemas no preenchimento, por exemplo, campos obrigatórios não preenchidos ou datas inválidas, o SIRCAD não permitirá a gravação, mas vai informar ao usuário especificamente os problemas encontrados – por exemplo, data inválida, campo obrigatório não preenchido etc.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74974" y="4481242"/>
            <a:ext cx="2607012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ver a seguir o 2º exemplo: aplicação de uma multa com base na Lei da Empresa Limpa – LEL.</a:t>
            </a:r>
          </a:p>
          <a:p>
            <a:endParaRPr lang="pt-BR" sz="1300" dirty="0"/>
          </a:p>
          <a:p>
            <a:r>
              <a:rPr lang="pt-BR" sz="1300" dirty="0" smtClean="0"/>
              <a:t>Para isso, clique no botão “Cadastrar Nova Sanção” ou use o menu superior, opção “Cadastrar Sanção”.</a:t>
            </a:r>
            <a:endParaRPr lang="pt-BR" sz="1300" dirty="0"/>
          </a:p>
        </p:txBody>
      </p:sp>
      <p:sp>
        <p:nvSpPr>
          <p:cNvPr id="10" name="Retângulo 9"/>
          <p:cNvSpPr/>
          <p:nvPr/>
        </p:nvSpPr>
        <p:spPr>
          <a:xfrm>
            <a:off x="1116730" y="4442400"/>
            <a:ext cx="13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77821" y="2115232"/>
            <a:ext cx="1334639" cy="269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484730" y="4534392"/>
            <a:ext cx="349024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2412460" y="2384387"/>
            <a:ext cx="3562516" cy="21500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914399"/>
            <a:ext cx="865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Este é um pedaço da tela de </a:t>
            </a:r>
            <a:r>
              <a:rPr lang="pt-BR" sz="2200" b="1" dirty="0" err="1" smtClean="0"/>
              <a:t>login</a:t>
            </a:r>
            <a:r>
              <a:rPr lang="pt-BR" sz="2200" b="1" dirty="0" smtClean="0"/>
              <a:t> do SIRCAD.</a:t>
            </a:r>
            <a:endParaRPr lang="pt-BR" sz="22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cima 4"/>
          <p:cNvSpPr/>
          <p:nvPr/>
        </p:nvSpPr>
        <p:spPr>
          <a:xfrm rot="16200000">
            <a:off x="7643826" y="1917628"/>
            <a:ext cx="392534" cy="7009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89616" y="1117730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Não se esqueça de checar se você está no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!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38135" y="2768440"/>
            <a:ext cx="157656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 é o que alimenta as penalidades. O de </a:t>
            </a:r>
            <a:r>
              <a:rPr lang="pt-BR" sz="1400" u="sng" dirty="0" smtClean="0"/>
              <a:t>treinamento</a:t>
            </a:r>
            <a:r>
              <a:rPr lang="pt-BR" sz="1400" dirty="0" smtClean="0"/>
              <a:t> é uma cópia do oficial, mas ele não publica as informações inseridas. Serve para você treinar, experimentar, errar e explorar sem medo de publicar uma pena por engano.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86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 - 7. formulário básico de cadas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" y="1242949"/>
            <a:ext cx="8148803" cy="5541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7883" y="2421377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começar, selecione aqui o tipo da pessoa.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45641" y="848140"/>
            <a:ext cx="21721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7883" y="3197721"/>
            <a:ext cx="195789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Feito isso, o Sistema vai permitir que você preencha o CPF ou o CNPJ da pessoa, conforme o caso. Vamos ver como fica.</a:t>
            </a:r>
            <a:endParaRPr lang="pt-BR" sz="13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2495775" y="2507438"/>
            <a:ext cx="181769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13472" y="2478254"/>
            <a:ext cx="170815" cy="1699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8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.2 - 1. campo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62063"/>
            <a:ext cx="818356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21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45641" y="848140"/>
            <a:ext cx="21721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5409" y="3129625"/>
            <a:ext cx="1957892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Observe que, uma vez que você escolheu o tipo da pessoa (física ou jurídica), o campo de CPF/CNPJ passa da cor cinza para a branca. Isso indica que ele, agora, pode ser preenchido.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4212077" y="3217177"/>
            <a:ext cx="1245141" cy="304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223301" y="3434462"/>
            <a:ext cx="19887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5409" y="5595938"/>
            <a:ext cx="195789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continuar preenchendo o CNPJ e o nome da empresa que sofreu a multa.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180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.2 - 2. nome preench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43063"/>
            <a:ext cx="839311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22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143984" y="3596556"/>
            <a:ext cx="4367718" cy="554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31458" y="4015091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escolher o tipo de sanção.</a:t>
            </a:r>
            <a:endParaRPr lang="pt-BR" sz="1300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089350" y="4261312"/>
            <a:ext cx="102350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7131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1.2 - 3. lista de penalida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1" y="1268035"/>
            <a:ext cx="7706805" cy="55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23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4066038" y="5984737"/>
            <a:ext cx="1361996" cy="14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6556" y="5812315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Escolha o tipo “Multa – Lei Anticorrupção”</a:t>
            </a:r>
            <a:endParaRPr lang="pt-BR" sz="13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264448" y="6058535"/>
            <a:ext cx="180159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4.1.2 - 4. agora, o campo de multa ficou em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23963"/>
            <a:ext cx="8221663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24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219857" y="4214302"/>
            <a:ext cx="3134254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60375" y="4080792"/>
            <a:ext cx="195789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Observe que o fundamento legal, como de costume, é preenchido automaticamente.</a:t>
            </a:r>
            <a:endParaRPr lang="pt-BR" sz="13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418267" y="4416670"/>
            <a:ext cx="180159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219856" y="3954874"/>
            <a:ext cx="1675105" cy="269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0375" y="3768026"/>
            <a:ext cx="195789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preencher o valor da multa. Lembre-se de incluir também os centavos.</a:t>
            </a:r>
            <a:endParaRPr lang="pt-BR" sz="1300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18267" y="4080792"/>
            <a:ext cx="180159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8577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4.1.2 - 5. valor da multa preenchido, com vírg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33538"/>
            <a:ext cx="8240713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4182772" y="4379673"/>
            <a:ext cx="1692000" cy="279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6556" y="5812315"/>
            <a:ext cx="195789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prosseguir preenchendo os outros campos obrigatórios.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40625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4.1.2 - 6. data da sanção. clicar em sal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7" y="1263074"/>
            <a:ext cx="7642430" cy="55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3889213" y="4041079"/>
            <a:ext cx="3618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005865" y="3586861"/>
            <a:ext cx="1079770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Preencha o nº do processo em que a pena foi aplicada...</a:t>
            </a:r>
            <a:endParaRPr lang="pt-BR" sz="1300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7519481" y="4163902"/>
            <a:ext cx="48638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2967253" y="4271237"/>
            <a:ext cx="1809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09462" y="2704524"/>
            <a:ext cx="2156529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... E, no campo “Início da Sanção”, a data de </a:t>
            </a:r>
            <a:r>
              <a:rPr lang="pt-BR" sz="1300" b="1" dirty="0" smtClean="0"/>
              <a:t>aplicação</a:t>
            </a:r>
            <a:r>
              <a:rPr lang="pt-BR" sz="1300" dirty="0" smtClean="0"/>
              <a:t> da multa.</a:t>
            </a:r>
          </a:p>
          <a:p>
            <a:endParaRPr lang="pt-BR" sz="1300" dirty="0" smtClean="0"/>
          </a:p>
          <a:p>
            <a:r>
              <a:rPr lang="pt-BR" sz="1300" dirty="0" smtClean="0"/>
              <a:t>No caso da multa, não se tem exatamente um “início” da sanção, pois a multa é uma penalidade aplicada de imediato. Não se prolonga no tempo que nem, por exemplo, uma suspensão.</a:t>
            </a:r>
          </a:p>
          <a:p>
            <a:r>
              <a:rPr lang="pt-BR" sz="1300" dirty="0" smtClean="0"/>
              <a:t>Por isso, considere que “início” quer dizer só “aplicação” da pena.</a:t>
            </a:r>
          </a:p>
          <a:p>
            <a:endParaRPr lang="pt-BR" sz="1300" dirty="0" smtClean="0"/>
          </a:p>
          <a:p>
            <a:r>
              <a:rPr lang="pt-BR" sz="1300" dirty="0" smtClean="0"/>
              <a:t>Pelo mesmo motivo, deixe o campo “Término da Sanção” em branco.</a:t>
            </a:r>
            <a:endParaRPr lang="pt-BR" sz="1300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2365991" y="4379237"/>
            <a:ext cx="60126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4.1.2 - 6. data da sanção. clicar em sal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7" y="1263074"/>
            <a:ext cx="7642430" cy="55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27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17" name="Retângulo 16"/>
          <p:cNvSpPr/>
          <p:nvPr/>
        </p:nvSpPr>
        <p:spPr>
          <a:xfrm>
            <a:off x="2616497" y="4719986"/>
            <a:ext cx="2124000" cy="2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92729" y="3832933"/>
            <a:ext cx="2156529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No nosso exemplo, vamos considerar que a penalidade não foi publicada. Então, podemos deixar o campo “Data Publicação Sanção” em branco e o campo “Meio de Publicação” sem selecionar nada, deixando só o “</a:t>
            </a:r>
            <a:r>
              <a:rPr lang="pt-BR" sz="1300" dirty="0" smtClean="0">
                <a:sym typeface="Wingdings" pitchFamily="2" charset="2"/>
              </a:rPr>
              <a:t>&lt;-- Selecione --&gt;” mesmo.</a:t>
            </a:r>
            <a:endParaRPr lang="pt-BR" sz="1300" dirty="0"/>
          </a:p>
        </p:txBody>
      </p:sp>
      <p:cxnSp>
        <p:nvCxnSpPr>
          <p:cNvPr id="19" name="Conector de seta reta 18"/>
          <p:cNvCxnSpPr>
            <a:endCxn id="17" idx="1"/>
          </p:cNvCxnSpPr>
          <p:nvPr/>
        </p:nvCxnSpPr>
        <p:spPr>
          <a:xfrm flipV="1">
            <a:off x="2249258" y="4822586"/>
            <a:ext cx="367239" cy="17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836993" y="5144760"/>
            <a:ext cx="2700000" cy="205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endCxn id="12" idx="1"/>
          </p:cNvCxnSpPr>
          <p:nvPr/>
        </p:nvCxnSpPr>
        <p:spPr>
          <a:xfrm>
            <a:off x="2249258" y="5247360"/>
            <a:ext cx="5877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871481" y="5436921"/>
            <a:ext cx="2156529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Por fim, clique em “Salvar Sanção” para concluir o processo.</a:t>
            </a:r>
            <a:endParaRPr lang="pt-BR" sz="1300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7949746" y="6125267"/>
            <a:ext cx="0" cy="4285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7526746" y="6546715"/>
            <a:ext cx="846000" cy="283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20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sd\Treinamento\Tutoriais do SIRCAD\4.1.2 - 7. sanção gravada com sucesso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09788"/>
            <a:ext cx="898366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0455" y="848139"/>
            <a:ext cx="20602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2 – Multa da LEL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3738" y="4880640"/>
            <a:ext cx="262646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não houver problemas no cadastro, você vai receber essa mensagem informando o sucesso do cadastramento da penalidade. </a:t>
            </a:r>
            <a:endParaRPr lang="pt-BR" sz="13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62664" y="4534391"/>
            <a:ext cx="3132306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agora ao 3º e último exemplo – cadastro de uma declaração de inidoneidade.</a:t>
            </a:r>
          </a:p>
          <a:p>
            <a:endParaRPr lang="pt-BR" sz="1300" dirty="0" smtClean="0"/>
          </a:p>
          <a:p>
            <a:r>
              <a:rPr lang="pt-BR" sz="1300" dirty="0" smtClean="0"/>
              <a:t>Para isso, clique no botão “Cadastrar Nova Sanção” ou use o menu superior, opção “Cadastrar Sanção”.</a:t>
            </a:r>
            <a:endParaRPr lang="pt-BR" sz="1300" dirty="0"/>
          </a:p>
        </p:txBody>
      </p:sp>
      <p:sp>
        <p:nvSpPr>
          <p:cNvPr id="14" name="Retângulo 13"/>
          <p:cNvSpPr/>
          <p:nvPr/>
        </p:nvSpPr>
        <p:spPr>
          <a:xfrm>
            <a:off x="1194555" y="4481242"/>
            <a:ext cx="1324909" cy="257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07005" y="2154144"/>
            <a:ext cx="1412459" cy="269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2519464" y="4534391"/>
            <a:ext cx="274320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2519464" y="2423299"/>
            <a:ext cx="2743200" cy="2111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 - 7. formulário básico de cadas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" y="1242949"/>
            <a:ext cx="8148803" cy="5541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29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7883" y="2421377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começar, selecione aqui o tipo da pessoa.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7883" y="3197721"/>
            <a:ext cx="195789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Feito isso, o Sistema vai permitir que você preencha o CPF ou o CNPJ da pessoa, conforme o caso. Vamos ver como fica.</a:t>
            </a:r>
            <a:endParaRPr lang="pt-BR" sz="1300" dirty="0"/>
          </a:p>
        </p:txBody>
      </p:sp>
      <p:cxnSp>
        <p:nvCxnSpPr>
          <p:cNvPr id="4" name="Conector de seta reta 3"/>
          <p:cNvCxnSpPr>
            <a:endCxn id="8" idx="1"/>
          </p:cNvCxnSpPr>
          <p:nvPr/>
        </p:nvCxnSpPr>
        <p:spPr>
          <a:xfrm>
            <a:off x="2495775" y="2497710"/>
            <a:ext cx="1836611" cy="4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08683" y="2478254"/>
            <a:ext cx="161854" cy="161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5915" y="2772383"/>
            <a:ext cx="2081719" cy="323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27635" y="2879387"/>
            <a:ext cx="518215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489616" y="2557423"/>
            <a:ext cx="157656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entrar no Sistema, utilize este box. Insira CPF, senha e o código de verificação (“</a:t>
            </a:r>
            <a:r>
              <a:rPr lang="pt-BR" sz="1400" dirty="0" err="1" smtClean="0"/>
              <a:t>captcha</a:t>
            </a:r>
            <a:r>
              <a:rPr lang="pt-BR" sz="1400" dirty="0" smtClean="0"/>
              <a:t>”).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472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.2 - 1. campo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262063"/>
            <a:ext cx="818356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30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5409" y="3129625"/>
            <a:ext cx="1957892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Observe que, uma vez que você escolheu o tipo da pessoa (física ou jurídica), o campo de CPF/CNPJ passa da cor cinza para a branca. Isso indica que ele, agora, pode ser preenchido.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4212077" y="3217177"/>
            <a:ext cx="1245141" cy="304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223301" y="3434462"/>
            <a:ext cx="19887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65409" y="5595938"/>
            <a:ext cx="195789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continuar preenchendo o CNPJ e o nome da empresa que foi declarada inidônea.</a:t>
            </a:r>
            <a:endParaRPr lang="pt-BR" sz="13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6476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1.3 - 1. dados da empre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3" y="1266928"/>
            <a:ext cx="7730966" cy="5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31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5409" y="3266062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escolher o tipo de sanção.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3861882" y="2932395"/>
            <a:ext cx="3725693" cy="46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230862" y="3492827"/>
            <a:ext cx="78254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134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sd\Treinamento\Tutoriais do SIRCAD\4.1.3 - 2. seleção da 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4" y="1267130"/>
            <a:ext cx="7708503" cy="55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6732" y="4527574"/>
            <a:ext cx="2308945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Escolha “Inidoneidade – Lei de Licitações”, que corresponde à declaração de inidoneidade da Lei 8.666/93. Você poderá confirmar o fundamento legal exato depois de selecionar a penalidade, como veremos no slide seguinte.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3871609" y="5276760"/>
            <a:ext cx="3528000" cy="19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25677" y="5373960"/>
            <a:ext cx="14459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779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sd\Treinamento\Tutoriais do SIRCAD\4.1.3 - 3. fundamento automát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2" y="1266927"/>
            <a:ext cx="7730967" cy="55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33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6731" y="2732294"/>
            <a:ext cx="2308945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 SIRCAD preenche o fundamento automaticamente. Ele consegue isso porque cada penalidade tem um cadastro próprio (inclusive, haverá um tutorial para isso).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3871609" y="3798156"/>
            <a:ext cx="2646000" cy="22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509736" y="3378625"/>
            <a:ext cx="1361873" cy="5329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2257" y="5608034"/>
            <a:ext cx="195789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prosseguir preenchendo os outros campos obrigatórios.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0840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sd\Treinamento\Tutoriais do SIRCAD\4.1.3 - 4. proce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3" y="1266928"/>
            <a:ext cx="7730965" cy="5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34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6731" y="2742343"/>
            <a:ext cx="2308945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Preencha aqui o número do processo em que a penalidade foi aplicada.</a:t>
            </a:r>
          </a:p>
          <a:p>
            <a:r>
              <a:rPr lang="pt-BR" sz="1300" dirty="0" smtClean="0"/>
              <a:t>Atenção! Não necessariamente o processo da </a:t>
            </a:r>
            <a:r>
              <a:rPr lang="pt-BR" sz="1300" b="1" dirty="0" smtClean="0"/>
              <a:t>aplicação </a:t>
            </a:r>
            <a:r>
              <a:rPr lang="pt-BR" sz="1300" dirty="0" smtClean="0"/>
              <a:t>da pena é o mesmo processo da </a:t>
            </a:r>
            <a:r>
              <a:rPr lang="pt-BR" sz="1300" i="1" dirty="0" smtClean="0"/>
              <a:t>contratação</a:t>
            </a:r>
            <a:r>
              <a:rPr lang="pt-BR" sz="1300" dirty="0"/>
              <a:t> </a:t>
            </a:r>
            <a:r>
              <a:rPr lang="pt-BR" sz="1300" dirty="0" smtClean="0"/>
              <a:t>da empresa!</a:t>
            </a:r>
            <a:endParaRPr lang="pt-BR" sz="13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71609" y="4024956"/>
            <a:ext cx="3696510" cy="22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425677" y="3388674"/>
            <a:ext cx="1445932" cy="6362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.3 - 5. início, mas não f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2" y="1267331"/>
            <a:ext cx="7702167" cy="55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9" y="2742343"/>
            <a:ext cx="2425676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No caso específico da declaração de inidoneidade da Lei 8.666/93, deve-se tomar um pequeno cuidado nos campos de duração da penalidade: seu desenho legal faz com que ela tenha começo, mas não tenha fim pré-determinado.</a:t>
            </a:r>
          </a:p>
          <a:p>
            <a:r>
              <a:rPr lang="pt-BR" sz="1300" dirty="0" smtClean="0"/>
              <a:t>Por isso, preencha apenas o campo de “Início da Sanção”, deixando o “Término da Sanção” em branco.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71609" y="4231532"/>
            <a:ext cx="885217" cy="486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425677" y="3388674"/>
            <a:ext cx="1445932" cy="8428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.3 - 6. public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4" y="1262922"/>
            <a:ext cx="7752604" cy="55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9" y="2742343"/>
            <a:ext cx="2519462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Agora, vamos aos campos referentes a publicação. Em nosso exemplo, supomos que a pena foi publicada no </a:t>
            </a:r>
            <a:r>
              <a:rPr lang="pt-BR" sz="1300" dirty="0" smtClean="0"/>
              <a:t>DOU (Diário Oficial da União), seção 3, p. 999.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71608" y="4688729"/>
            <a:ext cx="1682886" cy="1099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6" idx="3"/>
          </p:cNvCxnSpPr>
          <p:nvPr/>
        </p:nvCxnSpPr>
        <p:spPr>
          <a:xfrm>
            <a:off x="2529191" y="3288647"/>
            <a:ext cx="1342417" cy="14000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1.3 - 7. drop-down do 0,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5" y="1267130"/>
            <a:ext cx="7708501" cy="55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5917" y="5315245"/>
            <a:ext cx="251946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Selecione aqui o meio de publicação – no caso do exemplo,</a:t>
            </a:r>
          </a:p>
          <a:p>
            <a:r>
              <a:rPr lang="pt-BR" sz="1300" dirty="0" smtClean="0"/>
              <a:t>o DOU.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71608" y="5155657"/>
            <a:ext cx="1682886" cy="1167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6" idx="3"/>
          </p:cNvCxnSpPr>
          <p:nvPr/>
        </p:nvCxnSpPr>
        <p:spPr>
          <a:xfrm>
            <a:off x="2665379" y="5661494"/>
            <a:ext cx="12062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asd\Treinamento\Tutoriais do SIRCAD\4.1.3 - 8. detalhamentos da public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2" y="1267332"/>
            <a:ext cx="7686168" cy="55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77" y="5313135"/>
            <a:ext cx="2227633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Por fim, preencha os outros dados complementares.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71608" y="5330757"/>
            <a:ext cx="476656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324910" y="5559357"/>
            <a:ext cx="15466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.3 - 9. observ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8" y="1257402"/>
            <a:ext cx="7754056" cy="56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39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77" y="5486958"/>
            <a:ext cx="2227633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Em nosso exemplo, vamos supor que a penalidade também teve publicação em outro diário. Por isso, vamos incluir essa informação no campo “Observações”.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861880" y="5787957"/>
            <a:ext cx="3745149" cy="690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315182" y="6133289"/>
            <a:ext cx="15466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587572" y="6577770"/>
            <a:ext cx="810000" cy="23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8007884" y="4671149"/>
            <a:ext cx="0" cy="1906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301008" y="3365720"/>
            <a:ext cx="141375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Faça uma rápida revisão dos dados preenchidos. Se estiver tudo certo, clique em “Salvar Sanção”.</a:t>
            </a:r>
            <a:endParaRPr lang="pt-BR" sz="1300" dirty="0" smtClean="0"/>
          </a:p>
        </p:txBody>
      </p:sp>
    </p:spTree>
    <p:extLst>
      <p:ext uri="{BB962C8B-B14F-4D97-AF65-F5344CB8AC3E}">
        <p14:creationId xmlns:p14="http://schemas.microsoft.com/office/powerpoint/2010/main" val="14723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4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89616" y="2557423"/>
            <a:ext cx="157656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Depois de colocar </a:t>
            </a:r>
            <a:r>
              <a:rPr lang="pt-BR" sz="1400" dirty="0" err="1" smtClean="0"/>
              <a:t>login</a:t>
            </a:r>
            <a:r>
              <a:rPr lang="pt-BR" sz="1400" dirty="0" smtClean="0"/>
              <a:t> e senha, você entrará aqui, na tela inicial do Sistema.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89616" y="3887139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Caso queira voltar a esta tela inicial, basta clicar em “Início”.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489615" y="4997003"/>
            <a:ext cx="15765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Aproveite que esta barra está sempre disponível enquanto você estiver dentro do Sistema!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1001949" y="2130358"/>
            <a:ext cx="6410530" cy="20233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91247" y="1905670"/>
            <a:ext cx="432881" cy="224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8834" y="1905670"/>
            <a:ext cx="5544766" cy="224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3064213" y="2217906"/>
            <a:ext cx="4425402" cy="33625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1" grpId="0" animBg="1"/>
      <p:bldP spid="14" grpId="0" animBg="1"/>
      <p:bldP spid="14" grpId="1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.2 - 7. sanção gravada com sucesso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09788"/>
            <a:ext cx="898366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40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209" y="2656209"/>
            <a:ext cx="1857983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Pronto! Se estiver tudo certo, o SIRCAD mostrará essa mensagem, confirmando o cadastro da penalidade!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425677" y="848140"/>
            <a:ext cx="42898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3 – Declaração de inidoneidade – Lei 8.666/93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963055" y="5458333"/>
            <a:ext cx="2473092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Isto encerra nosso tutorial de cadastramento de penalidades!</a:t>
            </a:r>
          </a:p>
          <a:p>
            <a:endParaRPr lang="pt-BR" sz="1300" dirty="0"/>
          </a:p>
          <a:p>
            <a:r>
              <a:rPr lang="pt-BR" sz="1300" dirty="0" smtClean="0"/>
              <a:t>Se precisar, não deixe de conferir nossos outros tutoriais!</a:t>
            </a:r>
            <a:endParaRPr lang="pt-BR" sz="1300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478209" y="5458333"/>
            <a:ext cx="3271737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houver algum problema nos dados preenchidos, o Sistema impedirá o cadastro, mas avisará ao usuário especificamente qual foi o problema para permitir correção – por exemplo, data inválida, ou campo obrigatório não preenchido.</a:t>
            </a:r>
            <a:endParaRPr lang="pt-BR" sz="1300" dirty="0" smtClean="0"/>
          </a:p>
        </p:txBody>
      </p:sp>
      <p:cxnSp>
        <p:nvCxnSpPr>
          <p:cNvPr id="4" name="Conector reto 3"/>
          <p:cNvCxnSpPr/>
          <p:nvPr/>
        </p:nvCxnSpPr>
        <p:spPr>
          <a:xfrm>
            <a:off x="3749946" y="4046706"/>
            <a:ext cx="184345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5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2647" y="2957209"/>
            <a:ext cx="1429966" cy="1303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1692614" y="3132306"/>
            <a:ext cx="571986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489616" y="2557423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Clique aqui para iniciar o cadastramento da sanção.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632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8214" y="777259"/>
            <a:ext cx="343386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Esta é a primeira tela do cadastramento de sanção. Os dados do módulo “Dados do Usuário” são preenchidos automaticamente.</a:t>
            </a:r>
            <a:endParaRPr lang="pt-BR" sz="1400" dirty="0"/>
          </a:p>
        </p:txBody>
      </p:sp>
      <p:pic>
        <p:nvPicPr>
          <p:cNvPr id="1028" name="Picture 4" descr="C:\asd\Treinamento\Tutoriais do SIRCAD\4.1 - 3. cadastram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1626679"/>
            <a:ext cx="7990766" cy="3784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88516" y="5517922"/>
            <a:ext cx="447959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módulo “Dados da Fonte da Sanção” deve ser preenchido com dados do órgão que </a:t>
            </a:r>
            <a:r>
              <a:rPr lang="pt-BR" sz="1400" b="1" dirty="0" smtClean="0"/>
              <a:t>informou </a:t>
            </a:r>
            <a:r>
              <a:rPr lang="pt-BR" sz="1400" dirty="0" smtClean="0"/>
              <a:t>a pena - não necessariamente os de quem </a:t>
            </a:r>
            <a:r>
              <a:rPr lang="pt-BR" sz="1400" b="1" dirty="0" smtClean="0"/>
              <a:t>aplicou</a:t>
            </a:r>
            <a:r>
              <a:rPr lang="pt-BR" sz="1400" dirty="0" smtClean="0"/>
              <a:t>.</a:t>
            </a:r>
          </a:p>
          <a:p>
            <a:r>
              <a:rPr lang="pt-BR" sz="1400" dirty="0" smtClean="0"/>
              <a:t>Se </a:t>
            </a:r>
            <a:r>
              <a:rPr lang="pt-BR" sz="1400" dirty="0"/>
              <a:t>desejar mais informações </a:t>
            </a:r>
            <a:r>
              <a:rPr lang="pt-BR" sz="1400" dirty="0" smtClean="0"/>
              <a:t>sobre </a:t>
            </a:r>
            <a:r>
              <a:rPr lang="pt-BR" sz="1400" dirty="0"/>
              <a:t>a diferença entre órgão informador e </a:t>
            </a:r>
            <a:r>
              <a:rPr lang="pt-BR" sz="1400" dirty="0" err="1"/>
              <a:t>apenador</a:t>
            </a:r>
            <a:r>
              <a:rPr lang="pt-BR" sz="1400" dirty="0"/>
              <a:t>, consulte o manual do sistema.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48272" y="5794921"/>
            <a:ext cx="1920705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Em geral, não tem o que mexer nesta tela, então, só clique em “Avançar”.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627433" y="2655651"/>
            <a:ext cx="1045723" cy="184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46889" y="3545361"/>
            <a:ext cx="1425102" cy="220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937770" y="5048656"/>
            <a:ext cx="626929" cy="3622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0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2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1 - 6. órgão sancionad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5" y="879266"/>
            <a:ext cx="8644218" cy="4125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7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088" y="5220692"/>
            <a:ext cx="57731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tela seguinte é a de seleção do órgão sancionador. O SIRCAD preenche sozinho com base nos dados cadastrais do usuário.</a:t>
            </a:r>
            <a:endParaRPr lang="pt-BR" sz="1400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8494078" y="5010398"/>
            <a:ext cx="0" cy="599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8177643" y="4665793"/>
            <a:ext cx="632870" cy="339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77318" y="5609760"/>
            <a:ext cx="232548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 novo, é muito raro precisar mexer aqui, então, você pode clicar direto em “Avançar”.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087" y="5850146"/>
            <a:ext cx="57731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Note como o SIRCAD mudou o destaque do subtítulo, marcando onde você está no processo de cadastramento!</a:t>
            </a:r>
          </a:p>
          <a:p>
            <a:r>
              <a:rPr lang="pt-BR" sz="1400" dirty="0" smtClean="0"/>
              <a:t>Isso é conhecido como </a:t>
            </a:r>
            <a:r>
              <a:rPr lang="pt-BR" sz="1400" i="1" dirty="0" err="1" smtClean="0">
                <a:hlinkClick r:id="rId3"/>
              </a:rPr>
              <a:t>breadcrumbs</a:t>
            </a:r>
            <a:r>
              <a:rPr lang="pt-BR" sz="1400" dirty="0" smtClean="0"/>
              <a:t> (migalhas de pão), como referência à história de João e Maria.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1072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 - 7. formulário básico de cadas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16" y="839153"/>
            <a:ext cx="6722630" cy="45719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2919" y="5633500"/>
            <a:ext cx="356604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Aqui, inserimos os dados da penalidade propriamente dita. Vamos fazer três exemplos: uma suspensão de contratar; uma multa da Lei da Empresa Limpa; e uma declaração de inidoneidade.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503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1 - 7. formulário básico de cadas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" y="1242949"/>
            <a:ext cx="8148803" cy="5541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9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7883" y="2421377"/>
            <a:ext cx="195789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começar, selecione aqui o tipo da pessoa.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88454" y="848140"/>
            <a:ext cx="28865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Exemplo 1 – Suspensão de contratar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7883" y="3197721"/>
            <a:ext cx="195789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Feito isso, o Sistema vai permitir que você preencha o CPF ou o CNPJ da pessoa, conforme o caso. Vamos ver como fica.</a:t>
            </a:r>
            <a:endParaRPr lang="pt-BR" sz="13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2495775" y="2507438"/>
            <a:ext cx="126940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3802827" y="2422283"/>
            <a:ext cx="247426" cy="2462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1935</Words>
  <Application>Microsoft Office PowerPoint</Application>
  <PresentationFormat>Apresentação na tela (4:3)</PresentationFormat>
  <Paragraphs>162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 Cunha Tanaka</dc:creator>
  <cp:lastModifiedBy>Michel Cunha Tanaka</cp:lastModifiedBy>
  <cp:revision>119</cp:revision>
  <dcterms:created xsi:type="dcterms:W3CDTF">2015-03-27T13:31:09Z</dcterms:created>
  <dcterms:modified xsi:type="dcterms:W3CDTF">2015-07-17T12:56:15Z</dcterms:modified>
</cp:coreProperties>
</file>