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  <p:sldMasterId id="2147483673" r:id="rId5"/>
  </p:sldMasterIdLst>
  <p:notesMasterIdLst>
    <p:notesMasterId r:id="rId23"/>
  </p:notesMasterIdLst>
  <p:sldIdLst>
    <p:sldId id="284" r:id="rId6"/>
    <p:sldId id="435" r:id="rId7"/>
    <p:sldId id="436" r:id="rId8"/>
    <p:sldId id="412" r:id="rId9"/>
    <p:sldId id="438" r:id="rId10"/>
    <p:sldId id="433" r:id="rId11"/>
    <p:sldId id="434" r:id="rId12"/>
    <p:sldId id="439" r:id="rId13"/>
    <p:sldId id="441" r:id="rId14"/>
    <p:sldId id="442" r:id="rId15"/>
    <p:sldId id="443" r:id="rId16"/>
    <p:sldId id="444" r:id="rId17"/>
    <p:sldId id="445" r:id="rId18"/>
    <p:sldId id="446" r:id="rId19"/>
    <p:sldId id="447" r:id="rId20"/>
    <p:sldId id="448" r:id="rId21"/>
    <p:sldId id="428" r:id="rId2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15"/>
    <p:restoredTop sz="85732" autoAdjust="0"/>
  </p:normalViewPr>
  <p:slideViewPr>
    <p:cSldViewPr snapToGrid="0">
      <p:cViewPr varScale="1">
        <p:scale>
          <a:sx n="62" d="100"/>
          <a:sy n="62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C2313-0EC9-4D50-9CFB-D9742194C6F8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97E18-FBBF-498D-9333-672429B03D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36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D97E18-FBBF-498D-9333-672429B03D1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091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D97E18-FBBF-498D-9333-672429B03D12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87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D97E18-FBBF-498D-9333-672429B03D1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8306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Vale mencionar que o momento 2 dessa fase de Treinamento não precisará ocorrer, conforme explicado no video com orientações para Implementação do e-Agendas.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D97E18-FBBF-498D-9333-672429B03D12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315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D97E18-FBBF-498D-9333-672429B03D12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860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640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99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05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August 15, 2022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8568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868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03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69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2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4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45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64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84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15/08/2022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32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August 15, 2022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6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Natalia.santos@cgu.gov.br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C4A9E345-ED58-4D82-BBBC-119AAAF76AA6}"/>
              </a:ext>
            </a:extLst>
          </p:cNvPr>
          <p:cNvSpPr txBox="1">
            <a:spLocks noChangeArrowheads="1"/>
          </p:cNvSpPr>
          <p:nvPr/>
        </p:nvSpPr>
        <p:spPr>
          <a:xfrm>
            <a:off x="1674536" y="1143970"/>
            <a:ext cx="8842927" cy="985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/>
              <a:t>Implementação no Executivo federal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D069887-8DBB-4234-A6CF-D6F4E8AACE6F}"/>
              </a:ext>
            </a:extLst>
          </p:cNvPr>
          <p:cNvSpPr txBox="1">
            <a:spLocks noChangeArrowheads="1"/>
          </p:cNvSpPr>
          <p:nvPr/>
        </p:nvSpPr>
        <p:spPr>
          <a:xfrm>
            <a:off x="4055165" y="6322286"/>
            <a:ext cx="3377480" cy="4262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1400" b="1" dirty="0"/>
              <a:t>CGCI/DPC/STPC </a:t>
            </a:r>
          </a:p>
          <a:p>
            <a:pPr algn="ctr">
              <a:defRPr/>
            </a:pPr>
            <a:r>
              <a:rPr lang="pt-BR" sz="1400" b="1" dirty="0"/>
              <a:t>12/08/2022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652F9BA-AF67-4439-A461-33605020ED2A}"/>
              </a:ext>
            </a:extLst>
          </p:cNvPr>
          <p:cNvSpPr txBox="1">
            <a:spLocks noChangeArrowheads="1"/>
          </p:cNvSpPr>
          <p:nvPr/>
        </p:nvSpPr>
        <p:spPr>
          <a:xfrm>
            <a:off x="3584685" y="5381841"/>
            <a:ext cx="4318438" cy="7100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3000" b="1" dirty="0"/>
              <a:t>Agosto / setembro 2022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CBB5F48-B728-404D-88D5-84FAA48255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690" y="2005994"/>
            <a:ext cx="3528429" cy="286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6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3277658" y="63789"/>
            <a:ext cx="5844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DEFINIÇÃO DA DISTRIBUIÇÃO DOS PERFIS NA INSTITUIÇÃO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12F79-2930-426F-C467-EA6D5A388338}"/>
              </a:ext>
            </a:extLst>
          </p:cNvPr>
          <p:cNvSpPr txBox="1"/>
          <p:nvPr/>
        </p:nvSpPr>
        <p:spPr>
          <a:xfrm>
            <a:off x="4723775" y="913181"/>
            <a:ext cx="295256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Supervisor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Autoridade</a:t>
            </a:r>
            <a:r>
              <a:rPr lang="en-US" sz="1200" dirty="0"/>
              <a:t> </a:t>
            </a:r>
            <a:r>
              <a:rPr lang="en-US" sz="1200" dirty="0" err="1"/>
              <a:t>Monitoramento</a:t>
            </a:r>
            <a:r>
              <a:rPr lang="en-US" sz="1200" dirty="0"/>
              <a:t> da LAI - AMLAI)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170D84-FFF0-DA09-DF0B-6450418DCC2A}"/>
              </a:ext>
            </a:extLst>
          </p:cNvPr>
          <p:cNvSpPr txBox="1"/>
          <p:nvPr/>
        </p:nvSpPr>
        <p:spPr>
          <a:xfrm>
            <a:off x="8153356" y="1416468"/>
            <a:ext cx="252375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Supervisor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Apoio</a:t>
            </a:r>
            <a:r>
              <a:rPr lang="en-US" sz="1200" dirty="0"/>
              <a:t> </a:t>
            </a:r>
            <a:r>
              <a:rPr lang="en-US" sz="1200" dirty="0" err="1"/>
              <a:t>à</a:t>
            </a:r>
            <a:r>
              <a:rPr lang="en-US" sz="1200" dirty="0"/>
              <a:t> AMLAI)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A68DFE-B7F5-B688-5725-5D26335606E2}"/>
              </a:ext>
            </a:extLst>
          </p:cNvPr>
          <p:cNvCxnSpPr>
            <a:stCxn id="5" idx="2"/>
          </p:cNvCxnSpPr>
          <p:nvPr/>
        </p:nvCxnSpPr>
        <p:spPr>
          <a:xfrm flipH="1">
            <a:off x="6200059" y="1682622"/>
            <a:ext cx="1" cy="7603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0975A7-896A-FDD9-7F53-423B9522A0DA}"/>
              </a:ext>
            </a:extLst>
          </p:cNvPr>
          <p:cNvCxnSpPr>
            <a:cxnSpLocks/>
          </p:cNvCxnSpPr>
          <p:nvPr/>
        </p:nvCxnSpPr>
        <p:spPr>
          <a:xfrm>
            <a:off x="3020067" y="2470252"/>
            <a:ext cx="66152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147111-8506-762D-EC7C-59175DCEC05E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200060" y="1682622"/>
            <a:ext cx="1953296" cy="269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603ACB4-47C6-3E4D-1AA6-F3EA4B79DA2C}"/>
              </a:ext>
            </a:extLst>
          </p:cNvPr>
          <p:cNvCxnSpPr/>
          <p:nvPr/>
        </p:nvCxnSpPr>
        <p:spPr>
          <a:xfrm flipH="1">
            <a:off x="3020067" y="2495892"/>
            <a:ext cx="1" cy="7603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0BE76E-0803-B0D8-B0C4-851DF5C8FCBD}"/>
              </a:ext>
            </a:extLst>
          </p:cNvPr>
          <p:cNvSpPr txBox="1"/>
          <p:nvPr/>
        </p:nvSpPr>
        <p:spPr>
          <a:xfrm>
            <a:off x="955350" y="3269935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(com/</a:t>
            </a:r>
            <a:r>
              <a:rPr lang="en-US" sz="1600" b="1" dirty="0" err="1"/>
              <a:t>sem</a:t>
            </a:r>
            <a:r>
              <a:rPr lang="en-US" sz="1600" b="1" dirty="0"/>
              <a:t>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A)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FAA6CE7-1229-3457-05DD-6E553F28AEEF}"/>
              </a:ext>
            </a:extLst>
          </p:cNvPr>
          <p:cNvCxnSpPr>
            <a:cxnSpLocks/>
          </p:cNvCxnSpPr>
          <p:nvPr/>
        </p:nvCxnSpPr>
        <p:spPr>
          <a:xfrm>
            <a:off x="6200060" y="2478507"/>
            <a:ext cx="0" cy="80958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B139006-6A91-AC34-5C76-323D8AC4207D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9635319" y="2489930"/>
            <a:ext cx="14778" cy="8111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62FC6E6-D345-A1AD-58CA-B2E4E6A0036B}"/>
              </a:ext>
            </a:extLst>
          </p:cNvPr>
          <p:cNvSpPr txBox="1"/>
          <p:nvPr/>
        </p:nvSpPr>
        <p:spPr>
          <a:xfrm>
            <a:off x="670276" y="4537134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997CD1-2212-E240-2231-79E5A3782CEE}"/>
              </a:ext>
            </a:extLst>
          </p:cNvPr>
          <p:cNvSpPr txBox="1"/>
          <p:nvPr/>
        </p:nvSpPr>
        <p:spPr>
          <a:xfrm>
            <a:off x="4605468" y="3297656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(com/</a:t>
            </a:r>
            <a:r>
              <a:rPr lang="en-US" sz="1600" b="1" dirty="0" err="1"/>
              <a:t>sem</a:t>
            </a:r>
            <a:r>
              <a:rPr lang="en-US" sz="1600" b="1" dirty="0"/>
              <a:t>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B)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8E9F7A3-BA6A-950F-B779-CA1ADE5B95DF}"/>
              </a:ext>
            </a:extLst>
          </p:cNvPr>
          <p:cNvSpPr txBox="1"/>
          <p:nvPr/>
        </p:nvSpPr>
        <p:spPr>
          <a:xfrm>
            <a:off x="8063544" y="3301068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(com/</a:t>
            </a:r>
            <a:r>
              <a:rPr lang="en-US" sz="1600" b="1" dirty="0" err="1"/>
              <a:t>sem</a:t>
            </a:r>
            <a:r>
              <a:rPr lang="en-US" sz="1600" b="1" dirty="0"/>
              <a:t>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C)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DD2484-7E79-538D-7806-17066EA96E04}"/>
              </a:ext>
            </a:extLst>
          </p:cNvPr>
          <p:cNvSpPr txBox="1"/>
          <p:nvPr/>
        </p:nvSpPr>
        <p:spPr>
          <a:xfrm>
            <a:off x="2209800" y="4535108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1C94D2-8EAF-4A60-1095-9BC83B12F9D7}"/>
              </a:ext>
            </a:extLst>
          </p:cNvPr>
          <p:cNvSpPr txBox="1"/>
          <p:nvPr/>
        </p:nvSpPr>
        <p:spPr>
          <a:xfrm>
            <a:off x="3832406" y="4535109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CC633D-181F-2B44-D037-AC430EE116DD}"/>
              </a:ext>
            </a:extLst>
          </p:cNvPr>
          <p:cNvSpPr txBox="1"/>
          <p:nvPr/>
        </p:nvSpPr>
        <p:spPr>
          <a:xfrm>
            <a:off x="5390322" y="4535535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F0A5D1-F54E-8095-88D2-C690AC65628B}"/>
              </a:ext>
            </a:extLst>
          </p:cNvPr>
          <p:cNvSpPr txBox="1"/>
          <p:nvPr/>
        </p:nvSpPr>
        <p:spPr>
          <a:xfrm>
            <a:off x="6985835" y="4521461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94EF2B-DBFB-03C1-E33D-7F051F354643}"/>
              </a:ext>
            </a:extLst>
          </p:cNvPr>
          <p:cNvSpPr txBox="1"/>
          <p:nvPr/>
        </p:nvSpPr>
        <p:spPr>
          <a:xfrm>
            <a:off x="8571250" y="4521461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133A8B0-A3A2-A93D-64D1-976D5ACE02D6}"/>
              </a:ext>
            </a:extLst>
          </p:cNvPr>
          <p:cNvSpPr txBox="1"/>
          <p:nvPr/>
        </p:nvSpPr>
        <p:spPr>
          <a:xfrm>
            <a:off x="10129166" y="4519435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674C037-F209-F0B9-D0BF-CB5980E6E376}"/>
              </a:ext>
            </a:extLst>
          </p:cNvPr>
          <p:cNvCxnSpPr>
            <a:cxnSpLocks/>
          </p:cNvCxnSpPr>
          <p:nvPr/>
        </p:nvCxnSpPr>
        <p:spPr>
          <a:xfrm>
            <a:off x="1375751" y="4055049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7B42455-4E9E-A972-0354-309D261225BF}"/>
              </a:ext>
            </a:extLst>
          </p:cNvPr>
          <p:cNvCxnSpPr>
            <a:cxnSpLocks/>
          </p:cNvCxnSpPr>
          <p:nvPr/>
        </p:nvCxnSpPr>
        <p:spPr>
          <a:xfrm>
            <a:off x="2910152" y="4039376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E331222-916E-F18F-8B23-22EAEDB75BA4}"/>
              </a:ext>
            </a:extLst>
          </p:cNvPr>
          <p:cNvCxnSpPr>
            <a:cxnSpLocks/>
          </p:cNvCxnSpPr>
          <p:nvPr/>
        </p:nvCxnSpPr>
        <p:spPr>
          <a:xfrm>
            <a:off x="3990600" y="4039376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402784D-53D4-E2BB-0F46-2AB8E61EE392}"/>
              </a:ext>
            </a:extLst>
          </p:cNvPr>
          <p:cNvCxnSpPr>
            <a:cxnSpLocks/>
          </p:cNvCxnSpPr>
          <p:nvPr/>
        </p:nvCxnSpPr>
        <p:spPr>
          <a:xfrm>
            <a:off x="6089877" y="4067097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1601D8D-2346-775C-396C-C1F143A5AEB9}"/>
              </a:ext>
            </a:extLst>
          </p:cNvPr>
          <p:cNvCxnSpPr>
            <a:cxnSpLocks/>
          </p:cNvCxnSpPr>
          <p:nvPr/>
        </p:nvCxnSpPr>
        <p:spPr>
          <a:xfrm>
            <a:off x="7511518" y="4055049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1725677-3C3A-CAD1-4851-0B40139515F1}"/>
              </a:ext>
            </a:extLst>
          </p:cNvPr>
          <p:cNvCxnSpPr>
            <a:cxnSpLocks/>
          </p:cNvCxnSpPr>
          <p:nvPr/>
        </p:nvCxnSpPr>
        <p:spPr>
          <a:xfrm>
            <a:off x="9276725" y="4039375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5A42BA3-C45F-383F-D02D-6407BB0FE388}"/>
              </a:ext>
            </a:extLst>
          </p:cNvPr>
          <p:cNvCxnSpPr>
            <a:cxnSpLocks/>
          </p:cNvCxnSpPr>
          <p:nvPr/>
        </p:nvCxnSpPr>
        <p:spPr>
          <a:xfrm>
            <a:off x="10819515" y="4055049"/>
            <a:ext cx="0" cy="4800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07B2A77-3347-6491-9AC6-4972EE07B0C9}"/>
              </a:ext>
            </a:extLst>
          </p:cNvPr>
          <p:cNvSpPr txBox="1"/>
          <p:nvPr/>
        </p:nvSpPr>
        <p:spPr>
          <a:xfrm>
            <a:off x="1225023" y="5819066"/>
            <a:ext cx="285910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A5CA8BD-A4D5-BCFA-02A5-AFC859B61E44}"/>
              </a:ext>
            </a:extLst>
          </p:cNvPr>
          <p:cNvSpPr txBox="1"/>
          <p:nvPr/>
        </p:nvSpPr>
        <p:spPr>
          <a:xfrm>
            <a:off x="5024002" y="5819066"/>
            <a:ext cx="260738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5A10BDC-D5C9-BADE-CCC4-93F77E921B8D}"/>
              </a:ext>
            </a:extLst>
          </p:cNvPr>
          <p:cNvSpPr txBox="1"/>
          <p:nvPr/>
        </p:nvSpPr>
        <p:spPr>
          <a:xfrm>
            <a:off x="8571250" y="5793753"/>
            <a:ext cx="260738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C2607D5-D5CB-A1A5-5664-CBE6F38B9400}"/>
              </a:ext>
            </a:extLst>
          </p:cNvPr>
          <p:cNvCxnSpPr>
            <a:cxnSpLocks/>
          </p:cNvCxnSpPr>
          <p:nvPr/>
        </p:nvCxnSpPr>
        <p:spPr>
          <a:xfrm>
            <a:off x="1650981" y="5350432"/>
            <a:ext cx="0" cy="4433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1E652C-53EB-1958-6132-F9F1A11181DA}"/>
              </a:ext>
            </a:extLst>
          </p:cNvPr>
          <p:cNvCxnSpPr>
            <a:cxnSpLocks/>
          </p:cNvCxnSpPr>
          <p:nvPr/>
        </p:nvCxnSpPr>
        <p:spPr>
          <a:xfrm>
            <a:off x="3020067" y="5375745"/>
            <a:ext cx="0" cy="4433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655DA56-9C29-20EF-A8F6-19B1162A48E0}"/>
              </a:ext>
            </a:extLst>
          </p:cNvPr>
          <p:cNvCxnSpPr>
            <a:cxnSpLocks/>
          </p:cNvCxnSpPr>
          <p:nvPr/>
        </p:nvCxnSpPr>
        <p:spPr>
          <a:xfrm>
            <a:off x="3960690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8E0AA30-1756-B352-2147-5E064EFDBE8E}"/>
              </a:ext>
            </a:extLst>
          </p:cNvPr>
          <p:cNvCxnSpPr>
            <a:cxnSpLocks/>
          </p:cNvCxnSpPr>
          <p:nvPr/>
        </p:nvCxnSpPr>
        <p:spPr>
          <a:xfrm>
            <a:off x="6191525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DF2260D-A936-B689-53AE-ABC27C5250B3}"/>
              </a:ext>
            </a:extLst>
          </p:cNvPr>
          <p:cNvCxnSpPr>
            <a:cxnSpLocks/>
          </p:cNvCxnSpPr>
          <p:nvPr/>
        </p:nvCxnSpPr>
        <p:spPr>
          <a:xfrm>
            <a:off x="7326564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6D2702C-99FA-45CB-C95B-704614D9D1E8}"/>
              </a:ext>
            </a:extLst>
          </p:cNvPr>
          <p:cNvCxnSpPr>
            <a:cxnSpLocks/>
          </p:cNvCxnSpPr>
          <p:nvPr/>
        </p:nvCxnSpPr>
        <p:spPr>
          <a:xfrm>
            <a:off x="9276725" y="5340792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69813A7-052C-7A19-86E5-1ED5DBCE2AFA}"/>
              </a:ext>
            </a:extLst>
          </p:cNvPr>
          <p:cNvCxnSpPr>
            <a:cxnSpLocks/>
          </p:cNvCxnSpPr>
          <p:nvPr/>
        </p:nvCxnSpPr>
        <p:spPr>
          <a:xfrm>
            <a:off x="10819515" y="5340792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0ADC6D42-E032-881F-0FBC-15714749429E}"/>
              </a:ext>
            </a:extLst>
          </p:cNvPr>
          <p:cNvSpPr txBox="1"/>
          <p:nvPr/>
        </p:nvSpPr>
        <p:spPr>
          <a:xfrm>
            <a:off x="670276" y="643549"/>
            <a:ext cx="295256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EXEMPLO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8161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3277658" y="63789"/>
            <a:ext cx="5844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DEFINIÇÃO DA DISTRIBUIÇÃO DOS PERFIS NA INSTITUIÇÃO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12F79-2930-426F-C467-EA6D5A388338}"/>
              </a:ext>
            </a:extLst>
          </p:cNvPr>
          <p:cNvSpPr txBox="1"/>
          <p:nvPr/>
        </p:nvSpPr>
        <p:spPr>
          <a:xfrm>
            <a:off x="4723775" y="913181"/>
            <a:ext cx="295256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Supervisor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Autoridade</a:t>
            </a:r>
            <a:r>
              <a:rPr lang="en-US" sz="1200" dirty="0"/>
              <a:t> </a:t>
            </a:r>
            <a:r>
              <a:rPr lang="en-US" sz="1200" dirty="0" err="1"/>
              <a:t>Monitoramento</a:t>
            </a:r>
            <a:r>
              <a:rPr lang="en-US" sz="1200" dirty="0"/>
              <a:t> da LAI - AMLAI)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170D84-FFF0-DA09-DF0B-6450418DCC2A}"/>
              </a:ext>
            </a:extLst>
          </p:cNvPr>
          <p:cNvSpPr txBox="1"/>
          <p:nvPr/>
        </p:nvSpPr>
        <p:spPr>
          <a:xfrm>
            <a:off x="8153356" y="1416468"/>
            <a:ext cx="252375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Supervisor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Apoio</a:t>
            </a:r>
            <a:r>
              <a:rPr lang="en-US" sz="1200" dirty="0"/>
              <a:t> </a:t>
            </a:r>
            <a:r>
              <a:rPr lang="en-US" sz="1200" dirty="0" err="1"/>
              <a:t>à</a:t>
            </a:r>
            <a:r>
              <a:rPr lang="en-US" sz="1200" dirty="0"/>
              <a:t> AMLAI)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BA68DFE-B7F5-B688-5725-5D26335606E2}"/>
              </a:ext>
            </a:extLst>
          </p:cNvPr>
          <p:cNvCxnSpPr>
            <a:cxnSpLocks/>
            <a:stCxn id="5" idx="2"/>
            <a:endCxn id="29" idx="0"/>
          </p:cNvCxnSpPr>
          <p:nvPr/>
        </p:nvCxnSpPr>
        <p:spPr>
          <a:xfrm>
            <a:off x="6200060" y="1682622"/>
            <a:ext cx="23647" cy="5100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0975A7-896A-FDD9-7F53-423B9522A0DA}"/>
              </a:ext>
            </a:extLst>
          </p:cNvPr>
          <p:cNvCxnSpPr>
            <a:cxnSpLocks/>
          </p:cNvCxnSpPr>
          <p:nvPr/>
        </p:nvCxnSpPr>
        <p:spPr>
          <a:xfrm flipV="1">
            <a:off x="2511188" y="3250903"/>
            <a:ext cx="7120606" cy="382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147111-8506-762D-EC7C-59175DCEC05E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200060" y="1682622"/>
            <a:ext cx="1953296" cy="2690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603ACB4-47C6-3E4D-1AA6-F3EA4B79DA2C}"/>
              </a:ext>
            </a:extLst>
          </p:cNvPr>
          <p:cNvCxnSpPr>
            <a:cxnSpLocks/>
          </p:cNvCxnSpPr>
          <p:nvPr/>
        </p:nvCxnSpPr>
        <p:spPr>
          <a:xfrm>
            <a:off x="2517388" y="3270006"/>
            <a:ext cx="0" cy="2452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0BE76E-0803-B0D8-B0C4-851DF5C8FCBD}"/>
              </a:ext>
            </a:extLst>
          </p:cNvPr>
          <p:cNvSpPr txBox="1"/>
          <p:nvPr/>
        </p:nvSpPr>
        <p:spPr>
          <a:xfrm>
            <a:off x="977083" y="3515298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A)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B139006-6A91-AC34-5C76-323D8AC4207D}"/>
              </a:ext>
            </a:extLst>
          </p:cNvPr>
          <p:cNvCxnSpPr>
            <a:cxnSpLocks/>
          </p:cNvCxnSpPr>
          <p:nvPr/>
        </p:nvCxnSpPr>
        <p:spPr>
          <a:xfrm>
            <a:off x="9631794" y="3242711"/>
            <a:ext cx="0" cy="2663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62FC6E6-D345-A1AD-58CA-B2E4E6A0036B}"/>
              </a:ext>
            </a:extLst>
          </p:cNvPr>
          <p:cNvSpPr txBox="1"/>
          <p:nvPr/>
        </p:nvSpPr>
        <p:spPr>
          <a:xfrm>
            <a:off x="670276" y="4537134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997CD1-2212-E240-2231-79E5A3782CEE}"/>
              </a:ext>
            </a:extLst>
          </p:cNvPr>
          <p:cNvSpPr txBox="1"/>
          <p:nvPr/>
        </p:nvSpPr>
        <p:spPr>
          <a:xfrm>
            <a:off x="4637154" y="2192669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</a:t>
            </a:r>
            <a:r>
              <a:rPr lang="en-US" sz="1600" b="1" dirty="0" err="1"/>
              <a:t>sem</a:t>
            </a:r>
            <a:r>
              <a:rPr lang="en-US" sz="1600" b="1" dirty="0"/>
              <a:t>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Unidade</a:t>
            </a:r>
            <a:r>
              <a:rPr lang="en-US" sz="1200" dirty="0"/>
              <a:t> de </a:t>
            </a:r>
            <a:r>
              <a:rPr lang="en-US" sz="1200" dirty="0" err="1"/>
              <a:t>Recurso</a:t>
            </a:r>
            <a:r>
              <a:rPr lang="en-US" sz="1200" dirty="0"/>
              <a:t> Humanos)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8E9F7A3-BA6A-950F-B779-CA1ADE5B95DF}"/>
              </a:ext>
            </a:extLst>
          </p:cNvPr>
          <p:cNvSpPr txBox="1"/>
          <p:nvPr/>
        </p:nvSpPr>
        <p:spPr>
          <a:xfrm>
            <a:off x="8088059" y="3533803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C)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1DD2484-7E79-538D-7806-17066EA96E04}"/>
              </a:ext>
            </a:extLst>
          </p:cNvPr>
          <p:cNvSpPr txBox="1"/>
          <p:nvPr/>
        </p:nvSpPr>
        <p:spPr>
          <a:xfrm>
            <a:off x="2209800" y="4535108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1C94D2-8EAF-4A60-1095-9BC83B12F9D7}"/>
              </a:ext>
            </a:extLst>
          </p:cNvPr>
          <p:cNvSpPr txBox="1"/>
          <p:nvPr/>
        </p:nvSpPr>
        <p:spPr>
          <a:xfrm>
            <a:off x="3832406" y="4535109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CC633D-181F-2B44-D037-AC430EE116DD}"/>
              </a:ext>
            </a:extLst>
          </p:cNvPr>
          <p:cNvSpPr txBox="1"/>
          <p:nvPr/>
        </p:nvSpPr>
        <p:spPr>
          <a:xfrm>
            <a:off x="5390322" y="4535535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F0A5D1-F54E-8095-88D2-C690AC65628B}"/>
              </a:ext>
            </a:extLst>
          </p:cNvPr>
          <p:cNvSpPr txBox="1"/>
          <p:nvPr/>
        </p:nvSpPr>
        <p:spPr>
          <a:xfrm>
            <a:off x="6985835" y="4521461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94EF2B-DBFB-03C1-E33D-7F051F354643}"/>
              </a:ext>
            </a:extLst>
          </p:cNvPr>
          <p:cNvSpPr txBox="1"/>
          <p:nvPr/>
        </p:nvSpPr>
        <p:spPr>
          <a:xfrm>
            <a:off x="8571250" y="4521461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133A8B0-A3A2-A93D-64D1-976D5ACE02D6}"/>
              </a:ext>
            </a:extLst>
          </p:cNvPr>
          <p:cNvSpPr txBox="1"/>
          <p:nvPr/>
        </p:nvSpPr>
        <p:spPr>
          <a:xfrm>
            <a:off x="10129166" y="4519435"/>
            <a:ext cx="141095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Agente</a:t>
            </a:r>
            <a:r>
              <a:rPr lang="en-US" sz="1600" b="1" dirty="0"/>
              <a:t> </a:t>
            </a:r>
            <a:r>
              <a:rPr lang="en-US" sz="1600" b="1" dirty="0" err="1"/>
              <a:t>Público</a:t>
            </a:r>
            <a:r>
              <a:rPr lang="en-US" sz="1600" b="1" dirty="0"/>
              <a:t> </a:t>
            </a:r>
            <a:r>
              <a:rPr lang="en-US" sz="1600" b="1" dirty="0" err="1"/>
              <a:t>Obrigado</a:t>
            </a:r>
            <a:endParaRPr lang="en-US" sz="1600" b="1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674C037-F209-F0B9-D0BF-CB5980E6E376}"/>
              </a:ext>
            </a:extLst>
          </p:cNvPr>
          <p:cNvCxnSpPr>
            <a:cxnSpLocks/>
          </p:cNvCxnSpPr>
          <p:nvPr/>
        </p:nvCxnSpPr>
        <p:spPr>
          <a:xfrm>
            <a:off x="1375751" y="4301805"/>
            <a:ext cx="0" cy="233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7B42455-4E9E-A972-0354-309D261225BF}"/>
              </a:ext>
            </a:extLst>
          </p:cNvPr>
          <p:cNvCxnSpPr>
            <a:cxnSpLocks/>
          </p:cNvCxnSpPr>
          <p:nvPr/>
        </p:nvCxnSpPr>
        <p:spPr>
          <a:xfrm>
            <a:off x="2910152" y="4301805"/>
            <a:ext cx="0" cy="2176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E331222-916E-F18F-8B23-22EAEDB75BA4}"/>
              </a:ext>
            </a:extLst>
          </p:cNvPr>
          <p:cNvCxnSpPr>
            <a:cxnSpLocks/>
          </p:cNvCxnSpPr>
          <p:nvPr/>
        </p:nvCxnSpPr>
        <p:spPr>
          <a:xfrm>
            <a:off x="3990600" y="4301805"/>
            <a:ext cx="0" cy="2176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402784D-53D4-E2BB-0F46-2AB8E61EE392}"/>
              </a:ext>
            </a:extLst>
          </p:cNvPr>
          <p:cNvCxnSpPr>
            <a:cxnSpLocks/>
          </p:cNvCxnSpPr>
          <p:nvPr/>
        </p:nvCxnSpPr>
        <p:spPr>
          <a:xfrm>
            <a:off x="6089877" y="4301805"/>
            <a:ext cx="0" cy="2453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1601D8D-2346-775C-396C-C1F143A5AEB9}"/>
              </a:ext>
            </a:extLst>
          </p:cNvPr>
          <p:cNvCxnSpPr>
            <a:cxnSpLocks/>
          </p:cNvCxnSpPr>
          <p:nvPr/>
        </p:nvCxnSpPr>
        <p:spPr>
          <a:xfrm>
            <a:off x="7511518" y="4301805"/>
            <a:ext cx="0" cy="233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1725677-3C3A-CAD1-4851-0B40139515F1}"/>
              </a:ext>
            </a:extLst>
          </p:cNvPr>
          <p:cNvCxnSpPr>
            <a:cxnSpLocks/>
          </p:cNvCxnSpPr>
          <p:nvPr/>
        </p:nvCxnSpPr>
        <p:spPr>
          <a:xfrm>
            <a:off x="9276725" y="4301805"/>
            <a:ext cx="0" cy="2176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5A42BA3-C45F-383F-D02D-6407BB0FE388}"/>
              </a:ext>
            </a:extLst>
          </p:cNvPr>
          <p:cNvCxnSpPr>
            <a:cxnSpLocks/>
          </p:cNvCxnSpPr>
          <p:nvPr/>
        </p:nvCxnSpPr>
        <p:spPr>
          <a:xfrm>
            <a:off x="10819515" y="4301805"/>
            <a:ext cx="0" cy="2333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07B2A77-3347-6491-9AC6-4972EE07B0C9}"/>
              </a:ext>
            </a:extLst>
          </p:cNvPr>
          <p:cNvSpPr txBox="1"/>
          <p:nvPr/>
        </p:nvSpPr>
        <p:spPr>
          <a:xfrm>
            <a:off x="1225023" y="5819066"/>
            <a:ext cx="285910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A5CA8BD-A4D5-BCFA-02A5-AFC859B61E44}"/>
              </a:ext>
            </a:extLst>
          </p:cNvPr>
          <p:cNvSpPr txBox="1"/>
          <p:nvPr/>
        </p:nvSpPr>
        <p:spPr>
          <a:xfrm>
            <a:off x="5024002" y="5819066"/>
            <a:ext cx="260738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5A10BDC-D5C9-BADE-CCC4-93F77E921B8D}"/>
              </a:ext>
            </a:extLst>
          </p:cNvPr>
          <p:cNvSpPr txBox="1"/>
          <p:nvPr/>
        </p:nvSpPr>
        <p:spPr>
          <a:xfrm>
            <a:off x="8571250" y="5793753"/>
            <a:ext cx="260738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Assistente</a:t>
            </a:r>
            <a:r>
              <a:rPr lang="en-US" sz="1600" b="1" dirty="0"/>
              <a:t> </a:t>
            </a:r>
            <a:r>
              <a:rPr lang="en-US" sz="1600" b="1" dirty="0" err="1"/>
              <a:t>técnico</a:t>
            </a:r>
            <a:endParaRPr lang="en-US" sz="1600" b="1" dirty="0"/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C2607D5-D5CB-A1A5-5664-CBE6F38B9400}"/>
              </a:ext>
            </a:extLst>
          </p:cNvPr>
          <p:cNvCxnSpPr>
            <a:cxnSpLocks/>
          </p:cNvCxnSpPr>
          <p:nvPr/>
        </p:nvCxnSpPr>
        <p:spPr>
          <a:xfrm>
            <a:off x="1650981" y="5350432"/>
            <a:ext cx="0" cy="4433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1E652C-53EB-1958-6132-F9F1A11181DA}"/>
              </a:ext>
            </a:extLst>
          </p:cNvPr>
          <p:cNvCxnSpPr>
            <a:cxnSpLocks/>
          </p:cNvCxnSpPr>
          <p:nvPr/>
        </p:nvCxnSpPr>
        <p:spPr>
          <a:xfrm>
            <a:off x="3020067" y="5375745"/>
            <a:ext cx="0" cy="4433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655DA56-9C29-20EF-A8F6-19B1162A48E0}"/>
              </a:ext>
            </a:extLst>
          </p:cNvPr>
          <p:cNvCxnSpPr>
            <a:cxnSpLocks/>
          </p:cNvCxnSpPr>
          <p:nvPr/>
        </p:nvCxnSpPr>
        <p:spPr>
          <a:xfrm>
            <a:off x="3960690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8E0AA30-1756-B352-2147-5E064EFDBE8E}"/>
              </a:ext>
            </a:extLst>
          </p:cNvPr>
          <p:cNvCxnSpPr>
            <a:cxnSpLocks/>
          </p:cNvCxnSpPr>
          <p:nvPr/>
        </p:nvCxnSpPr>
        <p:spPr>
          <a:xfrm>
            <a:off x="6191525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DF2260D-A936-B689-53AE-ABC27C5250B3}"/>
              </a:ext>
            </a:extLst>
          </p:cNvPr>
          <p:cNvCxnSpPr>
            <a:cxnSpLocks/>
          </p:cNvCxnSpPr>
          <p:nvPr/>
        </p:nvCxnSpPr>
        <p:spPr>
          <a:xfrm>
            <a:off x="7326564" y="5366105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6D2702C-99FA-45CB-C95B-704614D9D1E8}"/>
              </a:ext>
            </a:extLst>
          </p:cNvPr>
          <p:cNvCxnSpPr>
            <a:cxnSpLocks/>
          </p:cNvCxnSpPr>
          <p:nvPr/>
        </p:nvCxnSpPr>
        <p:spPr>
          <a:xfrm>
            <a:off x="9276725" y="5340792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69813A7-052C-7A19-86E5-1ED5DBCE2AFA}"/>
              </a:ext>
            </a:extLst>
          </p:cNvPr>
          <p:cNvCxnSpPr>
            <a:cxnSpLocks/>
          </p:cNvCxnSpPr>
          <p:nvPr/>
        </p:nvCxnSpPr>
        <p:spPr>
          <a:xfrm>
            <a:off x="10819515" y="5340792"/>
            <a:ext cx="0" cy="4529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0ADC6D42-E032-881F-0FBC-15714749429E}"/>
              </a:ext>
            </a:extLst>
          </p:cNvPr>
          <p:cNvSpPr txBox="1"/>
          <p:nvPr/>
        </p:nvSpPr>
        <p:spPr>
          <a:xfrm>
            <a:off x="670276" y="643549"/>
            <a:ext cx="295256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EXEMPLO 2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0B77CEF-19D9-4B22-8993-4C486BFF0EAC}"/>
              </a:ext>
            </a:extLst>
          </p:cNvPr>
          <p:cNvCxnSpPr>
            <a:cxnSpLocks/>
          </p:cNvCxnSpPr>
          <p:nvPr/>
        </p:nvCxnSpPr>
        <p:spPr>
          <a:xfrm>
            <a:off x="6200060" y="2987687"/>
            <a:ext cx="11823" cy="2823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11ABC227-BF1E-D3EC-7BB5-95FD5D14F3B8}"/>
              </a:ext>
            </a:extLst>
          </p:cNvPr>
          <p:cNvSpPr txBox="1"/>
          <p:nvPr/>
        </p:nvSpPr>
        <p:spPr>
          <a:xfrm>
            <a:off x="4554709" y="3532364"/>
            <a:ext cx="317310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/>
              <a:t>Administrador</a:t>
            </a:r>
            <a:r>
              <a:rPr lang="en-US" sz="1600" b="1" dirty="0"/>
              <a:t> </a:t>
            </a:r>
            <a:r>
              <a:rPr lang="en-US" sz="1600" b="1" dirty="0" err="1"/>
              <a:t>Institucional</a:t>
            </a:r>
            <a:r>
              <a:rPr lang="en-US" sz="1600" b="1" dirty="0"/>
              <a:t> Gestor </a:t>
            </a:r>
          </a:p>
          <a:p>
            <a:pPr algn="ctr"/>
            <a:r>
              <a:rPr lang="en-US" sz="1600" b="1" dirty="0"/>
              <a:t>(com </a:t>
            </a:r>
            <a:r>
              <a:rPr lang="en-US" sz="1600" b="1" dirty="0" err="1"/>
              <a:t>atribuição</a:t>
            </a:r>
            <a:r>
              <a:rPr lang="en-US" sz="1600" b="1" dirty="0"/>
              <a:t> de agenda)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Chefe</a:t>
            </a:r>
            <a:r>
              <a:rPr lang="en-US" sz="1200" dirty="0"/>
              <a:t> de </a:t>
            </a:r>
            <a:r>
              <a:rPr lang="en-US" sz="1200" dirty="0" err="1"/>
              <a:t>Gabinete</a:t>
            </a:r>
            <a:r>
              <a:rPr lang="en-US" sz="1200" dirty="0"/>
              <a:t> da </a:t>
            </a:r>
            <a:r>
              <a:rPr lang="en-US" sz="1200" dirty="0" err="1"/>
              <a:t>Secretaria</a:t>
            </a:r>
            <a:r>
              <a:rPr lang="en-US" sz="1200" dirty="0"/>
              <a:t> B)</a:t>
            </a:r>
          </a:p>
        </p:txBody>
      </p:sp>
    </p:spTree>
    <p:extLst>
      <p:ext uri="{BB962C8B-B14F-4D97-AF65-F5344CB8AC3E}">
        <p14:creationId xmlns:p14="http://schemas.microsoft.com/office/powerpoint/2010/main" val="9447617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2910152" y="35712"/>
            <a:ext cx="6036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PLANILHA COM CARGOS/FUNÇÕES DE USUÁRIOS DO SITEMA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12F79-2930-426F-C467-EA6D5A388338}"/>
              </a:ext>
            </a:extLst>
          </p:cNvPr>
          <p:cNvSpPr txBox="1"/>
          <p:nvPr/>
        </p:nvSpPr>
        <p:spPr>
          <a:xfrm>
            <a:off x="1269242" y="1172488"/>
            <a:ext cx="9526137" cy="18774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USUÁRIOS:</a:t>
            </a:r>
          </a:p>
          <a:p>
            <a:endParaRPr lang="en-US" sz="1600" b="1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Administradores</a:t>
            </a:r>
            <a:r>
              <a:rPr lang="en-US" dirty="0"/>
              <a:t> </a:t>
            </a:r>
            <a:r>
              <a:rPr lang="en-US" dirty="0" err="1"/>
              <a:t>Institucionais</a:t>
            </a:r>
            <a:r>
              <a:rPr lang="en-US" dirty="0"/>
              <a:t> </a:t>
            </a:r>
            <a:r>
              <a:rPr lang="en-US" dirty="0" err="1"/>
              <a:t>Supervisores</a:t>
            </a:r>
            <a:r>
              <a:rPr lang="en-US" dirty="0"/>
              <a:t> e </a:t>
            </a:r>
            <a:r>
              <a:rPr lang="en-US" dirty="0" err="1"/>
              <a:t>Gestores</a:t>
            </a:r>
            <a:endParaRPr lang="en-US" dirty="0"/>
          </a:p>
          <a:p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Agentes</a:t>
            </a:r>
            <a:r>
              <a:rPr lang="en-US" dirty="0"/>
              <a:t> </a:t>
            </a:r>
            <a:r>
              <a:rPr lang="en-US" dirty="0" err="1"/>
              <a:t>públicos</a:t>
            </a:r>
            <a:r>
              <a:rPr lang="en-US" dirty="0"/>
              <a:t> </a:t>
            </a:r>
            <a:r>
              <a:rPr lang="en-US" dirty="0" err="1"/>
              <a:t>obrigados</a:t>
            </a:r>
            <a:r>
              <a:rPr lang="en-US" dirty="0"/>
              <a:t> (</a:t>
            </a:r>
            <a:r>
              <a:rPr lang="en-US" dirty="0" err="1"/>
              <a:t>titulares</a:t>
            </a:r>
            <a:r>
              <a:rPr lang="en-US" dirty="0"/>
              <a:t> e </a:t>
            </a:r>
            <a:r>
              <a:rPr lang="en-US" dirty="0" err="1"/>
              <a:t>eventuais</a:t>
            </a:r>
            <a:r>
              <a:rPr lang="en-US" dirty="0"/>
              <a:t>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003466-96BA-8578-5193-A7B96D4C28AA}"/>
              </a:ext>
            </a:extLst>
          </p:cNvPr>
          <p:cNvSpPr txBox="1"/>
          <p:nvPr/>
        </p:nvSpPr>
        <p:spPr>
          <a:xfrm>
            <a:off x="1269242" y="3468291"/>
            <a:ext cx="9526137" cy="2277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INFORMAÇÕES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Nome complete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CPF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E-mail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Telefone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Cargo </a:t>
            </a:r>
            <a:r>
              <a:rPr lang="en-US" dirty="0" err="1"/>
              <a:t>efetivo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Nome do cargo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função</a:t>
            </a:r>
            <a:r>
              <a:rPr lang="en-US" dirty="0"/>
              <a:t> de </a:t>
            </a:r>
            <a:r>
              <a:rPr lang="en-US" dirty="0" err="1"/>
              <a:t>confiança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Código do cargo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função</a:t>
            </a:r>
            <a:r>
              <a:rPr lang="en-US" dirty="0"/>
              <a:t> de </a:t>
            </a:r>
            <a:r>
              <a:rPr lang="en-US" dirty="0" err="1"/>
              <a:t>confiança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60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4186805" y="58915"/>
            <a:ext cx="369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ORGANIZAÇÃO DOS TREINAMENTOS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C12F79-2930-426F-C467-EA6D5A388338}"/>
              </a:ext>
            </a:extLst>
          </p:cNvPr>
          <p:cNvSpPr txBox="1"/>
          <p:nvPr/>
        </p:nvSpPr>
        <p:spPr>
          <a:xfrm>
            <a:off x="1009933" y="655416"/>
            <a:ext cx="10222174" cy="35086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600" b="1" dirty="0"/>
          </a:p>
          <a:p>
            <a:r>
              <a:rPr lang="en-US" sz="1600" b="1" dirty="0"/>
              <a:t>ATIVIDADES</a:t>
            </a:r>
          </a:p>
          <a:p>
            <a:endParaRPr lang="en-US" sz="1600" b="1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Elaborar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com o </a:t>
            </a:r>
            <a:r>
              <a:rPr lang="en-US" dirty="0" err="1"/>
              <a:t>nome</a:t>
            </a:r>
            <a:r>
              <a:rPr lang="en-US" dirty="0"/>
              <a:t> e o </a:t>
            </a:r>
            <a:r>
              <a:rPr lang="en-US" dirty="0" err="1"/>
              <a:t>contato</a:t>
            </a:r>
            <a:r>
              <a:rPr lang="en-US" dirty="0"/>
              <a:t> do </a:t>
            </a:r>
            <a:r>
              <a:rPr lang="en-US" dirty="0" err="1"/>
              <a:t>público-alvo</a:t>
            </a:r>
            <a:r>
              <a:rPr lang="en-US" dirty="0"/>
              <a:t> dos </a:t>
            </a:r>
            <a:r>
              <a:rPr lang="en-US" dirty="0" err="1"/>
              <a:t>treinamentos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Definir</a:t>
            </a:r>
            <a:r>
              <a:rPr lang="en-US" dirty="0"/>
              <a:t> canal de </a:t>
            </a:r>
            <a:r>
              <a:rPr lang="en-US" dirty="0" err="1"/>
              <a:t>contato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participantes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Estabelecer</a:t>
            </a:r>
            <a:r>
              <a:rPr lang="en-US" dirty="0"/>
              <a:t> a </a:t>
            </a:r>
            <a:r>
              <a:rPr lang="en-US" dirty="0" err="1"/>
              <a:t>estratégia</a:t>
            </a:r>
            <a:r>
              <a:rPr lang="en-US" dirty="0"/>
              <a:t>: </a:t>
            </a:r>
            <a:r>
              <a:rPr lang="en-US" dirty="0" err="1"/>
              <a:t>datas</a:t>
            </a:r>
            <a:r>
              <a:rPr lang="en-US" dirty="0"/>
              <a:t>; </a:t>
            </a:r>
            <a:r>
              <a:rPr lang="en-US" dirty="0" err="1"/>
              <a:t>distribuição</a:t>
            </a:r>
            <a:r>
              <a:rPr lang="en-US" dirty="0"/>
              <a:t> dos </a:t>
            </a:r>
            <a:r>
              <a:rPr lang="en-US" dirty="0" err="1"/>
              <a:t>participantes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turmas</a:t>
            </a:r>
            <a:r>
              <a:rPr lang="en-US" dirty="0"/>
              <a:t>; </a:t>
            </a:r>
            <a:r>
              <a:rPr lang="en-US" dirty="0" err="1"/>
              <a:t>inscrição</a:t>
            </a:r>
            <a:r>
              <a:rPr lang="en-US" dirty="0"/>
              <a:t>/</a:t>
            </a:r>
            <a:r>
              <a:rPr lang="en-US" dirty="0" err="1"/>
              <a:t>confirmação</a:t>
            </a:r>
            <a:r>
              <a:rPr lang="en-US" dirty="0"/>
              <a:t> de </a:t>
            </a:r>
            <a:r>
              <a:rPr lang="en-US" dirty="0" err="1"/>
              <a:t>presença</a:t>
            </a:r>
            <a:r>
              <a:rPr lang="en-US" dirty="0"/>
              <a:t>; </a:t>
            </a:r>
            <a:r>
              <a:rPr lang="en-US" dirty="0" err="1"/>
              <a:t>possibilidade</a:t>
            </a:r>
            <a:r>
              <a:rPr lang="en-US" dirty="0"/>
              <a:t> de </a:t>
            </a:r>
            <a:r>
              <a:rPr lang="en-US" dirty="0" err="1"/>
              <a:t>realocação</a:t>
            </a:r>
            <a:endParaRPr lang="en-US" dirty="0"/>
          </a:p>
          <a:p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Conferir</a:t>
            </a:r>
            <a:r>
              <a:rPr lang="en-US" dirty="0"/>
              <a:t> e </a:t>
            </a:r>
            <a:r>
              <a:rPr lang="en-US" dirty="0" err="1"/>
              <a:t>adaptar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realidade</a:t>
            </a:r>
            <a:r>
              <a:rPr lang="en-US" dirty="0"/>
              <a:t> da </a:t>
            </a:r>
            <a:r>
              <a:rPr lang="en-US" dirty="0" err="1"/>
              <a:t>instituição</a:t>
            </a:r>
            <a:r>
              <a:rPr lang="en-US" dirty="0"/>
              <a:t> o material </a:t>
            </a:r>
            <a:r>
              <a:rPr lang="en-US" dirty="0" err="1"/>
              <a:t>disponibilizado</a:t>
            </a:r>
            <a:r>
              <a:rPr lang="en-US" dirty="0"/>
              <a:t> pela CGU para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treinamentos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D6DEE1-A7E8-2DDC-E9F6-2CBB7E3518CE}"/>
              </a:ext>
            </a:extLst>
          </p:cNvPr>
          <p:cNvSpPr txBox="1"/>
          <p:nvPr/>
        </p:nvSpPr>
        <p:spPr>
          <a:xfrm>
            <a:off x="1009933" y="4454327"/>
            <a:ext cx="10222174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600" b="1" dirty="0"/>
          </a:p>
          <a:p>
            <a:r>
              <a:rPr lang="en-US" sz="1600" b="1" dirty="0"/>
              <a:t>MATERIAIS A SEREM DISPONIBILIZADOS EM BREVE NA PÁGINA DE TRANSPARÊNCIA DE AGENDAS/CGU</a:t>
            </a:r>
          </a:p>
          <a:p>
            <a:endParaRPr lang="en-US" sz="1600" b="1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Minuta</a:t>
            </a:r>
            <a:r>
              <a:rPr lang="en-US" dirty="0"/>
              <a:t> de e-mails </a:t>
            </a:r>
            <a:r>
              <a:rPr lang="en-US" dirty="0" err="1"/>
              <a:t>informando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treinamentos</a:t>
            </a:r>
            <a:endParaRPr lang="en-US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/>
              <a:t>PPT (</a:t>
            </a:r>
            <a:r>
              <a:rPr lang="en-US" dirty="0" err="1"/>
              <a:t>conceitos</a:t>
            </a:r>
            <a:r>
              <a:rPr lang="en-US" dirty="0"/>
              <a:t> e </a:t>
            </a:r>
            <a:r>
              <a:rPr lang="en-US" dirty="0" err="1"/>
              <a:t>visão</a:t>
            </a:r>
            <a:r>
              <a:rPr lang="en-US" dirty="0"/>
              <a:t> </a:t>
            </a:r>
            <a:r>
              <a:rPr lang="en-US" dirty="0" err="1"/>
              <a:t>geral</a:t>
            </a:r>
            <a:r>
              <a:rPr lang="en-US" dirty="0"/>
              <a:t> do Sistema)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dirty="0" err="1"/>
              <a:t>Roteiros</a:t>
            </a:r>
            <a:r>
              <a:rPr lang="en-US" dirty="0"/>
              <a:t> de testes</a:t>
            </a:r>
          </a:p>
        </p:txBody>
      </p:sp>
    </p:spTree>
    <p:extLst>
      <p:ext uri="{BB962C8B-B14F-4D97-AF65-F5344CB8AC3E}">
        <p14:creationId xmlns:p14="http://schemas.microsoft.com/office/powerpoint/2010/main" val="3320235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4472555" y="36314"/>
            <a:ext cx="2900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TREINAMENTOS E-AGENDAS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E82137-7DCE-B7D3-09CD-D7B5C7CF6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5749" y="501650"/>
            <a:ext cx="9013981" cy="587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022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4472555" y="36314"/>
            <a:ext cx="2900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TREINAMENTOS E-AGENDAS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89F05F-C948-82CF-F9A9-8D26D6E2D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770" y="885706"/>
            <a:ext cx="10790460" cy="524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5996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6" name="Picture 5" descr="Table&#10;&#10;Description automatically generated with medium confidence">
            <a:extLst>
              <a:ext uri="{FF2B5EF4-FFF2-40B4-BE49-F238E27FC236}">
                <a16:creationId xmlns:a16="http://schemas.microsoft.com/office/drawing/2014/main" id="{110B784C-684E-A7D3-AD0D-4D0F9B3D03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693" y="2081530"/>
            <a:ext cx="11127295" cy="267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868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E2A8FD4-108A-4B40-86F4-36894CF02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9938" y="3135648"/>
            <a:ext cx="7520940" cy="35798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t-BR" sz="3200" b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DÚVIDAS</a:t>
            </a:r>
            <a:endParaRPr lang="pt-BR" sz="320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A5E7BF9-65DC-4B81-9A32-C9C3D47F4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4CD35A6-D475-4724-9315-3F7EBD567E68}"/>
              </a:ext>
            </a:extLst>
          </p:cNvPr>
          <p:cNvSpPr txBox="1"/>
          <p:nvPr/>
        </p:nvSpPr>
        <p:spPr>
          <a:xfrm>
            <a:off x="8980311" y="5602884"/>
            <a:ext cx="2373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>
                <a:hlinkClick r:id="rId2"/>
              </a:rPr>
              <a:t>agendas@cgu.gov.br</a:t>
            </a:r>
          </a:p>
        </p:txBody>
      </p:sp>
    </p:spTree>
    <p:extLst>
      <p:ext uri="{BB962C8B-B14F-4D97-AF65-F5344CB8AC3E}">
        <p14:creationId xmlns:p14="http://schemas.microsoft.com/office/powerpoint/2010/main" val="91691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B27F04-FCAF-4747-AF46-1608D17A2BD7}"/>
              </a:ext>
            </a:extLst>
          </p:cNvPr>
          <p:cNvSpPr txBox="1"/>
          <p:nvPr/>
        </p:nvSpPr>
        <p:spPr>
          <a:xfrm>
            <a:off x="649356" y="1391478"/>
            <a:ext cx="654657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PAUTA</a:t>
            </a:r>
          </a:p>
          <a:p>
            <a:br>
              <a:rPr lang="pt-BR" sz="2800" b="1" dirty="0"/>
            </a:br>
            <a:br>
              <a:rPr lang="pt-BR" sz="2800" b="1" dirty="0"/>
            </a:br>
            <a:r>
              <a:rPr lang="pt-BR" sz="2800" b="1" dirty="0"/>
              <a:t>1. Contexto</a:t>
            </a:r>
          </a:p>
          <a:p>
            <a:endParaRPr lang="pt-BR" sz="2800" b="1" dirty="0"/>
          </a:p>
          <a:p>
            <a:r>
              <a:rPr lang="pt-BR" sz="2800" b="1" dirty="0"/>
              <a:t>2. Roteiro sugestivo de implementação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820993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85101-3B0F-4CAB-9E65-06578DD3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7778" y="3028155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pt-BR" sz="4000" b="1" dirty="0"/>
              <a:t>1. CONTEXTO </a:t>
            </a:r>
            <a:endParaRPr lang="pt-BR" b="1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48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332F4A39-EA01-4581-8C04-E2A598B43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179926"/>
              </p:ext>
            </p:extLst>
          </p:nvPr>
        </p:nvGraphicFramePr>
        <p:xfrm>
          <a:off x="341197" y="752622"/>
          <a:ext cx="11686682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973">
                  <a:extLst>
                    <a:ext uri="{9D8B030D-6E8A-4147-A177-3AD203B41FA5}">
                      <a16:colId xmlns:a16="http://schemas.microsoft.com/office/drawing/2014/main" val="1695759088"/>
                    </a:ext>
                  </a:extLst>
                </a:gridCol>
                <a:gridCol w="5020671">
                  <a:extLst>
                    <a:ext uri="{9D8B030D-6E8A-4147-A177-3AD203B41FA5}">
                      <a16:colId xmlns:a16="http://schemas.microsoft.com/office/drawing/2014/main" val="3792702070"/>
                    </a:ext>
                  </a:extLst>
                </a:gridCol>
                <a:gridCol w="5448038">
                  <a:extLst>
                    <a:ext uri="{9D8B030D-6E8A-4147-A177-3AD203B41FA5}">
                      <a16:colId xmlns:a16="http://schemas.microsoft.com/office/drawing/2014/main" val="3793345272"/>
                    </a:ext>
                  </a:extLst>
                </a:gridCol>
              </a:tblGrid>
              <a:tr h="128952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Referência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Resolução nº 11/2017 da CEP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0" lvl="2" algn="ctr" defTabSz="914400" rtl="0" eaLnBrk="1" latinLnBrk="0" hangingPunct="1"/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Decreto n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º 10.889/2021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745157"/>
                  </a:ext>
                </a:extLst>
              </a:tr>
              <a:tr h="1612975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  <a:p>
                      <a:pPr algn="ctr"/>
                      <a:r>
                        <a:rPr lang="pt-BR" b="1" dirty="0"/>
                        <a:t>Quem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pt-BR" sz="1500" b="1" dirty="0"/>
                        <a:t>Agentes Públicos Obrigados – </a:t>
                      </a:r>
                      <a:r>
                        <a:rPr lang="pt-BR" sz="1500" b="1" dirty="0" err="1"/>
                        <a:t>APOs</a:t>
                      </a:r>
                      <a:endParaRPr lang="pt-BR" sz="1500" b="1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defRPr/>
                      </a:pPr>
                      <a:endParaRPr lang="pt-BR" sz="1500" b="1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pt-BR" sz="1500" b="1" dirty="0"/>
                        <a:t>Autoridades incisos I a IV, art. 2</a:t>
                      </a:r>
                      <a:r>
                        <a:rPr lang="pt-BR" sz="1500" b="1" dirty="0">
                          <a:solidFill>
                            <a:schemeClr val="tx1"/>
                          </a:solidFill>
                        </a:rPr>
                        <a:t>º da LCI:</a:t>
                      </a:r>
                      <a:endParaRPr lang="pt-BR" sz="15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pt-BR" sz="1500" dirty="0"/>
                        <a:t>Ministro de Estado;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pt-BR" sz="1500" dirty="0"/>
                        <a:t>Natureza especial ou equivalentes;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pt-BR" sz="1500" dirty="0"/>
                        <a:t>Presidente, vice-presidente e diretor, ou equivalentes, de autarquias, fundações públicas, estatais;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pt-BR" sz="1500" dirty="0"/>
                        <a:t>DAS níveis 6 e 5 ou equivalentes</a:t>
                      </a:r>
                      <a:endParaRPr lang="pt-BR" sz="1500" dirty="0"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pt-BR" sz="1500" b="1" dirty="0"/>
                        <a:t>Agentes Públicos Obrigados – </a:t>
                      </a:r>
                      <a:r>
                        <a:rPr lang="pt-BR" sz="1500" b="1" dirty="0" err="1"/>
                        <a:t>APOs</a:t>
                      </a:r>
                      <a:endParaRPr lang="pt-BR" sz="15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endParaRPr lang="pt-BR" sz="1500" b="1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pt-BR" sz="1500" b="1" dirty="0"/>
                        <a:t>Autoridades incisos I a IV, art. 2</a:t>
                      </a:r>
                      <a:r>
                        <a:rPr lang="pt-BR" sz="1500" b="1" dirty="0">
                          <a:solidFill>
                            <a:schemeClr val="tx1"/>
                          </a:solidFill>
                        </a:rPr>
                        <a:t>º da LCI</a:t>
                      </a:r>
                      <a:endParaRPr lang="pt-BR" sz="15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endParaRPr lang="pt-BR" sz="15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pt-BR" sz="15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Agentes públicos identificados </a:t>
                      </a:r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pelas respectivas instituições em processo interno de gestão de riscos </a:t>
                      </a:r>
                      <a:r>
                        <a:rPr lang="pt-BR" sz="15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 participarem de forma recorrente de decisão passível de representação privada de interesses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998286"/>
                  </a:ext>
                </a:extLst>
              </a:tr>
              <a:tr h="1424609"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  <a:p>
                      <a:pPr algn="ctr"/>
                      <a:r>
                        <a:rPr lang="pt-BR" b="1" dirty="0"/>
                        <a:t>O que?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pt-BR" sz="1500" b="1" dirty="0"/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Audiências                 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Reuniões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Eventos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Eventos político-eleitorais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Custeamento de despesas por privados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pt-BR" sz="15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Informações estruturadas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Reuniões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Eventos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strike="sngStrike" dirty="0"/>
                        <a:t>Eventos político-eleitorais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pt-BR" sz="1500" b="1" strike="noStrike" dirty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t-BR" sz="1500" b="1" strike="noStrike" dirty="0"/>
                        <a:t>Maior detalhamento </a:t>
                      </a:r>
                      <a:r>
                        <a:rPr lang="pt-BR" sz="1500" strike="noStrike" dirty="0"/>
                        <a:t>em interações com representação privada de interesses e recebimento de hospitalidades:</a:t>
                      </a:r>
                    </a:p>
                    <a:p>
                      <a:pPr marL="571500" marR="0" lvl="0" indent="-5715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500" dirty="0"/>
                        <a:t>Audiências                   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/>
                        <a:t>Hospitalidades (= custeamento de despesas por privados)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Viagens custeadas por agentes privados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pt-BR" sz="15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Outras novidades:</a:t>
                      </a:r>
                    </a:p>
                    <a:p>
                      <a:pPr marL="571500" marR="0" lvl="0" indent="-5715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Audiências públicas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Presentes não passíveis de devolução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Afastamentos e respectivas substituições</a:t>
                      </a:r>
                    </a:p>
                    <a:p>
                      <a:pPr marL="571500" indent="-57150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Compartilhamento de agendamento entre </a:t>
                      </a:r>
                      <a:r>
                        <a:rPr lang="pt-BR" sz="15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APOs</a:t>
                      </a:r>
                      <a:endParaRPr lang="pt-BR" sz="15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315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16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85101-3B0F-4CAB-9E65-06578DD3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4083" y="1945419"/>
            <a:ext cx="4839717" cy="548640"/>
          </a:xfrm>
        </p:spPr>
        <p:txBody>
          <a:bodyPr>
            <a:normAutofit/>
          </a:bodyPr>
          <a:lstStyle/>
          <a:p>
            <a:pPr lvl="2" algn="ctr" defTabSz="685800" rtl="0">
              <a:lnSpc>
                <a:spcPct val="90000"/>
              </a:lnSpc>
              <a:spcBef>
                <a:spcPct val="0"/>
              </a:spcBef>
            </a:pPr>
            <a:r>
              <a:rPr lang="pt-BR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Decreto nº 10.889/2021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578518E-FA6E-42E9-843F-90D95814AA70}"/>
              </a:ext>
            </a:extLst>
          </p:cNvPr>
          <p:cNvSpPr txBox="1">
            <a:spLocks/>
          </p:cNvSpPr>
          <p:nvPr/>
        </p:nvSpPr>
        <p:spPr>
          <a:xfrm>
            <a:off x="0" y="1945419"/>
            <a:ext cx="4839717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/>
              <a:t>Resolução nº 11/2017 da CEP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304F4EF-B631-45E6-BF83-02CAB59F341D}"/>
              </a:ext>
            </a:extLst>
          </p:cNvPr>
          <p:cNvSpPr txBox="1">
            <a:spLocks/>
          </p:cNvSpPr>
          <p:nvPr/>
        </p:nvSpPr>
        <p:spPr>
          <a:xfrm>
            <a:off x="3535657" y="1306664"/>
            <a:ext cx="4839717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/>
              <a:t>MUDANÇA DE CULTURA </a:t>
            </a:r>
          </a:p>
          <a:p>
            <a:pPr algn="ctr"/>
            <a:r>
              <a:rPr lang="pt-BR" sz="2800" b="1" dirty="0"/>
              <a:t>no agendamento dos compromissos</a:t>
            </a:r>
          </a:p>
        </p:txBody>
      </p:sp>
      <p:sp>
        <p:nvSpPr>
          <p:cNvPr id="3" name="Seta: Curva para Baixo 2">
            <a:extLst>
              <a:ext uri="{FF2B5EF4-FFF2-40B4-BE49-F238E27FC236}">
                <a16:creationId xmlns:a16="http://schemas.microsoft.com/office/drawing/2014/main" id="{67AB6AD3-0407-4017-9420-F99E80CBD0E6}"/>
              </a:ext>
            </a:extLst>
          </p:cNvPr>
          <p:cNvSpPr/>
          <p:nvPr/>
        </p:nvSpPr>
        <p:spPr>
          <a:xfrm>
            <a:off x="2888974" y="895847"/>
            <a:ext cx="6414052" cy="1049572"/>
          </a:xfrm>
          <a:prstGeom prst="curvedDownArrow">
            <a:avLst>
              <a:gd name="adj1" fmla="val 25000"/>
              <a:gd name="adj2" fmla="val 90122"/>
              <a:gd name="adj3" fmla="val 443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14" name="Gráfico 13" descr="Call center">
            <a:extLst>
              <a:ext uri="{FF2B5EF4-FFF2-40B4-BE49-F238E27FC236}">
                <a16:creationId xmlns:a16="http://schemas.microsoft.com/office/drawing/2014/main" id="{C3A3DF5C-A74A-493F-A70C-84B272FD7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45826" y="4140908"/>
            <a:ext cx="914400" cy="914400"/>
          </a:xfrm>
          <a:prstGeom prst="rect">
            <a:avLst/>
          </a:prstGeom>
        </p:spPr>
      </p:pic>
      <p:pic>
        <p:nvPicPr>
          <p:cNvPr id="16" name="Gráfico 15" descr="Funcionário de escritório">
            <a:extLst>
              <a:ext uri="{FF2B5EF4-FFF2-40B4-BE49-F238E27FC236}">
                <a16:creationId xmlns:a16="http://schemas.microsoft.com/office/drawing/2014/main" id="{6528D264-CD9F-4DB3-A6C5-F4F7A86DF6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53081" y="5750788"/>
            <a:ext cx="914400" cy="914400"/>
          </a:xfrm>
          <a:prstGeom prst="rect">
            <a:avLst/>
          </a:prstGeom>
        </p:spPr>
      </p:pic>
      <p:pic>
        <p:nvPicPr>
          <p:cNvPr id="17" name="Gráfico 16" descr="Funcionário de escritório">
            <a:extLst>
              <a:ext uri="{FF2B5EF4-FFF2-40B4-BE49-F238E27FC236}">
                <a16:creationId xmlns:a16="http://schemas.microsoft.com/office/drawing/2014/main" id="{6CE09F92-466B-422F-BFB1-CC1DE8308B4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42999" y="3237809"/>
            <a:ext cx="914400" cy="914400"/>
          </a:xfrm>
          <a:prstGeom prst="rect">
            <a:avLst/>
          </a:prstGeom>
        </p:spPr>
      </p:pic>
      <p:pic>
        <p:nvPicPr>
          <p:cNvPr id="19" name="Gráfico 18" descr="Grupo de homens">
            <a:extLst>
              <a:ext uri="{FF2B5EF4-FFF2-40B4-BE49-F238E27FC236}">
                <a16:creationId xmlns:a16="http://schemas.microsoft.com/office/drawing/2014/main" id="{EC201237-C7C6-487A-AD26-88637E9A5FD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08365" y="2971800"/>
            <a:ext cx="914400" cy="914400"/>
          </a:xfrm>
          <a:prstGeom prst="rect">
            <a:avLst/>
          </a:prstGeom>
        </p:spPr>
      </p:pic>
      <p:pic>
        <p:nvPicPr>
          <p:cNvPr id="20" name="Gráfico 19" descr="Grupo de homens">
            <a:extLst>
              <a:ext uri="{FF2B5EF4-FFF2-40B4-BE49-F238E27FC236}">
                <a16:creationId xmlns:a16="http://schemas.microsoft.com/office/drawing/2014/main" id="{2A782586-571F-4918-8E22-2791A384822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995997" y="3104774"/>
            <a:ext cx="914400" cy="914400"/>
          </a:xfrm>
          <a:prstGeom prst="rect">
            <a:avLst/>
          </a:prstGeom>
        </p:spPr>
      </p:pic>
      <p:pic>
        <p:nvPicPr>
          <p:cNvPr id="21" name="Gráfico 20" descr="Call center">
            <a:extLst>
              <a:ext uri="{FF2B5EF4-FFF2-40B4-BE49-F238E27FC236}">
                <a16:creationId xmlns:a16="http://schemas.microsoft.com/office/drawing/2014/main" id="{99FA66BE-59BC-4886-8E4A-7A47E0E8A1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40177" y="3890777"/>
            <a:ext cx="914400" cy="914400"/>
          </a:xfrm>
          <a:prstGeom prst="rect">
            <a:avLst/>
          </a:prstGeom>
        </p:spPr>
      </p:pic>
      <p:pic>
        <p:nvPicPr>
          <p:cNvPr id="23" name="Gráfico 22" descr="Funcionário de escritório">
            <a:extLst>
              <a:ext uri="{FF2B5EF4-FFF2-40B4-BE49-F238E27FC236}">
                <a16:creationId xmlns:a16="http://schemas.microsoft.com/office/drawing/2014/main" id="{AB692D82-0A85-4BCB-BA82-DC5B46BC05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0660" y="5774718"/>
            <a:ext cx="914400" cy="91440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39F33DB3-B1D9-43AD-852A-C8E4887B389E}"/>
              </a:ext>
            </a:extLst>
          </p:cNvPr>
          <p:cNvSpPr txBox="1"/>
          <p:nvPr/>
        </p:nvSpPr>
        <p:spPr>
          <a:xfrm>
            <a:off x="3596219" y="2654560"/>
            <a:ext cx="182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Agentes Privados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DFE0E5DF-9CCB-4F14-AA4C-3821A57D0C49}"/>
              </a:ext>
            </a:extLst>
          </p:cNvPr>
          <p:cNvSpPr txBox="1"/>
          <p:nvPr/>
        </p:nvSpPr>
        <p:spPr>
          <a:xfrm>
            <a:off x="10153905" y="2584174"/>
            <a:ext cx="182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Agentes Privados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926D7ED-2807-4BD8-A049-A93ABA7751C0}"/>
              </a:ext>
            </a:extLst>
          </p:cNvPr>
          <p:cNvSpPr txBox="1"/>
          <p:nvPr/>
        </p:nvSpPr>
        <p:spPr>
          <a:xfrm>
            <a:off x="1909132" y="3424864"/>
            <a:ext cx="11030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/>
              <a:t>ATs</a:t>
            </a:r>
            <a:r>
              <a:rPr lang="pt-BR" b="1" dirty="0"/>
              <a:t> </a:t>
            </a:r>
          </a:p>
          <a:p>
            <a:pPr algn="ctr"/>
            <a:r>
              <a:rPr lang="pt-BR" sz="1400" dirty="0"/>
              <a:t>(secretárias)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CE1CDC45-8779-4E0F-845D-4B7D70C482FE}"/>
              </a:ext>
            </a:extLst>
          </p:cNvPr>
          <p:cNvSpPr txBox="1"/>
          <p:nvPr/>
        </p:nvSpPr>
        <p:spPr>
          <a:xfrm>
            <a:off x="1090649" y="5463086"/>
            <a:ext cx="694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/>
              <a:t>APOs</a:t>
            </a:r>
            <a:endParaRPr lang="pt-BR" b="1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E54FD99A-9E5E-4BE0-8C64-D2588A2D7AB7}"/>
              </a:ext>
            </a:extLst>
          </p:cNvPr>
          <p:cNvSpPr txBox="1"/>
          <p:nvPr/>
        </p:nvSpPr>
        <p:spPr>
          <a:xfrm>
            <a:off x="8751497" y="3481005"/>
            <a:ext cx="11030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/>
              <a:t>ATs</a:t>
            </a:r>
            <a:r>
              <a:rPr lang="pt-BR" b="1" dirty="0"/>
              <a:t> </a:t>
            </a:r>
          </a:p>
          <a:p>
            <a:pPr algn="ctr"/>
            <a:r>
              <a:rPr lang="pt-BR" sz="1400" dirty="0"/>
              <a:t>(secretárias)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CBD24B18-E661-4131-8ED9-A52875654E85}"/>
              </a:ext>
            </a:extLst>
          </p:cNvPr>
          <p:cNvSpPr txBox="1"/>
          <p:nvPr/>
        </p:nvSpPr>
        <p:spPr>
          <a:xfrm>
            <a:off x="6952741" y="5480233"/>
            <a:ext cx="694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 err="1"/>
              <a:t>APOs</a:t>
            </a:r>
            <a:endParaRPr lang="pt-BR" b="1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3E5AFB3D-5FB2-4532-8081-958E646E03AC}"/>
              </a:ext>
            </a:extLst>
          </p:cNvPr>
          <p:cNvSpPr txBox="1"/>
          <p:nvPr/>
        </p:nvSpPr>
        <p:spPr>
          <a:xfrm>
            <a:off x="5928680" y="2877488"/>
            <a:ext cx="2576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b="1" dirty="0">
                <a:solidFill>
                  <a:schemeClr val="accent6"/>
                </a:solidFill>
              </a:rPr>
              <a:t>Chefes de Gabinete</a:t>
            </a:r>
          </a:p>
          <a:p>
            <a:pPr algn="ctr"/>
            <a:r>
              <a:rPr lang="pt-BR" sz="1400" dirty="0">
                <a:solidFill>
                  <a:schemeClr val="accent6"/>
                </a:solidFill>
              </a:rPr>
              <a:t>(podem ser Gestores de Agenda)</a:t>
            </a:r>
          </a:p>
        </p:txBody>
      </p:sp>
      <p:cxnSp>
        <p:nvCxnSpPr>
          <p:cNvPr id="32" name="Conector: Curvo 31">
            <a:extLst>
              <a:ext uri="{FF2B5EF4-FFF2-40B4-BE49-F238E27FC236}">
                <a16:creationId xmlns:a16="http://schemas.microsoft.com/office/drawing/2014/main" id="{8226992B-19E5-4015-B6F0-9B9440B97FB4}"/>
              </a:ext>
            </a:extLst>
          </p:cNvPr>
          <p:cNvCxnSpPr>
            <a:cxnSpLocks/>
            <a:stCxn id="20" idx="2"/>
          </p:cNvCxnSpPr>
          <p:nvPr/>
        </p:nvCxnSpPr>
        <p:spPr>
          <a:xfrm rot="5400000">
            <a:off x="1959889" y="3928272"/>
            <a:ext cx="2402406" cy="258421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ixaDeTexto 49">
            <a:extLst>
              <a:ext uri="{FF2B5EF4-FFF2-40B4-BE49-F238E27FC236}">
                <a16:creationId xmlns:a16="http://schemas.microsoft.com/office/drawing/2014/main" id="{6AAD401A-5FB2-4A13-BF7A-6C55E2B026A1}"/>
              </a:ext>
            </a:extLst>
          </p:cNvPr>
          <p:cNvSpPr txBox="1"/>
          <p:nvPr/>
        </p:nvSpPr>
        <p:spPr>
          <a:xfrm>
            <a:off x="1774342" y="4983960"/>
            <a:ext cx="195130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/>
              <a:t>Registra: </a:t>
            </a:r>
          </a:p>
          <a:p>
            <a:r>
              <a:rPr lang="pt-BR" sz="1200" dirty="0"/>
              <a:t>data, horário e participantes</a:t>
            </a:r>
          </a:p>
        </p:txBody>
      </p:sp>
      <p:cxnSp>
        <p:nvCxnSpPr>
          <p:cNvPr id="52" name="Conector: Curvo 51">
            <a:extLst>
              <a:ext uri="{FF2B5EF4-FFF2-40B4-BE49-F238E27FC236}">
                <a16:creationId xmlns:a16="http://schemas.microsoft.com/office/drawing/2014/main" id="{BE16A028-A7E7-4E67-8D31-8220B7B3B45D}"/>
              </a:ext>
            </a:extLst>
          </p:cNvPr>
          <p:cNvCxnSpPr>
            <a:cxnSpLocks/>
          </p:cNvCxnSpPr>
          <p:nvPr/>
        </p:nvCxnSpPr>
        <p:spPr>
          <a:xfrm rot="10800000" flipV="1">
            <a:off x="8121875" y="3740458"/>
            <a:ext cx="3340893" cy="2681121"/>
          </a:xfrm>
          <a:prstGeom prst="curvedConnector3">
            <a:avLst>
              <a:gd name="adj1" fmla="val -791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34DC6F53-F48C-4029-8E1B-BE878947A422}"/>
              </a:ext>
            </a:extLst>
          </p:cNvPr>
          <p:cNvSpPr txBox="1"/>
          <p:nvPr/>
        </p:nvSpPr>
        <p:spPr>
          <a:xfrm>
            <a:off x="8733180" y="5032594"/>
            <a:ext cx="339550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/>
              <a:t>Se representante privado de interesses: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Solicita informações aos privados</a:t>
            </a:r>
          </a:p>
          <a:p>
            <a:endParaRPr lang="pt-BR" sz="1200" dirty="0"/>
          </a:p>
          <a:p>
            <a:r>
              <a:rPr lang="pt-BR" sz="1200" dirty="0"/>
              <a:t>Registra: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Data, horário, participantes e compartilha</a:t>
            </a:r>
          </a:p>
          <a:p>
            <a:r>
              <a:rPr lang="pt-BR" sz="1200" dirty="0"/>
              <a:t>formulário com os privados para mais informações; </a:t>
            </a:r>
          </a:p>
          <a:p>
            <a:r>
              <a:rPr lang="pt-BR" sz="1200" b="1" dirty="0">
                <a:highlight>
                  <a:srgbClr val="FFFF00"/>
                </a:highlight>
              </a:rPr>
              <a:t>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Data, horário, participantes e demais informações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07778203-3089-4E86-B18B-BB52EB543615}"/>
              </a:ext>
            </a:extLst>
          </p:cNvPr>
          <p:cNvSpPr txBox="1"/>
          <p:nvPr/>
        </p:nvSpPr>
        <p:spPr>
          <a:xfrm>
            <a:off x="9982200" y="3871457"/>
            <a:ext cx="206596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/>
              <a:t>Se representante privado de interesses, pode ser solicitado a registrar informações diretamente no Sistema 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A5D956E8-EFE6-48A9-A4F9-F9A19693559D}"/>
              </a:ext>
            </a:extLst>
          </p:cNvPr>
          <p:cNvSpPr txBox="1"/>
          <p:nvPr/>
        </p:nvSpPr>
        <p:spPr>
          <a:xfrm>
            <a:off x="6149202" y="4181873"/>
            <a:ext cx="227832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O APO ou Chefe de Gabinete poderá orientar com relação a dúvidas conceituais ou sobre providências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Podem aprovar publicações sensíveis</a:t>
            </a:r>
          </a:p>
        </p:txBody>
      </p:sp>
      <p:cxnSp>
        <p:nvCxnSpPr>
          <p:cNvPr id="78" name="Conector de Seta Reta 77">
            <a:extLst>
              <a:ext uri="{FF2B5EF4-FFF2-40B4-BE49-F238E27FC236}">
                <a16:creationId xmlns:a16="http://schemas.microsoft.com/office/drawing/2014/main" id="{A8B283F5-B49D-4E10-A8B3-B708F0CC3752}"/>
              </a:ext>
            </a:extLst>
          </p:cNvPr>
          <p:cNvCxnSpPr>
            <a:cxnSpLocks/>
          </p:cNvCxnSpPr>
          <p:nvPr/>
        </p:nvCxnSpPr>
        <p:spPr>
          <a:xfrm flipH="1">
            <a:off x="7669249" y="5015790"/>
            <a:ext cx="1264692" cy="124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de Seta Reta 80">
            <a:extLst>
              <a:ext uri="{FF2B5EF4-FFF2-40B4-BE49-F238E27FC236}">
                <a16:creationId xmlns:a16="http://schemas.microsoft.com/office/drawing/2014/main" id="{765D6896-AE19-4A1E-A449-F4D82EBC22FD}"/>
              </a:ext>
            </a:extLst>
          </p:cNvPr>
          <p:cNvCxnSpPr>
            <a:cxnSpLocks/>
          </p:cNvCxnSpPr>
          <p:nvPr/>
        </p:nvCxnSpPr>
        <p:spPr>
          <a:xfrm flipV="1">
            <a:off x="7607418" y="4824544"/>
            <a:ext cx="1302599" cy="1242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de Seta Reta 84">
            <a:extLst>
              <a:ext uri="{FF2B5EF4-FFF2-40B4-BE49-F238E27FC236}">
                <a16:creationId xmlns:a16="http://schemas.microsoft.com/office/drawing/2014/main" id="{4AB1DDD0-FE09-4AC0-A7B3-96912E3CB85B}"/>
              </a:ext>
            </a:extLst>
          </p:cNvPr>
          <p:cNvCxnSpPr>
            <a:cxnSpLocks/>
          </p:cNvCxnSpPr>
          <p:nvPr/>
        </p:nvCxnSpPr>
        <p:spPr>
          <a:xfrm flipH="1" flipV="1">
            <a:off x="7607418" y="3523308"/>
            <a:ext cx="1517091" cy="999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de Seta Reta 89">
            <a:extLst>
              <a:ext uri="{FF2B5EF4-FFF2-40B4-BE49-F238E27FC236}">
                <a16:creationId xmlns:a16="http://schemas.microsoft.com/office/drawing/2014/main" id="{FB44BA59-1A41-4442-BDC3-D51EE61D948C}"/>
              </a:ext>
            </a:extLst>
          </p:cNvPr>
          <p:cNvCxnSpPr>
            <a:cxnSpLocks/>
          </p:cNvCxnSpPr>
          <p:nvPr/>
        </p:nvCxnSpPr>
        <p:spPr>
          <a:xfrm>
            <a:off x="7721557" y="3813287"/>
            <a:ext cx="1338794" cy="889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de Seta Reta 93">
            <a:extLst>
              <a:ext uri="{FF2B5EF4-FFF2-40B4-BE49-F238E27FC236}">
                <a16:creationId xmlns:a16="http://schemas.microsoft.com/office/drawing/2014/main" id="{234CC66E-BFFE-44B0-99DD-7E34F5E4A611}"/>
              </a:ext>
            </a:extLst>
          </p:cNvPr>
          <p:cNvCxnSpPr>
            <a:cxnSpLocks/>
            <a:stCxn id="27" idx="2"/>
          </p:cNvCxnSpPr>
          <p:nvPr/>
        </p:nvCxnSpPr>
        <p:spPr>
          <a:xfrm flipV="1">
            <a:off x="1437860" y="4376740"/>
            <a:ext cx="759199" cy="1455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8170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85101-3B0F-4CAB-9E65-06578DD3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023" y="3154680"/>
            <a:ext cx="8581387" cy="548640"/>
          </a:xfrm>
        </p:spPr>
        <p:txBody>
          <a:bodyPr>
            <a:normAutofit fontScale="90000"/>
          </a:bodyPr>
          <a:lstStyle/>
          <a:p>
            <a:r>
              <a:rPr lang="pt-BR" sz="4000" b="1" dirty="0"/>
              <a:t>2. ROTEIRO SUGESTIVO DE IMPLEMENTAÇÃO</a:t>
            </a:r>
            <a:endParaRPr lang="pt-BR" b="1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88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426303-EF62-416A-C946-049ADCE36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1848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B7FDF3-C8C9-39C8-BBBE-67FBED740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4" y="643467"/>
            <a:ext cx="10364772" cy="5571066"/>
          </a:xfrm>
          <a:prstGeom prst="rect">
            <a:avLst/>
          </a:prstGeom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A2505D-CBB4-D258-F4AF-7691D2078FBD}"/>
              </a:ext>
            </a:extLst>
          </p:cNvPr>
          <p:cNvSpPr txBox="1"/>
          <p:nvPr/>
        </p:nvSpPr>
        <p:spPr>
          <a:xfrm>
            <a:off x="4206145" y="110728"/>
            <a:ext cx="337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ELABORAÇÃO DO CRONOGRAMA</a:t>
            </a:r>
          </a:p>
        </p:txBody>
      </p:sp>
    </p:spTree>
    <p:extLst>
      <p:ext uri="{BB962C8B-B14F-4D97-AF65-F5344CB8AC3E}">
        <p14:creationId xmlns:p14="http://schemas.microsoft.com/office/powerpoint/2010/main" val="19233739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C80921-AEA2-CB24-C4E4-68DB0057B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06982"/>
            <a:ext cx="10905066" cy="3844035"/>
          </a:xfrm>
          <a:prstGeom prst="rect">
            <a:avLst/>
          </a:prstGeom>
        </p:spPr>
      </p:pic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6B630ED-2F31-4C58-B25D-44B77EC0B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754ED01-E2A0-4C1E-8E21-014B99041579}" type="slidenum">
              <a:rPr lang="en-US" sz="12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331BF9-A286-E753-A841-FE560CA94D3D}"/>
              </a:ext>
            </a:extLst>
          </p:cNvPr>
          <p:cNvSpPr txBox="1"/>
          <p:nvPr/>
        </p:nvSpPr>
        <p:spPr>
          <a:xfrm>
            <a:off x="4206145" y="110728"/>
            <a:ext cx="337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ELABORAÇÃO DO CRONOGRAMA</a:t>
            </a:r>
          </a:p>
        </p:txBody>
      </p:sp>
    </p:spTree>
    <p:extLst>
      <p:ext uri="{BB962C8B-B14F-4D97-AF65-F5344CB8AC3E}">
        <p14:creationId xmlns:p14="http://schemas.microsoft.com/office/powerpoint/2010/main" val="3307274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delo1_w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headEnd type="triangle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elo1_w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17218892265741AFC96E762FB55F12" ma:contentTypeVersion="15" ma:contentTypeDescription="Crie um novo documento." ma:contentTypeScope="" ma:versionID="606e963a692e31dcd46a725b85355981">
  <xsd:schema xmlns:xsd="http://www.w3.org/2001/XMLSchema" xmlns:xs="http://www.w3.org/2001/XMLSchema" xmlns:p="http://schemas.microsoft.com/office/2006/metadata/properties" xmlns:ns2="9ad97574-1e47-40d7-9a6f-9effc9c3006f" xmlns:ns3="f268d53c-7579-4372-a37e-a4dfc434feb6" targetNamespace="http://schemas.microsoft.com/office/2006/metadata/properties" ma:root="true" ma:fieldsID="e0ed1fe4f039bc44053dfec01e74337a" ns2:_="" ns3:_="">
    <xsd:import namespace="9ad97574-1e47-40d7-9a6f-9effc9c3006f"/>
    <xsd:import namespace="f268d53c-7579-4372-a37e-a4dfc434fe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97574-1e47-40d7-9a6f-9effc9c300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6f3fb4e8-0039-4ebb-8dac-0f2ebc2550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8d53c-7579-4372-a37e-a4dfc434feb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b266bfb-309d-4255-8e8e-4274727235af}" ma:internalName="TaxCatchAll" ma:showField="CatchAllData" ma:web="f268d53c-7579-4372-a37e-a4dfc434fe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268d53c-7579-4372-a37e-a4dfc434feb6">
      <UserInfo>
        <DisplayName>Elga Pedreira Mendes</DisplayName>
        <AccountId>94</AccountId>
        <AccountType/>
      </UserInfo>
      <UserInfo>
        <DisplayName>Maria Eduarda Pacheco da Silva Olcha</DisplayName>
        <AccountId>68</AccountId>
        <AccountType/>
      </UserInfo>
    </SharedWithUsers>
    <lcf76f155ced4ddcb4097134ff3c332f xmlns="9ad97574-1e47-40d7-9a6f-9effc9c3006f">
      <Terms xmlns="http://schemas.microsoft.com/office/infopath/2007/PartnerControls"/>
    </lcf76f155ced4ddcb4097134ff3c332f>
    <TaxCatchAll xmlns="f268d53c-7579-4372-a37e-a4dfc434feb6" xsi:nil="true"/>
  </documentManagement>
</p:properties>
</file>

<file path=customXml/itemProps1.xml><?xml version="1.0" encoding="utf-8"?>
<ds:datastoreItem xmlns:ds="http://schemas.openxmlformats.org/officeDocument/2006/customXml" ds:itemID="{1C661F5D-59EE-49D7-B44B-D0B8193905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B7A4BA-91B7-402B-BCAD-965818836C05}"/>
</file>

<file path=customXml/itemProps3.xml><?xml version="1.0" encoding="utf-8"?>
<ds:datastoreItem xmlns:ds="http://schemas.openxmlformats.org/officeDocument/2006/customXml" ds:itemID="{F6656497-2C44-4944-AD08-28BB259F736C}">
  <ds:schemaRefs>
    <ds:schemaRef ds:uri="http://schemas.openxmlformats.org/package/2006/metadata/core-properties"/>
    <ds:schemaRef ds:uri="http://purl.org/dc/dcmitype/"/>
    <ds:schemaRef ds:uri="9ad97574-1e47-40d7-9a6f-9effc9c3006f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f268d53c-7579-4372-a37e-a4dfc434feb6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2075</TotalTime>
  <Words>755</Words>
  <Application>Microsoft Office PowerPoint</Application>
  <PresentationFormat>Widescreen</PresentationFormat>
  <Paragraphs>188</Paragraphs>
  <Slides>17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modelo1_wide</vt:lpstr>
      <vt:lpstr>modelo1_wide</vt:lpstr>
      <vt:lpstr>Apresentação do PowerPoint</vt:lpstr>
      <vt:lpstr>Apresentação do PowerPoint</vt:lpstr>
      <vt:lpstr>1. CONTEXTO </vt:lpstr>
      <vt:lpstr>Apresentação do PowerPoint</vt:lpstr>
      <vt:lpstr>Decreto nº 10.889/2021</vt:lpstr>
      <vt:lpstr>2. ROTEIRO SUGESTIVO DE IMPLEMENTAÇÃO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Tatiana Petry</dc:creator>
  <cp:lastModifiedBy>Tamara Figueiroa Bakuzis</cp:lastModifiedBy>
  <cp:revision>55</cp:revision>
  <dcterms:created xsi:type="dcterms:W3CDTF">2020-07-08T20:49:16Z</dcterms:created>
  <dcterms:modified xsi:type="dcterms:W3CDTF">2022-08-15T14:25:11Z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0x0101007217218892265741AFC96E762FB55F12</vt:lpwstr>
  </property>
</Properties>
</file>