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673" r:id="rId5"/>
  </p:sldMasterIdLst>
  <p:notesMasterIdLst>
    <p:notesMasterId r:id="rId32"/>
  </p:notesMasterIdLst>
  <p:sldIdLst>
    <p:sldId id="284" r:id="rId6"/>
    <p:sldId id="436" r:id="rId7"/>
    <p:sldId id="440" r:id="rId8"/>
    <p:sldId id="473" r:id="rId9"/>
    <p:sldId id="481" r:id="rId10"/>
    <p:sldId id="479" r:id="rId11"/>
    <p:sldId id="464" r:id="rId12"/>
    <p:sldId id="446" r:id="rId13"/>
    <p:sldId id="465" r:id="rId14"/>
    <p:sldId id="480" r:id="rId15"/>
    <p:sldId id="461" r:id="rId16"/>
    <p:sldId id="466" r:id="rId17"/>
    <p:sldId id="467" r:id="rId18"/>
    <p:sldId id="468" r:id="rId19"/>
    <p:sldId id="478" r:id="rId20"/>
    <p:sldId id="477" r:id="rId21"/>
    <p:sldId id="462" r:id="rId22"/>
    <p:sldId id="463" r:id="rId23"/>
    <p:sldId id="469" r:id="rId24"/>
    <p:sldId id="470" r:id="rId25"/>
    <p:sldId id="471" r:id="rId26"/>
    <p:sldId id="472" r:id="rId27"/>
    <p:sldId id="474" r:id="rId28"/>
    <p:sldId id="475" r:id="rId29"/>
    <p:sldId id="476" r:id="rId30"/>
    <p:sldId id="460" r:id="rId31"/>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B5174-1D2E-46D4-B3EB-B85762CD4E0E}" v="5" dt="2022-09-08T20:08:50.007"/>
    <p1510:client id="{70CC71FF-1045-AA47-13E3-DEA9CA57C204}" v="161" dt="2022-09-08T15:45:53.307"/>
    <p1510:client id="{8A2C6BA2-91B6-B409-00A2-20B3CCD702D2}" v="549" dt="2022-09-09T00:11:55.066"/>
    <p1510:client id="{CF74E776-9105-8D32-EDB3-F42CD760FD2B}" v="2" dt="2022-09-08T20:01:54.03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30C2313-0EC9-4D50-9CFB-D9742194C6F8}" type="datetimeFigureOut">
              <a:rPr lang="pt-BR" smtClean="0"/>
              <a:t>09/09/2022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8D97E18-FBBF-498D-9333-672429B03D12}" type="slidenum">
              <a:rPr lang="pt-BR" smtClean="0"/>
              <a:t>‹nº›</a:t>
            </a:fld>
            <a:endParaRPr lang="pt-BR"/>
          </a:p>
        </p:txBody>
      </p:sp>
    </p:spTree>
    <p:extLst>
      <p:ext uri="{BB962C8B-B14F-4D97-AF65-F5344CB8AC3E}">
        <p14:creationId xmlns:p14="http://schemas.microsoft.com/office/powerpoint/2010/main" val="33563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8D97E18-FBBF-498D-9333-672429B03D12}" type="slidenum">
              <a:rPr lang="pt-BR" smtClean="0"/>
              <a:t>1</a:t>
            </a:fld>
            <a:endParaRPr lang="pt-BR"/>
          </a:p>
        </p:txBody>
      </p:sp>
    </p:spTree>
    <p:extLst>
      <p:ext uri="{BB962C8B-B14F-4D97-AF65-F5344CB8AC3E}">
        <p14:creationId xmlns:p14="http://schemas.microsoft.com/office/powerpoint/2010/main" val="362809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 precisão no cadastramento de usuários no Sistema e-Agendas é de grande importância para permitir a busca de informações de agenda de determinados  Agentes Públicos Obrigados (</a:t>
            </a:r>
            <a:r>
              <a:rPr lang="pt-BR" err="1"/>
              <a:t>APOs</a:t>
            </a:r>
            <a:r>
              <a:rPr lang="pt-BR"/>
              <a:t>) ou de determinados cargos ou funções comissionados. Observe que o Sistema permite a busca por cargo/função, trazendo o histórico de agendas de todos os </a:t>
            </a:r>
            <a:r>
              <a:rPr lang="pt-BR" err="1"/>
              <a:t>APOs</a:t>
            </a:r>
            <a:r>
              <a:rPr lang="pt-BR"/>
              <a:t> que ocuparam tal posição. Caso haja erro no registro do nome de um cargo/função ao cadastrar um novo APO, tendo em vista a saída do anterior, por exemplo, o histórico ficará prejudicado, uma vez que a busca no Sistema e-Agendas apresentará como resultado dois cargos distintos sendo que, na verdade, trata-se do mesmo cargo/função registrado de forma diferente.</a:t>
            </a:r>
            <a:endParaRPr lang="pt-BR">
              <a:ea typeface="Calibri"/>
              <a:cs typeface="Calibri"/>
            </a:endParaRPr>
          </a:p>
        </p:txBody>
      </p:sp>
      <p:sp>
        <p:nvSpPr>
          <p:cNvPr id="4" name="Slide Number Placeholder 3"/>
          <p:cNvSpPr>
            <a:spLocks noGrp="1"/>
          </p:cNvSpPr>
          <p:nvPr>
            <p:ph type="sldNum" sz="quarter" idx="5"/>
          </p:nvPr>
        </p:nvSpPr>
        <p:spPr/>
        <p:txBody>
          <a:bodyPr/>
          <a:lstStyle/>
          <a:p>
            <a:fld id="{E8D97E18-FBBF-498D-9333-672429B03D12}" type="slidenum">
              <a:rPr lang="pt-BR" smtClean="0"/>
              <a:t>4</a:t>
            </a:fld>
            <a:endParaRPr lang="pt-BR"/>
          </a:p>
        </p:txBody>
      </p:sp>
    </p:spTree>
    <p:extLst>
      <p:ext uri="{BB962C8B-B14F-4D97-AF65-F5344CB8AC3E}">
        <p14:creationId xmlns:p14="http://schemas.microsoft.com/office/powerpoint/2010/main" val="418225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Considerando que o cadastramento dos usuários do Sistema e-Agendas faz parte da rotina de manutenção do Sistema, em razão de rotatividade na ocupação de cargos/funções comissionados sujeitos à publicação de agendas, ou com relação a responsáveis pelo exercício de determinadas competências que também sujeitam à publicação de agendas, nos termos do art. 3o do Decreto n. 10.889/2021, foi necessário formatar estratégia para evitar registros incorretos. </a:t>
            </a:r>
            <a:endParaRPr lang="pt-BR">
              <a:ea typeface="Calibri"/>
              <a:cs typeface="Calibri"/>
            </a:endParaRPr>
          </a:p>
          <a:p>
            <a:endParaRPr lang="pt-BR">
              <a:ea typeface="Calibri"/>
              <a:cs typeface="Calibri"/>
            </a:endParaRPr>
          </a:p>
          <a:p>
            <a:r>
              <a:rPr lang="pt-BR"/>
              <a:t>A solução encontrada foi restringir a ativação das informações sobre “cargos efetivos; código do cargo ou função de confiança; e nome do cargo ou função de confiança” nos formulários de cadastramento de usuários apenas pelos Administradores Institucionais Supervisores. Ou seja, para que um “Administrador Institucional Gestor” consiga cadastrar um APO, por exemplo, todo esse conjunto de informações relativas àquele APO já tem que ter sido ativado por um “Administrador Institucional Supervisor”. Só assim as opções pertinentes aparecerão na lista de possíveis cargos efetivos, por exemplo, constante do formulário de cadastramento. </a:t>
            </a:r>
            <a:endParaRPr lang="pt-BR">
              <a:ea typeface="Calibri"/>
              <a:cs typeface="Calibri"/>
            </a:endParaRPr>
          </a:p>
          <a:p>
            <a:endParaRPr lang="pt-BR">
              <a:ea typeface="Calibri"/>
              <a:cs typeface="Calibri"/>
            </a:endParaRPr>
          </a:p>
        </p:txBody>
      </p:sp>
      <p:sp>
        <p:nvSpPr>
          <p:cNvPr id="4" name="Slide Number Placeholder 3"/>
          <p:cNvSpPr>
            <a:spLocks noGrp="1"/>
          </p:cNvSpPr>
          <p:nvPr>
            <p:ph type="sldNum" sz="quarter" idx="5"/>
          </p:nvPr>
        </p:nvSpPr>
        <p:spPr/>
        <p:txBody>
          <a:bodyPr/>
          <a:lstStyle/>
          <a:p>
            <a:fld id="{E8D97E18-FBBF-498D-9333-672429B03D12}" type="slidenum">
              <a:rPr lang="pt-BR" smtClean="0"/>
              <a:t>5</a:t>
            </a:fld>
            <a:endParaRPr lang="pt-BR"/>
          </a:p>
        </p:txBody>
      </p:sp>
    </p:spTree>
    <p:extLst>
      <p:ext uri="{BB962C8B-B14F-4D97-AF65-F5344CB8AC3E}">
        <p14:creationId xmlns:p14="http://schemas.microsoft.com/office/powerpoint/2010/main" val="216643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Após a disponibilização do ambiente de produção, os órgãos e entidades terão apenas alguns dias para cadastrar todos os seus usuários no Sistema e-Agendas, de forma que o Sistema esteja pronto para utilização a partir de 9 de outubro de 2022, conforme dispõe o Decreto n. 10.889/2021. É importante, portanto, coletar todas as informações necessárias, a fim de otimizar o processo de cadastramento. Ressaltamos que o cadastramento dos Assistentes Técnicos de cada Agente Público Obrigado (APO) só pode ser feito pelo próprio APO, ou por Institucional Gestor que tenha recebido delegação do APO para ser seu gestor de agenda. Em razão disso, as informações sobre Assistentes Técnicos não foram incluídas no slide. Caso, contudo, seja necessário coletar informações sobre Assistentes Técnicos para organização dos treinamentos, a mesma planilha pode conter campos com esse objetivo. </a:t>
            </a:r>
            <a:endParaRPr lang="en-US"/>
          </a:p>
        </p:txBody>
      </p:sp>
      <p:sp>
        <p:nvSpPr>
          <p:cNvPr id="4" name="Slide Number Placeholder 3"/>
          <p:cNvSpPr>
            <a:spLocks noGrp="1"/>
          </p:cNvSpPr>
          <p:nvPr>
            <p:ph type="sldNum" sz="quarter" idx="5"/>
          </p:nvPr>
        </p:nvSpPr>
        <p:spPr/>
        <p:txBody>
          <a:bodyPr/>
          <a:lstStyle/>
          <a:p>
            <a:fld id="{E8D97E18-FBBF-498D-9333-672429B03D12}" type="slidenum">
              <a:rPr lang="pt-BR" smtClean="0"/>
              <a:t>8</a:t>
            </a:fld>
            <a:endParaRPr lang="pt-BR"/>
          </a:p>
        </p:txBody>
      </p:sp>
    </p:spTree>
    <p:extLst>
      <p:ext uri="{BB962C8B-B14F-4D97-AF65-F5344CB8AC3E}">
        <p14:creationId xmlns:p14="http://schemas.microsoft.com/office/powerpoint/2010/main" val="276669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7E18-FBBF-498D-9333-672429B03D12}" type="slidenum">
              <a:rPr lang="pt-BR" smtClean="0"/>
              <a:t>10</a:t>
            </a:fld>
            <a:endParaRPr lang="pt-BR"/>
          </a:p>
        </p:txBody>
      </p:sp>
    </p:spTree>
    <p:extLst>
      <p:ext uri="{BB962C8B-B14F-4D97-AF65-F5344CB8AC3E}">
        <p14:creationId xmlns:p14="http://schemas.microsoft.com/office/powerpoint/2010/main" val="45601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7E18-FBBF-498D-9333-672429B03D12}" type="slidenum">
              <a:rPr lang="pt-BR" smtClean="0"/>
              <a:t>21</a:t>
            </a:fld>
            <a:endParaRPr lang="pt-BR"/>
          </a:p>
        </p:txBody>
      </p:sp>
    </p:spTree>
    <p:extLst>
      <p:ext uri="{BB962C8B-B14F-4D97-AF65-F5344CB8AC3E}">
        <p14:creationId xmlns:p14="http://schemas.microsoft.com/office/powerpoint/2010/main" val="180283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7E18-FBBF-498D-9333-672429B03D12}" type="slidenum">
              <a:rPr lang="pt-BR" smtClean="0"/>
              <a:t>26</a:t>
            </a:fld>
            <a:endParaRPr lang="pt-BR"/>
          </a:p>
        </p:txBody>
      </p:sp>
    </p:spTree>
    <p:extLst>
      <p:ext uri="{BB962C8B-B14F-4D97-AF65-F5344CB8AC3E}">
        <p14:creationId xmlns:p14="http://schemas.microsoft.com/office/powerpoint/2010/main" val="38083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40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66899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20505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47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B1B13E-D5AF-485E-81A1-82A140076526}" type="datetime4">
              <a:rPr lang="en-US" smtClean="0"/>
              <a:pPr/>
              <a:t>September 9, 2022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p14="http://schemas.microsoft.com/office/powerpoint/2010/main" val="25474856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51868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68F7C14E-9AA3-40E0-BA2F-8ABEB8D63F17}" type="datetimeFigureOut">
              <a:rPr lang="pt-BR" smtClean="0"/>
              <a:t>09/09/2022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77003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8F7C14E-9AA3-40E0-BA2F-8ABEB8D63F17}"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17669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8F7C14E-9AA3-40E0-BA2F-8ABEB8D63F17}" type="datetimeFigureOut">
              <a:rPr lang="pt-BR" smtClean="0"/>
              <a:t>09/09/2022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33342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8F7C14E-9AA3-40E0-BA2F-8ABEB8D63F17}" type="datetimeFigureOut">
              <a:rPr lang="pt-BR" smtClean="0"/>
              <a:t>09/09/2022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9444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F7C14E-9AA3-40E0-BA2F-8ABEB8D63F17}" type="datetimeFigureOut">
              <a:rPr lang="pt-BR" smtClean="0"/>
              <a:t>09/09/2022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6164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29864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09/09/2022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13184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7C14E-9AA3-40E0-BA2F-8ABEB8D63F17}" type="datetimeFigureOut">
              <a:rPr lang="pt-BR" smtClean="0"/>
              <a:t>09/09/2022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7870-3E1E-46D6-B2B9-1C7C4867D3DC}" type="slidenum">
              <a:rPr lang="pt-BR" smtClean="0"/>
              <a:t>‹nº›</a:t>
            </a:fld>
            <a:endParaRPr lang="pt-BR"/>
          </a:p>
        </p:txBody>
      </p:sp>
    </p:spTree>
    <p:extLst>
      <p:ext uri="{BB962C8B-B14F-4D97-AF65-F5344CB8AC3E}">
        <p14:creationId xmlns:p14="http://schemas.microsoft.com/office/powerpoint/2010/main" val="2978322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B1B13E-D5AF-485E-81A1-82A140076526}" type="datetime4">
              <a:rPr lang="en-US" smtClean="0"/>
              <a:pPr/>
              <a:t>September 9, 2022</a:t>
            </a:fld>
            <a:endParaRPr lang="en-US"/>
          </a:p>
        </p:txBody>
      </p:sp>
      <p:sp>
        <p:nvSpPr>
          <p:cNvPr id="5" name="Espaço Reservado para Rodapé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54ED01-E2A0-4C1E-8E21-014B99041579}" type="slidenum">
              <a:rPr lang="en-US" smtClean="0"/>
              <a:pPr/>
              <a:t>‹nº›</a:t>
            </a:fld>
            <a:endParaRPr lang="en-US"/>
          </a:p>
        </p:txBody>
      </p:sp>
    </p:spTree>
    <p:extLst>
      <p:ext uri="{BB962C8B-B14F-4D97-AF65-F5344CB8AC3E}">
        <p14:creationId xmlns:p14="http://schemas.microsoft.com/office/powerpoint/2010/main" val="2285362541"/>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C4A9E345-ED58-4D82-BBBC-119AAAF76AA6}"/>
              </a:ext>
            </a:extLst>
          </p:cNvPr>
          <p:cNvSpPr txBox="1">
            <a:spLocks noChangeArrowheads="1"/>
          </p:cNvSpPr>
          <p:nvPr/>
        </p:nvSpPr>
        <p:spPr>
          <a:xfrm>
            <a:off x="566926" y="2663095"/>
            <a:ext cx="4503787" cy="1579721"/>
          </a:xfrm>
          <a:prstGeom prst="rect">
            <a:avLst/>
          </a:prstGeom>
          <a:solidFill>
            <a:schemeClr val="bg1"/>
          </a:solidFill>
          <a:ln>
            <a:solidFill>
              <a:schemeClr val="bg1"/>
            </a:solidFill>
          </a:ln>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a:t>Sistema e-Agendas </a:t>
            </a:r>
          </a:p>
        </p:txBody>
      </p:sp>
      <p:sp>
        <p:nvSpPr>
          <p:cNvPr id="7" name="Rectangle 2">
            <a:extLst>
              <a:ext uri="{FF2B5EF4-FFF2-40B4-BE49-F238E27FC236}">
                <a16:creationId xmlns:a16="http://schemas.microsoft.com/office/drawing/2014/main" id="{6D069887-8DBB-4234-A6CF-D6F4E8AACE6F}"/>
              </a:ext>
            </a:extLst>
          </p:cNvPr>
          <p:cNvSpPr txBox="1">
            <a:spLocks noChangeArrowheads="1"/>
          </p:cNvSpPr>
          <p:nvPr/>
        </p:nvSpPr>
        <p:spPr>
          <a:xfrm>
            <a:off x="1424195" y="5570207"/>
            <a:ext cx="2974598" cy="848161"/>
          </a:xfrm>
          <a:prstGeom prst="rect">
            <a:avLst/>
          </a:prstGeom>
          <a:solidFill>
            <a:schemeClr val="bg1"/>
          </a:solidFill>
          <a:ln>
            <a:solidFill>
              <a:schemeClr val="bg1"/>
            </a:solidFill>
          </a:ln>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t-BR" sz="2000" b="1"/>
              <a:t>CGCI/DPC/STPC </a:t>
            </a:r>
          </a:p>
          <a:p>
            <a:pPr algn="ctr">
              <a:defRPr/>
            </a:pPr>
            <a:r>
              <a:rPr lang="pt-BR" sz="2000" b="1"/>
              <a:t>Setembro/2022</a:t>
            </a:r>
          </a:p>
        </p:txBody>
      </p:sp>
      <p:sp>
        <p:nvSpPr>
          <p:cNvPr id="6" name="Rectangle 2">
            <a:extLst>
              <a:ext uri="{FF2B5EF4-FFF2-40B4-BE49-F238E27FC236}">
                <a16:creationId xmlns:a16="http://schemas.microsoft.com/office/drawing/2014/main" id="{F652F9BA-AF67-4439-A461-33605020ED2A}"/>
              </a:ext>
            </a:extLst>
          </p:cNvPr>
          <p:cNvSpPr txBox="1">
            <a:spLocks noChangeArrowheads="1"/>
          </p:cNvSpPr>
          <p:nvPr/>
        </p:nvSpPr>
        <p:spPr>
          <a:xfrm>
            <a:off x="353133" y="3293913"/>
            <a:ext cx="5056246" cy="1048718"/>
          </a:xfrm>
          <a:prstGeom prst="rect">
            <a:avLst/>
          </a:prstGeom>
          <a:solidFill>
            <a:schemeClr val="bg1"/>
          </a:solidFill>
          <a:ln>
            <a:solidFill>
              <a:schemeClr val="bg1"/>
            </a:solidFill>
          </a:ln>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pt-BR" sz="3000" b="1"/>
              <a:t>- Cadastramento da Estrutura de Cargos e Funções -</a:t>
            </a:r>
          </a:p>
        </p:txBody>
      </p:sp>
      <p:pic>
        <p:nvPicPr>
          <p:cNvPr id="3" name="Picture 2">
            <a:extLst>
              <a:ext uri="{FF2B5EF4-FFF2-40B4-BE49-F238E27FC236}">
                <a16:creationId xmlns:a16="http://schemas.microsoft.com/office/drawing/2014/main" id="{EF2616F7-D5F7-3587-128A-4D4BA0563E5B}"/>
              </a:ext>
            </a:extLst>
          </p:cNvPr>
          <p:cNvPicPr>
            <a:picLocks noChangeAspect="1"/>
          </p:cNvPicPr>
          <p:nvPr/>
        </p:nvPicPr>
        <p:blipFill>
          <a:blip r:embed="rId3"/>
          <a:stretch>
            <a:fillRect/>
          </a:stretch>
        </p:blipFill>
        <p:spPr>
          <a:xfrm>
            <a:off x="5749802" y="1198083"/>
            <a:ext cx="5875272" cy="4901712"/>
          </a:xfrm>
          <a:prstGeom prst="rect">
            <a:avLst/>
          </a:prstGeom>
        </p:spPr>
      </p:pic>
    </p:spTree>
    <p:extLst>
      <p:ext uri="{BB962C8B-B14F-4D97-AF65-F5344CB8AC3E}">
        <p14:creationId xmlns:p14="http://schemas.microsoft.com/office/powerpoint/2010/main" val="8457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54ED01-E2A0-4C1E-8E21-014B99041579}" type="slidenum">
              <a:rPr lang="en-US" sz="1200">
                <a:solidFill>
                  <a:srgbClr val="FFFFFF"/>
                </a:solidFill>
              </a:rPr>
              <a:pPr>
                <a:spcAft>
                  <a:spcPts val="600"/>
                </a:spcAft>
              </a:pPr>
              <a:t>10</a:t>
            </a:fld>
            <a:endParaRPr lang="en-US" sz="1200">
              <a:solidFill>
                <a:srgbClr val="FFFFFF"/>
              </a:solidFill>
            </a:endParaRPr>
          </a:p>
        </p:txBody>
      </p:sp>
      <p:sp>
        <p:nvSpPr>
          <p:cNvPr id="3" name="TextBox 2">
            <a:extLst>
              <a:ext uri="{FF2B5EF4-FFF2-40B4-BE49-F238E27FC236}">
                <a16:creationId xmlns:a16="http://schemas.microsoft.com/office/drawing/2014/main" id="{7C331BF9-A286-E753-A841-FE560CA94D3D}"/>
              </a:ext>
            </a:extLst>
          </p:cNvPr>
          <p:cNvSpPr txBox="1"/>
          <p:nvPr/>
        </p:nvSpPr>
        <p:spPr>
          <a:xfrm>
            <a:off x="2433246" y="55364"/>
            <a:ext cx="7563802" cy="369332"/>
          </a:xfrm>
          <a:prstGeom prst="rect">
            <a:avLst/>
          </a:prstGeom>
          <a:noFill/>
        </p:spPr>
        <p:txBody>
          <a:bodyPr wrap="none" rtlCol="0">
            <a:spAutoFit/>
          </a:bodyPr>
          <a:lstStyle/>
          <a:p>
            <a:r>
              <a:rPr lang="en-US" b="1">
                <a:solidFill>
                  <a:schemeClr val="bg1"/>
                </a:solidFill>
              </a:rPr>
              <a:t>PLANILHA COM  DADOS PARA  CADASTRAMENTO DOS USUÁRIOS DO SITEMA</a:t>
            </a:r>
          </a:p>
        </p:txBody>
      </p:sp>
      <p:sp>
        <p:nvSpPr>
          <p:cNvPr id="5" name="TextBox 4">
            <a:extLst>
              <a:ext uri="{FF2B5EF4-FFF2-40B4-BE49-F238E27FC236}">
                <a16:creationId xmlns:a16="http://schemas.microsoft.com/office/drawing/2014/main" id="{93C12F79-2930-426F-C467-EA6D5A388338}"/>
              </a:ext>
            </a:extLst>
          </p:cNvPr>
          <p:cNvSpPr txBox="1"/>
          <p:nvPr/>
        </p:nvSpPr>
        <p:spPr>
          <a:xfrm>
            <a:off x="892356" y="2426558"/>
            <a:ext cx="10407288" cy="3600986"/>
          </a:xfrm>
          <a:prstGeom prst="rect">
            <a:avLst/>
          </a:prstGeom>
          <a:noFill/>
          <a:ln>
            <a:solidFill>
              <a:schemeClr val="tx1"/>
            </a:solidFill>
          </a:ln>
        </p:spPr>
        <p:txBody>
          <a:bodyPr wrap="square" lIns="91440" tIns="45720" rIns="91440" bIns="45720" rtlCol="0" anchor="t">
            <a:spAutoFit/>
          </a:bodyPr>
          <a:lstStyle/>
          <a:p>
            <a:r>
              <a:rPr lang="en-US" b="1"/>
              <a:t>EXEMPLOS:</a:t>
            </a:r>
          </a:p>
          <a:p>
            <a:endParaRPr lang="en-US" b="1"/>
          </a:p>
          <a:p>
            <a:pPr marL="285750" indent="-285750">
              <a:buFont typeface="Courier New" panose="02070309020205020404" pitchFamily="49" charset="0"/>
              <a:buChar char="o"/>
            </a:pPr>
            <a:r>
              <a:rPr lang="en-US" b="1"/>
              <a:t>PREPARAÇÃO PARA EFETIVA UTILIZAÇÃO DO SISTEMA E-AGENDAS EM 9 DE OUTUBRO/2022</a:t>
            </a:r>
          </a:p>
          <a:p>
            <a:endParaRPr lang="en-US" b="1"/>
          </a:p>
          <a:p>
            <a:pPr marL="285750" indent="-285750">
              <a:buFont typeface="Courier New" panose="02070309020205020404" pitchFamily="49" charset="0"/>
              <a:buChar char="o"/>
            </a:pPr>
            <a:r>
              <a:rPr lang="en-US" b="1"/>
              <a:t>NECESSIDADE DE CADASTRAR NO SISTEMA AGENTE PÚBLICO QUE TENHA CARGO EFETIVO OU CÓDIGO DE FUNÇÃO AINDA NÃO DISPONÍVEL NO FORMULÁRIO DE CADASTRAMENTO</a:t>
            </a:r>
          </a:p>
          <a:p>
            <a:pPr marL="285750" indent="-285750">
              <a:buFont typeface="Courier New" panose="02070309020205020404" pitchFamily="49" charset="0"/>
              <a:buChar char="o"/>
            </a:pPr>
            <a:endParaRPr lang="en-US" b="1"/>
          </a:p>
          <a:p>
            <a:pPr marL="285750" indent="-285750">
              <a:buFont typeface="Courier New" panose="02070309020205020404" pitchFamily="49" charset="0"/>
              <a:buChar char="o"/>
            </a:pPr>
            <a:r>
              <a:rPr lang="en-US" b="1"/>
              <a:t>ALTERAÇÃO/INCLUSÃO DE NOMES DE CARGOS /FUNÇÃO DE CONFIANÇA NO ÓRGÃO/ENTIDADE</a:t>
            </a:r>
            <a:endParaRPr lang="en-US" b="1">
              <a:cs typeface="Calibri"/>
            </a:endParaRPr>
          </a:p>
          <a:p>
            <a:pPr marL="285750" indent="-285750">
              <a:buFont typeface="Courier New" panose="02070309020205020404" pitchFamily="49" charset="0"/>
              <a:buChar char="o"/>
            </a:pPr>
            <a:endParaRPr lang="en-US" b="1">
              <a:ea typeface="Calibri" panose="020F0502020204030204"/>
              <a:cs typeface="Calibri" panose="020F0502020204030204"/>
            </a:endParaRPr>
          </a:p>
          <a:p>
            <a:pPr marL="285750" indent="-285750">
              <a:buFont typeface="Courier New" panose="02070309020205020404" pitchFamily="49" charset="0"/>
              <a:buChar char="o"/>
            </a:pPr>
            <a:r>
              <a:rPr lang="en-US" b="1">
                <a:ea typeface="Calibri" panose="020F0502020204030204"/>
                <a:cs typeface="Calibri" panose="020F0502020204030204"/>
              </a:rPr>
              <a:t>CADASTRAMENTO DE NOVO USUÁRIO QUE NÃO TENHA CARGO EFETIVO E/OU CARGO/FUNÇÃO  ATIVADOS NO SISTEMA</a:t>
            </a:r>
          </a:p>
          <a:p>
            <a:pPr marL="171450" indent="-171450">
              <a:buFont typeface="Courier New" panose="02070309020205020404" pitchFamily="49" charset="0"/>
              <a:buChar char="o"/>
            </a:pPr>
            <a:endParaRPr lang="en-US">
              <a:ea typeface="Calibri" panose="020F0502020204030204"/>
              <a:cs typeface="Calibri" panose="020F0502020204030204"/>
            </a:endParaRPr>
          </a:p>
          <a:p>
            <a:pPr marL="171450" indent="-171450">
              <a:buFont typeface="Courier New" panose="02070309020205020404" pitchFamily="49" charset="0"/>
              <a:buChar char="o"/>
            </a:pP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249670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146875" y="3429000"/>
            <a:ext cx="10554345" cy="1344478"/>
          </a:xfrm>
        </p:spPr>
        <p:txBody>
          <a:bodyPr>
            <a:normAutofit fontScale="90000"/>
          </a:bodyPr>
          <a:lstStyle/>
          <a:p>
            <a:r>
              <a:rPr lang="pt-BR" sz="4000" b="1"/>
              <a:t>4. Cadastramento do cargo efetivo</a:t>
            </a:r>
            <a:br>
              <a:rPr lang="pt-BR" sz="4000" b="1"/>
            </a:br>
            <a:r>
              <a:rPr lang="pt-BR" sz="2800" b="1"/>
              <a:t>Quem? Administrador Institucional Supervisor</a:t>
            </a:r>
            <a:br>
              <a:rPr lang="pt-BR" sz="4000" b="1"/>
            </a:br>
            <a:endParaRPr lang="pt-BR" b="1"/>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125553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dirty="0" smtClean="0"/>
              <a:pPr/>
              <a:t>12</a:t>
            </a:fld>
            <a:endParaRPr lang="en-US"/>
          </a:p>
        </p:txBody>
      </p:sp>
      <p:pic>
        <p:nvPicPr>
          <p:cNvPr id="9" name="Imagem 9" descr="Interface gráfica do usuário, Texto, Aplicativo&#10;&#10;Descrição gerada automaticamente">
            <a:extLst>
              <a:ext uri="{FF2B5EF4-FFF2-40B4-BE49-F238E27FC236}">
                <a16:creationId xmlns:a16="http://schemas.microsoft.com/office/drawing/2014/main" id="{4090AB42-7FA4-5530-638C-51119A15CEE7}"/>
              </a:ext>
            </a:extLst>
          </p:cNvPr>
          <p:cNvPicPr>
            <a:picLocks noChangeAspect="1"/>
          </p:cNvPicPr>
          <p:nvPr/>
        </p:nvPicPr>
        <p:blipFill>
          <a:blip r:embed="rId2"/>
          <a:stretch>
            <a:fillRect/>
          </a:stretch>
        </p:blipFill>
        <p:spPr>
          <a:xfrm>
            <a:off x="1404537" y="915879"/>
            <a:ext cx="8744571" cy="5586437"/>
          </a:xfrm>
          <a:prstGeom prst="rect">
            <a:avLst/>
          </a:prstGeom>
        </p:spPr>
      </p:pic>
      <p:sp>
        <p:nvSpPr>
          <p:cNvPr id="2" name="CaixaDeTexto 1">
            <a:extLst>
              <a:ext uri="{FF2B5EF4-FFF2-40B4-BE49-F238E27FC236}">
                <a16:creationId xmlns:a16="http://schemas.microsoft.com/office/drawing/2014/main" id="{7E9E4FBF-9556-C2C0-2B40-4EFC501785E9}"/>
              </a:ext>
            </a:extLst>
          </p:cNvPr>
          <p:cNvSpPr txBox="1"/>
          <p:nvPr/>
        </p:nvSpPr>
        <p:spPr>
          <a:xfrm>
            <a:off x="598098" y="6492815"/>
            <a:ext cx="593497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b="1" dirty="0">
                <a:latin typeface="Calibri Light"/>
              </a:rPr>
              <a:t>Fonte: Capítulo 4.1 do Manual do e-Agendas, página 19. </a:t>
            </a:r>
            <a:endParaRPr lang="pt-BR" sz="1600" dirty="0"/>
          </a:p>
        </p:txBody>
      </p:sp>
    </p:spTree>
    <p:extLst>
      <p:ext uri="{BB962C8B-B14F-4D97-AF65-F5344CB8AC3E}">
        <p14:creationId xmlns:p14="http://schemas.microsoft.com/office/powerpoint/2010/main" val="43974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13</a:t>
            </a:fld>
            <a:endParaRPr lang="en-US"/>
          </a:p>
        </p:txBody>
      </p:sp>
      <p:grpSp>
        <p:nvGrpSpPr>
          <p:cNvPr id="10" name="Agrupar 9">
            <a:extLst>
              <a:ext uri="{FF2B5EF4-FFF2-40B4-BE49-F238E27FC236}">
                <a16:creationId xmlns:a16="http://schemas.microsoft.com/office/drawing/2014/main" id="{52E122A4-F7C9-1BE3-40DE-1E9E2E1BEDD5}"/>
              </a:ext>
            </a:extLst>
          </p:cNvPr>
          <p:cNvGrpSpPr/>
          <p:nvPr/>
        </p:nvGrpSpPr>
        <p:grpSpPr>
          <a:xfrm>
            <a:off x="871104" y="1143968"/>
            <a:ext cx="10252363" cy="5274172"/>
            <a:chOff x="1306532" y="2967325"/>
            <a:chExt cx="10252363" cy="5274172"/>
          </a:xfrm>
        </p:grpSpPr>
        <p:pic>
          <p:nvPicPr>
            <p:cNvPr id="6" name="Imagem 6" descr="Interface gráfica do usuário, Texto, Aplicativo, Email&#10;&#10;Descrição gerada automaticamente">
              <a:extLst>
                <a:ext uri="{FF2B5EF4-FFF2-40B4-BE49-F238E27FC236}">
                  <a16:creationId xmlns:a16="http://schemas.microsoft.com/office/drawing/2014/main" id="{7164C609-7184-CB14-E004-238530F442F9}"/>
                </a:ext>
              </a:extLst>
            </p:cNvPr>
            <p:cNvPicPr>
              <a:picLocks noChangeAspect="1"/>
            </p:cNvPicPr>
            <p:nvPr/>
          </p:nvPicPr>
          <p:blipFill>
            <a:blip r:embed="rId2"/>
            <a:stretch>
              <a:fillRect/>
            </a:stretch>
          </p:blipFill>
          <p:spPr>
            <a:xfrm>
              <a:off x="1306532" y="2967325"/>
              <a:ext cx="10252363" cy="5274172"/>
            </a:xfrm>
            <a:prstGeom prst="rect">
              <a:avLst/>
            </a:prstGeom>
          </p:spPr>
        </p:pic>
        <p:sp>
          <p:nvSpPr>
            <p:cNvPr id="2" name="Retângulo 1">
              <a:extLst>
                <a:ext uri="{FF2B5EF4-FFF2-40B4-BE49-F238E27FC236}">
                  <a16:creationId xmlns:a16="http://schemas.microsoft.com/office/drawing/2014/main" id="{81E6C436-6497-970E-4B42-FF77D8B3E8E9}"/>
                </a:ext>
              </a:extLst>
            </p:cNvPr>
            <p:cNvSpPr/>
            <p:nvPr/>
          </p:nvSpPr>
          <p:spPr>
            <a:xfrm>
              <a:off x="9285514" y="3992335"/>
              <a:ext cx="1537606" cy="381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Retângulo 2">
            <a:extLst>
              <a:ext uri="{FF2B5EF4-FFF2-40B4-BE49-F238E27FC236}">
                <a16:creationId xmlns:a16="http://schemas.microsoft.com/office/drawing/2014/main" id="{DE647686-996E-AF8A-2463-A3657BEBC9E3}"/>
              </a:ext>
            </a:extLst>
          </p:cNvPr>
          <p:cNvSpPr/>
          <p:nvPr/>
        </p:nvSpPr>
        <p:spPr>
          <a:xfrm>
            <a:off x="5668981" y="2156110"/>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CB78AEC-247C-201B-991C-580085FBF7D3}"/>
              </a:ext>
            </a:extLst>
          </p:cNvPr>
          <p:cNvSpPr/>
          <p:nvPr/>
        </p:nvSpPr>
        <p:spPr>
          <a:xfrm>
            <a:off x="5752108" y="2668728"/>
            <a:ext cx="10113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63352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33CFCEDC-CD37-4277-9E8A-0F4843D445E7}"/>
              </a:ext>
            </a:extLst>
          </p:cNvPr>
          <p:cNvPicPr>
            <a:picLocks noChangeAspect="1"/>
          </p:cNvPicPr>
          <p:nvPr/>
        </p:nvPicPr>
        <p:blipFill>
          <a:blip r:embed="rId2"/>
          <a:stretch>
            <a:fillRect/>
          </a:stretch>
        </p:blipFill>
        <p:spPr>
          <a:xfrm>
            <a:off x="1565564" y="976698"/>
            <a:ext cx="9088581" cy="5541911"/>
          </a:xfrm>
          <a:prstGeom prst="rect">
            <a:avLst/>
          </a:prstGeom>
        </p:spPr>
      </p:pic>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14</a:t>
            </a:fld>
            <a:endParaRPr lang="en-US"/>
          </a:p>
        </p:txBody>
      </p:sp>
      <p:sp>
        <p:nvSpPr>
          <p:cNvPr id="10" name="Retângulo 9">
            <a:extLst>
              <a:ext uri="{FF2B5EF4-FFF2-40B4-BE49-F238E27FC236}">
                <a16:creationId xmlns:a16="http://schemas.microsoft.com/office/drawing/2014/main" id="{4A04A910-19BD-DEAA-910F-934D06D26D6D}"/>
              </a:ext>
            </a:extLst>
          </p:cNvPr>
          <p:cNvSpPr/>
          <p:nvPr/>
        </p:nvSpPr>
        <p:spPr>
          <a:xfrm>
            <a:off x="1787236" y="4343400"/>
            <a:ext cx="8742217" cy="229985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DD091578-2431-B55A-7444-7A86FB7021BF}"/>
              </a:ext>
            </a:extLst>
          </p:cNvPr>
          <p:cNvSpPr/>
          <p:nvPr/>
        </p:nvSpPr>
        <p:spPr>
          <a:xfrm flipH="1">
            <a:off x="10044579" y="4978249"/>
            <a:ext cx="1052946" cy="457200"/>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BE50E802-2075-0E3A-392A-A55D74765408}"/>
              </a:ext>
            </a:extLst>
          </p:cNvPr>
          <p:cNvSpPr/>
          <p:nvPr/>
        </p:nvSpPr>
        <p:spPr>
          <a:xfrm>
            <a:off x="2646217" y="2750125"/>
            <a:ext cx="1330036" cy="3325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D8C4F35B-54B8-D7F0-54B9-9271CDE8D9D4}"/>
              </a:ext>
            </a:extLst>
          </p:cNvPr>
          <p:cNvSpPr/>
          <p:nvPr/>
        </p:nvSpPr>
        <p:spPr>
          <a:xfrm>
            <a:off x="5929744" y="1946561"/>
            <a:ext cx="1094509" cy="2909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5A6A83D6-A2F0-E917-BAA0-71D4C8A929FE}"/>
              </a:ext>
            </a:extLst>
          </p:cNvPr>
          <p:cNvSpPr/>
          <p:nvPr/>
        </p:nvSpPr>
        <p:spPr>
          <a:xfrm>
            <a:off x="8754835" y="1978478"/>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54091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15</a:t>
            </a:fld>
            <a:endParaRPr lang="en-US"/>
          </a:p>
        </p:txBody>
      </p:sp>
      <p:sp>
        <p:nvSpPr>
          <p:cNvPr id="12" name="Retângulo 11">
            <a:extLst>
              <a:ext uri="{FF2B5EF4-FFF2-40B4-BE49-F238E27FC236}">
                <a16:creationId xmlns:a16="http://schemas.microsoft.com/office/drawing/2014/main" id="{BE50E802-2075-0E3A-392A-A55D74765408}"/>
              </a:ext>
            </a:extLst>
          </p:cNvPr>
          <p:cNvSpPr/>
          <p:nvPr/>
        </p:nvSpPr>
        <p:spPr>
          <a:xfrm>
            <a:off x="3054433" y="2532410"/>
            <a:ext cx="2119250" cy="237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Agrupar 15">
            <a:extLst>
              <a:ext uri="{FF2B5EF4-FFF2-40B4-BE49-F238E27FC236}">
                <a16:creationId xmlns:a16="http://schemas.microsoft.com/office/drawing/2014/main" id="{1C111499-E2DD-4A08-A33E-AC0009A8DDA2}"/>
              </a:ext>
            </a:extLst>
          </p:cNvPr>
          <p:cNvGrpSpPr/>
          <p:nvPr/>
        </p:nvGrpSpPr>
        <p:grpSpPr>
          <a:xfrm>
            <a:off x="1771344" y="896297"/>
            <a:ext cx="8412862" cy="5866638"/>
            <a:chOff x="1889569" y="854839"/>
            <a:chExt cx="8412862" cy="5866638"/>
          </a:xfrm>
        </p:grpSpPr>
        <p:grpSp>
          <p:nvGrpSpPr>
            <p:cNvPr id="13" name="Agrupar 12">
              <a:extLst>
                <a:ext uri="{FF2B5EF4-FFF2-40B4-BE49-F238E27FC236}">
                  <a16:creationId xmlns:a16="http://schemas.microsoft.com/office/drawing/2014/main" id="{D44E2166-41E8-470B-BD62-AD3FA2C32681}"/>
                </a:ext>
              </a:extLst>
            </p:cNvPr>
            <p:cNvGrpSpPr/>
            <p:nvPr/>
          </p:nvGrpSpPr>
          <p:grpSpPr>
            <a:xfrm>
              <a:off x="1889569" y="854839"/>
              <a:ext cx="8412862" cy="5866638"/>
              <a:chOff x="1718027" y="371703"/>
              <a:chExt cx="8755946" cy="6283211"/>
            </a:xfrm>
          </p:grpSpPr>
          <p:pic>
            <p:nvPicPr>
              <p:cNvPr id="7" name="Imagem 6" descr="Interface gráfica do usuário, Texto, Aplicativo, Email&#10;&#10;Descrição gerada automaticamente">
                <a:extLst>
                  <a:ext uri="{FF2B5EF4-FFF2-40B4-BE49-F238E27FC236}">
                    <a16:creationId xmlns:a16="http://schemas.microsoft.com/office/drawing/2014/main" id="{0356E262-BDC0-429E-992B-259B7DB14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27" y="371703"/>
                <a:ext cx="8595690" cy="3877205"/>
              </a:xfrm>
              <a:prstGeom prst="rect">
                <a:avLst/>
              </a:prstGeom>
            </p:spPr>
          </p:pic>
          <p:pic>
            <p:nvPicPr>
              <p:cNvPr id="11" name="Imagem 10" descr="Interface gráfica do usuário, Texto, Aplicativo, Email&#10;&#10;Descrição gerada automaticamente">
                <a:extLst>
                  <a:ext uri="{FF2B5EF4-FFF2-40B4-BE49-F238E27FC236}">
                    <a16:creationId xmlns:a16="http://schemas.microsoft.com/office/drawing/2014/main" id="{75F02159-C696-4657-BBB6-77C6BAF03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331" y="4248908"/>
                <a:ext cx="8734642" cy="2406006"/>
              </a:xfrm>
              <a:prstGeom prst="rect">
                <a:avLst/>
              </a:prstGeom>
            </p:spPr>
          </p:pic>
        </p:grpSp>
        <p:sp>
          <p:nvSpPr>
            <p:cNvPr id="3" name="Retângulo 2">
              <a:extLst>
                <a:ext uri="{FF2B5EF4-FFF2-40B4-BE49-F238E27FC236}">
                  <a16:creationId xmlns:a16="http://schemas.microsoft.com/office/drawing/2014/main" id="{5A6A83D6-A2F0-E917-BAA0-71D4C8A929FE}"/>
                </a:ext>
              </a:extLst>
            </p:cNvPr>
            <p:cNvSpPr/>
            <p:nvPr/>
          </p:nvSpPr>
          <p:spPr>
            <a:xfrm>
              <a:off x="8286426" y="1737385"/>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5" name="Retângulo 4">
            <a:extLst>
              <a:ext uri="{FF2B5EF4-FFF2-40B4-BE49-F238E27FC236}">
                <a16:creationId xmlns:a16="http://schemas.microsoft.com/office/drawing/2014/main" id="{446EAB6D-4661-D024-C455-8769860E192A}"/>
              </a:ext>
            </a:extLst>
          </p:cNvPr>
          <p:cNvSpPr/>
          <p:nvPr/>
        </p:nvSpPr>
        <p:spPr>
          <a:xfrm>
            <a:off x="5685994" y="1767893"/>
            <a:ext cx="1085108" cy="2780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1E8F0620-06D0-B922-83C6-5EA86B4C9CCC}"/>
              </a:ext>
            </a:extLst>
          </p:cNvPr>
          <p:cNvSpPr/>
          <p:nvPr/>
        </p:nvSpPr>
        <p:spPr>
          <a:xfrm>
            <a:off x="2757397" y="2546366"/>
            <a:ext cx="1034091" cy="237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a:extLst>
              <a:ext uri="{FF2B5EF4-FFF2-40B4-BE49-F238E27FC236}">
                <a16:creationId xmlns:a16="http://schemas.microsoft.com/office/drawing/2014/main" id="{73EBEF35-ADE3-CEBF-6AAF-8355BE782F2F}"/>
              </a:ext>
            </a:extLst>
          </p:cNvPr>
          <p:cNvSpPr/>
          <p:nvPr/>
        </p:nvSpPr>
        <p:spPr>
          <a:xfrm flipH="1">
            <a:off x="10400187" y="6310314"/>
            <a:ext cx="726375" cy="457200"/>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A55AA5BD-5803-4D96-BD0C-30623D56581B}"/>
              </a:ext>
            </a:extLst>
          </p:cNvPr>
          <p:cNvSpPr/>
          <p:nvPr/>
        </p:nvSpPr>
        <p:spPr>
          <a:xfrm>
            <a:off x="7729432" y="6249264"/>
            <a:ext cx="2454774" cy="5136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3199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16</a:t>
            </a:fld>
            <a:endParaRPr lang="en-US"/>
          </a:p>
        </p:txBody>
      </p:sp>
      <p:sp>
        <p:nvSpPr>
          <p:cNvPr id="12" name="Retângulo 11">
            <a:extLst>
              <a:ext uri="{FF2B5EF4-FFF2-40B4-BE49-F238E27FC236}">
                <a16:creationId xmlns:a16="http://schemas.microsoft.com/office/drawing/2014/main" id="{BE50E802-2075-0E3A-392A-A55D74765408}"/>
              </a:ext>
            </a:extLst>
          </p:cNvPr>
          <p:cNvSpPr/>
          <p:nvPr/>
        </p:nvSpPr>
        <p:spPr>
          <a:xfrm>
            <a:off x="5892225" y="1771415"/>
            <a:ext cx="1150372" cy="2857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a:extLst>
              <a:ext uri="{FF2B5EF4-FFF2-40B4-BE49-F238E27FC236}">
                <a16:creationId xmlns:a16="http://schemas.microsoft.com/office/drawing/2014/main" id="{DD091578-2431-B55A-7444-7A86FB7021BF}"/>
              </a:ext>
            </a:extLst>
          </p:cNvPr>
          <p:cNvSpPr/>
          <p:nvPr/>
        </p:nvSpPr>
        <p:spPr>
          <a:xfrm flipH="1">
            <a:off x="6526532" y="6256040"/>
            <a:ext cx="1150372" cy="457200"/>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Agrupar 5">
            <a:extLst>
              <a:ext uri="{FF2B5EF4-FFF2-40B4-BE49-F238E27FC236}">
                <a16:creationId xmlns:a16="http://schemas.microsoft.com/office/drawing/2014/main" id="{757D3FC0-CF20-497C-8F32-5205227C0D5B}"/>
              </a:ext>
            </a:extLst>
          </p:cNvPr>
          <p:cNvGrpSpPr/>
          <p:nvPr/>
        </p:nvGrpSpPr>
        <p:grpSpPr>
          <a:xfrm>
            <a:off x="1447151" y="808781"/>
            <a:ext cx="9297698" cy="6049219"/>
            <a:chOff x="1447151" y="808781"/>
            <a:chExt cx="9297698" cy="6049219"/>
          </a:xfrm>
        </p:grpSpPr>
        <p:pic>
          <p:nvPicPr>
            <p:cNvPr id="5" name="Imagem 4" descr="Interface gráfica do usuário, Texto, Aplicativo&#10;&#10;Descrição gerada automaticamente">
              <a:extLst>
                <a:ext uri="{FF2B5EF4-FFF2-40B4-BE49-F238E27FC236}">
                  <a16:creationId xmlns:a16="http://schemas.microsoft.com/office/drawing/2014/main" id="{F7DEAFFF-ABF3-401B-9D6F-9798175E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151" y="808781"/>
              <a:ext cx="9297698" cy="6049219"/>
            </a:xfrm>
            <a:prstGeom prst="rect">
              <a:avLst/>
            </a:prstGeom>
          </p:spPr>
        </p:pic>
        <p:sp>
          <p:nvSpPr>
            <p:cNvPr id="3" name="Retângulo 2">
              <a:extLst>
                <a:ext uri="{FF2B5EF4-FFF2-40B4-BE49-F238E27FC236}">
                  <a16:creationId xmlns:a16="http://schemas.microsoft.com/office/drawing/2014/main" id="{5A6A83D6-A2F0-E917-BAA0-71D4C8A929FE}"/>
                </a:ext>
              </a:extLst>
            </p:cNvPr>
            <p:cNvSpPr/>
            <p:nvPr/>
          </p:nvSpPr>
          <p:spPr>
            <a:xfrm>
              <a:off x="8689522" y="1843250"/>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3">
            <a:extLst>
              <a:ext uri="{FF2B5EF4-FFF2-40B4-BE49-F238E27FC236}">
                <a16:creationId xmlns:a16="http://schemas.microsoft.com/office/drawing/2014/main" id="{7DE35DA5-17DF-4FB6-940A-DEB5F0216E84}"/>
              </a:ext>
            </a:extLst>
          </p:cNvPr>
          <p:cNvSpPr/>
          <p:nvPr/>
        </p:nvSpPr>
        <p:spPr>
          <a:xfrm>
            <a:off x="2765396" y="2570201"/>
            <a:ext cx="2389927" cy="2833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F47857D7-2A6B-4D11-B11B-1D2A1E19FD34}"/>
              </a:ext>
            </a:extLst>
          </p:cNvPr>
          <p:cNvSpPr/>
          <p:nvPr/>
        </p:nvSpPr>
        <p:spPr>
          <a:xfrm>
            <a:off x="1829975" y="5040132"/>
            <a:ext cx="3325348" cy="777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5AE6535F-F2CF-4E2B-8834-27AC33C06673}"/>
              </a:ext>
            </a:extLst>
          </p:cNvPr>
          <p:cNvSpPr/>
          <p:nvPr/>
        </p:nvSpPr>
        <p:spPr>
          <a:xfrm>
            <a:off x="5487143" y="4591926"/>
            <a:ext cx="608857" cy="2916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7568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146875" y="3037667"/>
            <a:ext cx="10554345" cy="1828800"/>
          </a:xfrm>
        </p:spPr>
        <p:txBody>
          <a:bodyPr>
            <a:normAutofit fontScale="90000"/>
          </a:bodyPr>
          <a:lstStyle/>
          <a:p>
            <a:r>
              <a:rPr lang="pt-BR" sz="4000" b="1"/>
              <a:t>5. Cadastramento do código do cargo ou função comissionada</a:t>
            </a:r>
            <a:br>
              <a:rPr lang="pt-BR" sz="4000" b="1"/>
            </a:br>
            <a:r>
              <a:rPr lang="pt-BR" sz="2800" b="1"/>
              <a:t>Quem? Administrador Institucional Supervisor</a:t>
            </a:r>
            <a:br>
              <a:rPr lang="pt-BR" sz="4000" b="1"/>
            </a:br>
            <a:br>
              <a:rPr lang="pt-BR" sz="4000" b="1"/>
            </a:br>
            <a:endParaRPr lang="pt-BR" b="1"/>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105185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18</a:t>
            </a:fld>
            <a:endParaRPr lang="en-US"/>
          </a:p>
        </p:txBody>
      </p:sp>
      <p:grpSp>
        <p:nvGrpSpPr>
          <p:cNvPr id="8" name="Agrupar 7">
            <a:extLst>
              <a:ext uri="{FF2B5EF4-FFF2-40B4-BE49-F238E27FC236}">
                <a16:creationId xmlns:a16="http://schemas.microsoft.com/office/drawing/2014/main" id="{20F514EB-9679-F142-6C83-45AD87460D37}"/>
              </a:ext>
            </a:extLst>
          </p:cNvPr>
          <p:cNvGrpSpPr/>
          <p:nvPr/>
        </p:nvGrpSpPr>
        <p:grpSpPr>
          <a:xfrm>
            <a:off x="2177254" y="891903"/>
            <a:ext cx="8395854" cy="5462772"/>
            <a:chOff x="2119745" y="1078809"/>
            <a:chExt cx="8395854" cy="5462772"/>
          </a:xfrm>
        </p:grpSpPr>
        <p:pic>
          <p:nvPicPr>
            <p:cNvPr id="6" name="Imagem 6" descr="Interface gráfica do usuário, Texto&#10;&#10;Descrição gerada automaticamente">
              <a:extLst>
                <a:ext uri="{FF2B5EF4-FFF2-40B4-BE49-F238E27FC236}">
                  <a16:creationId xmlns:a16="http://schemas.microsoft.com/office/drawing/2014/main" id="{7B44EF59-D444-B9E9-56F3-3A5AFC158598}"/>
                </a:ext>
              </a:extLst>
            </p:cNvPr>
            <p:cNvPicPr>
              <a:picLocks noChangeAspect="1"/>
            </p:cNvPicPr>
            <p:nvPr/>
          </p:nvPicPr>
          <p:blipFill>
            <a:blip r:embed="rId2"/>
            <a:stretch>
              <a:fillRect/>
            </a:stretch>
          </p:blipFill>
          <p:spPr>
            <a:xfrm>
              <a:off x="2119745" y="1078809"/>
              <a:ext cx="8104909" cy="2261981"/>
            </a:xfrm>
            <a:prstGeom prst="rect">
              <a:avLst/>
            </a:prstGeom>
          </p:spPr>
        </p:pic>
        <p:pic>
          <p:nvPicPr>
            <p:cNvPr id="7" name="Imagem 7" descr="Texto, Carta&#10;&#10;Descrição gerada automaticamente">
              <a:extLst>
                <a:ext uri="{FF2B5EF4-FFF2-40B4-BE49-F238E27FC236}">
                  <a16:creationId xmlns:a16="http://schemas.microsoft.com/office/drawing/2014/main" id="{3ADA6F10-7762-0618-1993-8FF7A3E64E1F}"/>
                </a:ext>
              </a:extLst>
            </p:cNvPr>
            <p:cNvPicPr>
              <a:picLocks noChangeAspect="1"/>
            </p:cNvPicPr>
            <p:nvPr/>
          </p:nvPicPr>
          <p:blipFill>
            <a:blip r:embed="rId3"/>
            <a:stretch>
              <a:fillRect/>
            </a:stretch>
          </p:blipFill>
          <p:spPr>
            <a:xfrm>
              <a:off x="2272145" y="3336709"/>
              <a:ext cx="8243454" cy="3204872"/>
            </a:xfrm>
            <a:prstGeom prst="rect">
              <a:avLst/>
            </a:prstGeom>
          </p:spPr>
        </p:pic>
      </p:grpSp>
      <p:sp>
        <p:nvSpPr>
          <p:cNvPr id="2" name="CaixaDeTexto 1">
            <a:extLst>
              <a:ext uri="{FF2B5EF4-FFF2-40B4-BE49-F238E27FC236}">
                <a16:creationId xmlns:a16="http://schemas.microsoft.com/office/drawing/2014/main" id="{58742430-BB28-9B1E-566F-307F6F8ECC00}"/>
              </a:ext>
            </a:extLst>
          </p:cNvPr>
          <p:cNvSpPr txBox="1"/>
          <p:nvPr/>
        </p:nvSpPr>
        <p:spPr>
          <a:xfrm>
            <a:off x="339306" y="6535947"/>
            <a:ext cx="6251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b="1" dirty="0">
                <a:latin typeface="Calibri Light"/>
              </a:rPr>
              <a:t>Fonte: Capítulo 4.1 do Manual do e-Agendas, páginas 19 e 20. </a:t>
            </a:r>
            <a:endParaRPr lang="pt-BR" sz="1600" dirty="0"/>
          </a:p>
        </p:txBody>
      </p:sp>
    </p:spTree>
    <p:extLst>
      <p:ext uri="{BB962C8B-B14F-4D97-AF65-F5344CB8AC3E}">
        <p14:creationId xmlns:p14="http://schemas.microsoft.com/office/powerpoint/2010/main" val="211762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19</a:t>
            </a:fld>
            <a:endParaRPr lang="en-US"/>
          </a:p>
        </p:txBody>
      </p:sp>
      <p:pic>
        <p:nvPicPr>
          <p:cNvPr id="9" name="Imagem 6" descr="Interface gráfica do usuário, Texto, Aplicativo, Email&#10;&#10;Descrição gerada automaticamente">
            <a:extLst>
              <a:ext uri="{FF2B5EF4-FFF2-40B4-BE49-F238E27FC236}">
                <a16:creationId xmlns:a16="http://schemas.microsoft.com/office/drawing/2014/main" id="{F5836241-BF36-59DC-4BF5-6E9846799164}"/>
              </a:ext>
            </a:extLst>
          </p:cNvPr>
          <p:cNvPicPr>
            <a:picLocks noChangeAspect="1"/>
          </p:cNvPicPr>
          <p:nvPr/>
        </p:nvPicPr>
        <p:blipFill>
          <a:blip r:embed="rId2"/>
          <a:stretch>
            <a:fillRect/>
          </a:stretch>
        </p:blipFill>
        <p:spPr>
          <a:xfrm>
            <a:off x="966354" y="1198396"/>
            <a:ext cx="10252363" cy="5274172"/>
          </a:xfrm>
          <a:prstGeom prst="rect">
            <a:avLst/>
          </a:prstGeom>
        </p:spPr>
      </p:pic>
      <p:sp>
        <p:nvSpPr>
          <p:cNvPr id="11" name="Retângulo 10">
            <a:extLst>
              <a:ext uri="{FF2B5EF4-FFF2-40B4-BE49-F238E27FC236}">
                <a16:creationId xmlns:a16="http://schemas.microsoft.com/office/drawing/2014/main" id="{DD343C1A-45D5-B1EE-E5E1-CF1830B8E57C}"/>
              </a:ext>
            </a:extLst>
          </p:cNvPr>
          <p:cNvSpPr/>
          <p:nvPr/>
        </p:nvSpPr>
        <p:spPr>
          <a:xfrm>
            <a:off x="5805053" y="2251360"/>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E5E660E-31DE-CF56-14D6-ABBE772C48A0}"/>
              </a:ext>
            </a:extLst>
          </p:cNvPr>
          <p:cNvSpPr/>
          <p:nvPr/>
        </p:nvSpPr>
        <p:spPr>
          <a:xfrm>
            <a:off x="5805053" y="3068778"/>
            <a:ext cx="2479963" cy="2909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BB6EAA44-C868-0AB9-D216-007ED238E089}"/>
              </a:ext>
            </a:extLst>
          </p:cNvPr>
          <p:cNvSpPr/>
          <p:nvPr/>
        </p:nvSpPr>
        <p:spPr>
          <a:xfrm>
            <a:off x="8999764" y="2277835"/>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82271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a:t>
            </a:fld>
            <a:endParaRPr lang="en-US"/>
          </a:p>
        </p:txBody>
      </p:sp>
      <p:sp>
        <p:nvSpPr>
          <p:cNvPr id="6" name="CaixaDeTexto 5">
            <a:extLst>
              <a:ext uri="{FF2B5EF4-FFF2-40B4-BE49-F238E27FC236}">
                <a16:creationId xmlns:a16="http://schemas.microsoft.com/office/drawing/2014/main" id="{02B27F04-FCAF-4747-AF46-1608D17A2BD7}"/>
              </a:ext>
            </a:extLst>
          </p:cNvPr>
          <p:cNvSpPr txBox="1"/>
          <p:nvPr/>
        </p:nvSpPr>
        <p:spPr>
          <a:xfrm>
            <a:off x="838200" y="839880"/>
            <a:ext cx="10112429" cy="6740307"/>
          </a:xfrm>
          <a:prstGeom prst="rect">
            <a:avLst/>
          </a:prstGeom>
          <a:noFill/>
        </p:spPr>
        <p:txBody>
          <a:bodyPr wrap="square" rtlCol="0">
            <a:spAutoFit/>
          </a:bodyPr>
          <a:lstStyle/>
          <a:p>
            <a:r>
              <a:rPr lang="pt-BR" sz="4000" b="1"/>
              <a:t>PAUTA</a:t>
            </a:r>
          </a:p>
          <a:p>
            <a:br>
              <a:rPr lang="pt-BR" sz="2800" b="1"/>
            </a:br>
            <a:r>
              <a:rPr lang="pt-BR" sz="2800" b="1"/>
              <a:t>1. Por que cadastrar a estrutura de cargos e funções?</a:t>
            </a:r>
          </a:p>
          <a:p>
            <a:endParaRPr lang="pt-BR" sz="2800" b="1"/>
          </a:p>
          <a:p>
            <a:r>
              <a:rPr lang="pt-BR" sz="2800" b="1"/>
              <a:t>2. Como se preparar?</a:t>
            </a:r>
          </a:p>
          <a:p>
            <a:endParaRPr lang="pt-BR" sz="2800" b="1"/>
          </a:p>
          <a:p>
            <a:r>
              <a:rPr lang="pt-BR" sz="2800" b="1"/>
              <a:t>3. Quando realizar o cadastramento?</a:t>
            </a:r>
          </a:p>
          <a:p>
            <a:r>
              <a:rPr lang="pt-BR" sz="2800" b="1"/>
              <a:t> </a:t>
            </a:r>
          </a:p>
          <a:p>
            <a:r>
              <a:rPr lang="pt-BR" sz="2800" b="1"/>
              <a:t>4. Cadastramento do cargo efetivo</a:t>
            </a:r>
          </a:p>
          <a:p>
            <a:endParaRPr lang="pt-BR" sz="2800" b="1"/>
          </a:p>
          <a:p>
            <a:r>
              <a:rPr lang="pt-BR" sz="2800" b="1"/>
              <a:t>5. Cadastramento do código do cargo ou função comissionada</a:t>
            </a:r>
          </a:p>
          <a:p>
            <a:endParaRPr lang="pt-BR" sz="2800" b="1"/>
          </a:p>
          <a:p>
            <a:r>
              <a:rPr lang="pt-BR" sz="2800" b="1"/>
              <a:t>6. Cadastramento do nome do cargo ou função comissionada </a:t>
            </a:r>
          </a:p>
          <a:p>
            <a:endParaRPr lang="pt-BR" sz="2800" b="1"/>
          </a:p>
          <a:p>
            <a:endParaRPr lang="pt-BR" sz="2800"/>
          </a:p>
        </p:txBody>
      </p:sp>
    </p:spTree>
    <p:extLst>
      <p:ext uri="{BB962C8B-B14F-4D97-AF65-F5344CB8AC3E}">
        <p14:creationId xmlns:p14="http://schemas.microsoft.com/office/powerpoint/2010/main" val="857276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descr="Interface gráfica do usuário, Texto, Aplicativo, Email&#10;&#10;Descrição gerada automaticamente">
            <a:extLst>
              <a:ext uri="{FF2B5EF4-FFF2-40B4-BE49-F238E27FC236}">
                <a16:creationId xmlns:a16="http://schemas.microsoft.com/office/drawing/2014/main" id="{51F981B7-C3FA-8627-9241-AB38EC14BEA9}"/>
              </a:ext>
            </a:extLst>
          </p:cNvPr>
          <p:cNvPicPr>
            <a:picLocks noChangeAspect="1"/>
          </p:cNvPicPr>
          <p:nvPr/>
        </p:nvPicPr>
        <p:blipFill>
          <a:blip r:embed="rId2"/>
          <a:stretch>
            <a:fillRect/>
          </a:stretch>
        </p:blipFill>
        <p:spPr>
          <a:xfrm>
            <a:off x="1565563" y="998293"/>
            <a:ext cx="9324109" cy="5609557"/>
          </a:xfrm>
          <a:prstGeom prst="rect">
            <a:avLst/>
          </a:prstGeom>
        </p:spPr>
      </p:pic>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20</a:t>
            </a:fld>
            <a:endParaRPr lang="en-US"/>
          </a:p>
        </p:txBody>
      </p:sp>
      <p:sp>
        <p:nvSpPr>
          <p:cNvPr id="11" name="Retângulo 10">
            <a:extLst>
              <a:ext uri="{FF2B5EF4-FFF2-40B4-BE49-F238E27FC236}">
                <a16:creationId xmlns:a16="http://schemas.microsoft.com/office/drawing/2014/main" id="{DD343C1A-45D5-B1EE-E5E1-CF1830B8E57C}"/>
              </a:ext>
            </a:extLst>
          </p:cNvPr>
          <p:cNvSpPr/>
          <p:nvPr/>
        </p:nvSpPr>
        <p:spPr>
          <a:xfrm>
            <a:off x="6026726" y="2001979"/>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E5E660E-31DE-CF56-14D6-ABBE772C48A0}"/>
              </a:ext>
            </a:extLst>
          </p:cNvPr>
          <p:cNvSpPr/>
          <p:nvPr/>
        </p:nvSpPr>
        <p:spPr>
          <a:xfrm>
            <a:off x="1773380" y="4662051"/>
            <a:ext cx="9116290" cy="19534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F69786AF-EDBE-855C-2D35-4EA35C1A8864}"/>
              </a:ext>
            </a:extLst>
          </p:cNvPr>
          <p:cNvSpPr/>
          <p:nvPr/>
        </p:nvSpPr>
        <p:spPr>
          <a:xfrm>
            <a:off x="2978726" y="2874815"/>
            <a:ext cx="2867891" cy="2909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a:extLst>
              <a:ext uri="{FF2B5EF4-FFF2-40B4-BE49-F238E27FC236}">
                <a16:creationId xmlns:a16="http://schemas.microsoft.com/office/drawing/2014/main" id="{307955FA-D6EC-07FC-4D31-2F850C8E9916}"/>
              </a:ext>
            </a:extLst>
          </p:cNvPr>
          <p:cNvSpPr/>
          <p:nvPr/>
        </p:nvSpPr>
        <p:spPr>
          <a:xfrm flipH="1">
            <a:off x="10543343" y="5241485"/>
            <a:ext cx="1052946" cy="457200"/>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E14EADC-2214-C55E-8664-A9A99E42251C}"/>
              </a:ext>
            </a:extLst>
          </p:cNvPr>
          <p:cNvSpPr/>
          <p:nvPr/>
        </p:nvSpPr>
        <p:spPr>
          <a:xfrm>
            <a:off x="8945335" y="2005692"/>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74483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146875" y="3037667"/>
            <a:ext cx="10554345" cy="1828800"/>
          </a:xfrm>
        </p:spPr>
        <p:txBody>
          <a:bodyPr>
            <a:normAutofit fontScale="90000"/>
          </a:bodyPr>
          <a:lstStyle/>
          <a:p>
            <a:r>
              <a:rPr lang="pt-BR" sz="4000" b="1">
                <a:ea typeface="+mj-lt"/>
                <a:cs typeface="+mj-lt"/>
              </a:rPr>
              <a:t>6. Cadastramento do nome do cargo ou função comissionada </a:t>
            </a:r>
            <a:br>
              <a:rPr lang="pt-BR" sz="4000" b="1">
                <a:ea typeface="+mj-lt"/>
                <a:cs typeface="+mj-lt"/>
              </a:rPr>
            </a:br>
            <a:r>
              <a:rPr lang="pt-BR" sz="2800" b="1"/>
              <a:t>Quem? Administrador Institucional Supervisor</a:t>
            </a:r>
            <a:br>
              <a:rPr lang="pt-BR" sz="4000" b="1"/>
            </a:br>
            <a:endParaRPr lang="pt-BR" b="1">
              <a:cs typeface="Calibri Light"/>
            </a:endParaRPr>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21</a:t>
            </a:fld>
            <a:endParaRPr lang="en-US"/>
          </a:p>
        </p:txBody>
      </p:sp>
    </p:spTree>
    <p:extLst>
      <p:ext uri="{BB962C8B-B14F-4D97-AF65-F5344CB8AC3E}">
        <p14:creationId xmlns:p14="http://schemas.microsoft.com/office/powerpoint/2010/main" val="4089189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22</a:t>
            </a:fld>
            <a:endParaRPr lang="en-US"/>
          </a:p>
        </p:txBody>
      </p:sp>
      <p:pic>
        <p:nvPicPr>
          <p:cNvPr id="6" name="Imagem 6" descr="Texto&#10;&#10;Descrição gerada automaticamente">
            <a:extLst>
              <a:ext uri="{FF2B5EF4-FFF2-40B4-BE49-F238E27FC236}">
                <a16:creationId xmlns:a16="http://schemas.microsoft.com/office/drawing/2014/main" id="{77ADBEFE-B1C1-60CF-C92A-4C6199850DF1}"/>
              </a:ext>
            </a:extLst>
          </p:cNvPr>
          <p:cNvPicPr>
            <a:picLocks noChangeAspect="1"/>
          </p:cNvPicPr>
          <p:nvPr/>
        </p:nvPicPr>
        <p:blipFill>
          <a:blip r:embed="rId2"/>
          <a:stretch>
            <a:fillRect/>
          </a:stretch>
        </p:blipFill>
        <p:spPr>
          <a:xfrm>
            <a:off x="858981" y="1205814"/>
            <a:ext cx="10474036" cy="4598770"/>
          </a:xfrm>
          <a:prstGeom prst="rect">
            <a:avLst/>
          </a:prstGeom>
        </p:spPr>
      </p:pic>
      <p:sp>
        <p:nvSpPr>
          <p:cNvPr id="3" name="CaixaDeTexto 2">
            <a:extLst>
              <a:ext uri="{FF2B5EF4-FFF2-40B4-BE49-F238E27FC236}">
                <a16:creationId xmlns:a16="http://schemas.microsoft.com/office/drawing/2014/main" id="{E9529AAE-FC26-9FD9-7EE9-AD12974073E9}"/>
              </a:ext>
            </a:extLst>
          </p:cNvPr>
          <p:cNvSpPr txBox="1"/>
          <p:nvPr/>
        </p:nvSpPr>
        <p:spPr>
          <a:xfrm>
            <a:off x="425570" y="6377796"/>
            <a:ext cx="6251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b="1" dirty="0">
                <a:latin typeface="Calibri Light"/>
              </a:rPr>
              <a:t>Fonte: Capítulo 4.1 do Manual do e-Agendas, página 20. </a:t>
            </a:r>
            <a:endParaRPr lang="pt-BR" sz="1600" dirty="0"/>
          </a:p>
        </p:txBody>
      </p:sp>
    </p:spTree>
    <p:extLst>
      <p:ext uri="{BB962C8B-B14F-4D97-AF65-F5344CB8AC3E}">
        <p14:creationId xmlns:p14="http://schemas.microsoft.com/office/powerpoint/2010/main" val="322257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23</a:t>
            </a:fld>
            <a:endParaRPr lang="en-US"/>
          </a:p>
        </p:txBody>
      </p:sp>
      <p:pic>
        <p:nvPicPr>
          <p:cNvPr id="9" name="Imagem 6" descr="Interface gráfica do usuário, Texto, Aplicativo, Email&#10;&#10;Descrição gerada automaticamente">
            <a:extLst>
              <a:ext uri="{FF2B5EF4-FFF2-40B4-BE49-F238E27FC236}">
                <a16:creationId xmlns:a16="http://schemas.microsoft.com/office/drawing/2014/main" id="{9CE89AB0-B299-A4B1-5C8F-E1D45A8416BD}"/>
              </a:ext>
            </a:extLst>
          </p:cNvPr>
          <p:cNvPicPr>
            <a:picLocks noChangeAspect="1"/>
          </p:cNvPicPr>
          <p:nvPr/>
        </p:nvPicPr>
        <p:blipFill>
          <a:blip r:embed="rId2"/>
          <a:stretch>
            <a:fillRect/>
          </a:stretch>
        </p:blipFill>
        <p:spPr>
          <a:xfrm>
            <a:off x="966354" y="1198396"/>
            <a:ext cx="10252363" cy="5274172"/>
          </a:xfrm>
          <a:prstGeom prst="rect">
            <a:avLst/>
          </a:prstGeom>
        </p:spPr>
      </p:pic>
      <p:sp>
        <p:nvSpPr>
          <p:cNvPr id="11" name="Retângulo 10">
            <a:extLst>
              <a:ext uri="{FF2B5EF4-FFF2-40B4-BE49-F238E27FC236}">
                <a16:creationId xmlns:a16="http://schemas.microsoft.com/office/drawing/2014/main" id="{61575967-C183-CFC0-9032-E9B48B3EDA8E}"/>
              </a:ext>
            </a:extLst>
          </p:cNvPr>
          <p:cNvSpPr/>
          <p:nvPr/>
        </p:nvSpPr>
        <p:spPr>
          <a:xfrm>
            <a:off x="5805053" y="2251360"/>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2807A4C1-AD30-3653-8C0F-450981692A24}"/>
              </a:ext>
            </a:extLst>
          </p:cNvPr>
          <p:cNvSpPr/>
          <p:nvPr/>
        </p:nvSpPr>
        <p:spPr>
          <a:xfrm>
            <a:off x="5805053" y="3422564"/>
            <a:ext cx="2479963" cy="2909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2F6768FF-3689-3E90-B26B-DD405B03FEE0}"/>
              </a:ext>
            </a:extLst>
          </p:cNvPr>
          <p:cNvSpPr/>
          <p:nvPr/>
        </p:nvSpPr>
        <p:spPr>
          <a:xfrm>
            <a:off x="8972549" y="2250621"/>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70606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descr="Interface gráfica do usuário, Texto, Aplicativo, Email&#10;&#10;Descrição gerada automaticamente">
            <a:extLst>
              <a:ext uri="{FF2B5EF4-FFF2-40B4-BE49-F238E27FC236}">
                <a16:creationId xmlns:a16="http://schemas.microsoft.com/office/drawing/2014/main" id="{43502561-A14B-4648-9158-341F33418E01}"/>
              </a:ext>
            </a:extLst>
          </p:cNvPr>
          <p:cNvPicPr>
            <a:picLocks noChangeAspect="1"/>
          </p:cNvPicPr>
          <p:nvPr/>
        </p:nvPicPr>
        <p:blipFill>
          <a:blip r:embed="rId2"/>
          <a:stretch>
            <a:fillRect/>
          </a:stretch>
        </p:blipFill>
        <p:spPr>
          <a:xfrm>
            <a:off x="1553936" y="1522956"/>
            <a:ext cx="9531927" cy="4343509"/>
          </a:xfrm>
          <a:prstGeom prst="rect">
            <a:avLst/>
          </a:prstGeom>
        </p:spPr>
      </p:pic>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24</a:t>
            </a:fld>
            <a:endParaRPr lang="en-US"/>
          </a:p>
        </p:txBody>
      </p:sp>
      <p:sp>
        <p:nvSpPr>
          <p:cNvPr id="5" name="Retângulo 4">
            <a:extLst>
              <a:ext uri="{FF2B5EF4-FFF2-40B4-BE49-F238E27FC236}">
                <a16:creationId xmlns:a16="http://schemas.microsoft.com/office/drawing/2014/main" id="{9D01BC41-9797-C403-BFB4-B20F692F0628}"/>
              </a:ext>
            </a:extLst>
          </p:cNvPr>
          <p:cNvSpPr/>
          <p:nvPr/>
        </p:nvSpPr>
        <p:spPr>
          <a:xfrm>
            <a:off x="6190011" y="2519051"/>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41CAD569-8EC8-5F00-4C21-939BA2E01082}"/>
              </a:ext>
            </a:extLst>
          </p:cNvPr>
          <p:cNvSpPr/>
          <p:nvPr/>
        </p:nvSpPr>
        <p:spPr>
          <a:xfrm>
            <a:off x="2951511" y="3391887"/>
            <a:ext cx="3602676" cy="2909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a Direita 13">
            <a:extLst>
              <a:ext uri="{FF2B5EF4-FFF2-40B4-BE49-F238E27FC236}">
                <a16:creationId xmlns:a16="http://schemas.microsoft.com/office/drawing/2014/main" id="{AD206D2A-7110-2115-0DE6-FE81066CB113}"/>
              </a:ext>
            </a:extLst>
          </p:cNvPr>
          <p:cNvSpPr/>
          <p:nvPr/>
        </p:nvSpPr>
        <p:spPr>
          <a:xfrm>
            <a:off x="6520825" y="4003235"/>
            <a:ext cx="1124196" cy="443593"/>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81A810B4-346C-A5B6-8667-E2589F49841D}"/>
              </a:ext>
            </a:extLst>
          </p:cNvPr>
          <p:cNvSpPr/>
          <p:nvPr/>
        </p:nvSpPr>
        <p:spPr>
          <a:xfrm>
            <a:off x="9149442" y="2536371"/>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83177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6" descr="Interface gráfica do usuário, Texto, Aplicativo, Email&#10;&#10;Descrição gerada automaticamente">
            <a:extLst>
              <a:ext uri="{FF2B5EF4-FFF2-40B4-BE49-F238E27FC236}">
                <a16:creationId xmlns:a16="http://schemas.microsoft.com/office/drawing/2014/main" id="{9FF9F42D-C29B-087A-1EBE-8D406C81BF8B}"/>
              </a:ext>
            </a:extLst>
          </p:cNvPr>
          <p:cNvPicPr>
            <a:picLocks noChangeAspect="1"/>
          </p:cNvPicPr>
          <p:nvPr/>
        </p:nvPicPr>
        <p:blipFill>
          <a:blip r:embed="rId2"/>
          <a:stretch>
            <a:fillRect/>
          </a:stretch>
        </p:blipFill>
        <p:spPr>
          <a:xfrm>
            <a:off x="1295399" y="923676"/>
            <a:ext cx="9274628" cy="5704612"/>
          </a:xfrm>
          <a:prstGeom prst="rect">
            <a:avLst/>
          </a:prstGeom>
        </p:spPr>
      </p:pic>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25</a:t>
            </a:fld>
            <a:endParaRPr lang="en-US"/>
          </a:p>
        </p:txBody>
      </p:sp>
      <p:sp>
        <p:nvSpPr>
          <p:cNvPr id="5" name="Retângulo 4">
            <a:extLst>
              <a:ext uri="{FF2B5EF4-FFF2-40B4-BE49-F238E27FC236}">
                <a16:creationId xmlns:a16="http://schemas.microsoft.com/office/drawing/2014/main" id="{9D01BC41-9797-C403-BFB4-B20F692F0628}"/>
              </a:ext>
            </a:extLst>
          </p:cNvPr>
          <p:cNvSpPr/>
          <p:nvPr/>
        </p:nvSpPr>
        <p:spPr>
          <a:xfrm>
            <a:off x="5740975" y="1825087"/>
            <a:ext cx="1163782" cy="3048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41CAD569-8EC8-5F00-4C21-939BA2E01082}"/>
              </a:ext>
            </a:extLst>
          </p:cNvPr>
          <p:cNvSpPr/>
          <p:nvPr/>
        </p:nvSpPr>
        <p:spPr>
          <a:xfrm>
            <a:off x="2638547" y="2779566"/>
            <a:ext cx="3602676" cy="29094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a Direita 8">
            <a:extLst>
              <a:ext uri="{FF2B5EF4-FFF2-40B4-BE49-F238E27FC236}">
                <a16:creationId xmlns:a16="http://schemas.microsoft.com/office/drawing/2014/main" id="{9C2FCD34-8134-2F3A-CC68-F4876802661A}"/>
              </a:ext>
            </a:extLst>
          </p:cNvPr>
          <p:cNvSpPr/>
          <p:nvPr/>
        </p:nvSpPr>
        <p:spPr>
          <a:xfrm flipH="1">
            <a:off x="3916664" y="5622484"/>
            <a:ext cx="1066554" cy="416379"/>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819F10E-0DC2-F5DE-717C-81F01B9CC86E}"/>
              </a:ext>
            </a:extLst>
          </p:cNvPr>
          <p:cNvSpPr/>
          <p:nvPr/>
        </p:nvSpPr>
        <p:spPr>
          <a:xfrm>
            <a:off x="1481939" y="4791444"/>
            <a:ext cx="1163782" cy="2231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E00CE312-0B53-E329-D94A-B6FF5DE62B41}"/>
              </a:ext>
            </a:extLst>
          </p:cNvPr>
          <p:cNvSpPr/>
          <p:nvPr/>
        </p:nvSpPr>
        <p:spPr>
          <a:xfrm>
            <a:off x="1481938" y="5390158"/>
            <a:ext cx="1163782" cy="2367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6DB66EA4-6330-C107-E756-BFA54A0636E2}"/>
              </a:ext>
            </a:extLst>
          </p:cNvPr>
          <p:cNvSpPr/>
          <p:nvPr/>
        </p:nvSpPr>
        <p:spPr>
          <a:xfrm>
            <a:off x="8686799" y="1842407"/>
            <a:ext cx="1292678" cy="285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25173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6E2A8FD4-108A-4B40-86F4-36894CF0247D}"/>
              </a:ext>
            </a:extLst>
          </p:cNvPr>
          <p:cNvSpPr>
            <a:spLocks noGrp="1"/>
          </p:cNvSpPr>
          <p:nvPr>
            <p:ph idx="1"/>
          </p:nvPr>
        </p:nvSpPr>
        <p:spPr>
          <a:xfrm>
            <a:off x="5059938" y="3135648"/>
            <a:ext cx="7520940" cy="3579849"/>
          </a:xfrm>
        </p:spPr>
        <p:txBody>
          <a:bodyPr vert="horz" lIns="91440" tIns="45720" rIns="91440" bIns="45720" rtlCol="0" anchor="t">
            <a:normAutofit/>
          </a:bodyPr>
          <a:lstStyle/>
          <a:p>
            <a:pPr marL="0" indent="0">
              <a:buNone/>
            </a:pPr>
            <a:r>
              <a:rPr lang="pt-BR" sz="3200" b="1">
                <a:solidFill>
                  <a:schemeClr val="accent3">
                    <a:lumMod val="50000"/>
                  </a:schemeClr>
                </a:solidFill>
                <a:latin typeface="Arial" panose="020B0604020202020204" pitchFamily="34" charset="0"/>
                <a:cs typeface="Arial" panose="020B0604020202020204" pitchFamily="34" charset="0"/>
              </a:rPr>
              <a:t>DÚVIDAS</a:t>
            </a:r>
            <a:endParaRPr lang="pt-BR" sz="3200">
              <a:solidFill>
                <a:schemeClr val="accent3">
                  <a:lumMod val="50000"/>
                </a:schemeClr>
              </a:solidFill>
              <a:latin typeface="Arial" panose="020B0604020202020204" pitchFamily="34" charset="0"/>
              <a:cs typeface="Arial" panose="020B0604020202020204" pitchFamily="34" charset="0"/>
            </a:endParaRPr>
          </a:p>
        </p:txBody>
      </p:sp>
      <p:sp>
        <p:nvSpPr>
          <p:cNvPr id="4" name="Espaço Reservado para Número de Slide 3">
            <a:extLst>
              <a:ext uri="{FF2B5EF4-FFF2-40B4-BE49-F238E27FC236}">
                <a16:creationId xmlns:a16="http://schemas.microsoft.com/office/drawing/2014/main" id="{0A5E7BF9-65DC-4B81-9A32-C9C3D47F474B}"/>
              </a:ext>
            </a:extLst>
          </p:cNvPr>
          <p:cNvSpPr>
            <a:spLocks noGrp="1"/>
          </p:cNvSpPr>
          <p:nvPr>
            <p:ph type="sldNum" sz="quarter" idx="12"/>
          </p:nvPr>
        </p:nvSpPr>
        <p:spPr/>
        <p:txBody>
          <a:bodyPr/>
          <a:lstStyle/>
          <a:p>
            <a:fld id="{2754ED01-E2A0-4C1E-8E21-014B99041579}" type="slidenum">
              <a:rPr lang="en-US" smtClean="0"/>
              <a:pPr/>
              <a:t>26</a:t>
            </a:fld>
            <a:endParaRPr lang="en-US"/>
          </a:p>
        </p:txBody>
      </p:sp>
      <p:sp>
        <p:nvSpPr>
          <p:cNvPr id="2" name="CaixaDeTexto 1">
            <a:extLst>
              <a:ext uri="{FF2B5EF4-FFF2-40B4-BE49-F238E27FC236}">
                <a16:creationId xmlns:a16="http://schemas.microsoft.com/office/drawing/2014/main" id="{C4CD35A6-D475-4724-9315-3F7EBD567E68}"/>
              </a:ext>
            </a:extLst>
          </p:cNvPr>
          <p:cNvSpPr txBox="1"/>
          <p:nvPr/>
        </p:nvSpPr>
        <p:spPr>
          <a:xfrm>
            <a:off x="6664270" y="5494396"/>
            <a:ext cx="4689530" cy="646331"/>
          </a:xfrm>
          <a:prstGeom prst="rect">
            <a:avLst/>
          </a:prstGeom>
          <a:noFill/>
        </p:spPr>
        <p:txBody>
          <a:bodyPr wrap="square" lIns="91440" tIns="45720" rIns="91440" bIns="45720" rtlCol="0" anchor="t">
            <a:spAutoFit/>
          </a:bodyPr>
          <a:lstStyle/>
          <a:p>
            <a:r>
              <a:rPr lang="pt-BR">
                <a:solidFill>
                  <a:schemeClr val="accent1">
                    <a:lumMod val="75000"/>
                  </a:schemeClr>
                </a:solidFill>
                <a:cs typeface="Calibri"/>
              </a:rPr>
              <a:t>Disponibilizar e-mail da unidade interna do órgão/entidade responsável</a:t>
            </a:r>
            <a:endParaRPr lang="pt-BR" err="1">
              <a:solidFill>
                <a:schemeClr val="accent1">
                  <a:lumMod val="75000"/>
                </a:schemeClr>
              </a:solidFill>
            </a:endParaRPr>
          </a:p>
        </p:txBody>
      </p:sp>
    </p:spTree>
    <p:extLst>
      <p:ext uri="{BB962C8B-B14F-4D97-AF65-F5344CB8AC3E}">
        <p14:creationId xmlns:p14="http://schemas.microsoft.com/office/powerpoint/2010/main" val="14662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270861" y="3154680"/>
            <a:ext cx="10554345" cy="548640"/>
          </a:xfrm>
        </p:spPr>
        <p:txBody>
          <a:bodyPr>
            <a:normAutofit fontScale="90000"/>
          </a:bodyPr>
          <a:lstStyle/>
          <a:p>
            <a:r>
              <a:rPr lang="pt-BR" sz="4000" b="1"/>
              <a:t>1. Por que cadastrar a estrutura dos cargos e funções?</a:t>
            </a:r>
            <a:endParaRPr lang="pt-BR" b="1"/>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3</a:t>
            </a:fld>
            <a:endParaRPr lang="en-US"/>
          </a:p>
        </p:txBody>
      </p:sp>
    </p:spTree>
    <p:extLst>
      <p:ext uri="{BB962C8B-B14F-4D97-AF65-F5344CB8AC3E}">
        <p14:creationId xmlns:p14="http://schemas.microsoft.com/office/powerpoint/2010/main" val="1339435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4</a:t>
            </a:fld>
            <a:endParaRPr lang="en-US"/>
          </a:p>
        </p:txBody>
      </p:sp>
      <p:sp>
        <p:nvSpPr>
          <p:cNvPr id="2" name="TextBox 1">
            <a:extLst>
              <a:ext uri="{FF2B5EF4-FFF2-40B4-BE49-F238E27FC236}">
                <a16:creationId xmlns:a16="http://schemas.microsoft.com/office/drawing/2014/main" id="{2CF87950-36AB-14CB-015F-B7912A3E9633}"/>
              </a:ext>
            </a:extLst>
          </p:cNvPr>
          <p:cNvSpPr txBox="1"/>
          <p:nvPr/>
        </p:nvSpPr>
        <p:spPr>
          <a:xfrm>
            <a:off x="180074" y="1690005"/>
            <a:ext cx="11805980" cy="880369"/>
          </a:xfrm>
          <a:prstGeom prst="rect">
            <a:avLst/>
          </a:prstGeom>
          <a:noFill/>
          <a:ln w="25400">
            <a:solidFill>
              <a:schemeClr val="tx1"/>
            </a:solidFill>
          </a:ln>
        </p:spPr>
        <p:txBody>
          <a:bodyPr wrap="square" lIns="91440" tIns="45720" rIns="91440" bIns="45720" rtlCol="0" anchor="t">
            <a:spAutoFit/>
          </a:bodyPr>
          <a:lstStyle/>
          <a:p>
            <a:pPr algn="ctr">
              <a:lnSpc>
                <a:spcPct val="150000"/>
              </a:lnSpc>
            </a:pPr>
            <a:r>
              <a:rPr lang="en-US" b="1"/>
              <a:t>OBJETIVO do SISTEMA e-AGENDAS</a:t>
            </a:r>
          </a:p>
          <a:p>
            <a:pPr algn="ctr">
              <a:lnSpc>
                <a:spcPct val="150000"/>
              </a:lnSpc>
            </a:pPr>
            <a:r>
              <a:rPr lang="en-US" err="1"/>
              <a:t>Viabilizar</a:t>
            </a:r>
            <a:r>
              <a:rPr lang="en-US"/>
              <a:t> </a:t>
            </a:r>
            <a:r>
              <a:rPr lang="en-US" b="1"/>
              <a:t>ACESSO ÀS INFORMAÇÕES </a:t>
            </a:r>
            <a:r>
              <a:rPr lang="en-US"/>
              <a:t>de </a:t>
            </a:r>
            <a:r>
              <a:rPr lang="en-US" b="1"/>
              <a:t>AGENDA</a:t>
            </a:r>
            <a:r>
              <a:rPr lang="en-US"/>
              <a:t> de </a:t>
            </a:r>
            <a:r>
              <a:rPr lang="en-US" b="1"/>
              <a:t>AGENTE PÚBLICO </a:t>
            </a:r>
            <a:r>
              <a:rPr lang="en-US"/>
              <a:t>de  forma </a:t>
            </a:r>
            <a:r>
              <a:rPr lang="en-US" b="1"/>
              <a:t>FÁCIL </a:t>
            </a:r>
            <a:r>
              <a:rPr lang="en-US"/>
              <a:t>e </a:t>
            </a:r>
            <a:r>
              <a:rPr lang="en-US" b="1"/>
              <a:t>CONFIÁVEL</a:t>
            </a:r>
            <a:r>
              <a:rPr lang="en-US"/>
              <a:t>  </a:t>
            </a:r>
          </a:p>
        </p:txBody>
      </p:sp>
      <p:sp>
        <p:nvSpPr>
          <p:cNvPr id="3" name="Título 1">
            <a:extLst>
              <a:ext uri="{FF2B5EF4-FFF2-40B4-BE49-F238E27FC236}">
                <a16:creationId xmlns:a16="http://schemas.microsoft.com/office/drawing/2014/main" id="{1925C9EC-5E4C-321D-F3FF-D8B7FF6CF456}"/>
              </a:ext>
            </a:extLst>
          </p:cNvPr>
          <p:cNvSpPr>
            <a:spLocks noGrp="1"/>
          </p:cNvSpPr>
          <p:nvPr>
            <p:ph type="title"/>
          </p:nvPr>
        </p:nvSpPr>
        <p:spPr>
          <a:xfrm>
            <a:off x="180074" y="976168"/>
            <a:ext cx="10554345" cy="548640"/>
          </a:xfrm>
        </p:spPr>
        <p:txBody>
          <a:bodyPr>
            <a:normAutofit fontScale="90000"/>
          </a:bodyPr>
          <a:lstStyle/>
          <a:p>
            <a:r>
              <a:rPr lang="pt-BR" sz="4000" b="1"/>
              <a:t>1. Por que cadastrar a estrutura dos cargos e funções?</a:t>
            </a:r>
            <a:endParaRPr lang="pt-BR" b="1"/>
          </a:p>
        </p:txBody>
      </p:sp>
      <p:sp>
        <p:nvSpPr>
          <p:cNvPr id="5" name="TextBox 4">
            <a:extLst>
              <a:ext uri="{FF2B5EF4-FFF2-40B4-BE49-F238E27FC236}">
                <a16:creationId xmlns:a16="http://schemas.microsoft.com/office/drawing/2014/main" id="{B69CD775-88EB-E335-2DFF-CA9A143DC17A}"/>
              </a:ext>
            </a:extLst>
          </p:cNvPr>
          <p:cNvSpPr txBox="1"/>
          <p:nvPr/>
        </p:nvSpPr>
        <p:spPr>
          <a:xfrm>
            <a:off x="-930834" y="3454594"/>
            <a:ext cx="7251405" cy="369332"/>
          </a:xfrm>
          <a:prstGeom prst="rect">
            <a:avLst/>
          </a:prstGeom>
          <a:noFill/>
        </p:spPr>
        <p:txBody>
          <a:bodyPr wrap="square" rtlCol="0">
            <a:spAutoFit/>
          </a:bodyPr>
          <a:lstStyle/>
          <a:p>
            <a:pPr algn="ctr"/>
            <a:r>
              <a:rPr lang="en-US"/>
              <a:t>Entre outros, </a:t>
            </a:r>
            <a:r>
              <a:rPr lang="en-US" err="1"/>
              <a:t>é</a:t>
            </a:r>
            <a:r>
              <a:rPr lang="en-US"/>
              <a:t> </a:t>
            </a:r>
            <a:r>
              <a:rPr lang="en-US" err="1"/>
              <a:t>necessário</a:t>
            </a:r>
            <a:r>
              <a:rPr lang="en-US"/>
              <a:t>  </a:t>
            </a:r>
            <a:r>
              <a:rPr lang="en-US" b="1"/>
              <a:t>CADASTRAMENTO PRECISO. </a:t>
            </a:r>
          </a:p>
        </p:txBody>
      </p:sp>
      <p:sp>
        <p:nvSpPr>
          <p:cNvPr id="7" name="TextBox 6">
            <a:extLst>
              <a:ext uri="{FF2B5EF4-FFF2-40B4-BE49-F238E27FC236}">
                <a16:creationId xmlns:a16="http://schemas.microsoft.com/office/drawing/2014/main" id="{9084446A-7766-2120-3F8C-D9B341E39BE6}"/>
              </a:ext>
            </a:extLst>
          </p:cNvPr>
          <p:cNvSpPr txBox="1"/>
          <p:nvPr/>
        </p:nvSpPr>
        <p:spPr>
          <a:xfrm>
            <a:off x="38092" y="4429331"/>
            <a:ext cx="2920261" cy="2031325"/>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US" b="1"/>
              <a:t>CARGO EFETIVO</a:t>
            </a:r>
          </a:p>
          <a:p>
            <a:endParaRPr lang="en-US" b="1"/>
          </a:p>
          <a:p>
            <a:pPr marL="285750" indent="-285750">
              <a:buFont typeface="Arial" panose="020B0604020202020204" pitchFamily="34" charset="0"/>
              <a:buChar char="•"/>
            </a:pPr>
            <a:r>
              <a:rPr lang="en-US" b="1"/>
              <a:t>CÓDIGO DO CARGO OU FUNÇÃO DE CONFIANÇA</a:t>
            </a:r>
          </a:p>
          <a:p>
            <a:endParaRPr lang="en-US" b="1"/>
          </a:p>
          <a:p>
            <a:pPr marL="285750" indent="-285750">
              <a:buFont typeface="Arial" panose="020B0604020202020204" pitchFamily="34" charset="0"/>
              <a:buChar char="•"/>
            </a:pPr>
            <a:r>
              <a:rPr lang="en-US" b="1"/>
              <a:t>NOME DO CARGO OU FUNÇÃO DE CONFIANÇA</a:t>
            </a:r>
          </a:p>
        </p:txBody>
      </p:sp>
      <p:sp>
        <p:nvSpPr>
          <p:cNvPr id="8" name="Down Arrow 7">
            <a:extLst>
              <a:ext uri="{FF2B5EF4-FFF2-40B4-BE49-F238E27FC236}">
                <a16:creationId xmlns:a16="http://schemas.microsoft.com/office/drawing/2014/main" id="{2FC65E18-9265-07DC-3855-F6EF4050B0CC}"/>
              </a:ext>
            </a:extLst>
          </p:cNvPr>
          <p:cNvSpPr/>
          <p:nvPr/>
        </p:nvSpPr>
        <p:spPr>
          <a:xfrm>
            <a:off x="3558916" y="2660974"/>
            <a:ext cx="451807" cy="797388"/>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4B7B60-69FF-E81E-117B-5B69D606B936}"/>
              </a:ext>
            </a:extLst>
          </p:cNvPr>
          <p:cNvSpPr txBox="1"/>
          <p:nvPr/>
        </p:nvSpPr>
        <p:spPr>
          <a:xfrm>
            <a:off x="3581401" y="4133981"/>
            <a:ext cx="3930406" cy="2585323"/>
          </a:xfrm>
          <a:prstGeom prst="rect">
            <a:avLst/>
          </a:prstGeom>
          <a:noFill/>
          <a:ln w="25400">
            <a:solidFill>
              <a:schemeClr val="tx1"/>
            </a:solidFill>
          </a:ln>
        </p:spPr>
        <p:txBody>
          <a:bodyPr wrap="square" rtlCol="0" anchor="ctr">
            <a:spAutoFit/>
          </a:bodyPr>
          <a:lstStyle/>
          <a:p>
            <a:pPr marL="285750" indent="-285750">
              <a:buFont typeface="Courier New" panose="02070309020205020404" pitchFamily="49" charset="0"/>
              <a:buChar char="o"/>
            </a:pPr>
            <a:r>
              <a:rPr lang="en-US" b="1"/>
              <a:t>São </a:t>
            </a:r>
            <a:r>
              <a:rPr lang="en-US" b="1" err="1"/>
              <a:t>informações</a:t>
            </a:r>
            <a:r>
              <a:rPr lang="en-US" b="1"/>
              <a:t> que </a:t>
            </a:r>
            <a:r>
              <a:rPr lang="en-US" b="1" err="1"/>
              <a:t>permitem</a:t>
            </a:r>
            <a:r>
              <a:rPr lang="en-US" b="1"/>
              <a:t> a </a:t>
            </a:r>
            <a:r>
              <a:rPr lang="en-US" b="1" err="1"/>
              <a:t>precisa</a:t>
            </a:r>
            <a:r>
              <a:rPr lang="en-US" b="1"/>
              <a:t>  </a:t>
            </a:r>
            <a:r>
              <a:rPr lang="en-US" b="1" err="1"/>
              <a:t>identificação</a:t>
            </a:r>
            <a:r>
              <a:rPr lang="en-US" b="1"/>
              <a:t> do </a:t>
            </a:r>
            <a:r>
              <a:rPr lang="en-US" b="1" err="1"/>
              <a:t>agente</a:t>
            </a:r>
            <a:r>
              <a:rPr lang="en-US" b="1"/>
              <a:t> </a:t>
            </a:r>
            <a:r>
              <a:rPr lang="en-US" b="1" err="1"/>
              <a:t>público</a:t>
            </a:r>
            <a:r>
              <a:rPr lang="en-US" b="1"/>
              <a:t> e do cargo </a:t>
            </a:r>
            <a:r>
              <a:rPr lang="en-US" b="1" err="1"/>
              <a:t>ocupado</a:t>
            </a:r>
            <a:endParaRPr lang="en-US" b="1"/>
          </a:p>
          <a:p>
            <a:pPr marL="285750" indent="-285750">
              <a:buFont typeface="Courier New" panose="02070309020205020404" pitchFamily="49" charset="0"/>
              <a:buChar char="o"/>
            </a:pPr>
            <a:endParaRPr lang="en-US" b="1"/>
          </a:p>
          <a:p>
            <a:pPr marL="285750" indent="-285750">
              <a:buFont typeface="Courier New" panose="02070309020205020404" pitchFamily="49" charset="0"/>
              <a:buChar char="o"/>
            </a:pPr>
            <a:r>
              <a:rPr lang="en-US" b="1">
                <a:highlight>
                  <a:srgbClr val="FFFF00"/>
                </a:highlight>
              </a:rPr>
              <a:t>O </a:t>
            </a:r>
            <a:r>
              <a:rPr lang="en-US" b="1" err="1">
                <a:highlight>
                  <a:srgbClr val="FFFF00"/>
                </a:highlight>
              </a:rPr>
              <a:t>registro</a:t>
            </a:r>
            <a:r>
              <a:rPr lang="en-US" b="1">
                <a:highlight>
                  <a:srgbClr val="FFFF00"/>
                </a:highlight>
              </a:rPr>
              <a:t> com </a:t>
            </a:r>
            <a:r>
              <a:rPr lang="en-US" b="1" err="1">
                <a:highlight>
                  <a:srgbClr val="FFFF00"/>
                </a:highlight>
              </a:rPr>
              <a:t>erro</a:t>
            </a:r>
            <a:r>
              <a:rPr lang="en-US" b="1">
                <a:highlight>
                  <a:srgbClr val="FFFF00"/>
                </a:highlight>
              </a:rPr>
              <a:t> no “NOME DO CARGO/FUNÇÃO”, </a:t>
            </a:r>
            <a:r>
              <a:rPr lang="en-US" b="1" err="1">
                <a:highlight>
                  <a:srgbClr val="FFFF00"/>
                </a:highlight>
              </a:rPr>
              <a:t>por</a:t>
            </a:r>
            <a:r>
              <a:rPr lang="en-US" b="1">
                <a:highlight>
                  <a:srgbClr val="FFFF00"/>
                </a:highlight>
              </a:rPr>
              <a:t> </a:t>
            </a:r>
            <a:r>
              <a:rPr lang="en-US" b="1" err="1">
                <a:highlight>
                  <a:srgbClr val="FFFF00"/>
                </a:highlight>
              </a:rPr>
              <a:t>exemplo</a:t>
            </a:r>
            <a:r>
              <a:rPr lang="en-US" b="1">
                <a:highlight>
                  <a:srgbClr val="FFFF00"/>
                </a:highlight>
              </a:rPr>
              <a:t>, </a:t>
            </a:r>
            <a:r>
              <a:rPr lang="en-US" b="1" err="1">
                <a:highlight>
                  <a:srgbClr val="FFFF00"/>
                </a:highlight>
              </a:rPr>
              <a:t>pode</a:t>
            </a:r>
            <a:r>
              <a:rPr lang="en-US" b="1">
                <a:highlight>
                  <a:srgbClr val="FFFF00"/>
                </a:highlight>
              </a:rPr>
              <a:t> </a:t>
            </a:r>
            <a:r>
              <a:rPr lang="en-US" b="1" err="1">
                <a:highlight>
                  <a:srgbClr val="FFFF00"/>
                </a:highlight>
              </a:rPr>
              <a:t>inviabilizar</a:t>
            </a:r>
            <a:r>
              <a:rPr lang="en-US" b="1">
                <a:highlight>
                  <a:srgbClr val="FFFF00"/>
                </a:highlight>
              </a:rPr>
              <a:t> </a:t>
            </a:r>
            <a:r>
              <a:rPr lang="en-US" b="1" err="1">
                <a:highlight>
                  <a:srgbClr val="FFFF00"/>
                </a:highlight>
              </a:rPr>
              <a:t>acesso</a:t>
            </a:r>
            <a:r>
              <a:rPr lang="en-US" b="1">
                <a:highlight>
                  <a:srgbClr val="FFFF00"/>
                </a:highlight>
              </a:rPr>
              <a:t> </a:t>
            </a:r>
            <a:r>
              <a:rPr lang="en-US" b="1" err="1">
                <a:highlight>
                  <a:srgbClr val="FFFF00"/>
                </a:highlight>
              </a:rPr>
              <a:t>ao</a:t>
            </a:r>
            <a:r>
              <a:rPr lang="en-US" b="1">
                <a:highlight>
                  <a:srgbClr val="FFFF00"/>
                </a:highlight>
              </a:rPr>
              <a:t> </a:t>
            </a:r>
            <a:r>
              <a:rPr lang="en-US" b="1" err="1">
                <a:highlight>
                  <a:srgbClr val="FFFF00"/>
                </a:highlight>
              </a:rPr>
              <a:t>histórico</a:t>
            </a:r>
            <a:r>
              <a:rPr lang="en-US" b="1">
                <a:highlight>
                  <a:srgbClr val="FFFF00"/>
                </a:highlight>
              </a:rPr>
              <a:t> de agendas dos </a:t>
            </a:r>
            <a:r>
              <a:rPr lang="en-US" b="1" err="1">
                <a:highlight>
                  <a:srgbClr val="FFFF00"/>
                </a:highlight>
              </a:rPr>
              <a:t>agentes</a:t>
            </a:r>
            <a:r>
              <a:rPr lang="en-US" b="1">
                <a:highlight>
                  <a:srgbClr val="FFFF00"/>
                </a:highlight>
              </a:rPr>
              <a:t> </a:t>
            </a:r>
            <a:r>
              <a:rPr lang="en-US" b="1" err="1">
                <a:highlight>
                  <a:srgbClr val="FFFF00"/>
                </a:highlight>
              </a:rPr>
              <a:t>públicos</a:t>
            </a:r>
            <a:r>
              <a:rPr lang="en-US" b="1">
                <a:highlight>
                  <a:srgbClr val="FFFF00"/>
                </a:highlight>
              </a:rPr>
              <a:t> que </a:t>
            </a:r>
            <a:r>
              <a:rPr lang="en-US" b="1" err="1">
                <a:highlight>
                  <a:srgbClr val="FFFF00"/>
                </a:highlight>
              </a:rPr>
              <a:t>ocuparam</a:t>
            </a:r>
            <a:r>
              <a:rPr lang="en-US" b="1">
                <a:highlight>
                  <a:srgbClr val="FFFF00"/>
                </a:highlight>
              </a:rPr>
              <a:t> </a:t>
            </a:r>
            <a:r>
              <a:rPr lang="en-US" b="1" err="1">
                <a:highlight>
                  <a:srgbClr val="FFFF00"/>
                </a:highlight>
              </a:rPr>
              <a:t>tal</a:t>
            </a:r>
            <a:r>
              <a:rPr lang="en-US" b="1">
                <a:highlight>
                  <a:srgbClr val="FFFF00"/>
                </a:highlight>
              </a:rPr>
              <a:t> cargo/</a:t>
            </a:r>
            <a:r>
              <a:rPr lang="en-US" b="1" err="1">
                <a:highlight>
                  <a:srgbClr val="FFFF00"/>
                </a:highlight>
              </a:rPr>
              <a:t>função</a:t>
            </a:r>
            <a:endParaRPr lang="en-US" b="1">
              <a:highlight>
                <a:srgbClr val="FFFF00"/>
              </a:highlight>
            </a:endParaRPr>
          </a:p>
        </p:txBody>
      </p:sp>
      <p:sp>
        <p:nvSpPr>
          <p:cNvPr id="10" name="Right Arrow 9">
            <a:extLst>
              <a:ext uri="{FF2B5EF4-FFF2-40B4-BE49-F238E27FC236}">
                <a16:creationId xmlns:a16="http://schemas.microsoft.com/office/drawing/2014/main" id="{2257AAD2-FCBC-9EDF-93FE-0625F3C24412}"/>
              </a:ext>
            </a:extLst>
          </p:cNvPr>
          <p:cNvSpPr/>
          <p:nvPr/>
        </p:nvSpPr>
        <p:spPr>
          <a:xfrm>
            <a:off x="2847731" y="5270810"/>
            <a:ext cx="662777" cy="369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B023361-8002-2620-ED6E-BEDDB51FDCE6}"/>
              </a:ext>
            </a:extLst>
          </p:cNvPr>
          <p:cNvPicPr>
            <a:picLocks noChangeAspect="1"/>
          </p:cNvPicPr>
          <p:nvPr/>
        </p:nvPicPr>
        <p:blipFill>
          <a:blip r:embed="rId3"/>
          <a:stretch>
            <a:fillRect/>
          </a:stretch>
        </p:blipFill>
        <p:spPr>
          <a:xfrm>
            <a:off x="7425076" y="3361839"/>
            <a:ext cx="8866255" cy="3362448"/>
          </a:xfrm>
          <a:prstGeom prst="rect">
            <a:avLst/>
          </a:prstGeom>
        </p:spPr>
      </p:pic>
      <p:sp>
        <p:nvSpPr>
          <p:cNvPr id="15" name="Right Arrow 14">
            <a:extLst>
              <a:ext uri="{FF2B5EF4-FFF2-40B4-BE49-F238E27FC236}">
                <a16:creationId xmlns:a16="http://schemas.microsoft.com/office/drawing/2014/main" id="{106F4CF9-D411-C839-7A14-D31E9BD74565}"/>
              </a:ext>
            </a:extLst>
          </p:cNvPr>
          <p:cNvSpPr/>
          <p:nvPr/>
        </p:nvSpPr>
        <p:spPr>
          <a:xfrm rot="20840725">
            <a:off x="7338490" y="5338922"/>
            <a:ext cx="662777" cy="369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012384F7-66E7-AA24-F60B-9D178587F1A5}"/>
              </a:ext>
            </a:extLst>
          </p:cNvPr>
          <p:cNvSpPr/>
          <p:nvPr/>
        </p:nvSpPr>
        <p:spPr>
          <a:xfrm rot="7574844">
            <a:off x="2490377" y="3912518"/>
            <a:ext cx="662777" cy="369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629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5</a:t>
            </a:fld>
            <a:endParaRPr lang="en-US"/>
          </a:p>
        </p:txBody>
      </p:sp>
      <p:sp>
        <p:nvSpPr>
          <p:cNvPr id="2" name="TextBox 1">
            <a:extLst>
              <a:ext uri="{FF2B5EF4-FFF2-40B4-BE49-F238E27FC236}">
                <a16:creationId xmlns:a16="http://schemas.microsoft.com/office/drawing/2014/main" id="{2CF87950-36AB-14CB-015F-B7912A3E9633}"/>
              </a:ext>
            </a:extLst>
          </p:cNvPr>
          <p:cNvSpPr txBox="1"/>
          <p:nvPr/>
        </p:nvSpPr>
        <p:spPr>
          <a:xfrm>
            <a:off x="180074" y="1690005"/>
            <a:ext cx="11805980" cy="880369"/>
          </a:xfrm>
          <a:prstGeom prst="rect">
            <a:avLst/>
          </a:prstGeom>
          <a:noFill/>
          <a:ln w="25400">
            <a:solidFill>
              <a:schemeClr val="tx1"/>
            </a:solidFill>
          </a:ln>
        </p:spPr>
        <p:txBody>
          <a:bodyPr wrap="square" lIns="91440" tIns="45720" rIns="91440" bIns="45720" rtlCol="0" anchor="t">
            <a:spAutoFit/>
          </a:bodyPr>
          <a:lstStyle/>
          <a:p>
            <a:pPr algn="ctr">
              <a:lnSpc>
                <a:spcPct val="150000"/>
              </a:lnSpc>
            </a:pPr>
            <a:r>
              <a:rPr lang="en-US" b="1"/>
              <a:t>OBJETIVO do SISTEMA e-AGENDAS</a:t>
            </a:r>
          </a:p>
          <a:p>
            <a:pPr algn="ctr">
              <a:lnSpc>
                <a:spcPct val="150000"/>
              </a:lnSpc>
            </a:pPr>
            <a:r>
              <a:rPr lang="en-US" err="1"/>
              <a:t>Viabilizar</a:t>
            </a:r>
            <a:r>
              <a:rPr lang="en-US"/>
              <a:t> </a:t>
            </a:r>
            <a:r>
              <a:rPr lang="en-US" b="1"/>
              <a:t>ACESSO ÀS INFORMAÇÕES </a:t>
            </a:r>
            <a:r>
              <a:rPr lang="en-US"/>
              <a:t>de </a:t>
            </a:r>
            <a:r>
              <a:rPr lang="en-US" b="1"/>
              <a:t>AGENDA</a:t>
            </a:r>
            <a:r>
              <a:rPr lang="en-US"/>
              <a:t> de </a:t>
            </a:r>
            <a:r>
              <a:rPr lang="en-US" b="1"/>
              <a:t>AGENTE PÚBLICO </a:t>
            </a:r>
            <a:r>
              <a:rPr lang="en-US"/>
              <a:t>de  forma </a:t>
            </a:r>
            <a:r>
              <a:rPr lang="en-US" b="1"/>
              <a:t>FÁCIL </a:t>
            </a:r>
            <a:r>
              <a:rPr lang="en-US"/>
              <a:t>e </a:t>
            </a:r>
            <a:r>
              <a:rPr lang="en-US" b="1"/>
              <a:t>CONFIÁVEL</a:t>
            </a:r>
            <a:r>
              <a:rPr lang="en-US"/>
              <a:t>  </a:t>
            </a:r>
          </a:p>
        </p:txBody>
      </p:sp>
      <p:sp>
        <p:nvSpPr>
          <p:cNvPr id="3" name="Título 1">
            <a:extLst>
              <a:ext uri="{FF2B5EF4-FFF2-40B4-BE49-F238E27FC236}">
                <a16:creationId xmlns:a16="http://schemas.microsoft.com/office/drawing/2014/main" id="{1925C9EC-5E4C-321D-F3FF-D8B7FF6CF456}"/>
              </a:ext>
            </a:extLst>
          </p:cNvPr>
          <p:cNvSpPr>
            <a:spLocks noGrp="1"/>
          </p:cNvSpPr>
          <p:nvPr>
            <p:ph type="title"/>
          </p:nvPr>
        </p:nvSpPr>
        <p:spPr>
          <a:xfrm>
            <a:off x="180074" y="976168"/>
            <a:ext cx="10554345" cy="548640"/>
          </a:xfrm>
        </p:spPr>
        <p:txBody>
          <a:bodyPr>
            <a:normAutofit fontScale="90000"/>
          </a:bodyPr>
          <a:lstStyle/>
          <a:p>
            <a:r>
              <a:rPr lang="pt-BR" sz="4000" b="1"/>
              <a:t>1. Por que cadastrar a estrutura dos cargos e funções?</a:t>
            </a:r>
            <a:endParaRPr lang="pt-BR" b="1"/>
          </a:p>
        </p:txBody>
      </p:sp>
      <p:sp>
        <p:nvSpPr>
          <p:cNvPr id="5" name="TextBox 4">
            <a:extLst>
              <a:ext uri="{FF2B5EF4-FFF2-40B4-BE49-F238E27FC236}">
                <a16:creationId xmlns:a16="http://schemas.microsoft.com/office/drawing/2014/main" id="{B69CD775-88EB-E335-2DFF-CA9A143DC17A}"/>
              </a:ext>
            </a:extLst>
          </p:cNvPr>
          <p:cNvSpPr txBox="1"/>
          <p:nvPr/>
        </p:nvSpPr>
        <p:spPr>
          <a:xfrm>
            <a:off x="1359195" y="3474532"/>
            <a:ext cx="7251405" cy="369332"/>
          </a:xfrm>
          <a:prstGeom prst="rect">
            <a:avLst/>
          </a:prstGeom>
          <a:noFill/>
        </p:spPr>
        <p:txBody>
          <a:bodyPr wrap="square" rtlCol="0">
            <a:spAutoFit/>
          </a:bodyPr>
          <a:lstStyle/>
          <a:p>
            <a:pPr algn="ctr"/>
            <a:r>
              <a:rPr lang="en-US"/>
              <a:t>Entre outros, </a:t>
            </a:r>
            <a:r>
              <a:rPr lang="en-US" err="1"/>
              <a:t>é</a:t>
            </a:r>
            <a:r>
              <a:rPr lang="en-US"/>
              <a:t> </a:t>
            </a:r>
            <a:r>
              <a:rPr lang="en-US" err="1"/>
              <a:t>necessário</a:t>
            </a:r>
            <a:r>
              <a:rPr lang="en-US"/>
              <a:t>  </a:t>
            </a:r>
            <a:r>
              <a:rPr lang="en-US" b="1"/>
              <a:t>CADASTRAMENTO PRECISO. </a:t>
            </a:r>
          </a:p>
        </p:txBody>
      </p:sp>
      <p:sp>
        <p:nvSpPr>
          <p:cNvPr id="7" name="TextBox 6">
            <a:extLst>
              <a:ext uri="{FF2B5EF4-FFF2-40B4-BE49-F238E27FC236}">
                <a16:creationId xmlns:a16="http://schemas.microsoft.com/office/drawing/2014/main" id="{9084446A-7766-2120-3F8C-D9B341E39BE6}"/>
              </a:ext>
            </a:extLst>
          </p:cNvPr>
          <p:cNvSpPr txBox="1"/>
          <p:nvPr/>
        </p:nvSpPr>
        <p:spPr>
          <a:xfrm>
            <a:off x="38092" y="4429331"/>
            <a:ext cx="3493477" cy="1477328"/>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r>
              <a:rPr lang="en-US" b="1"/>
              <a:t>CARGO EFETIVO</a:t>
            </a:r>
          </a:p>
          <a:p>
            <a:pPr marL="285750" indent="-285750">
              <a:buFont typeface="Arial" panose="020B0604020202020204" pitchFamily="34" charset="0"/>
              <a:buChar char="•"/>
            </a:pPr>
            <a:r>
              <a:rPr lang="en-US" b="1"/>
              <a:t>CÓDIGO DO CARGO OU FUNÇÃO DE CONFIANÇA</a:t>
            </a:r>
          </a:p>
          <a:p>
            <a:pPr marL="285750" indent="-285750">
              <a:buFont typeface="Arial" panose="020B0604020202020204" pitchFamily="34" charset="0"/>
              <a:buChar char="•"/>
            </a:pPr>
            <a:r>
              <a:rPr lang="en-US" b="1"/>
              <a:t>NOME DO CARGO OU FUNÇÃO DE CONFIANÇA</a:t>
            </a:r>
          </a:p>
        </p:txBody>
      </p:sp>
      <p:sp>
        <p:nvSpPr>
          <p:cNvPr id="8" name="Down Arrow 7">
            <a:extLst>
              <a:ext uri="{FF2B5EF4-FFF2-40B4-BE49-F238E27FC236}">
                <a16:creationId xmlns:a16="http://schemas.microsoft.com/office/drawing/2014/main" id="{2FC65E18-9265-07DC-3855-F6EF4050B0CC}"/>
              </a:ext>
            </a:extLst>
          </p:cNvPr>
          <p:cNvSpPr/>
          <p:nvPr/>
        </p:nvSpPr>
        <p:spPr>
          <a:xfrm>
            <a:off x="6002358" y="2631612"/>
            <a:ext cx="451807" cy="797388"/>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4B7B60-69FF-E81E-117B-5B69D606B936}"/>
              </a:ext>
            </a:extLst>
          </p:cNvPr>
          <p:cNvSpPr txBox="1"/>
          <p:nvPr/>
        </p:nvSpPr>
        <p:spPr>
          <a:xfrm>
            <a:off x="4355368" y="4145062"/>
            <a:ext cx="3930406" cy="2585323"/>
          </a:xfrm>
          <a:prstGeom prst="rect">
            <a:avLst/>
          </a:prstGeom>
          <a:noFill/>
          <a:ln w="25400">
            <a:solidFill>
              <a:schemeClr val="tx1"/>
            </a:solidFill>
          </a:ln>
        </p:spPr>
        <p:txBody>
          <a:bodyPr wrap="square" rtlCol="0" anchor="ctr">
            <a:spAutoFit/>
          </a:bodyPr>
          <a:lstStyle/>
          <a:p>
            <a:pPr marL="285750" indent="-285750">
              <a:buFont typeface="Courier New" panose="02070309020205020404" pitchFamily="49" charset="0"/>
              <a:buChar char="o"/>
            </a:pPr>
            <a:r>
              <a:rPr lang="en-US" b="1"/>
              <a:t>São </a:t>
            </a:r>
            <a:r>
              <a:rPr lang="en-US" b="1" err="1"/>
              <a:t>informações</a:t>
            </a:r>
            <a:r>
              <a:rPr lang="en-US" b="1"/>
              <a:t> que </a:t>
            </a:r>
            <a:r>
              <a:rPr lang="en-US" b="1" err="1"/>
              <a:t>permitem</a:t>
            </a:r>
            <a:r>
              <a:rPr lang="en-US" b="1"/>
              <a:t> a </a:t>
            </a:r>
            <a:r>
              <a:rPr lang="en-US" b="1" err="1"/>
              <a:t>precisa</a:t>
            </a:r>
            <a:r>
              <a:rPr lang="en-US" b="1"/>
              <a:t>  </a:t>
            </a:r>
            <a:r>
              <a:rPr lang="en-US" b="1" err="1"/>
              <a:t>identificação</a:t>
            </a:r>
            <a:r>
              <a:rPr lang="en-US" b="1"/>
              <a:t> do </a:t>
            </a:r>
            <a:r>
              <a:rPr lang="en-US" b="1" err="1"/>
              <a:t>agente</a:t>
            </a:r>
            <a:r>
              <a:rPr lang="en-US" b="1"/>
              <a:t> </a:t>
            </a:r>
            <a:r>
              <a:rPr lang="en-US" b="1" err="1"/>
              <a:t>público</a:t>
            </a:r>
            <a:r>
              <a:rPr lang="en-US" b="1"/>
              <a:t> e do cargo </a:t>
            </a:r>
            <a:r>
              <a:rPr lang="en-US" b="1" err="1"/>
              <a:t>ocupado</a:t>
            </a:r>
            <a:endParaRPr lang="en-US" b="1"/>
          </a:p>
          <a:p>
            <a:pPr marL="285750" indent="-285750">
              <a:buFont typeface="Courier New" panose="02070309020205020404" pitchFamily="49" charset="0"/>
              <a:buChar char="o"/>
            </a:pPr>
            <a:endParaRPr lang="en-US" b="1"/>
          </a:p>
          <a:p>
            <a:pPr marL="285750" indent="-285750">
              <a:buFont typeface="Courier New" panose="02070309020205020404" pitchFamily="49" charset="0"/>
              <a:buChar char="o"/>
            </a:pPr>
            <a:r>
              <a:rPr lang="en-US" b="1">
                <a:highlight>
                  <a:srgbClr val="FFFF00"/>
                </a:highlight>
              </a:rPr>
              <a:t>O </a:t>
            </a:r>
            <a:r>
              <a:rPr lang="en-US" b="1" err="1">
                <a:highlight>
                  <a:srgbClr val="FFFF00"/>
                </a:highlight>
              </a:rPr>
              <a:t>registro</a:t>
            </a:r>
            <a:r>
              <a:rPr lang="en-US" b="1">
                <a:highlight>
                  <a:srgbClr val="FFFF00"/>
                </a:highlight>
              </a:rPr>
              <a:t> com </a:t>
            </a:r>
            <a:r>
              <a:rPr lang="en-US" b="1" err="1">
                <a:highlight>
                  <a:srgbClr val="FFFF00"/>
                </a:highlight>
              </a:rPr>
              <a:t>erro</a:t>
            </a:r>
            <a:r>
              <a:rPr lang="en-US" b="1">
                <a:highlight>
                  <a:srgbClr val="FFFF00"/>
                </a:highlight>
              </a:rPr>
              <a:t> no “NOME DO CARGO/FUNÇÃO”, </a:t>
            </a:r>
            <a:r>
              <a:rPr lang="en-US" b="1" err="1">
                <a:highlight>
                  <a:srgbClr val="FFFF00"/>
                </a:highlight>
              </a:rPr>
              <a:t>por</a:t>
            </a:r>
            <a:r>
              <a:rPr lang="en-US" b="1">
                <a:highlight>
                  <a:srgbClr val="FFFF00"/>
                </a:highlight>
              </a:rPr>
              <a:t> </a:t>
            </a:r>
            <a:r>
              <a:rPr lang="en-US" b="1" err="1">
                <a:highlight>
                  <a:srgbClr val="FFFF00"/>
                </a:highlight>
              </a:rPr>
              <a:t>exemplo</a:t>
            </a:r>
            <a:r>
              <a:rPr lang="en-US" b="1">
                <a:highlight>
                  <a:srgbClr val="FFFF00"/>
                </a:highlight>
              </a:rPr>
              <a:t>, </a:t>
            </a:r>
            <a:r>
              <a:rPr lang="en-US" b="1" err="1">
                <a:highlight>
                  <a:srgbClr val="FFFF00"/>
                </a:highlight>
              </a:rPr>
              <a:t>pode</a:t>
            </a:r>
            <a:r>
              <a:rPr lang="en-US" b="1">
                <a:highlight>
                  <a:srgbClr val="FFFF00"/>
                </a:highlight>
              </a:rPr>
              <a:t> </a:t>
            </a:r>
            <a:r>
              <a:rPr lang="en-US" b="1" err="1">
                <a:highlight>
                  <a:srgbClr val="FFFF00"/>
                </a:highlight>
              </a:rPr>
              <a:t>inviabilizar</a:t>
            </a:r>
            <a:r>
              <a:rPr lang="en-US" b="1">
                <a:highlight>
                  <a:srgbClr val="FFFF00"/>
                </a:highlight>
              </a:rPr>
              <a:t> </a:t>
            </a:r>
            <a:r>
              <a:rPr lang="en-US" b="1" err="1">
                <a:highlight>
                  <a:srgbClr val="FFFF00"/>
                </a:highlight>
              </a:rPr>
              <a:t>acesso</a:t>
            </a:r>
            <a:r>
              <a:rPr lang="en-US" b="1">
                <a:highlight>
                  <a:srgbClr val="FFFF00"/>
                </a:highlight>
              </a:rPr>
              <a:t> </a:t>
            </a:r>
            <a:r>
              <a:rPr lang="en-US" b="1" err="1">
                <a:highlight>
                  <a:srgbClr val="FFFF00"/>
                </a:highlight>
              </a:rPr>
              <a:t>ao</a:t>
            </a:r>
            <a:r>
              <a:rPr lang="en-US" b="1">
                <a:highlight>
                  <a:srgbClr val="FFFF00"/>
                </a:highlight>
              </a:rPr>
              <a:t> </a:t>
            </a:r>
            <a:r>
              <a:rPr lang="en-US" b="1" err="1">
                <a:highlight>
                  <a:srgbClr val="FFFF00"/>
                </a:highlight>
              </a:rPr>
              <a:t>histórico</a:t>
            </a:r>
            <a:r>
              <a:rPr lang="en-US" b="1">
                <a:highlight>
                  <a:srgbClr val="FFFF00"/>
                </a:highlight>
              </a:rPr>
              <a:t> de agendas dos </a:t>
            </a:r>
            <a:r>
              <a:rPr lang="en-US" b="1" err="1">
                <a:highlight>
                  <a:srgbClr val="FFFF00"/>
                </a:highlight>
              </a:rPr>
              <a:t>agentes</a:t>
            </a:r>
            <a:r>
              <a:rPr lang="en-US" b="1">
                <a:highlight>
                  <a:srgbClr val="FFFF00"/>
                </a:highlight>
              </a:rPr>
              <a:t> </a:t>
            </a:r>
            <a:r>
              <a:rPr lang="en-US" b="1" err="1">
                <a:highlight>
                  <a:srgbClr val="FFFF00"/>
                </a:highlight>
              </a:rPr>
              <a:t>públicos</a:t>
            </a:r>
            <a:r>
              <a:rPr lang="en-US" b="1">
                <a:highlight>
                  <a:srgbClr val="FFFF00"/>
                </a:highlight>
              </a:rPr>
              <a:t> que </a:t>
            </a:r>
            <a:r>
              <a:rPr lang="en-US" b="1" err="1">
                <a:highlight>
                  <a:srgbClr val="FFFF00"/>
                </a:highlight>
              </a:rPr>
              <a:t>ocuparam</a:t>
            </a:r>
            <a:r>
              <a:rPr lang="en-US" b="1">
                <a:highlight>
                  <a:srgbClr val="FFFF00"/>
                </a:highlight>
              </a:rPr>
              <a:t> </a:t>
            </a:r>
            <a:r>
              <a:rPr lang="en-US" b="1" err="1">
                <a:highlight>
                  <a:srgbClr val="FFFF00"/>
                </a:highlight>
              </a:rPr>
              <a:t>tal</a:t>
            </a:r>
            <a:r>
              <a:rPr lang="en-US" b="1">
                <a:highlight>
                  <a:srgbClr val="FFFF00"/>
                </a:highlight>
              </a:rPr>
              <a:t> cargo/</a:t>
            </a:r>
            <a:r>
              <a:rPr lang="en-US" b="1" err="1">
                <a:highlight>
                  <a:srgbClr val="FFFF00"/>
                </a:highlight>
              </a:rPr>
              <a:t>função</a:t>
            </a:r>
            <a:endParaRPr lang="en-US" b="1">
              <a:highlight>
                <a:srgbClr val="FFFF00"/>
              </a:highlight>
            </a:endParaRPr>
          </a:p>
        </p:txBody>
      </p:sp>
      <p:sp>
        <p:nvSpPr>
          <p:cNvPr id="10" name="Right Arrow 9">
            <a:extLst>
              <a:ext uri="{FF2B5EF4-FFF2-40B4-BE49-F238E27FC236}">
                <a16:creationId xmlns:a16="http://schemas.microsoft.com/office/drawing/2014/main" id="{2257AAD2-FCBC-9EDF-93FE-0625F3C24412}"/>
              </a:ext>
            </a:extLst>
          </p:cNvPr>
          <p:cNvSpPr/>
          <p:nvPr/>
        </p:nvSpPr>
        <p:spPr>
          <a:xfrm>
            <a:off x="3589009" y="4983329"/>
            <a:ext cx="662777" cy="369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Turn Arrow 12">
            <a:extLst>
              <a:ext uri="{FF2B5EF4-FFF2-40B4-BE49-F238E27FC236}">
                <a16:creationId xmlns:a16="http://schemas.microsoft.com/office/drawing/2014/main" id="{EC9BBD3B-0A41-F0AF-BAFD-6B0F16BB08F1}"/>
              </a:ext>
            </a:extLst>
          </p:cNvPr>
          <p:cNvSpPr/>
          <p:nvPr/>
        </p:nvSpPr>
        <p:spPr>
          <a:xfrm flipV="1">
            <a:off x="7955244" y="6232403"/>
            <a:ext cx="2743200" cy="429203"/>
          </a:xfrm>
          <a:prstGeom prst="utur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083876D-A26A-3E66-0268-9A25D0048125}"/>
              </a:ext>
            </a:extLst>
          </p:cNvPr>
          <p:cNvSpPr txBox="1"/>
          <p:nvPr/>
        </p:nvSpPr>
        <p:spPr>
          <a:xfrm>
            <a:off x="8389356" y="3205742"/>
            <a:ext cx="3596698" cy="2585323"/>
          </a:xfrm>
          <a:prstGeom prst="rect">
            <a:avLst/>
          </a:prstGeom>
          <a:noFill/>
          <a:ln w="25400">
            <a:solidFill>
              <a:schemeClr val="tx1"/>
            </a:solidFill>
          </a:ln>
        </p:spPr>
        <p:txBody>
          <a:bodyPr wrap="square" lIns="91440" tIns="45720" rIns="91440" bIns="45720" rtlCol="0" anchor="ctr">
            <a:spAutoFit/>
          </a:bodyPr>
          <a:lstStyle/>
          <a:p>
            <a:pPr marL="285750" indent="-285750">
              <a:buFont typeface="Courier New" panose="02070309020205020404" pitchFamily="49" charset="0"/>
              <a:buChar char="o"/>
            </a:pPr>
            <a:r>
              <a:rPr lang="en-US" b="1" err="1">
                <a:highlight>
                  <a:srgbClr val="00FFFF"/>
                </a:highlight>
              </a:rPr>
              <a:t>Registro</a:t>
            </a:r>
            <a:r>
              <a:rPr lang="en-US" b="1">
                <a:highlight>
                  <a:srgbClr val="00FFFF"/>
                </a:highlight>
              </a:rPr>
              <a:t> </a:t>
            </a:r>
            <a:r>
              <a:rPr lang="en-US" b="1" err="1">
                <a:highlight>
                  <a:srgbClr val="00FFFF"/>
                </a:highlight>
              </a:rPr>
              <a:t>prévio</a:t>
            </a:r>
            <a:r>
              <a:rPr lang="en-US" b="1">
                <a:highlight>
                  <a:srgbClr val="00FFFF"/>
                </a:highlight>
              </a:rPr>
              <a:t> e </a:t>
            </a:r>
            <a:r>
              <a:rPr lang="en-US" b="1" err="1">
                <a:highlight>
                  <a:srgbClr val="00FFFF"/>
                </a:highlight>
              </a:rPr>
              <a:t>centralizado</a:t>
            </a:r>
            <a:r>
              <a:rPr lang="en-US" b="1">
                <a:highlight>
                  <a:srgbClr val="00FFFF"/>
                </a:highlight>
              </a:rPr>
              <a:t> de tais </a:t>
            </a:r>
            <a:r>
              <a:rPr lang="en-US" b="1" err="1">
                <a:highlight>
                  <a:srgbClr val="00FFFF"/>
                </a:highlight>
              </a:rPr>
              <a:t>informações</a:t>
            </a:r>
            <a:r>
              <a:rPr lang="en-US" b="1">
                <a:highlight>
                  <a:srgbClr val="00FFFF"/>
                </a:highlight>
              </a:rPr>
              <a:t> </a:t>
            </a:r>
            <a:r>
              <a:rPr lang="en-US" b="1" err="1">
                <a:highlight>
                  <a:srgbClr val="00FFFF"/>
                </a:highlight>
              </a:rPr>
              <a:t>deve</a:t>
            </a:r>
            <a:r>
              <a:rPr lang="en-US" b="1">
                <a:highlight>
                  <a:srgbClr val="00FFFF"/>
                </a:highlight>
              </a:rPr>
              <a:t> ser </a:t>
            </a:r>
            <a:r>
              <a:rPr lang="en-US" b="1" err="1">
                <a:highlight>
                  <a:srgbClr val="00FFFF"/>
                </a:highlight>
              </a:rPr>
              <a:t>feito</a:t>
            </a:r>
            <a:r>
              <a:rPr lang="en-US" b="1">
                <a:highlight>
                  <a:srgbClr val="00FFFF"/>
                </a:highlight>
              </a:rPr>
              <a:t> </a:t>
            </a:r>
            <a:r>
              <a:rPr lang="en-US" b="1" err="1">
                <a:highlight>
                  <a:srgbClr val="00FFFF"/>
                </a:highlight>
              </a:rPr>
              <a:t>pelos</a:t>
            </a:r>
            <a:r>
              <a:rPr lang="en-US" b="1">
                <a:highlight>
                  <a:srgbClr val="00FFFF"/>
                </a:highlight>
              </a:rPr>
              <a:t> </a:t>
            </a:r>
            <a:r>
              <a:rPr lang="en-US" b="1" err="1">
                <a:highlight>
                  <a:srgbClr val="00FFFF"/>
                </a:highlight>
              </a:rPr>
              <a:t>Administradores</a:t>
            </a:r>
            <a:r>
              <a:rPr lang="en-US" b="1">
                <a:highlight>
                  <a:srgbClr val="00FFFF"/>
                </a:highlight>
              </a:rPr>
              <a:t> </a:t>
            </a:r>
            <a:r>
              <a:rPr lang="en-US" b="1" err="1">
                <a:highlight>
                  <a:srgbClr val="00FFFF"/>
                </a:highlight>
              </a:rPr>
              <a:t>Institucionais</a:t>
            </a:r>
            <a:r>
              <a:rPr lang="en-US" b="1">
                <a:highlight>
                  <a:srgbClr val="00FFFF"/>
                </a:highlight>
              </a:rPr>
              <a:t> </a:t>
            </a:r>
            <a:r>
              <a:rPr lang="en-US" b="1" err="1">
                <a:highlight>
                  <a:srgbClr val="00FFFF"/>
                </a:highlight>
              </a:rPr>
              <a:t>Supervisores</a:t>
            </a:r>
            <a:endParaRPr lang="en-US" b="1">
              <a:highlight>
                <a:srgbClr val="00FFFF"/>
              </a:highlight>
            </a:endParaRPr>
          </a:p>
          <a:p>
            <a:pPr marL="285750" indent="-285750">
              <a:buFont typeface="Courier New" panose="02070309020205020404" pitchFamily="49" charset="0"/>
              <a:buChar char="o"/>
            </a:pPr>
            <a:endParaRPr lang="en-US" b="1">
              <a:highlight>
                <a:srgbClr val="00FFFF"/>
              </a:highlight>
            </a:endParaRPr>
          </a:p>
          <a:p>
            <a:pPr marL="285750" indent="-285750">
              <a:buFont typeface="Courier New" panose="02070309020205020404" pitchFamily="49" charset="0"/>
              <a:buChar char="o"/>
            </a:pPr>
            <a:r>
              <a:rPr lang="en-US" b="1">
                <a:highlight>
                  <a:srgbClr val="00FFFF"/>
                </a:highlight>
              </a:rPr>
              <a:t>No </a:t>
            </a:r>
            <a:r>
              <a:rPr lang="en-US" b="1" err="1">
                <a:highlight>
                  <a:srgbClr val="00FFFF"/>
                </a:highlight>
              </a:rPr>
              <a:t>formulário</a:t>
            </a:r>
            <a:r>
              <a:rPr lang="en-US" b="1">
                <a:highlight>
                  <a:srgbClr val="00FFFF"/>
                </a:highlight>
              </a:rPr>
              <a:t> de </a:t>
            </a:r>
            <a:r>
              <a:rPr lang="en-US" b="1" err="1">
                <a:highlight>
                  <a:srgbClr val="00FFFF"/>
                </a:highlight>
              </a:rPr>
              <a:t>registro</a:t>
            </a:r>
            <a:r>
              <a:rPr lang="en-US" b="1">
                <a:highlight>
                  <a:srgbClr val="00FFFF"/>
                </a:highlight>
              </a:rPr>
              <a:t> dos APOs, tais </a:t>
            </a:r>
            <a:r>
              <a:rPr lang="en-US" b="1" err="1">
                <a:highlight>
                  <a:srgbClr val="00FFFF"/>
                </a:highlight>
              </a:rPr>
              <a:t>informações</a:t>
            </a:r>
            <a:r>
              <a:rPr lang="en-US" b="1">
                <a:highlight>
                  <a:srgbClr val="00FFFF"/>
                </a:highlight>
              </a:rPr>
              <a:t> </a:t>
            </a:r>
            <a:r>
              <a:rPr lang="en-US" b="1" err="1">
                <a:highlight>
                  <a:srgbClr val="00FFFF"/>
                </a:highlight>
              </a:rPr>
              <a:t>aparecem</a:t>
            </a:r>
            <a:r>
              <a:rPr lang="en-US" b="1">
                <a:highlight>
                  <a:srgbClr val="00FFFF"/>
                </a:highlight>
              </a:rPr>
              <a:t> </a:t>
            </a:r>
            <a:r>
              <a:rPr lang="en-US" b="1" err="1">
                <a:highlight>
                  <a:srgbClr val="00FFFF"/>
                </a:highlight>
              </a:rPr>
              <a:t>em</a:t>
            </a:r>
            <a:r>
              <a:rPr lang="en-US" b="1">
                <a:highlight>
                  <a:srgbClr val="00FFFF"/>
                </a:highlight>
              </a:rPr>
              <a:t> </a:t>
            </a:r>
            <a:r>
              <a:rPr lang="en-US" b="1" err="1">
                <a:highlight>
                  <a:srgbClr val="00FFFF"/>
                </a:highlight>
              </a:rPr>
              <a:t>lista</a:t>
            </a:r>
            <a:r>
              <a:rPr lang="en-US" b="1">
                <a:highlight>
                  <a:srgbClr val="00FFFF"/>
                </a:highlight>
              </a:rPr>
              <a:t>, </a:t>
            </a:r>
            <a:r>
              <a:rPr lang="en-US" b="1" err="1">
                <a:highlight>
                  <a:srgbClr val="00FFFF"/>
                </a:highlight>
              </a:rPr>
              <a:t>sendo</a:t>
            </a:r>
            <a:r>
              <a:rPr lang="en-US" b="1">
                <a:highlight>
                  <a:srgbClr val="00FFFF"/>
                </a:highlight>
              </a:rPr>
              <a:t> </a:t>
            </a:r>
            <a:r>
              <a:rPr lang="en-US" b="1" err="1">
                <a:highlight>
                  <a:srgbClr val="00FFFF"/>
                </a:highlight>
              </a:rPr>
              <a:t>necessário</a:t>
            </a:r>
            <a:r>
              <a:rPr lang="en-US" b="1">
                <a:highlight>
                  <a:srgbClr val="00FFFF"/>
                </a:highlight>
              </a:rPr>
              <a:t> </a:t>
            </a:r>
            <a:r>
              <a:rPr lang="en-US" b="1" err="1">
                <a:highlight>
                  <a:srgbClr val="00FFFF"/>
                </a:highlight>
              </a:rPr>
              <a:t>apenas</a:t>
            </a:r>
            <a:r>
              <a:rPr lang="en-US" b="1">
                <a:highlight>
                  <a:srgbClr val="00FFFF"/>
                </a:highlight>
              </a:rPr>
              <a:t> </a:t>
            </a:r>
            <a:r>
              <a:rPr lang="en-US" b="1" err="1">
                <a:highlight>
                  <a:srgbClr val="00FFFF"/>
                </a:highlight>
              </a:rPr>
              <a:t>clicar</a:t>
            </a:r>
            <a:endParaRPr lang="en-US" b="1">
              <a:highlight>
                <a:srgbClr val="00FFFF"/>
              </a:highlight>
            </a:endParaRPr>
          </a:p>
        </p:txBody>
      </p:sp>
      <p:sp>
        <p:nvSpPr>
          <p:cNvPr id="12" name="TextBox 11">
            <a:extLst>
              <a:ext uri="{FF2B5EF4-FFF2-40B4-BE49-F238E27FC236}">
                <a16:creationId xmlns:a16="http://schemas.microsoft.com/office/drawing/2014/main" id="{E621BFC4-12DE-6DA3-82A9-6F4F9E57A88D}"/>
              </a:ext>
            </a:extLst>
          </p:cNvPr>
          <p:cNvSpPr txBox="1"/>
          <p:nvPr/>
        </p:nvSpPr>
        <p:spPr>
          <a:xfrm>
            <a:off x="7619190" y="6232403"/>
            <a:ext cx="3353610" cy="369332"/>
          </a:xfrm>
          <a:prstGeom prst="rect">
            <a:avLst/>
          </a:prstGeom>
          <a:noFill/>
        </p:spPr>
        <p:txBody>
          <a:bodyPr wrap="square" lIns="91440" tIns="45720" rIns="91440" bIns="45720" rtlCol="0" anchor="t">
            <a:spAutoFit/>
          </a:bodyPr>
          <a:lstStyle/>
          <a:p>
            <a:pPr algn="ctr"/>
            <a:r>
              <a:rPr lang="en-US" b="1">
                <a:highlight>
                  <a:srgbClr val="00FFFF"/>
                </a:highlight>
                <a:ea typeface="+mn-lt"/>
                <a:cs typeface="+mn-lt"/>
              </a:rPr>
              <a:t>PARA EVITAR ERROS</a:t>
            </a:r>
            <a:endParaRPr lang="pt-BR"/>
          </a:p>
        </p:txBody>
      </p:sp>
    </p:spTree>
    <p:extLst>
      <p:ext uri="{BB962C8B-B14F-4D97-AF65-F5344CB8AC3E}">
        <p14:creationId xmlns:p14="http://schemas.microsoft.com/office/powerpoint/2010/main" val="3109831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6</a:t>
            </a:fld>
            <a:endParaRPr lang="en-US"/>
          </a:p>
        </p:txBody>
      </p:sp>
      <p:pic>
        <p:nvPicPr>
          <p:cNvPr id="6" name="Imagem 6" descr="Texto&#10;&#10;Descrição gerada automaticamente">
            <a:extLst>
              <a:ext uri="{FF2B5EF4-FFF2-40B4-BE49-F238E27FC236}">
                <a16:creationId xmlns:a16="http://schemas.microsoft.com/office/drawing/2014/main" id="{AB5CF70D-95EF-C63E-A55F-15F4792C4C42}"/>
              </a:ext>
            </a:extLst>
          </p:cNvPr>
          <p:cNvPicPr>
            <a:picLocks noChangeAspect="1"/>
          </p:cNvPicPr>
          <p:nvPr/>
        </p:nvPicPr>
        <p:blipFill>
          <a:blip r:embed="rId2"/>
          <a:stretch>
            <a:fillRect/>
          </a:stretch>
        </p:blipFill>
        <p:spPr>
          <a:xfrm>
            <a:off x="914400" y="1299387"/>
            <a:ext cx="10210800" cy="4896533"/>
          </a:xfrm>
          <a:prstGeom prst="rect">
            <a:avLst/>
          </a:prstGeom>
        </p:spPr>
      </p:pic>
      <p:sp>
        <p:nvSpPr>
          <p:cNvPr id="3" name="Título 1">
            <a:extLst>
              <a:ext uri="{FF2B5EF4-FFF2-40B4-BE49-F238E27FC236}">
                <a16:creationId xmlns:a16="http://schemas.microsoft.com/office/drawing/2014/main" id="{316FB49C-E1FC-1EDC-BEFB-AEEBDC743E93}"/>
              </a:ext>
            </a:extLst>
          </p:cNvPr>
          <p:cNvSpPr>
            <a:spLocks noGrp="1"/>
          </p:cNvSpPr>
          <p:nvPr>
            <p:ph type="title"/>
          </p:nvPr>
        </p:nvSpPr>
        <p:spPr>
          <a:xfrm>
            <a:off x="480106" y="6447095"/>
            <a:ext cx="10554345" cy="548640"/>
          </a:xfrm>
        </p:spPr>
        <p:txBody>
          <a:bodyPr>
            <a:normAutofit fontScale="90000"/>
          </a:bodyPr>
          <a:lstStyle/>
          <a:p>
            <a:r>
              <a:rPr lang="pt-BR" sz="1600" b="1" dirty="0"/>
              <a:t>Fonte: Capítulo 4.1 do Manual do e-Agendas, página 19.</a:t>
            </a:r>
            <a:r>
              <a:rPr lang="pt-BR" sz="4000" b="1" dirty="0"/>
              <a:t> </a:t>
            </a:r>
            <a:br>
              <a:rPr lang="pt-BR" sz="4000" b="1" dirty="0">
                <a:cs typeface="Calibri Light"/>
              </a:rPr>
            </a:br>
            <a:endParaRPr lang="pt-BR" b="1"/>
          </a:p>
        </p:txBody>
      </p:sp>
    </p:spTree>
    <p:extLst>
      <p:ext uri="{BB962C8B-B14F-4D97-AF65-F5344CB8AC3E}">
        <p14:creationId xmlns:p14="http://schemas.microsoft.com/office/powerpoint/2010/main" val="1368686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270861" y="3154680"/>
            <a:ext cx="10554345" cy="548640"/>
          </a:xfrm>
        </p:spPr>
        <p:txBody>
          <a:bodyPr>
            <a:normAutofit fontScale="90000"/>
          </a:bodyPr>
          <a:lstStyle/>
          <a:p>
            <a:r>
              <a:rPr lang="pt-BR" sz="4000" b="1"/>
              <a:t>2. Como se preparar?</a:t>
            </a:r>
            <a:endParaRPr lang="pt-BR" b="1"/>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1122410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754ED01-E2A0-4C1E-8E21-014B99041579}" type="slidenum">
              <a:rPr lang="en-US" sz="1200">
                <a:solidFill>
                  <a:srgbClr val="FFFFFF"/>
                </a:solidFill>
              </a:rPr>
              <a:pPr>
                <a:spcAft>
                  <a:spcPts val="600"/>
                </a:spcAft>
              </a:pPr>
              <a:t>8</a:t>
            </a:fld>
            <a:endParaRPr lang="en-US" sz="1200">
              <a:solidFill>
                <a:srgbClr val="FFFFFF"/>
              </a:solidFill>
            </a:endParaRPr>
          </a:p>
        </p:txBody>
      </p:sp>
      <p:sp>
        <p:nvSpPr>
          <p:cNvPr id="3" name="TextBox 2">
            <a:extLst>
              <a:ext uri="{FF2B5EF4-FFF2-40B4-BE49-F238E27FC236}">
                <a16:creationId xmlns:a16="http://schemas.microsoft.com/office/drawing/2014/main" id="{7C331BF9-A286-E753-A841-FE560CA94D3D}"/>
              </a:ext>
            </a:extLst>
          </p:cNvPr>
          <p:cNvSpPr txBox="1"/>
          <p:nvPr/>
        </p:nvSpPr>
        <p:spPr>
          <a:xfrm>
            <a:off x="2433246" y="55364"/>
            <a:ext cx="7563802" cy="369332"/>
          </a:xfrm>
          <a:prstGeom prst="rect">
            <a:avLst/>
          </a:prstGeom>
          <a:noFill/>
        </p:spPr>
        <p:txBody>
          <a:bodyPr wrap="none" rtlCol="0">
            <a:spAutoFit/>
          </a:bodyPr>
          <a:lstStyle/>
          <a:p>
            <a:r>
              <a:rPr lang="en-US" b="1">
                <a:solidFill>
                  <a:schemeClr val="bg1"/>
                </a:solidFill>
              </a:rPr>
              <a:t>PLANILHA COM  DADOS PARA  CADASTRAMENTO DOS USUÁRIOS DO SITEMA</a:t>
            </a:r>
          </a:p>
        </p:txBody>
      </p:sp>
      <p:sp>
        <p:nvSpPr>
          <p:cNvPr id="5" name="TextBox 4">
            <a:extLst>
              <a:ext uri="{FF2B5EF4-FFF2-40B4-BE49-F238E27FC236}">
                <a16:creationId xmlns:a16="http://schemas.microsoft.com/office/drawing/2014/main" id="{93C12F79-2930-426F-C467-EA6D5A388338}"/>
              </a:ext>
            </a:extLst>
          </p:cNvPr>
          <p:cNvSpPr txBox="1"/>
          <p:nvPr/>
        </p:nvSpPr>
        <p:spPr>
          <a:xfrm>
            <a:off x="946512" y="1050519"/>
            <a:ext cx="10407288" cy="1877437"/>
          </a:xfrm>
          <a:prstGeom prst="rect">
            <a:avLst/>
          </a:prstGeom>
          <a:noFill/>
          <a:ln>
            <a:solidFill>
              <a:schemeClr val="tx1"/>
            </a:solidFill>
          </a:ln>
        </p:spPr>
        <p:txBody>
          <a:bodyPr wrap="square" rtlCol="0">
            <a:spAutoFit/>
          </a:bodyPr>
          <a:lstStyle/>
          <a:p>
            <a:r>
              <a:rPr lang="en-US" sz="1600" b="1"/>
              <a:t>USUÁRIOS:</a:t>
            </a:r>
          </a:p>
          <a:p>
            <a:endParaRPr lang="en-US" sz="1600" b="1"/>
          </a:p>
          <a:p>
            <a:pPr marL="171450" indent="-171450">
              <a:buFont typeface="Courier New" panose="02070309020205020404" pitchFamily="49" charset="0"/>
              <a:buChar char="o"/>
            </a:pPr>
            <a:r>
              <a:rPr lang="en-US" err="1"/>
              <a:t>Administradores</a:t>
            </a:r>
            <a:r>
              <a:rPr lang="en-US"/>
              <a:t> </a:t>
            </a:r>
            <a:r>
              <a:rPr lang="en-US" err="1"/>
              <a:t>Institucionais</a:t>
            </a:r>
            <a:r>
              <a:rPr lang="en-US"/>
              <a:t> - </a:t>
            </a:r>
            <a:r>
              <a:rPr lang="en-US" err="1"/>
              <a:t>Supervisores</a:t>
            </a:r>
            <a:r>
              <a:rPr lang="en-US"/>
              <a:t> e </a:t>
            </a:r>
            <a:r>
              <a:rPr lang="en-US" err="1"/>
              <a:t>Gestores</a:t>
            </a:r>
            <a:endParaRPr lang="en-US"/>
          </a:p>
          <a:p>
            <a:endParaRPr lang="en-US"/>
          </a:p>
          <a:p>
            <a:pPr marL="171450" indent="-171450">
              <a:buFont typeface="Courier New" panose="02070309020205020404" pitchFamily="49" charset="0"/>
              <a:buChar char="o"/>
            </a:pPr>
            <a:r>
              <a:rPr lang="en-US" err="1"/>
              <a:t>Agentes</a:t>
            </a:r>
            <a:r>
              <a:rPr lang="en-US"/>
              <a:t> </a:t>
            </a:r>
            <a:r>
              <a:rPr lang="en-US" err="1"/>
              <a:t>Públicos</a:t>
            </a:r>
            <a:r>
              <a:rPr lang="en-US"/>
              <a:t> </a:t>
            </a:r>
            <a:r>
              <a:rPr lang="en-US" err="1"/>
              <a:t>Obrigados</a:t>
            </a:r>
            <a:r>
              <a:rPr lang="en-US"/>
              <a:t> - </a:t>
            </a:r>
            <a:r>
              <a:rPr lang="en-US" err="1"/>
              <a:t>Titulares</a:t>
            </a:r>
            <a:r>
              <a:rPr lang="en-US"/>
              <a:t> e </a:t>
            </a:r>
            <a:r>
              <a:rPr lang="en-US" err="1"/>
              <a:t>Eventuais</a:t>
            </a:r>
            <a:endParaRPr lang="en-US"/>
          </a:p>
          <a:p>
            <a:pPr marL="171450" indent="-171450">
              <a:buFont typeface="Courier New" panose="02070309020205020404" pitchFamily="49" charset="0"/>
              <a:buChar char="o"/>
            </a:pPr>
            <a:endParaRPr lang="en-US"/>
          </a:p>
          <a:p>
            <a:pPr marL="171450" indent="-171450">
              <a:buFont typeface="Courier New" panose="02070309020205020404" pitchFamily="49" charset="0"/>
              <a:buChar char="o"/>
            </a:pPr>
            <a:endParaRPr lang="en-US" sz="1200"/>
          </a:p>
        </p:txBody>
      </p:sp>
      <p:sp>
        <p:nvSpPr>
          <p:cNvPr id="2" name="TextBox 1">
            <a:extLst>
              <a:ext uri="{FF2B5EF4-FFF2-40B4-BE49-F238E27FC236}">
                <a16:creationId xmlns:a16="http://schemas.microsoft.com/office/drawing/2014/main" id="{7E003466-96BA-8578-5193-A7B96D4C28AA}"/>
              </a:ext>
            </a:extLst>
          </p:cNvPr>
          <p:cNvSpPr txBox="1"/>
          <p:nvPr/>
        </p:nvSpPr>
        <p:spPr>
          <a:xfrm>
            <a:off x="939838" y="3125510"/>
            <a:ext cx="10413962" cy="2800767"/>
          </a:xfrm>
          <a:prstGeom prst="rect">
            <a:avLst/>
          </a:prstGeom>
          <a:noFill/>
          <a:ln>
            <a:solidFill>
              <a:schemeClr val="tx1"/>
            </a:solidFill>
          </a:ln>
        </p:spPr>
        <p:txBody>
          <a:bodyPr wrap="square" lIns="91440" tIns="45720" rIns="91440" bIns="45720" rtlCol="0" anchor="t">
            <a:spAutoFit/>
          </a:bodyPr>
          <a:lstStyle/>
          <a:p>
            <a:r>
              <a:rPr lang="en-US" sz="1600" b="1"/>
              <a:t>INFORMAÇÕES</a:t>
            </a:r>
          </a:p>
          <a:p>
            <a:endParaRPr lang="en-US" sz="1600" b="1"/>
          </a:p>
          <a:p>
            <a:pPr marL="171450" indent="-171450">
              <a:buFont typeface="Courier New" panose="02070309020205020404" pitchFamily="49" charset="0"/>
              <a:buChar char="o"/>
            </a:pPr>
            <a:r>
              <a:rPr lang="en-US"/>
              <a:t>Nome </a:t>
            </a:r>
            <a:r>
              <a:rPr lang="en-US" err="1"/>
              <a:t>completo</a:t>
            </a:r>
            <a:endParaRPr lang="en-US"/>
          </a:p>
          <a:p>
            <a:pPr marL="171450" indent="-171450">
              <a:buFont typeface="Courier New" panose="02070309020205020404" pitchFamily="49" charset="0"/>
              <a:buChar char="o"/>
            </a:pPr>
            <a:r>
              <a:rPr lang="en-US"/>
              <a:t>CPF</a:t>
            </a:r>
          </a:p>
          <a:p>
            <a:pPr marL="171450" indent="-171450">
              <a:buFont typeface="Courier New" panose="02070309020205020404" pitchFamily="49" charset="0"/>
              <a:buChar char="o"/>
            </a:pPr>
            <a:r>
              <a:rPr lang="en-US"/>
              <a:t>E-mail </a:t>
            </a:r>
            <a:r>
              <a:rPr lang="en-US" err="1">
                <a:solidFill>
                  <a:srgbClr val="FF0000"/>
                </a:solidFill>
              </a:rPr>
              <a:t>institucional</a:t>
            </a:r>
            <a:r>
              <a:rPr lang="en-US">
                <a:solidFill>
                  <a:srgbClr val="FF0000"/>
                </a:solidFill>
              </a:rPr>
              <a:t> </a:t>
            </a:r>
            <a:endParaRPr lang="en-US"/>
          </a:p>
          <a:p>
            <a:pPr marL="171450" indent="-171450">
              <a:buFont typeface="Courier New" panose="02070309020205020404" pitchFamily="49" charset="0"/>
              <a:buChar char="o"/>
            </a:pPr>
            <a:r>
              <a:rPr lang="en-US"/>
              <a:t>Telefone </a:t>
            </a:r>
            <a:r>
              <a:rPr lang="en-US" err="1">
                <a:solidFill>
                  <a:srgbClr val="FF0000"/>
                </a:solidFill>
                <a:ea typeface="+mn-lt"/>
                <a:cs typeface="+mn-lt"/>
              </a:rPr>
              <a:t>institucional</a:t>
            </a:r>
            <a:r>
              <a:rPr lang="en-US">
                <a:solidFill>
                  <a:srgbClr val="FF0000"/>
                </a:solidFill>
                <a:ea typeface="+mn-lt"/>
                <a:cs typeface="+mn-lt"/>
              </a:rPr>
              <a:t> </a:t>
            </a:r>
            <a:endParaRPr lang="en-US">
              <a:solidFill>
                <a:srgbClr val="FF0000"/>
              </a:solidFill>
              <a:cs typeface="Calibri"/>
            </a:endParaRPr>
          </a:p>
          <a:p>
            <a:pPr marL="171450" indent="-171450">
              <a:buFont typeface="Courier New" panose="02070309020205020404" pitchFamily="49" charset="0"/>
              <a:buChar char="o"/>
            </a:pPr>
            <a:endParaRPr lang="en-US"/>
          </a:p>
          <a:p>
            <a:pPr marL="171450" indent="-171450">
              <a:buFont typeface="Courier New" panose="02070309020205020404" pitchFamily="49" charset="0"/>
              <a:buChar char="o"/>
            </a:pPr>
            <a:endParaRPr lang="en-US"/>
          </a:p>
          <a:p>
            <a:pPr marL="171450" indent="-171450">
              <a:buFont typeface="Courier New" panose="02070309020205020404" pitchFamily="49" charset="0"/>
              <a:buChar char="o"/>
            </a:pPr>
            <a:endParaRPr lang="en-US">
              <a:cs typeface="Calibri"/>
            </a:endParaRPr>
          </a:p>
          <a:p>
            <a:pPr marL="171450" indent="-171450">
              <a:buFont typeface="Courier New" panose="02070309020205020404" pitchFamily="49" charset="0"/>
              <a:buChar char="o"/>
            </a:pPr>
            <a:r>
              <a:rPr lang="en-US">
                <a:cs typeface="Calibri"/>
              </a:rPr>
              <a:t>Data de </a:t>
            </a:r>
            <a:r>
              <a:rPr lang="en-US" err="1">
                <a:cs typeface="Calibri"/>
              </a:rPr>
              <a:t>nomeação</a:t>
            </a:r>
            <a:r>
              <a:rPr lang="en-US">
                <a:cs typeface="Calibri"/>
              </a:rPr>
              <a:t>/</a:t>
            </a:r>
            <a:r>
              <a:rPr lang="en-US" err="1">
                <a:cs typeface="Calibri"/>
              </a:rPr>
              <a:t>designação</a:t>
            </a:r>
            <a:endParaRPr lang="en-US">
              <a:cs typeface="Calibri"/>
            </a:endParaRPr>
          </a:p>
        </p:txBody>
      </p:sp>
      <p:sp>
        <p:nvSpPr>
          <p:cNvPr id="7" name="TextBox 6">
            <a:extLst>
              <a:ext uri="{FF2B5EF4-FFF2-40B4-BE49-F238E27FC236}">
                <a16:creationId xmlns:a16="http://schemas.microsoft.com/office/drawing/2014/main" id="{675AB1C1-A4A4-3D9E-D74E-982E574BBC1D}"/>
              </a:ext>
            </a:extLst>
          </p:cNvPr>
          <p:cNvSpPr txBox="1"/>
          <p:nvPr/>
        </p:nvSpPr>
        <p:spPr>
          <a:xfrm>
            <a:off x="947526" y="4745163"/>
            <a:ext cx="4564807" cy="830997"/>
          </a:xfrm>
          <a:prstGeom prst="rect">
            <a:avLst/>
          </a:prstGeom>
          <a:noFill/>
          <a:ln>
            <a:solidFill>
              <a:schemeClr val="tx1"/>
            </a:solidFill>
          </a:ln>
        </p:spPr>
        <p:txBody>
          <a:bodyPr wrap="square" lIns="91440" tIns="45720" rIns="91440" bIns="45720" rtlCol="0" anchor="t">
            <a:spAutoFit/>
          </a:bodyPr>
          <a:lstStyle/>
          <a:p>
            <a:pPr marL="171450" indent="-171450">
              <a:buFont typeface="Courier New" panose="02070309020205020404" pitchFamily="49" charset="0"/>
              <a:buChar char="o"/>
            </a:pPr>
            <a:r>
              <a:rPr lang="en-US" sz="1600" b="1"/>
              <a:t>CARGO EFETIVO</a:t>
            </a:r>
          </a:p>
          <a:p>
            <a:pPr marL="171450" indent="-171450">
              <a:buFont typeface="Courier New" panose="02070309020205020404" pitchFamily="49" charset="0"/>
              <a:buChar char="o"/>
            </a:pPr>
            <a:r>
              <a:rPr lang="en-US" sz="1600" b="1"/>
              <a:t>NOME DO CARGO OU FUNÇÃO DE CONFIANÇA</a:t>
            </a:r>
          </a:p>
          <a:p>
            <a:pPr marL="171450" indent="-171450">
              <a:buFont typeface="Courier New" panose="02070309020205020404" pitchFamily="49" charset="0"/>
              <a:buChar char="o"/>
            </a:pPr>
            <a:r>
              <a:rPr lang="en-US" sz="1600" b="1"/>
              <a:t>CÓDIGO DO CARGO OU FUNÇÃO DE CONFINAÇA</a:t>
            </a:r>
            <a:endParaRPr lang="en-US" sz="1600" b="1">
              <a:cs typeface="Calibri"/>
            </a:endParaRPr>
          </a:p>
        </p:txBody>
      </p:sp>
      <p:sp>
        <p:nvSpPr>
          <p:cNvPr id="8" name="Down Arrow 7">
            <a:extLst>
              <a:ext uri="{FF2B5EF4-FFF2-40B4-BE49-F238E27FC236}">
                <a16:creationId xmlns:a16="http://schemas.microsoft.com/office/drawing/2014/main" id="{DFC4DCFB-B75F-8D0D-F1B1-4596EA17DFAC}"/>
              </a:ext>
            </a:extLst>
          </p:cNvPr>
          <p:cNvSpPr/>
          <p:nvPr/>
        </p:nvSpPr>
        <p:spPr>
          <a:xfrm rot="13022402">
            <a:off x="5757885" y="3942958"/>
            <a:ext cx="860189" cy="1189531"/>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5E5E02-5DF4-ACCF-6E44-4A8FDB47CAED}"/>
              </a:ext>
            </a:extLst>
          </p:cNvPr>
          <p:cNvSpPr txBox="1"/>
          <p:nvPr/>
        </p:nvSpPr>
        <p:spPr>
          <a:xfrm>
            <a:off x="6762720" y="3294290"/>
            <a:ext cx="4400111" cy="1815882"/>
          </a:xfrm>
          <a:prstGeom prst="rect">
            <a:avLst/>
          </a:prstGeom>
          <a:noFill/>
          <a:ln>
            <a:solidFill>
              <a:schemeClr val="tx1"/>
            </a:solidFill>
          </a:ln>
        </p:spPr>
        <p:txBody>
          <a:bodyPr wrap="square" lIns="91440" tIns="45720" rIns="91440" bIns="45720" rtlCol="0" anchor="t">
            <a:spAutoFit/>
          </a:bodyPr>
          <a:lstStyle/>
          <a:p>
            <a:r>
              <a:rPr lang="en-US" sz="1600" b="1">
                <a:solidFill>
                  <a:schemeClr val="accent1"/>
                </a:solidFill>
              </a:rPr>
              <a:t>    </a:t>
            </a:r>
          </a:p>
          <a:p>
            <a:r>
              <a:rPr lang="en-US" sz="1600" b="1">
                <a:solidFill>
                  <a:schemeClr val="accent1"/>
                </a:solidFill>
              </a:rPr>
              <a:t> </a:t>
            </a:r>
            <a:r>
              <a:rPr lang="en-US" sz="1600" b="1">
                <a:highlight>
                  <a:srgbClr val="00FFFF"/>
                </a:highlight>
              </a:rPr>
              <a:t>ESTRUTURA DE CARGOS E FUNÇÕES</a:t>
            </a:r>
          </a:p>
          <a:p>
            <a:endParaRPr lang="en-US" sz="1600" b="1">
              <a:highlight>
                <a:srgbClr val="00FFFF"/>
              </a:highlight>
            </a:endParaRPr>
          </a:p>
          <a:p>
            <a:r>
              <a:rPr lang="en-US" sz="1600" b="1" err="1"/>
              <a:t>Informações</a:t>
            </a:r>
            <a:r>
              <a:rPr lang="en-US" sz="1600" b="1"/>
              <a:t> </a:t>
            </a:r>
            <a:r>
              <a:rPr lang="en-US" sz="1600" b="1" err="1"/>
              <a:t>precisam</a:t>
            </a:r>
            <a:r>
              <a:rPr lang="en-US" sz="1600" b="1"/>
              <a:t> ser  PRÉ-CADASTRADAS </a:t>
            </a:r>
            <a:r>
              <a:rPr lang="en-US" sz="1600" b="1" err="1"/>
              <a:t>por</a:t>
            </a:r>
            <a:r>
              <a:rPr lang="en-US" sz="1600" b="1"/>
              <a:t> </a:t>
            </a:r>
            <a:r>
              <a:rPr lang="en-US" sz="1600" b="1" err="1"/>
              <a:t>Administrador</a:t>
            </a:r>
            <a:r>
              <a:rPr lang="en-US" sz="1600" b="1"/>
              <a:t> </a:t>
            </a:r>
            <a:r>
              <a:rPr lang="en-US" sz="1600" b="1" err="1"/>
              <a:t>Institucional</a:t>
            </a:r>
            <a:r>
              <a:rPr lang="en-US" sz="1600" b="1"/>
              <a:t> Supervisor para </a:t>
            </a:r>
            <a:r>
              <a:rPr lang="en-US" sz="1600" b="1" err="1"/>
              <a:t>viabilizar</a:t>
            </a:r>
            <a:r>
              <a:rPr lang="en-US" sz="1600" b="1"/>
              <a:t> o </a:t>
            </a:r>
            <a:r>
              <a:rPr lang="en-US" sz="1600" b="1" err="1"/>
              <a:t>cadastramento</a:t>
            </a:r>
            <a:r>
              <a:rPr lang="en-US" sz="1600" b="1"/>
              <a:t> dos </a:t>
            </a:r>
            <a:r>
              <a:rPr lang="en-US" sz="1600" b="1" err="1"/>
              <a:t>usuários</a:t>
            </a:r>
            <a:r>
              <a:rPr lang="en-US" sz="1600" b="1"/>
              <a:t> de forma </a:t>
            </a:r>
            <a:r>
              <a:rPr lang="en-US" sz="1600" b="1" err="1"/>
              <a:t>confiável</a:t>
            </a:r>
            <a:endParaRPr lang="en-US" sz="1600" b="1">
              <a:cs typeface="Calibri"/>
            </a:endParaRPr>
          </a:p>
        </p:txBody>
      </p:sp>
    </p:spTree>
    <p:extLst>
      <p:ext uri="{BB962C8B-B14F-4D97-AF65-F5344CB8AC3E}">
        <p14:creationId xmlns:p14="http://schemas.microsoft.com/office/powerpoint/2010/main" val="718855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85101-3B0F-4CAB-9E65-06578DD33244}"/>
              </a:ext>
            </a:extLst>
          </p:cNvPr>
          <p:cNvSpPr>
            <a:spLocks noGrp="1"/>
          </p:cNvSpPr>
          <p:nvPr>
            <p:ph type="title"/>
          </p:nvPr>
        </p:nvSpPr>
        <p:spPr>
          <a:xfrm>
            <a:off x="1270861" y="3154680"/>
            <a:ext cx="10554345" cy="548640"/>
          </a:xfrm>
        </p:spPr>
        <p:txBody>
          <a:bodyPr>
            <a:normAutofit fontScale="90000"/>
          </a:bodyPr>
          <a:lstStyle/>
          <a:p>
            <a:r>
              <a:rPr lang="pt-BR" sz="4000" b="1"/>
              <a:t>3. Quando realizar o cadastramento?</a:t>
            </a:r>
            <a:endParaRPr lang="pt-BR" b="1"/>
          </a:p>
        </p:txBody>
      </p:sp>
      <p:sp>
        <p:nvSpPr>
          <p:cNvPr id="4" name="Espaço Reservado para Número de Slide 3">
            <a:extLst>
              <a:ext uri="{FF2B5EF4-FFF2-40B4-BE49-F238E27FC236}">
                <a16:creationId xmlns:a16="http://schemas.microsoft.com/office/drawing/2014/main" id="{76B630ED-2F31-4C58-B25D-44B77EC0B32F}"/>
              </a:ext>
            </a:extLst>
          </p:cNvPr>
          <p:cNvSpPr>
            <a:spLocks noGrp="1"/>
          </p:cNvSpPr>
          <p:nvPr>
            <p:ph type="sldNum" sz="quarter" idx="12"/>
          </p:nvPr>
        </p:nvSpPr>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2729053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delo1_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o1_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217218892265741AFC96E762FB55F12" ma:contentTypeVersion="15" ma:contentTypeDescription="Crie um novo documento." ma:contentTypeScope="" ma:versionID="606e963a692e31dcd46a725b85355981">
  <xsd:schema xmlns:xsd="http://www.w3.org/2001/XMLSchema" xmlns:xs="http://www.w3.org/2001/XMLSchema" xmlns:p="http://schemas.microsoft.com/office/2006/metadata/properties" xmlns:ns2="9ad97574-1e47-40d7-9a6f-9effc9c3006f" xmlns:ns3="f268d53c-7579-4372-a37e-a4dfc434feb6" targetNamespace="http://schemas.microsoft.com/office/2006/metadata/properties" ma:root="true" ma:fieldsID="e0ed1fe4f039bc44053dfec01e74337a" ns2:_="" ns3:_="">
    <xsd:import namespace="9ad97574-1e47-40d7-9a6f-9effc9c3006f"/>
    <xsd:import namespace="f268d53c-7579-4372-a37e-a4dfc434fe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97574-1e47-40d7-9a6f-9effc9c30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6f3fb4e8-0039-4ebb-8dac-0f2ebc2550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68d53c-7579-4372-a37e-a4dfc434feb6"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bb266bfb-309d-4255-8e8e-4274727235af}" ma:internalName="TaxCatchAll" ma:showField="CatchAllData" ma:web="f268d53c-7579-4372-a37e-a4dfc434fe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268d53c-7579-4372-a37e-a4dfc434feb6">
      <UserInfo>
        <DisplayName>Elga Pedreira Mendes</DisplayName>
        <AccountId>94</AccountId>
        <AccountType/>
      </UserInfo>
      <UserInfo>
        <DisplayName>Maria Eduarda Pacheco da Silva Olcha</DisplayName>
        <AccountId>68</AccountId>
        <AccountType/>
      </UserInfo>
    </SharedWithUsers>
    <lcf76f155ced4ddcb4097134ff3c332f xmlns="9ad97574-1e47-40d7-9a6f-9effc9c3006f">
      <Terms xmlns="http://schemas.microsoft.com/office/infopath/2007/PartnerControls"/>
    </lcf76f155ced4ddcb4097134ff3c332f>
    <TaxCatchAll xmlns="f268d53c-7579-4372-a37e-a4dfc434feb6" xsi:nil="true"/>
  </documentManagement>
</p:properties>
</file>

<file path=customXml/itemProps1.xml><?xml version="1.0" encoding="utf-8"?>
<ds:datastoreItem xmlns:ds="http://schemas.openxmlformats.org/officeDocument/2006/customXml" ds:itemID="{140F6F55-EF44-4817-80F7-DA73554EC39A}">
  <ds:schemaRefs>
    <ds:schemaRef ds:uri="9ad97574-1e47-40d7-9a6f-9effc9c3006f"/>
    <ds:schemaRef ds:uri="f268d53c-7579-4372-a37e-a4dfc434fe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661F5D-59EE-49D7-B44B-D0B8193905F2}">
  <ds:schemaRefs>
    <ds:schemaRef ds:uri="http://schemas.microsoft.com/sharepoint/v3/contenttype/forms"/>
  </ds:schemaRefs>
</ds:datastoreItem>
</file>

<file path=customXml/itemProps3.xml><?xml version="1.0" encoding="utf-8"?>
<ds:datastoreItem xmlns:ds="http://schemas.openxmlformats.org/officeDocument/2006/customXml" ds:itemID="{F6656497-2C44-4944-AD08-28BB259F736C}">
  <ds:schemaRefs>
    <ds:schemaRef ds:uri="9ad97574-1e47-40d7-9a6f-9effc9c3006f"/>
    <ds:schemaRef ds:uri="f268d53c-7579-4372-a37e-a4dfc434feb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7</Notes>
  <HiddenSlides>0</HiddenSlides>
  <ScaleCrop>false</ScaleCrop>
  <HeadingPairs>
    <vt:vector size="4" baseType="variant">
      <vt:variant>
        <vt:lpstr>Tema</vt:lpstr>
      </vt:variant>
      <vt:variant>
        <vt:i4>2</vt:i4>
      </vt:variant>
      <vt:variant>
        <vt:lpstr>Títulos de slides</vt:lpstr>
      </vt:variant>
      <vt:variant>
        <vt:i4>26</vt:i4>
      </vt:variant>
    </vt:vector>
  </HeadingPairs>
  <TitlesOfParts>
    <vt:vector size="28" baseType="lpstr">
      <vt:lpstr>modelo1_wide</vt:lpstr>
      <vt:lpstr>modelo1_wide</vt:lpstr>
      <vt:lpstr>Apresentação do PowerPoint</vt:lpstr>
      <vt:lpstr>Apresentação do PowerPoint</vt:lpstr>
      <vt:lpstr>1. Por que cadastrar a estrutura dos cargos e funções?</vt:lpstr>
      <vt:lpstr>1. Por que cadastrar a estrutura dos cargos e funções?</vt:lpstr>
      <vt:lpstr>1. Por que cadastrar a estrutura dos cargos e funções?</vt:lpstr>
      <vt:lpstr>Fonte: Capítulo 4.1 do Manual do e-Agendas, página 19.  </vt:lpstr>
      <vt:lpstr>2. Como se preparar?</vt:lpstr>
      <vt:lpstr>Apresentação do PowerPoint</vt:lpstr>
      <vt:lpstr>3. Quando realizar o cadastramento?</vt:lpstr>
      <vt:lpstr>Apresentação do PowerPoint</vt:lpstr>
      <vt:lpstr>4. Cadastramento do cargo efetivo Quem? Administrador Institucional Supervisor </vt:lpstr>
      <vt:lpstr>Apresentação do PowerPoint</vt:lpstr>
      <vt:lpstr>Apresentação do PowerPoint</vt:lpstr>
      <vt:lpstr>Apresentação do PowerPoint</vt:lpstr>
      <vt:lpstr>Apresentação do PowerPoint</vt:lpstr>
      <vt:lpstr>Apresentação do PowerPoint</vt:lpstr>
      <vt:lpstr>5. Cadastramento do código do cargo ou função comissionada Quem? Administrador Institucional Supervisor  </vt:lpstr>
      <vt:lpstr>Apresentação do PowerPoint</vt:lpstr>
      <vt:lpstr>Apresentação do PowerPoint</vt:lpstr>
      <vt:lpstr>Apresentação do PowerPoint</vt:lpstr>
      <vt:lpstr>6. Cadastramento do nome do cargo ou função comissionada  Quem? Administrador Institucional Supervisor </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Tatiana Petry</dc:creator>
  <cp:revision>27</cp:revision>
  <dcterms:created xsi:type="dcterms:W3CDTF">2020-07-08T20:49:16Z</dcterms:created>
  <dcterms:modified xsi:type="dcterms:W3CDTF">2022-09-09T10:47:01Z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0x0101007217218892265741AFC96E762FB55F12</vt:lpwstr>
  </property>
  <property fmtid="{D5CDD505-2E9C-101B-9397-08002B2CF9AE}" pid="3" name="MediaServiceImageTags">
    <vt:lpwstr/>
  </property>
</Properties>
</file>