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7" r:id="rId4"/>
  </p:sldMasterIdLst>
  <p:notesMasterIdLst>
    <p:notesMasterId r:id="rId37"/>
  </p:notesMasterIdLst>
  <p:handoutMasterIdLst>
    <p:handoutMasterId r:id="rId38"/>
  </p:handoutMasterIdLst>
  <p:sldIdLst>
    <p:sldId id="256" r:id="rId5"/>
    <p:sldId id="600" r:id="rId6"/>
    <p:sldId id="1002" r:id="rId7"/>
    <p:sldId id="988" r:id="rId8"/>
    <p:sldId id="725" r:id="rId9"/>
    <p:sldId id="301" r:id="rId10"/>
    <p:sldId id="998" r:id="rId11"/>
    <p:sldId id="999" r:id="rId12"/>
    <p:sldId id="1000" r:id="rId13"/>
    <p:sldId id="1006" r:id="rId14"/>
    <p:sldId id="1007" r:id="rId15"/>
    <p:sldId id="909" r:id="rId16"/>
    <p:sldId id="1470" r:id="rId17"/>
    <p:sldId id="1005" r:id="rId18"/>
    <p:sldId id="730" r:id="rId19"/>
    <p:sldId id="1003" r:id="rId20"/>
    <p:sldId id="966" r:id="rId21"/>
    <p:sldId id="731" r:id="rId22"/>
    <p:sldId id="1446" r:id="rId23"/>
    <p:sldId id="1473" r:id="rId24"/>
    <p:sldId id="1450" r:id="rId25"/>
    <p:sldId id="1448" r:id="rId26"/>
    <p:sldId id="733" r:id="rId27"/>
    <p:sldId id="1447" r:id="rId28"/>
    <p:sldId id="1449" r:id="rId29"/>
    <p:sldId id="1455" r:id="rId30"/>
    <p:sldId id="1466" r:id="rId31"/>
    <p:sldId id="1468" r:id="rId32"/>
    <p:sldId id="1465" r:id="rId33"/>
    <p:sldId id="1460" r:id="rId34"/>
    <p:sldId id="1456" r:id="rId35"/>
    <p:sldId id="1461" r:id="rId36"/>
  </p:sldIdLst>
  <p:sldSz cx="12192000" cy="6858000"/>
  <p:notesSz cx="6669088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480"/>
    <a:srgbClr val="315AA6"/>
    <a:srgbClr val="4F81BD"/>
    <a:srgbClr val="EEF3F9"/>
    <a:srgbClr val="FFF7E9"/>
    <a:srgbClr val="FFFFFF"/>
    <a:srgbClr val="325AA6"/>
    <a:srgbClr val="FF9933"/>
    <a:srgbClr val="CC0000"/>
    <a:srgbClr val="D0F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3F2A3-98DA-49C5-BB46-CBC05237F829}" v="83" dt="2025-09-20T21:24:48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88015" autoAdjust="0"/>
  </p:normalViewPr>
  <p:slideViewPr>
    <p:cSldViewPr>
      <p:cViewPr varScale="1">
        <p:scale>
          <a:sx n="31" d="100"/>
          <a:sy n="31" d="100"/>
        </p:scale>
        <p:origin x="78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5064"/>
    </p:cViewPr>
  </p:sorterViewPr>
  <p:notesViewPr>
    <p:cSldViewPr>
      <p:cViewPr>
        <p:scale>
          <a:sx n="70" d="100"/>
          <a:sy n="70" d="100"/>
        </p:scale>
        <p:origin x="1728" y="-64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8122A-B2B1-45E1-8245-61ADC564AF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E46863-5286-4ACE-A547-0F64B96A4B9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dirty="0"/>
            <a:t>CGU, CGE, CGM, PF...</a:t>
          </a:r>
          <a:endParaRPr lang="en-US" dirty="0"/>
        </a:p>
      </dgm:t>
    </dgm:pt>
    <dgm:pt modelId="{FE1F929A-8A6A-4F24-B571-C897AB6A7218}" type="parTrans" cxnId="{00174A06-046C-4EC6-AB59-EB1084C18577}">
      <dgm:prSet/>
      <dgm:spPr/>
      <dgm:t>
        <a:bodyPr/>
        <a:lstStyle/>
        <a:p>
          <a:endParaRPr lang="en-US"/>
        </a:p>
      </dgm:t>
    </dgm:pt>
    <dgm:pt modelId="{9A67DF44-5A63-455C-9B11-47BE8EDFF760}" type="sibTrans" cxnId="{00174A06-046C-4EC6-AB59-EB1084C18577}">
      <dgm:prSet/>
      <dgm:spPr/>
      <dgm:t>
        <a:bodyPr/>
        <a:lstStyle/>
        <a:p>
          <a:endParaRPr lang="en-US"/>
        </a:p>
      </dgm:t>
    </dgm:pt>
    <dgm:pt modelId="{37471263-FE82-438F-A1B7-CE318F8935A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dirty="0"/>
            <a:t>TCU, TCE, MP,  PJ...</a:t>
          </a:r>
          <a:endParaRPr lang="en-US" dirty="0"/>
        </a:p>
      </dgm:t>
    </dgm:pt>
    <dgm:pt modelId="{38216F70-D1E5-4DB5-B906-2357A3C7CD4D}" type="parTrans" cxnId="{4473E5E4-684E-4CF8-8C89-93FEB487F15E}">
      <dgm:prSet/>
      <dgm:spPr/>
      <dgm:t>
        <a:bodyPr/>
        <a:lstStyle/>
        <a:p>
          <a:endParaRPr lang="en-US"/>
        </a:p>
      </dgm:t>
    </dgm:pt>
    <dgm:pt modelId="{77C8464F-45F8-45FB-BF12-C6EF7266B9E5}" type="sibTrans" cxnId="{4473E5E4-684E-4CF8-8C89-93FEB487F15E}">
      <dgm:prSet/>
      <dgm:spPr/>
      <dgm:t>
        <a:bodyPr/>
        <a:lstStyle/>
        <a:p>
          <a:endParaRPr lang="en-US"/>
        </a:p>
      </dgm:t>
    </dgm:pt>
    <dgm:pt modelId="{C4DA4B73-B9A9-43E7-88A6-331FE3DEA6D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dirty="0"/>
            <a:t>Conselhos de Políticas Públicas</a:t>
          </a:r>
          <a:endParaRPr lang="en-US" dirty="0"/>
        </a:p>
      </dgm:t>
    </dgm:pt>
    <dgm:pt modelId="{12F51E40-2095-4834-843C-1CFE428324F9}" type="parTrans" cxnId="{0A81A184-ED1A-4BCD-A645-65F339535179}">
      <dgm:prSet/>
      <dgm:spPr/>
      <dgm:t>
        <a:bodyPr/>
        <a:lstStyle/>
        <a:p>
          <a:endParaRPr lang="en-US"/>
        </a:p>
      </dgm:t>
    </dgm:pt>
    <dgm:pt modelId="{BAF76099-FE99-43FD-B555-5F92BD11E350}" type="sibTrans" cxnId="{0A81A184-ED1A-4BCD-A645-65F339535179}">
      <dgm:prSet/>
      <dgm:spPr/>
      <dgm:t>
        <a:bodyPr/>
        <a:lstStyle/>
        <a:p>
          <a:endParaRPr lang="en-US"/>
        </a:p>
      </dgm:t>
    </dgm:pt>
    <dgm:pt modelId="{1695D2C1-D4C2-E041-8A11-09C8C16F59DD}" type="pres">
      <dgm:prSet presAssocID="{A168122A-B2B1-45E1-8245-61ADC564AF91}" presName="linear" presStyleCnt="0">
        <dgm:presLayoutVars>
          <dgm:animLvl val="lvl"/>
          <dgm:resizeHandles val="exact"/>
        </dgm:presLayoutVars>
      </dgm:prSet>
      <dgm:spPr/>
    </dgm:pt>
    <dgm:pt modelId="{2C1F1EC4-43FE-EB48-9A6A-44957F418A69}" type="pres">
      <dgm:prSet presAssocID="{45E46863-5286-4ACE-A547-0F64B96A4B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763BC1-2FD7-264A-85B9-4FE70E056AEB}" type="pres">
      <dgm:prSet presAssocID="{9A67DF44-5A63-455C-9B11-47BE8EDFF760}" presName="spacer" presStyleCnt="0"/>
      <dgm:spPr/>
    </dgm:pt>
    <dgm:pt modelId="{5C602120-FAB6-6245-B914-659912BF4610}" type="pres">
      <dgm:prSet presAssocID="{37471263-FE82-438F-A1B7-CE318F8935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70C637-FA33-F646-A345-FBFAAFC7EAF0}" type="pres">
      <dgm:prSet presAssocID="{77C8464F-45F8-45FB-BF12-C6EF7266B9E5}" presName="spacer" presStyleCnt="0"/>
      <dgm:spPr/>
    </dgm:pt>
    <dgm:pt modelId="{5E721582-2861-1F4B-A9C2-DA6EB9CD02B5}" type="pres">
      <dgm:prSet presAssocID="{C4DA4B73-B9A9-43E7-88A6-331FE3DEA6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174A06-046C-4EC6-AB59-EB1084C18577}" srcId="{A168122A-B2B1-45E1-8245-61ADC564AF91}" destId="{45E46863-5286-4ACE-A547-0F64B96A4B9A}" srcOrd="0" destOrd="0" parTransId="{FE1F929A-8A6A-4F24-B571-C897AB6A7218}" sibTransId="{9A67DF44-5A63-455C-9B11-47BE8EDFF760}"/>
    <dgm:cxn modelId="{C5D4EA1B-9A93-E64D-91E5-7663A2CDBDE1}" type="presOf" srcId="{45E46863-5286-4ACE-A547-0F64B96A4B9A}" destId="{2C1F1EC4-43FE-EB48-9A6A-44957F418A69}" srcOrd="0" destOrd="0" presId="urn:microsoft.com/office/officeart/2005/8/layout/vList2"/>
    <dgm:cxn modelId="{86F3985E-C10F-5E47-9DE7-D6A4328666BA}" type="presOf" srcId="{37471263-FE82-438F-A1B7-CE318F8935A6}" destId="{5C602120-FAB6-6245-B914-659912BF4610}" srcOrd="0" destOrd="0" presId="urn:microsoft.com/office/officeart/2005/8/layout/vList2"/>
    <dgm:cxn modelId="{548AD054-FB8C-9047-BF4C-6CA7A3841713}" type="presOf" srcId="{A168122A-B2B1-45E1-8245-61ADC564AF91}" destId="{1695D2C1-D4C2-E041-8A11-09C8C16F59DD}" srcOrd="0" destOrd="0" presId="urn:microsoft.com/office/officeart/2005/8/layout/vList2"/>
    <dgm:cxn modelId="{EE199283-03BF-294E-BAF9-0269FB0FD667}" type="presOf" srcId="{C4DA4B73-B9A9-43E7-88A6-331FE3DEA6D9}" destId="{5E721582-2861-1F4B-A9C2-DA6EB9CD02B5}" srcOrd="0" destOrd="0" presId="urn:microsoft.com/office/officeart/2005/8/layout/vList2"/>
    <dgm:cxn modelId="{0A81A184-ED1A-4BCD-A645-65F339535179}" srcId="{A168122A-B2B1-45E1-8245-61ADC564AF91}" destId="{C4DA4B73-B9A9-43E7-88A6-331FE3DEA6D9}" srcOrd="2" destOrd="0" parTransId="{12F51E40-2095-4834-843C-1CFE428324F9}" sibTransId="{BAF76099-FE99-43FD-B555-5F92BD11E350}"/>
    <dgm:cxn modelId="{4473E5E4-684E-4CF8-8C89-93FEB487F15E}" srcId="{A168122A-B2B1-45E1-8245-61ADC564AF91}" destId="{37471263-FE82-438F-A1B7-CE318F8935A6}" srcOrd="1" destOrd="0" parTransId="{38216F70-D1E5-4DB5-B906-2357A3C7CD4D}" sibTransId="{77C8464F-45F8-45FB-BF12-C6EF7266B9E5}"/>
    <dgm:cxn modelId="{5A6C7E8E-B2E3-6349-B4F4-BD90BE77207E}" type="presParOf" srcId="{1695D2C1-D4C2-E041-8A11-09C8C16F59DD}" destId="{2C1F1EC4-43FE-EB48-9A6A-44957F418A69}" srcOrd="0" destOrd="0" presId="urn:microsoft.com/office/officeart/2005/8/layout/vList2"/>
    <dgm:cxn modelId="{AE5A6EF1-0714-8E49-94A5-47B4D1D50E7C}" type="presParOf" srcId="{1695D2C1-D4C2-E041-8A11-09C8C16F59DD}" destId="{F9763BC1-2FD7-264A-85B9-4FE70E056AEB}" srcOrd="1" destOrd="0" presId="urn:microsoft.com/office/officeart/2005/8/layout/vList2"/>
    <dgm:cxn modelId="{3E912DEF-C410-C643-94A1-96B2A1DED524}" type="presParOf" srcId="{1695D2C1-D4C2-E041-8A11-09C8C16F59DD}" destId="{5C602120-FAB6-6245-B914-659912BF4610}" srcOrd="2" destOrd="0" presId="urn:microsoft.com/office/officeart/2005/8/layout/vList2"/>
    <dgm:cxn modelId="{DF6178EE-9F9C-6B48-8837-9637F15D4D95}" type="presParOf" srcId="{1695D2C1-D4C2-E041-8A11-09C8C16F59DD}" destId="{D570C637-FA33-F646-A345-FBFAAFC7EAF0}" srcOrd="3" destOrd="0" presId="urn:microsoft.com/office/officeart/2005/8/layout/vList2"/>
    <dgm:cxn modelId="{997D7A54-D64C-8F42-80E9-0DB8FDBC9CAE}" type="presParOf" srcId="{1695D2C1-D4C2-E041-8A11-09C8C16F59DD}" destId="{5E721582-2861-1F4B-A9C2-DA6EB9CD02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F1EC4-43FE-EB48-9A6A-44957F418A69}">
      <dsp:nvSpPr>
        <dsp:cNvPr id="0" name=""/>
        <dsp:cNvSpPr/>
      </dsp:nvSpPr>
      <dsp:spPr>
        <a:xfrm>
          <a:off x="0" y="798826"/>
          <a:ext cx="4988440" cy="746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 dirty="0"/>
            <a:t>CGU, CGE, CGM, PF...</a:t>
          </a:r>
          <a:endParaRPr lang="en-US" sz="2900" kern="1200" dirty="0"/>
        </a:p>
      </dsp:txBody>
      <dsp:txXfrm>
        <a:off x="36439" y="835265"/>
        <a:ext cx="4915562" cy="673582"/>
      </dsp:txXfrm>
    </dsp:sp>
    <dsp:sp modelId="{5C602120-FAB6-6245-B914-659912BF4610}">
      <dsp:nvSpPr>
        <dsp:cNvPr id="0" name=""/>
        <dsp:cNvSpPr/>
      </dsp:nvSpPr>
      <dsp:spPr>
        <a:xfrm>
          <a:off x="0" y="1628806"/>
          <a:ext cx="4988440" cy="7464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 dirty="0"/>
            <a:t>TCU, TCE, MP,  PJ...</a:t>
          </a:r>
          <a:endParaRPr lang="en-US" sz="2900" kern="1200" dirty="0"/>
        </a:p>
      </dsp:txBody>
      <dsp:txXfrm>
        <a:off x="36439" y="1665245"/>
        <a:ext cx="4915562" cy="673582"/>
      </dsp:txXfrm>
    </dsp:sp>
    <dsp:sp modelId="{5E721582-2861-1F4B-A9C2-DA6EB9CD02B5}">
      <dsp:nvSpPr>
        <dsp:cNvPr id="0" name=""/>
        <dsp:cNvSpPr/>
      </dsp:nvSpPr>
      <dsp:spPr>
        <a:xfrm>
          <a:off x="0" y="2458786"/>
          <a:ext cx="4988440" cy="7464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 dirty="0"/>
            <a:t>Conselhos de Políticas Públicas</a:t>
          </a:r>
          <a:endParaRPr lang="en-US" sz="2900" kern="1200" dirty="0"/>
        </a:p>
      </dsp:txBody>
      <dsp:txXfrm>
        <a:off x="36439" y="2495225"/>
        <a:ext cx="4915562" cy="673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B456513-0D7D-211A-AF58-CE3C5C9B85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D5CD1E-1DE6-D9B9-A48E-71D07CA341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C802948-5699-4C4C-AEC6-0C00F737EFAB}" type="datetimeFigureOut">
              <a:rPr lang="pt-BR" altLang="pt-BR"/>
              <a:pPr>
                <a:defRPr/>
              </a:pPr>
              <a:t>23/09/2025</a:t>
            </a:fld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E09360-D776-F403-E312-6D28ED0C1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AA41E3-D183-3043-41BA-1E3A0EED02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A1C91C-74C1-4BA7-9206-B642B926C7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3CF92AE-ECA5-9073-21B9-CC7BBC3503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809F9C-6781-B844-18F9-8235BD468E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186EFE8-7322-4DAB-952D-EE3EB87AA337}" type="datetimeFigureOut">
              <a:rPr lang="pt-BR" altLang="pt-BR"/>
              <a:pPr>
                <a:defRPr/>
              </a:pPr>
              <a:t>23/09/2025</a:t>
            </a:fld>
            <a:endParaRPr lang="pt-BR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8A3D583-AA51-6F82-6A6B-000467814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C4B0BD5-D2FA-A005-F412-A88894F08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5637"/>
          </a:xfrm>
          <a:prstGeom prst="rect">
            <a:avLst/>
          </a:prstGeom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1C71A7-4B0E-BA09-C36F-0BE8771484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4EBCAF-EE5B-1983-7B1F-6B11725B2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45EEEC-9444-49E4-A1D0-253C6449F2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11D8409D-E309-81FB-03EA-D31726EC3D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ACC94DF2-1945-571F-A8E5-22F96FA18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/>
              <a:t>Sempre que for necessário definir prioridades no acompanhamento ou fiscalização da execução de uma política pública, o principal foco deve ser a verificação da </a:t>
            </a:r>
            <a:r>
              <a:rPr lang="pt-BR" b="1" dirty="0"/>
              <a:t>efetividade da despesa</a:t>
            </a:r>
            <a:r>
              <a:rPr lang="pt-BR" dirty="0"/>
              <a:t>. Em outras palavras, é fundamental analisar se o objetivo que justificou a aplicação dos recursos públicos foi de fato alcançado.</a:t>
            </a:r>
          </a:p>
          <a:p>
            <a:r>
              <a:rPr lang="pt-BR" dirty="0"/>
              <a:t>Mais do que conferir números ou etapas formais, é preciso avaliar se a ação pública gerou os resultados esperados para a sociedade, atendendo às necessidades que motivaram sua existência.</a:t>
            </a:r>
          </a:p>
          <a:p>
            <a:r>
              <a:rPr lang="pt-BR" dirty="0"/>
              <a:t>Nesse contexto, </a:t>
            </a:r>
            <a:r>
              <a:rPr lang="pt-BR" b="1" dirty="0"/>
              <a:t>a maior contribuição do controle social está justamente no monitoramento da efetividade da despesa pública</a:t>
            </a:r>
            <a:r>
              <a:rPr lang="pt-BR" dirty="0"/>
              <a:t>. Isso porque o controle social permite uma avaliação mais abrangente e próxima da realidade, já que pode contar com a participação de todos os cidadãos. Ao envolver quem vivencia diretamente os efeitos das políticas públicas, amplia-se a capacidade de identificar se os recursos públicos estão, de fato, gerando transformações positivas e atendendo às demandas coletivas.</a:t>
            </a:r>
          </a:p>
          <a:p>
            <a:r>
              <a:rPr lang="pt-BR" dirty="0"/>
              <a:t>A boa gestão dos recursos públicos se concretiza quando cada real investido contribui para transformar positivamente a realidade social a que se destina — e o controle social é aliado essencial nesse processo.</a:t>
            </a:r>
          </a:p>
          <a:p>
            <a:endParaRPr lang="pt-BR" altLang="pt-BR" dirty="0"/>
          </a:p>
        </p:txBody>
      </p:sp>
      <p:sp>
        <p:nvSpPr>
          <p:cNvPr id="60420" name="Espaço Reservado para Data 1">
            <a:extLst>
              <a:ext uri="{FF2B5EF4-FFF2-40B4-BE49-F238E27FC236}">
                <a16:creationId xmlns:a16="http://schemas.microsoft.com/office/drawing/2014/main" id="{8E569403-8987-1373-3378-C93B75701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36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2748A399-DDD0-F859-B140-889CC310FB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A927FBDD-041F-7923-52F5-3BB69F5AF1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4516" name="Espaço Reservado para Data 1">
            <a:extLst>
              <a:ext uri="{FF2B5EF4-FFF2-40B4-BE49-F238E27FC236}">
                <a16:creationId xmlns:a16="http://schemas.microsoft.com/office/drawing/2014/main" id="{D2C5A142-9F75-D768-7D4D-5C2AD378B1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86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2748A399-DDD0-F859-B140-889CC310FB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A927FBDD-041F-7923-52F5-3BB69F5AF1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4516" name="Espaço Reservado para Data 1">
            <a:extLst>
              <a:ext uri="{FF2B5EF4-FFF2-40B4-BE49-F238E27FC236}">
                <a16:creationId xmlns:a16="http://schemas.microsoft.com/office/drawing/2014/main" id="{D2C5A142-9F75-D768-7D4D-5C2AD378B1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16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092E2FDF-7B17-4305-D0A7-D7E938E19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C27240BF-5D1F-9B58-2193-FE87FC5577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89FDCF3-92B6-F0FD-F37A-9D17E2597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092E2FDF-7B17-4305-D0A7-D7E938E19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C27240BF-5D1F-9B58-2193-FE87FC5577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89FDCF3-92B6-F0FD-F37A-9D17E2597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650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66750" y="4603279"/>
            <a:ext cx="5332090" cy="4927376"/>
          </a:xfrm>
        </p:spPr>
        <p:txBody>
          <a:bodyPr/>
          <a:lstStyle/>
          <a:p>
            <a:r>
              <a:rPr lang="pt-BR" dirty="0"/>
              <a:t>O cidadão tem o direito garantido por lei de contar com canais formais de comunicação com o poder público, como a ouvidoria e o Serviço de Informação ao Cidadão (SIC). Esses direitos estão assegurados por duas legislações nacionais: a </a:t>
            </a:r>
            <a:r>
              <a:rPr lang="pt-BR" b="1" dirty="0"/>
              <a:t>Lei nº 12.527/2011</a:t>
            </a:r>
            <a:r>
              <a:rPr lang="pt-BR" dirty="0"/>
              <a:t>, conhecida como </a:t>
            </a:r>
            <a:r>
              <a:rPr lang="pt-BR" b="1" dirty="0"/>
              <a:t>Lei de Acesso à Informação (LAI)</a:t>
            </a:r>
            <a:r>
              <a:rPr lang="pt-BR" dirty="0"/>
              <a:t>, e a </a:t>
            </a:r>
            <a:r>
              <a:rPr lang="pt-BR" b="1" dirty="0"/>
              <a:t>Lei nº 13.460/2017</a:t>
            </a:r>
            <a:r>
              <a:rPr lang="pt-BR" dirty="0"/>
              <a:t>, que trata da </a:t>
            </a:r>
            <a:r>
              <a:rPr lang="pt-BR" b="1" dirty="0"/>
              <a:t>participação, proteção e defesa dos direitos dos usuários dos serviços públicos</a:t>
            </a:r>
            <a:r>
              <a:rPr lang="pt-BR" dirty="0"/>
              <a:t>. Por serem leis de abrangência nacional, elas se aplicam a todos os poderes e níveis de governo, promovendo a padronização dos canais e facilitando o acesso e a atuação do cidadão em qualquer parte do país.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Citamos também a </a:t>
            </a:r>
            <a:r>
              <a:rPr lang="pt-BR" b="1" dirty="0"/>
              <a:t>Lei nº 13.726/2018</a:t>
            </a:r>
            <a:r>
              <a:rPr lang="pt-BR" dirty="0"/>
              <a:t>, conhecida como </a:t>
            </a:r>
            <a:r>
              <a:rPr lang="pt-BR" b="1" dirty="0"/>
              <a:t>Lei da Desburocratização</a:t>
            </a:r>
            <a:r>
              <a:rPr lang="pt-BR" dirty="0"/>
              <a:t>, tem relação direta com a </a:t>
            </a:r>
            <a:r>
              <a:rPr lang="pt-BR" b="1" dirty="0"/>
              <a:t>plataforma gov.br</a:t>
            </a:r>
            <a:r>
              <a:rPr lang="pt-BR" dirty="0"/>
              <a:t> no que se refere à </a:t>
            </a:r>
            <a:r>
              <a:rPr lang="pt-BR" b="1" dirty="0"/>
              <a:t>redução de exigências burocráticas no acesso a serviços públicos</a:t>
            </a:r>
            <a:r>
              <a:rPr lang="pt-BR" dirty="0"/>
              <a:t> e ao </a:t>
            </a:r>
            <a:r>
              <a:rPr lang="pt-BR" b="1" dirty="0"/>
              <a:t>uso de meios digitais para simplificar a vida do cidadão</a:t>
            </a:r>
            <a:r>
              <a:rPr lang="pt-BR" dirty="0"/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Esta três leis devem auxiliar as interações entre o cidadão e o poder público, além de trazer procedimentos de proteção ao cidadão e mecanismos de controles sob a atuação do agente público.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Assim, mesmo quando o conselheiro tem acesso direto a representantes da gestão pública, é fundamental que as interações formais sejam registradas por meio dos sistemas oficiais disponíveis, como o sistema de ouvidoria e o Serviço de Acesso à Informação ao Cidadão. Esses canais garantem o protocolo das demandas, possibilitam o acompanhamento do andamento das solicitações e fortalecem a transparência e a rastreabilidade das ações do conselho. Além disso, o uso desses sistemas reforça a institucionalidade da atuação do conselheiro, protege seu posicionamento e contribui para a construção de um histórico formal das interações com o poder público.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5EEEC-9444-49E4-A1D0-253C6449F233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741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18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18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4873625" cy="167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19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19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4873626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Requerimentos de Informações</a:t>
            </a:r>
          </a:p>
          <a:p>
            <a:r>
              <a:rPr lang="pt-BR" altLang="pt-BR" dirty="0"/>
              <a:t>Serão exigidas apenas a identificação do requerente e a especificação da informação desejada.</a:t>
            </a:r>
          </a:p>
          <a:p>
            <a:r>
              <a:rPr lang="pt-BR" altLang="pt-BR" dirty="0"/>
              <a:t>Vedadas exigências relativas aos motivos da solicitação.</a:t>
            </a:r>
          </a:p>
          <a:p>
            <a:r>
              <a:rPr lang="pt-BR" altLang="pt-BR" dirty="0"/>
              <a:t>Resposta imediata, se possível.</a:t>
            </a:r>
          </a:p>
          <a:p>
            <a:r>
              <a:rPr lang="pt-BR" altLang="pt-BR" dirty="0"/>
              <a:t>Prazo para resposta é de 20 dias, prorrogáveis por mais 10 (sempre mediante justificativa).</a:t>
            </a:r>
          </a:p>
          <a:p>
            <a:r>
              <a:rPr lang="pt-BR" altLang="pt-BR" dirty="0"/>
              <a:t>A busca e o fornecimento das informações é gratuito. (Apenas cópias poderão ser cobradas).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19355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0AFBEF-2865-EB47-0AF5-01E06A1B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9DCB916B-C94C-81A1-8B1E-CC448671E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20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8C4621F-ED78-8F22-93E3-05F22401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20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3FC57AA-1527-977D-4BC0-038E34EAE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61F2DC7-7E1A-CAB8-08B1-89AD52124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4873626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Requerimentos de Informações</a:t>
            </a:r>
          </a:p>
          <a:p>
            <a:r>
              <a:rPr lang="pt-BR" altLang="pt-BR" dirty="0"/>
              <a:t>Serão exigidas apenas a identificação do requerente e a especificação da informação desejada.</a:t>
            </a:r>
          </a:p>
          <a:p>
            <a:r>
              <a:rPr lang="pt-BR" altLang="pt-BR" dirty="0"/>
              <a:t>Vedadas exigências relativas aos motivos da solicitação.</a:t>
            </a:r>
          </a:p>
          <a:p>
            <a:r>
              <a:rPr lang="pt-BR" altLang="pt-BR" dirty="0"/>
              <a:t>Resposta imediata, se possível.</a:t>
            </a:r>
          </a:p>
          <a:p>
            <a:r>
              <a:rPr lang="pt-BR" altLang="pt-BR" dirty="0"/>
              <a:t>Prazo para resposta é de 20 dias, prorrogáveis por mais 10 (sempre mediante justificativa).</a:t>
            </a:r>
          </a:p>
          <a:p>
            <a:r>
              <a:rPr lang="pt-BR" altLang="pt-BR" dirty="0"/>
              <a:t>A busca e o fornecimento das informações é gratuito. (Apenas cópias poderão ser cobradas).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7471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21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21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r>
              <a:rPr lang="pt-BR" altLang="pt-BR" dirty="0"/>
              <a:t>Reforçar as atribuições das ouvidorias voltadas para o controle </a:t>
            </a:r>
          </a:p>
          <a:p>
            <a:r>
              <a:rPr lang="pt-BR" altLang="pt-BR" dirty="0"/>
              <a:t>e participação social, bem como aprimoramento da gestão</a:t>
            </a:r>
          </a:p>
          <a:p>
            <a:r>
              <a:rPr lang="pt-BR" altLang="pt-BR" dirty="0"/>
              <a:t> e simplificação do atendimento prestado ao usuário.</a:t>
            </a:r>
          </a:p>
          <a:p>
            <a:endParaRPr lang="pt-BR" altLang="pt-BR" dirty="0"/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pt-BR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13. As ouvidorias terão como atribuições precípuas, sem prejuízo de outras estabelecidas em regulamento específico: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pt-BR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- promover a participação do usuário na administração pública, em cooperação com outras entidades de defesa do usuário;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7608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3709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22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22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Vantagens para o cidadão ao usar a ouvidoria (Lei nº 13.460/2017)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Direito à manifestação em diversas formas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cidadão pode apresentar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reclamação, denúncia, elogio, sugestão ou solicitação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conforme o art. 5º da lei.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Atendimento gratuito, acessível e simples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ouvidoria deve garantir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acesso facilitado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inclusive para pessoas com deficiência ou com dificuldades de letramento digital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6º e 9º).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Confirmação de recebimento e protocolo da manifestação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registrar uma manifestação, o cidadão tem direito a receber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número de protocolo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permitindo o acompanhamento do andamento do caso (art. 10, § 2º).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Prazos definidos para resposta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administração tem prazo para responder: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até 30 dias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prorrogável por mais 30 dias com justificativa (art. 10, § 1º).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Resposta clara e objetiva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resposta da ouvidoria deve ser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compreensível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com linguagem simples e acessível, respeitando o perfil do cidadão (art. 10, § 3º).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Proteção contra retaliações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cidadão tem o direito de fazer sua manifestação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sem sofrer retaliações ou discriminações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mesmo sendo servidor público (princípios do art. 6º).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Melhoria dos serviços públicos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manifestações devem ser utilizadas para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corrigir falhas e melhorar a qualidade dos serviços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promovendo mais eficiência e transparência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8º e 13).</a:t>
            </a:r>
          </a:p>
          <a:p>
            <a:pPr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Ouvidorias obrigatórias e com função ativa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Órgãos e entidades devem ter ouvidorias que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recebam, analisem e encaminhem as manifestações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com competência legal para acompanhar e cobrar providências (art. 13).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16533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C2E8AA52-1049-028A-AD4D-10BC9595A5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690FB599-1D3C-809B-B097-8B865EAD0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 Os órgãos e entidades integrantes de Poder da União, de Estado, do Distrito Federal ou de Município não poderão exigir do cidadão a apresentação de certidão ou documento expedido por outro órgão ou entidade do mesmo Poder, ressalvadas as seguintes hipóteses: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certidão de antecedentes criminais;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informações sobre pessoa jurídica;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 outras expressamente previstas em lei.</a:t>
            </a:r>
          </a:p>
          <a:p>
            <a:endParaRPr lang="pt-BR" altLang="pt-BR" dirty="0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97220731-E7B2-05BC-6A3E-6F3B5D050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494E81-5D0A-463E-94D1-5BB58DF54CC5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24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24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77592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25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25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6760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26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26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519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092E2FDF-7B17-4305-D0A7-D7E938E19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C27240BF-5D1F-9B58-2193-FE87FC5577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89FDCF3-92B6-F0FD-F37A-9D17E2597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6703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092E2FDF-7B17-4305-D0A7-D7E938E19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C27240BF-5D1F-9B58-2193-FE87FC5577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/>
              <a:t>Os conselhos devem interagir diretamente com os gestores responsáveis pela execução das políticas públicas que acompanham — por meio de reuniões, visitas e articulações presenciais. No entanto, é essencial que essa atuação seja complementada pelo uso dos canais oficiais disponíveis para garantir que tudo fique devidamente </a:t>
            </a:r>
            <a:r>
              <a:rPr lang="pt-BR" b="1" dirty="0"/>
              <a:t>registrado, protocolado e possa ser acompanhado formalmente</a:t>
            </a:r>
            <a:r>
              <a:rPr lang="pt-BR" dirty="0"/>
              <a:t>.</a:t>
            </a:r>
          </a:p>
          <a:p>
            <a:r>
              <a:rPr lang="pt-BR" dirty="0"/>
              <a:t>O contato informal pode ser útil, mas sem registros oficiais, muitas contribuições dos conselhos se perdem, são desconsideradas ou sequer reconhecidas.</a:t>
            </a:r>
            <a:br>
              <a:rPr lang="pt-BR" dirty="0"/>
            </a:br>
            <a:r>
              <a:rPr lang="pt-BR" dirty="0"/>
              <a:t>Por isso, é fundamental que conselheiros(as) saibam usar os instrumentos de interlocução previstos em lei: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b="1" dirty="0"/>
              <a:t>SIC (Serviço de Informação ao Cidadão)</a:t>
            </a:r>
            <a:r>
              <a:rPr lang="pt-BR" dirty="0"/>
              <a:t>, com base na </a:t>
            </a:r>
            <a:r>
              <a:rPr lang="pt-BR" b="1" dirty="0"/>
              <a:t>Lei de Acesso à Informação (Lei nº 12.527/2011)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As </a:t>
            </a:r>
            <a:r>
              <a:rPr lang="pt-BR" b="1" dirty="0"/>
              <a:t>ouvidorias públicas</a:t>
            </a:r>
            <a:r>
              <a:rPr lang="pt-BR" dirty="0"/>
              <a:t>, conforme previsto na </a:t>
            </a:r>
            <a:r>
              <a:rPr lang="pt-BR" b="1" dirty="0"/>
              <a:t>Lei nº 13.460/2017</a:t>
            </a:r>
            <a:endParaRPr lang="pt-BR" dirty="0"/>
          </a:p>
          <a:p>
            <a:r>
              <a:rPr lang="pt-BR" dirty="0"/>
              <a:t>Essas ferramentas ajudam a </a:t>
            </a:r>
            <a:r>
              <a:rPr lang="pt-BR" b="1" dirty="0"/>
              <a:t>dar força institucional à atuação dos conselhos</a:t>
            </a:r>
            <a:r>
              <a:rPr lang="pt-BR" dirty="0"/>
              <a:t>, garantindo visibilidade, transparência e resposta oficial do poder público.</a:t>
            </a:r>
          </a:p>
          <a:p>
            <a:endParaRPr lang="pt-BR" altLang="pt-BR" dirty="0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89FDCF3-92B6-F0FD-F37A-9D17E2597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98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29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29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6436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30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30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Dicas para melhorar a efetividade ao usar a ouvidoria ou o SIC: </a:t>
            </a:r>
          </a:p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Você está exercendo seu direito e </a:t>
            </a:r>
          </a:p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contribuindo para a transparência, eficiência e </a:t>
            </a:r>
          </a:p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correção de falhas nos serviços públicos.</a:t>
            </a:r>
            <a:endParaRPr lang="pt-BR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98935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31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31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Dicas para melhorar a efetividade ao usar a ouvidoria ou o SIC: </a:t>
            </a:r>
          </a:p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Você está exercendo seu direito e </a:t>
            </a:r>
          </a:p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contribuindo para a transparência, eficiência e </a:t>
            </a:r>
          </a:p>
          <a:p>
            <a:r>
              <a:rPr lang="pt-B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correção de falhas nos serviços públicos.</a:t>
            </a:r>
            <a:endParaRPr lang="pt-BR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317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DC6413AF-73E2-46AF-6C80-0A914083F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9D6BA940-27D7-81C8-C0D8-F88E8847A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/>
              <a:t>. </a:t>
            </a:r>
          </a:p>
          <a:p>
            <a:r>
              <a:rPr lang="pt-BR" dirty="0"/>
              <a:t>A Controladoria-Geral da União (CGU) promove ações de fomento ao controle social porque reconhece que a participação cidadã é um elemento estratégico para garantir a integridade e a efetividade das políticas públicas. </a:t>
            </a:r>
          </a:p>
          <a:p>
            <a:r>
              <a:rPr lang="pt-BR" dirty="0"/>
              <a:t>Alinhada à sua visão de promover a integridade e o enfrentamento à corrupção para que o governo federal entregue serviços públicos de qualidade, a CGU compreende que cidadãos bem informados e atuantes fortalecem a prevenção de irregularidades e estimulam a transparência. </a:t>
            </a:r>
          </a:p>
          <a:p>
            <a:r>
              <a:rPr lang="pt-BR" dirty="0"/>
              <a:t>Ao mesmo tempo, ao incentivar o controle social, a instituição reafirma sua missão de ser um órgão de excelência e protagonista na promoção da integridade pública e privada. </a:t>
            </a:r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B94C8322-F683-4C6C-8471-BDC60800C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48B453-86F2-471F-8F3D-D458E9ED4523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183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B78CE0DD-9664-C2E7-EBFB-AE513A1F0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475FD4B1-51A0-49F5-CE0D-FE772A032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/>
              <a:t>As ações de controle social fortalecem a atuação integrada da CGU em todo o ciclo da política pública, valorizando a diversidade e a escuta ativa da sociedade como pilares de uma gestão pública mais ética, responsiva e transformadora</a:t>
            </a:r>
            <a:endParaRPr lang="pt-BR" altLang="pt-BR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3F2864A8-90DA-18F5-67A0-1A4969F1F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EB312C-1E72-40AE-AE8C-4544F34F8F54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14375"/>
            <a:ext cx="6615112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 controle social, portanto, não é oposição ao Estado — é cooperação qualificada. Ele amplia a legitimidade das decisões públicas, fortalece o combate à corrupção e promove um governo mais sensível às realidades locais. Quando sociedade e governo caminham juntos, é possível alcançar políticas mais justas, inclusivas e efetivas.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5EEEC-9444-49E4-A1D0-253C6449F233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397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14375"/>
            <a:ext cx="6615112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 papel do conselheiro vai muito além de representar sua organização ou grupo social. Ele deve agir como interlocutor entre os cidadãos e a administração pública, levando ao conselho as demandas reais da sociedade e retornando a ela com informações claras sobre as decisões e ações do governo. Para isso, é essencial que os conselheiros mantenham diálogo constante com suas comunidades de origem, promovam o acesso à informação e incentivem a participação social.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Ao cumprirem suas atribuições, os conselhos fortalecem a democracia, ampliam a legitimidade das decisões públicas e contribuem para que as políticas atendam às necessidades concretas da população. Mais do que um espaço técnico ou burocrático, o conselho é um instrumento de controle social, um canal de escuta ativa e uma ponte entre o Estado e a sociedade que permite tornar as políticas públicas mais justas, transparentes e efetivas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5EEEC-9444-49E4-A1D0-253C6449F233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911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14375"/>
            <a:ext cx="6615112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Os conselhos de políticas públicas são regidos por normas que definem sua criação, composição, competências e funcionamento.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Essas regras devem estar previstas em lei ou decreto municipal, garantindo legitimidade e clareza na atuação.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Além disso, cada conselho deve elaborar seu próprio regimento interno, documento essencial que detalha como serão conduzidas as reuniões, votações, processos de escolha da mesa diretora e outras regras de organização.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5EEEC-9444-49E4-A1D0-253C6449F233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092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14375"/>
            <a:ext cx="6615112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Cada conselho tem como objeto de controle social as </a:t>
            </a:r>
            <a:r>
              <a:rPr lang="pt-BR" b="1" dirty="0"/>
              <a:t>ações públicas vinculadas à política que representa</a:t>
            </a:r>
            <a:r>
              <a:rPr lang="pt-BR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b="1" dirty="0"/>
              <a:t>Conselho de Educação</a:t>
            </a:r>
            <a:r>
              <a:rPr lang="pt-BR" dirty="0"/>
              <a:t> acompanha as políticas públicas voltadas à educação.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b="1" dirty="0"/>
              <a:t>Conselho de Saúde</a:t>
            </a:r>
            <a:r>
              <a:rPr lang="pt-BR" dirty="0"/>
              <a:t> fiscaliza as ações da área da saúde.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b="1" dirty="0"/>
              <a:t>Conselho de Juventude</a:t>
            </a:r>
            <a:r>
              <a:rPr lang="pt-BR" dirty="0"/>
              <a:t> monitora ações voltadas aos jovens, e assim por diante.</a:t>
            </a:r>
          </a:p>
          <a:p>
            <a:r>
              <a:rPr lang="pt-BR" dirty="0"/>
              <a:t>➡️ Algumas políticas, no entanto, </a:t>
            </a:r>
            <a:r>
              <a:rPr lang="pt-BR" b="1" dirty="0"/>
              <a:t>devem ser acompanhadas por vários conselhos</a:t>
            </a:r>
            <a:r>
              <a:rPr lang="pt-BR" dirty="0"/>
              <a:t>,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As </a:t>
            </a:r>
            <a:r>
              <a:rPr lang="pt-BR" b="1" dirty="0"/>
              <a:t>políticas de promoção da igualdade racial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As </a:t>
            </a:r>
            <a:r>
              <a:rPr lang="pt-BR" b="1" dirty="0"/>
              <a:t>ações de combate à corrupção e promoção da transparência</a:t>
            </a:r>
            <a:endParaRPr lang="pt-BR" dirty="0"/>
          </a:p>
          <a:p>
            <a:r>
              <a:rPr lang="pt-BR" dirty="0"/>
              <a:t>Por isso, </a:t>
            </a:r>
            <a:r>
              <a:rPr lang="pt-BR" b="1" dirty="0"/>
              <a:t>trabalhar em parceria entre conselhos</a:t>
            </a:r>
            <a:r>
              <a:rPr lang="pt-BR" dirty="0"/>
              <a:t> pode ser mais eficiente!</a:t>
            </a:r>
          </a:p>
          <a:p>
            <a:r>
              <a:rPr lang="pt-BR" dirty="0"/>
              <a:t>📝 Dica prática:</a:t>
            </a:r>
            <a:br>
              <a:rPr lang="pt-BR" dirty="0"/>
            </a:br>
            <a:r>
              <a:rPr lang="pt-BR" dirty="0"/>
              <a:t>Como são muitas ações públicas a serem observadas, é importante o conselho </a:t>
            </a:r>
            <a:r>
              <a:rPr lang="pt-BR" b="1" dirty="0"/>
              <a:t>definir critérios de priorização</a:t>
            </a:r>
            <a:r>
              <a:rPr lang="pt-BR" dirty="0"/>
              <a:t> — escolher o que acompanhar em cada período.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5EEEC-9444-49E4-A1D0-253C6449F233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491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14375"/>
            <a:ext cx="6615112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📝 Dica prática:</a:t>
            </a:r>
            <a:br>
              <a:rPr lang="pt-BR" dirty="0"/>
            </a:br>
            <a:r>
              <a:rPr lang="pt-BR" dirty="0"/>
              <a:t>Como são muitas ações públicas a serem observadas, é importante o conselho </a:t>
            </a:r>
            <a:r>
              <a:rPr lang="pt-BR" b="1" dirty="0"/>
              <a:t>definir critérios de priorização</a:t>
            </a:r>
            <a:r>
              <a:rPr lang="pt-BR" dirty="0"/>
              <a:t> — escolher o que acompanhar em cada período.</a:t>
            </a:r>
            <a:br>
              <a:rPr lang="pt-BR" dirty="0"/>
            </a:br>
            <a:r>
              <a:rPr lang="pt-BR" dirty="0"/>
              <a:t>E ao analisar qualquer ação pública, </a:t>
            </a:r>
            <a:r>
              <a:rPr lang="pt-BR" b="1" dirty="0"/>
              <a:t>não basta verificar se ela existe</a:t>
            </a:r>
            <a:r>
              <a:rPr lang="pt-BR" dirty="0"/>
              <a:t>: é essencial olhar se está </a:t>
            </a:r>
            <a:r>
              <a:rPr lang="pt-BR" b="1" dirty="0"/>
              <a:t>funcionando de verdade</a:t>
            </a:r>
            <a:r>
              <a:rPr lang="pt-BR" dirty="0"/>
              <a:t> — ou seja, observar </a:t>
            </a:r>
            <a:r>
              <a:rPr lang="pt-BR" b="1" dirty="0"/>
              <a:t>a efetividade</a:t>
            </a:r>
            <a:r>
              <a:rPr lang="pt-BR" dirty="0"/>
              <a:t> da política pública!</a:t>
            </a:r>
            <a:r>
              <a:rPr lang="pt-BR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5EEEC-9444-49E4-A1D0-253C6449F233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45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F3F1-13CF-D38E-4906-7A8BB887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1755-8D6D-4CE7-979A-4776C91BAD4C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AA7C-18C8-0160-443A-2C7FE9F3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F5AF-5C01-C489-59F9-4275AAF1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01DB-23E4-4A03-B663-7AC648EAFB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985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4705"/>
            <a:ext cx="10515600" cy="9259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0C6C9-EBD2-E878-68BA-BF088638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729C-57CB-4646-99DC-591F98F1F7E3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1E552-DFF0-7231-BE39-4A2FDA34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0AFE-9310-44EE-CBF8-1DB824A5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AF95-AAA8-435F-A2F3-195CC1B9CD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96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11257-CA3D-FA4F-535B-5D267A53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ECDC-2C65-4603-9B82-3F62F40D7E2F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D97F0-537C-F4DC-690E-1D19AF6D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566A-822E-4803-0978-EE3AC5B6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D4F1-D704-489D-B1E8-4EB0EBCB03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817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20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98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713"/>
            <a:ext cx="10515600" cy="1007849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610"/>
            <a:ext cx="10515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9A55-B1BE-80DD-8BDE-7E064B68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89FD-4A91-4ED4-BEBD-46980F4F85C8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C7C2-4350-204D-0134-A72BE6BB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1F310-2DA9-CD36-BE4E-B9839F91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F86D-D080-4191-B788-2F62E3C259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57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3551-6504-AE1C-2D50-99BA3474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2509-0558-4B9E-B877-229BB6B50700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52EAD-7B3B-A035-07B1-E9B11DFE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2F339-8770-D107-42EB-8337CA64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E63F-9BF4-463B-8A29-2B1DC222E3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77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713"/>
            <a:ext cx="10515600" cy="8539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9A4ECF-3494-F1AC-B321-9EAC4981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F7CD-13F8-4FBC-ACD4-499F67A13AE9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FBF34-6236-022B-F9FD-2A8DBF04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BD6ABF-2D41-D18D-85FE-7D6DF29E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9348-1B95-44BE-A47E-86E70CE940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750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24745"/>
            <a:ext cx="10515600" cy="56594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1D538-2E94-98DB-4F1C-707BEDFA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40C2-D553-4854-A3E1-72AC9254EA83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AE65BD-104C-0F93-BEF6-06F0B748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CEA61-E204-A6F5-0E40-FBCC5C1F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A51E-B965-4E99-A998-2ADFB9D625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5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4705"/>
            <a:ext cx="10515600" cy="9259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B1EB50-B523-B793-E490-72AA2F37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E4A2-EC77-4341-8CFC-A33A0222356A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BC1BCB-FC93-19E4-3BBF-FFB4D6A7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DA3C88-E763-C9C1-437E-0C9B15C3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651C-62D0-4627-AAA4-40EF08D5D3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267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65BCF7-A11B-1157-8D67-DEA63229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29B6-60FB-49FB-BB8A-E7A0B0AAE8D1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DC9C58-09F6-54BA-BCA4-4D748D70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47B652-2652-DF96-37B3-BD525C86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3870-2160-4D99-9C81-5B5B3C893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904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450306-14FC-274D-A6D5-818174D1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3DD4-4352-4BC7-A368-D389425CA353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06CE63-B590-D79A-26D7-496D686A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CB961-F2B0-8CDB-E976-69011207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6E1-D915-464D-86AD-A41F2B538D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07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E00161-C387-6022-158B-AC09C45B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2FAD-19FB-4245-A5F9-18BE81BA24E2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72056C-E35C-5FF4-7539-7586E9A6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5F8637-48AD-70CF-CB08-0BD692AB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D7E1-52FC-4094-BB64-7D5CFB6AE3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3829A212-EFFD-C14D-B5CF-E939073C4FE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1B01ED-9ABD-1736-CC80-4EBC23F05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75E12B1-9E2E-3ABE-9A48-EF7217E04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EFBB-30B6-D948-54FF-1A7BA3075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F7196D3-8EDB-4435-8756-B78891887E56}" type="datetimeFigureOut">
              <a:rPr lang="pt-BR"/>
              <a:pPr>
                <a:defRPr/>
              </a:pPr>
              <a:t>23/09/2025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02F03-069A-74D1-D686-1820ECA71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74C1-A831-EA2C-C1CF-83B8C8DF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184A3A-BAA7-4DCA-B745-7316B5B800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  <p:sldLayoutId id="2147485580" r:id="rId12"/>
    <p:sldLayoutId id="2147485594" r:id="rId13"/>
    <p:sldLayoutId id="21474855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acessoainformacao/pt-br/assuntos/recursos" TargetMode="External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7" Type="http://schemas.openxmlformats.org/officeDocument/2006/relationships/hyperlink" Target="https://www.gov.br/acessoainformacao/pt-br/assuntos/pedidos" TargetMode="Externa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s://www.gov.br/acessoainformacao/pt-br/assuntos/conheca-seu-direito" TargetMode="External"/><Relationship Id="rId11" Type="http://schemas.openxmlformats.org/officeDocument/2006/relationships/hyperlink" Target="https://www.gov.br/acessoainformacao/pt-br/assuntos/monitorando-a-lai" TargetMode="External"/><Relationship Id="rId5" Type="http://schemas.openxmlformats.org/officeDocument/2006/relationships/image" Target="../media/image25.png"/><Relationship Id="rId10" Type="http://schemas.openxmlformats.org/officeDocument/2006/relationships/hyperlink" Target="https://www.gov.br/acessoainformacao/pt-br/assuntos/transparencia-ativa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www.gov.br/acessoainformacao/pt-br/assuntos/busca-de-pedidos-e-resposta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hyperlink" Target="https://www.gov.br/governodigital/pt-br/noticias/assinatura-gov-br-facilita-o-trabalho-de-gestores-estaduais-e-municipais" TargetMode="External"/><Relationship Id="rId5" Type="http://schemas.openxmlformats.org/officeDocument/2006/relationships/hyperlink" Target="https://www.gov.br/governodigital/pt-br/estrategias-e-governanca-digital/rede-nacional-de-governo-digital" TargetMode="Externa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A41A902-5A99-4CEC-8F56-18AD7E53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3BEE9-519F-57B5-FA4A-5293CCED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26" y="3429000"/>
            <a:ext cx="10439400" cy="1422400"/>
          </a:xfrm>
        </p:spPr>
        <p:txBody>
          <a:bodyPr>
            <a:normAutofit/>
          </a:bodyPr>
          <a:lstStyle/>
          <a:p>
            <a:r>
              <a:rPr lang="pt-BR" sz="7200" b="1" dirty="0">
                <a:solidFill>
                  <a:schemeClr val="bg1"/>
                </a:solidFill>
                <a:latin typeface="+mn-lt"/>
              </a:rPr>
              <a:t>Controle Social e CGU</a:t>
            </a:r>
            <a:endParaRPr lang="pt-BR" sz="80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DCBB233-0ED0-F133-9544-7D7F54A22301}"/>
              </a:ext>
            </a:extLst>
          </p:cNvPr>
          <p:cNvSpPr txBox="1">
            <a:spLocks/>
          </p:cNvSpPr>
          <p:nvPr/>
        </p:nvSpPr>
        <p:spPr>
          <a:xfrm>
            <a:off x="134350" y="4518000"/>
            <a:ext cx="10439400" cy="142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latin typeface="+mn-lt"/>
              </a:rPr>
              <a:t>Juntos pelo bem de todos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30332E-EE99-4F92-B181-7252EB8D98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344" y="116632"/>
            <a:ext cx="11316617" cy="6477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b="1" dirty="0">
                <a:solidFill>
                  <a:srgbClr val="315AA6"/>
                </a:solidFill>
                <a:latin typeface="+mn-lt"/>
              </a:rPr>
              <a:t>QUAL É O OBJETO DE CONTROLE?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13B9C3-50FE-8599-5634-700C8D2728BA}"/>
              </a:ext>
            </a:extLst>
          </p:cNvPr>
          <p:cNvSpPr txBox="1"/>
          <p:nvPr/>
        </p:nvSpPr>
        <p:spPr>
          <a:xfrm>
            <a:off x="371285" y="3933165"/>
            <a:ext cx="50826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Algumas políticas exigem a atuação de vários conselhos</a:t>
            </a:r>
            <a:endParaRPr lang="pt-B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Igualdade racial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Combate à corrupção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Juventude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Idosos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D9AB6B9-D717-847D-7259-E9EDBBDB6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53836"/>
            <a:ext cx="3822383" cy="404722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299B116-AE15-ECFC-9435-A1920C72533A}"/>
              </a:ext>
            </a:extLst>
          </p:cNvPr>
          <p:cNvSpPr txBox="1"/>
          <p:nvPr/>
        </p:nvSpPr>
        <p:spPr>
          <a:xfrm>
            <a:off x="371285" y="2564905"/>
            <a:ext cx="3822383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pt-BR" sz="2200" dirty="0"/>
              <a:t>Cada conselho acompanha as ações públicas da política que representa!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568B87-F6BF-8DD9-6BD2-0846FE53B774}"/>
              </a:ext>
            </a:extLst>
          </p:cNvPr>
          <p:cNvSpPr txBox="1"/>
          <p:nvPr/>
        </p:nvSpPr>
        <p:spPr>
          <a:xfrm>
            <a:off x="371285" y="6186283"/>
            <a:ext cx="7718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Trabalhar em parceria entre conselhos</a:t>
            </a:r>
            <a:r>
              <a:rPr lang="pt-BR" sz="2000" dirty="0"/>
              <a:t> pode ser mais eficiente!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5291EE-AB42-38B6-C28C-FE4B963D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84784"/>
            <a:ext cx="9294990" cy="43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b="1" dirty="0">
                <a:solidFill>
                  <a:srgbClr val="315AA6"/>
                </a:solidFill>
                <a:latin typeface="+mn-lt"/>
              </a:rPr>
              <a:t>DO QUE O CONSELHO </a:t>
            </a:r>
            <a:r>
              <a:rPr lang="pt-BR" altLang="pt-BR" sz="3200" b="1" u="sng" dirty="0">
                <a:solidFill>
                  <a:srgbClr val="315AA6"/>
                </a:solidFill>
                <a:latin typeface="+mn-lt"/>
              </a:rPr>
              <a:t>DEVE</a:t>
            </a:r>
            <a:r>
              <a:rPr lang="pt-BR" altLang="pt-BR" sz="3200" b="1" dirty="0">
                <a:solidFill>
                  <a:srgbClr val="315AA6"/>
                </a:solidFill>
                <a:latin typeface="+mn-lt"/>
              </a:rPr>
              <a:t> CUIDAR?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0AFE28-E417-700D-26E5-2CA4E66FE275}"/>
              </a:ext>
            </a:extLst>
          </p:cNvPr>
          <p:cNvSpPr txBox="1"/>
          <p:nvPr/>
        </p:nvSpPr>
        <p:spPr>
          <a:xfrm>
            <a:off x="191344" y="836712"/>
            <a:ext cx="7920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O QUE O CONSELHO </a:t>
            </a:r>
            <a:r>
              <a:rPr lang="pt-BR" altLang="pt-BR" sz="3200" b="1" u="sng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PODE</a:t>
            </a:r>
            <a:r>
              <a:rPr lang="pt-BR" altLang="pt-BR" sz="32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 OLHAR?</a:t>
            </a:r>
            <a:endParaRPr lang="pt-BR" sz="3200" b="1" dirty="0">
              <a:solidFill>
                <a:srgbClr val="315AA6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53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3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30332E-EE99-4F92-B181-7252EB8D98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1126608"/>
            <a:ext cx="4400550" cy="126206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600" b="1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SÃO MUITAS AÇÕES!</a:t>
            </a:r>
            <a:br>
              <a:rPr lang="pt-BR" altLang="pt-BR" sz="3600" b="1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pt-BR" altLang="pt-BR" sz="3600" b="1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O QUE OLHAR?</a:t>
            </a:r>
          </a:p>
        </p:txBody>
      </p:sp>
      <p:sp>
        <p:nvSpPr>
          <p:cNvPr id="13" name="Retângulo: Canto Dobrado 12">
            <a:extLst>
              <a:ext uri="{FF2B5EF4-FFF2-40B4-BE49-F238E27FC236}">
                <a16:creationId xmlns:a16="http://schemas.microsoft.com/office/drawing/2014/main" id="{A5462B01-E1AE-CD89-2705-FF9234DE7EE0}"/>
              </a:ext>
            </a:extLst>
          </p:cNvPr>
          <p:cNvSpPr/>
          <p:nvPr/>
        </p:nvSpPr>
        <p:spPr>
          <a:xfrm>
            <a:off x="5663952" y="1108674"/>
            <a:ext cx="4714782" cy="244827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um planejamento para a atuação do conselho!</a:t>
            </a:r>
          </a:p>
          <a:p>
            <a:pPr algn="ctr"/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Escolha o que acompanhar em cada período </a:t>
            </a:r>
          </a:p>
          <a:p>
            <a:pPr algn="ctr"/>
            <a:r>
              <a:rPr lang="pt-BR" sz="2200" dirty="0">
                <a:solidFill>
                  <a:srgbClr val="002060"/>
                </a:solidFill>
                <a:latin typeface="Arial"/>
                <a:cs typeface="Arial"/>
              </a:rPr>
              <a:t>(defina critérios que ajudem a priorizar ações)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D7A127-5E25-0088-93F2-DE2827258891}"/>
              </a:ext>
            </a:extLst>
          </p:cNvPr>
          <p:cNvSpPr txBox="1"/>
          <p:nvPr/>
        </p:nvSpPr>
        <p:spPr>
          <a:xfrm>
            <a:off x="6469215" y="4507370"/>
            <a:ext cx="3104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400" dirty="0"/>
              <a:t>É essencial observar </a:t>
            </a:r>
            <a:r>
              <a:rPr lang="pt-BR" sz="2400" b="1" dirty="0"/>
              <a:t>a efetividade</a:t>
            </a:r>
            <a:r>
              <a:rPr lang="pt-BR" sz="2400" dirty="0"/>
              <a:t> da política pública!</a:t>
            </a:r>
            <a:r>
              <a:rPr lang="pt-BR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FB8F03-BF20-B220-62D1-1A8D4F536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933335"/>
            <a:ext cx="4400400" cy="234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6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15"/>
    </mc:Choice>
    <mc:Fallback xmlns="">
      <p:transition spd="slow" advTm="309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>
            <a:extLst>
              <a:ext uri="{FF2B5EF4-FFF2-40B4-BE49-F238E27FC236}">
                <a16:creationId xmlns:a16="http://schemas.microsoft.com/office/drawing/2014/main" id="{02C29279-35A3-27FC-E88D-7CE1887B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861048"/>
            <a:ext cx="8758366" cy="22312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2945" tIns="41473" rIns="82945" bIns="4147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Efetividade 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da política pública é a capacidade de a ação governamental alcançar, de forma concreta e mensurável, a 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eliminação do problema ou da necessidade que motivou 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 aplicação dos recursos públicos.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7CBE7A-D5A4-F04E-A549-518143D16B58}"/>
              </a:ext>
            </a:extLst>
          </p:cNvPr>
          <p:cNvSpPr txBox="1"/>
          <p:nvPr/>
        </p:nvSpPr>
        <p:spPr>
          <a:xfrm>
            <a:off x="479376" y="274607"/>
            <a:ext cx="90483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40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O CONTROLE DA EFETIVIDADE DA POLÍTICA PÚBLICA</a:t>
            </a:r>
            <a:endParaRPr lang="pt-BR" sz="4000" b="1" dirty="0">
              <a:solidFill>
                <a:srgbClr val="315AA6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AAFDAA-417E-A703-DE5A-4843EB6A3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936327"/>
            <a:ext cx="4594655" cy="2716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7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40"/>
    </mc:Choice>
    <mc:Fallback xmlns="">
      <p:transition spd="slow" advTm="7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87A640-7262-76E5-0E63-A925B6685F7C}"/>
              </a:ext>
            </a:extLst>
          </p:cNvPr>
          <p:cNvSpPr txBox="1"/>
          <p:nvPr/>
        </p:nvSpPr>
        <p:spPr>
          <a:xfrm>
            <a:off x="2317377" y="432404"/>
            <a:ext cx="7236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O CONTROLE DA EFETIVIDADE DA POLÍTICA PÚBLICA</a:t>
            </a:r>
            <a:endParaRPr lang="pt-BR" sz="4000" b="1" dirty="0">
              <a:solidFill>
                <a:srgbClr val="315AA6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47C27F-3D65-D87D-3479-E1138A28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2132857"/>
            <a:ext cx="7563398" cy="42927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0446EB8-4771-2907-35B8-56F4A9EF7C21}"/>
              </a:ext>
            </a:extLst>
          </p:cNvPr>
          <p:cNvSpPr txBox="1"/>
          <p:nvPr/>
        </p:nvSpPr>
        <p:spPr>
          <a:xfrm>
            <a:off x="4223792" y="5902375"/>
            <a:ext cx="5184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bg1"/>
                </a:solidFill>
                <a:latin typeface="Roboto Condensed" panose="020F0502020204030204" pitchFamily="2" charset="0"/>
              </a:rPr>
              <a:t>Fonte: </a:t>
            </a:r>
            <a:r>
              <a:rPr lang="pt-BR" sz="1400" dirty="0">
                <a:solidFill>
                  <a:schemeClr val="bg1"/>
                </a:solidFill>
                <a:latin typeface="Roboto Condensed" panose="020F0502020204030204" pitchFamily="2" charset="0"/>
              </a:rPr>
              <a:t>Foto: Kid Júnior Lixo acumulado em </a:t>
            </a:r>
            <a:r>
              <a:rPr lang="pt-BR" sz="1400" dirty="0" err="1">
                <a:solidFill>
                  <a:schemeClr val="bg1"/>
                </a:solidFill>
                <a:latin typeface="Roboto Condensed" panose="020F0502020204030204" pitchFamily="2" charset="0"/>
              </a:rPr>
              <a:t>meio-feio</a:t>
            </a:r>
            <a:r>
              <a:rPr lang="pt-BR" sz="1400" dirty="0">
                <a:solidFill>
                  <a:schemeClr val="bg1"/>
                </a:solidFill>
                <a:latin typeface="Roboto Condensed" panose="020F0502020204030204" pitchFamily="2" charset="0"/>
              </a:rPr>
              <a:t> da avenida Dom Almeida Lustosa, em Caucaia. Diário do Nordeste </a:t>
            </a:r>
            <a:r>
              <a:rPr lang="pt-BR" sz="1400" dirty="0" err="1">
                <a:solidFill>
                  <a:schemeClr val="bg1"/>
                </a:solidFill>
                <a:latin typeface="Roboto Condensed" panose="020F0502020204030204" pitchFamily="2" charset="0"/>
              </a:rPr>
              <a:t>mai</a:t>
            </a:r>
            <a:r>
              <a:rPr lang="pt-BR" sz="1400" dirty="0">
                <a:solidFill>
                  <a:schemeClr val="bg1"/>
                </a:solidFill>
                <a:latin typeface="Roboto Condensed" panose="020F0502020204030204" pitchFamily="2" charset="0"/>
              </a:rPr>
              <a:t>/2023</a:t>
            </a:r>
          </a:p>
        </p:txBody>
      </p:sp>
    </p:spTree>
    <p:extLst>
      <p:ext uri="{BB962C8B-B14F-4D97-AF65-F5344CB8AC3E}">
        <p14:creationId xmlns:p14="http://schemas.microsoft.com/office/powerpoint/2010/main" val="40447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01"/>
    </mc:Choice>
    <mc:Fallback xmlns="">
      <p:transition spd="slow" advTm="1334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FBCA2D6-5D60-2AA2-A76E-3A6911C94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83" y="1800114"/>
            <a:ext cx="7776864" cy="459837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77A9A31-AFB8-0860-2A1A-BC74059AEBF9}"/>
              </a:ext>
            </a:extLst>
          </p:cNvPr>
          <p:cNvSpPr txBox="1"/>
          <p:nvPr/>
        </p:nvSpPr>
        <p:spPr>
          <a:xfrm>
            <a:off x="767408" y="6455452"/>
            <a:ext cx="903649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https://g1.globo.com/bahia/noticia/tamanho-de-mochilas-escolares-entregues-a-alunos-de-creches-por-prefeitura-na-ba-vira-piada-na-internet.ghtml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1DF538-6F4B-EB8B-377F-CDBF804E3D89}"/>
              </a:ext>
            </a:extLst>
          </p:cNvPr>
          <p:cNvSpPr txBox="1"/>
          <p:nvPr/>
        </p:nvSpPr>
        <p:spPr>
          <a:xfrm>
            <a:off x="1437867" y="398343"/>
            <a:ext cx="7236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O CONTROLE DA EFETIVIDADE DA POLÍTICA PÚBLICA</a:t>
            </a:r>
            <a:endParaRPr lang="pt-BR" sz="4000" b="1" dirty="0">
              <a:solidFill>
                <a:srgbClr val="315AA6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43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45"/>
    </mc:Choice>
    <mc:Fallback xmlns="">
      <p:transition spd="slow" advTm="12564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421030-D0F0-2FF7-833D-82F857B9E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1445290"/>
            <a:ext cx="6120680" cy="34332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82E062-A38F-C236-31DB-484306021E1E}"/>
              </a:ext>
            </a:extLst>
          </p:cNvPr>
          <p:cNvSpPr txBox="1"/>
          <p:nvPr/>
        </p:nvSpPr>
        <p:spPr>
          <a:xfrm>
            <a:off x="1055440" y="4938544"/>
            <a:ext cx="867645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latin typeface="Arial"/>
                <a:ea typeface="MS Mincho"/>
                <a:cs typeface="Times New Roman"/>
              </a:rPr>
              <a:t>Espaço Esportivo Comunitário</a:t>
            </a:r>
            <a:r>
              <a:rPr lang="pt-BR" sz="2000" dirty="0">
                <a:latin typeface="Arial"/>
                <a:ea typeface="MS Mincho"/>
                <a:cs typeface="Times New Roman"/>
              </a:rPr>
              <a:t> (campo de futebol com grama sintética, meia quadra de esporte, pista de caminhada e parquinho infantil)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4619EB-4906-3E53-0CA5-87B1F58AD9E2}"/>
              </a:ext>
            </a:extLst>
          </p:cNvPr>
          <p:cNvSpPr txBox="1"/>
          <p:nvPr/>
        </p:nvSpPr>
        <p:spPr>
          <a:xfrm>
            <a:off x="1083246" y="5653698"/>
            <a:ext cx="867645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kern="0" dirty="0">
                <a:solidFill>
                  <a:srgbClr val="FF0000"/>
                </a:solidFill>
                <a:latin typeface="Arial"/>
                <a:ea typeface="Aptos" panose="020B0004020202020204" pitchFamily="34" charset="0"/>
                <a:cs typeface="Arial"/>
              </a:rPr>
              <a:t>Ação do Plano Juventude Negra Viva – PJNV </a:t>
            </a:r>
            <a:r>
              <a:rPr lang="pt-BR" sz="2000" kern="0" dirty="0">
                <a:solidFill>
                  <a:srgbClr val="FF0000"/>
                </a:solidFill>
                <a:latin typeface="Arial"/>
                <a:ea typeface="Aptos" panose="020B0004020202020204" pitchFamily="34" charset="0"/>
                <a:cs typeface="Arial"/>
              </a:rPr>
              <a:t>que tem a finalidade de </a:t>
            </a:r>
            <a:r>
              <a:rPr lang="pt-BR" sz="2000" u="sng" kern="0" dirty="0">
                <a:solidFill>
                  <a:srgbClr val="FF0000"/>
                </a:solidFill>
                <a:latin typeface="Arial"/>
                <a:ea typeface="Aptos" panose="020B0004020202020204" pitchFamily="34" charset="0"/>
                <a:cs typeface="Arial"/>
              </a:rPr>
              <a:t>enfrentar e reduzir a violência</a:t>
            </a:r>
            <a:r>
              <a:rPr lang="pt-BR" sz="2000" kern="0" dirty="0">
                <a:solidFill>
                  <a:srgbClr val="FF0000"/>
                </a:solidFill>
                <a:latin typeface="Arial"/>
                <a:ea typeface="Aptos" panose="020B0004020202020204" pitchFamily="34" charset="0"/>
                <a:cs typeface="Arial"/>
              </a:rPr>
              <a:t> letal e as demais vulnerabilidades sociais, decorrentes do racismo, que afetam </a:t>
            </a:r>
            <a:r>
              <a:rPr lang="pt-BR" sz="2000" u="sng" kern="0" dirty="0">
                <a:solidFill>
                  <a:srgbClr val="FF0000"/>
                </a:solidFill>
                <a:latin typeface="Arial"/>
                <a:ea typeface="Aptos" panose="020B0004020202020204" pitchFamily="34" charset="0"/>
                <a:cs typeface="Arial"/>
              </a:rPr>
              <a:t>a juventude negra</a:t>
            </a:r>
            <a:r>
              <a:rPr lang="pt-BR" sz="2000" kern="0" dirty="0">
                <a:solidFill>
                  <a:srgbClr val="FF0000"/>
                </a:solidFill>
                <a:latin typeface="Arial"/>
                <a:ea typeface="Aptos" panose="020B0004020202020204" pitchFamily="34" charset="0"/>
                <a:cs typeface="Arial"/>
              </a:rPr>
              <a:t>. </a:t>
            </a:r>
            <a:endParaRPr lang="pt-BR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C1BB61-33B2-C49F-7392-33598BD9F9BA}"/>
              </a:ext>
            </a:extLst>
          </p:cNvPr>
          <p:cNvSpPr txBox="1"/>
          <p:nvPr/>
        </p:nvSpPr>
        <p:spPr>
          <a:xfrm>
            <a:off x="1415480" y="61836"/>
            <a:ext cx="7236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O CONTROLE DA EFETIVIDADE DA POLÍTICA PÚBLICA</a:t>
            </a:r>
            <a:endParaRPr lang="pt-BR" sz="4000" b="1" dirty="0">
              <a:solidFill>
                <a:srgbClr val="315AA6"/>
              </a:solidFill>
              <a:latin typeface="+mn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19"/>
    </mc:Choice>
    <mc:Fallback xmlns="">
      <p:transition spd="slow" advTm="118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1">
            <a:extLst>
              <a:ext uri="{FF2B5EF4-FFF2-40B4-BE49-F238E27FC236}">
                <a16:creationId xmlns:a16="http://schemas.microsoft.com/office/drawing/2014/main" id="{68F1B2FA-3685-7EE4-27DA-10C35DD7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0" y="3284984"/>
            <a:ext cx="748883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</a:rPr>
              <a:t>A transparência das ações;</a:t>
            </a:r>
          </a:p>
          <a:p>
            <a:pPr marL="0"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</a:rPr>
              <a:t>O acesso à informação, de forma simples e compreensível;</a:t>
            </a:r>
          </a:p>
          <a:p>
            <a:pPr marL="0"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</a:rPr>
              <a:t>A melhoria da relação governo-sociedade com interações baseadas na troca de informações e na corresponsabilização das ações.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B2DABE4F-081D-FD9A-5ABB-E43947DC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1" y="1556201"/>
            <a:ext cx="54006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54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Para que o Conselho possa atuar é preciso</a:t>
            </a:r>
            <a:r>
              <a:rPr lang="pt-BR" altLang="pt-BR" sz="2800" b="1" dirty="0">
                <a:solidFill>
                  <a:srgbClr val="002041"/>
                </a:solidFill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494045-7116-B483-9F55-8B03C57E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01" y="895429"/>
            <a:ext cx="4102607" cy="21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72"/>
    </mc:Choice>
    <mc:Fallback xmlns="">
      <p:transition spd="slow" advTm="995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9681D8-3F43-3F91-5158-DE7A14F367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778334"/>
            <a:ext cx="5117789" cy="2802795"/>
          </a:xfrm>
          <a:prstGeom prst="rect">
            <a:avLst/>
          </a:prstGeom>
        </p:spPr>
      </p:pic>
      <p:sp>
        <p:nvSpPr>
          <p:cNvPr id="81926" name="Retângulo 1">
            <a:extLst>
              <a:ext uri="{FF2B5EF4-FFF2-40B4-BE49-F238E27FC236}">
                <a16:creationId xmlns:a16="http://schemas.microsoft.com/office/drawing/2014/main" id="{9FC558AA-32EC-4063-B987-300CB802C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62" y="4798314"/>
            <a:ext cx="81777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altLang="pt-BR" sz="2200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Lei </a:t>
            </a:r>
            <a:r>
              <a:rPr lang="pt-BR" altLang="pt-BR" sz="22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12.527/2011</a:t>
            </a:r>
            <a:r>
              <a:rPr lang="pt-BR" altLang="pt-BR" sz="2200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 – Lei de Acesso à Informação (LAI) 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95B4A7E1-CD28-467A-9A84-1E4DDF17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332655"/>
            <a:ext cx="10488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Instrumentos legais que auxiliam a atuação</a:t>
            </a:r>
          </a:p>
          <a:p>
            <a:pPr algn="ctr" eaLnBrk="1" hangingPunct="1"/>
            <a:r>
              <a:rPr lang="pt-BR" altLang="pt-BR" sz="40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do controle social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23928B4-C7FF-ED09-A40E-52834FAAF8CB}"/>
              </a:ext>
            </a:extLst>
          </p:cNvPr>
          <p:cNvSpPr txBox="1">
            <a:spLocks/>
          </p:cNvSpPr>
          <p:nvPr/>
        </p:nvSpPr>
        <p:spPr>
          <a:xfrm>
            <a:off x="1048568" y="2607119"/>
            <a:ext cx="4702993" cy="4392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Leis Nacionais</a:t>
            </a:r>
          </a:p>
        </p:txBody>
      </p:sp>
      <p:sp>
        <p:nvSpPr>
          <p:cNvPr id="81925" name="CaixaDeTexto 2">
            <a:extLst>
              <a:ext uri="{FF2B5EF4-FFF2-40B4-BE49-F238E27FC236}">
                <a16:creationId xmlns:a16="http://schemas.microsoft.com/office/drawing/2014/main" id="{8744661A-9A6F-4208-9C9A-ACF92122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8" y="6094458"/>
            <a:ext cx="8400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Lei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13.726/2018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 – Lei de Desburocratização e Simplificação</a:t>
            </a:r>
            <a:endParaRPr lang="pt-BR" altLang="pt-BR" sz="2200" dirty="0">
              <a:solidFill>
                <a:schemeClr val="accent5">
                  <a:lumMod val="50000"/>
                </a:schemeClr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D9C9E1-06AF-EF83-6E0C-390CC832EBE7}"/>
              </a:ext>
            </a:extLst>
          </p:cNvPr>
          <p:cNvSpPr txBox="1"/>
          <p:nvPr/>
        </p:nvSpPr>
        <p:spPr>
          <a:xfrm>
            <a:off x="335360" y="5446386"/>
            <a:ext cx="88569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457200" indent="-457200" eaLnBrk="1" hangingPunct="1">
              <a:buFont typeface="Wingdings" panose="05000000000000000000" pitchFamily="2" charset="2"/>
              <a:buChar char="v"/>
              <a:defRPr sz="2200"/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Lei </a:t>
            </a:r>
            <a:r>
              <a:rPr lang="pt-BR" altLang="pt-BR" b="1" dirty="0">
                <a:solidFill>
                  <a:schemeClr val="accent5">
                    <a:lumMod val="50000"/>
                  </a:schemeClr>
                </a:solidFill>
              </a:rPr>
              <a:t>13.460/2017</a:t>
            </a:r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 – Lei de Defesa do Usuário ao Serviço Público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6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24"/>
    </mc:Choice>
    <mc:Fallback xmlns="">
      <p:transition spd="slow" advTm="124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0EEA656A-1EA9-D134-F628-346284AA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5938014"/>
            <a:ext cx="9071992" cy="812114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 anchor="t">
            <a:spAutoFit/>
          </a:bodyPr>
          <a:lstStyle>
            <a:lvl1pPr indent="19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pt-BR" altLang="pt-BR" sz="2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Comando central da Lei: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pt-BR" altLang="pt-BR" sz="22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O ACESSO À INFORMAÇÃO É A REGRA. O SIGILO É A EXCEÇÃO.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79E1B4-B3AB-4087-B64F-86D8F634938C}"/>
              </a:ext>
            </a:extLst>
          </p:cNvPr>
          <p:cNvSpPr/>
          <p:nvPr/>
        </p:nvSpPr>
        <p:spPr>
          <a:xfrm>
            <a:off x="1070502" y="65170"/>
            <a:ext cx="9180512" cy="898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808969A-D40D-E993-2440-48BE65C6F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054" y="137828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 </a:t>
            </a: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12.527/2011</a:t>
            </a: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– Lei de Acesso à Informação (LAI)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D6BBF7-1B1C-7599-D3D8-28723BB39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06" y="599494"/>
            <a:ext cx="7906452" cy="53644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4C6A3B-0FF6-C34D-0A42-9CBE0F548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699" y="894040"/>
            <a:ext cx="2376472" cy="22604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21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">
            <a:extLst>
              <a:ext uri="{FF2B5EF4-FFF2-40B4-BE49-F238E27FC236}">
                <a16:creationId xmlns:a16="http://schemas.microsoft.com/office/drawing/2014/main" id="{B2701EC0-F6C5-9FCA-F071-684DD074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06" y="4281714"/>
            <a:ext cx="3642053" cy="2202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67500" tIns="35100" rIns="67500" bIns="35100" anchor="t">
            <a:spAutoFit/>
          </a:bodyPr>
          <a:lstStyle>
            <a:lvl1pPr indent="19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/>
                <a:ea typeface="SimSun"/>
                <a:cs typeface="Arial"/>
              </a:rPr>
              <a:t> Conteúdo mínimo (execução dos programas; recursos; licitações e contratos...)</a:t>
            </a:r>
            <a:endParaRPr lang="pt-BR" altLang="pt-BR" sz="18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endParaRPr lang="pt-BR" altLang="pt-BR" sz="18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Dados abertos (geração de relatórios);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...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84DAF01-D982-CFB6-5A13-A4EE6CBA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4006037"/>
            <a:ext cx="5688632" cy="231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>
            <a:lvl1pPr indent="19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Criação do Serviço de Acesso à Informação - </a:t>
            </a:r>
            <a:r>
              <a:rPr lang="pt-BR" altLang="pt-BR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SIC</a:t>
            </a:r>
            <a:endParaRPr lang="pt-BR" altLang="pt-BR" sz="18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Proteção ao solicitante -  não exigir o motivo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Prazos para respostas 20 dias (+ 20 dias)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Recursos em 10 dias (análise em 5 dias)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pt-BR" altLang="pt-BR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D8399E6-6B7C-84F3-94F4-B1F2ED3FE1B0}"/>
              </a:ext>
            </a:extLst>
          </p:cNvPr>
          <p:cNvSpPr/>
          <p:nvPr/>
        </p:nvSpPr>
        <p:spPr>
          <a:xfrm>
            <a:off x="-17937" y="41855"/>
            <a:ext cx="9144000" cy="69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499731-C2E8-5DFF-03A1-8FC2EFBF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054" y="137828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 </a:t>
            </a: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12.527/2011</a:t>
            </a: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– LAI 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B2701EC0-F6C5-9FCA-F071-684DD074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34" y="744192"/>
            <a:ext cx="8023686" cy="8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indent="19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t-BR" altLang="pt-BR" sz="2200" b="1" dirty="0">
                <a:solidFill>
                  <a:srgbClr val="315AA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Dever do gestor público utilizar </a:t>
            </a:r>
            <a:r>
              <a:rPr lang="pt-BR" alt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linguagem cidadã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t-BR" altLang="pt-BR" sz="2200" b="1" dirty="0">
                <a:solidFill>
                  <a:srgbClr val="315AA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Consequências pelo Descumprimento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172469A-78F0-8243-183A-4D58BA72F006}"/>
              </a:ext>
            </a:extLst>
          </p:cNvPr>
          <p:cNvSpPr/>
          <p:nvPr/>
        </p:nvSpPr>
        <p:spPr>
          <a:xfrm>
            <a:off x="119336" y="1688940"/>
            <a:ext cx="3312368" cy="2179839"/>
          </a:xfrm>
          <a:prstGeom prst="roundRect">
            <a:avLst>
              <a:gd name="adj" fmla="val 7548"/>
            </a:avLst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CAF11C0-E1A7-8D5C-3C16-925F6F7568D2}"/>
              </a:ext>
            </a:extLst>
          </p:cNvPr>
          <p:cNvSpPr/>
          <p:nvPr/>
        </p:nvSpPr>
        <p:spPr>
          <a:xfrm>
            <a:off x="481691" y="1969241"/>
            <a:ext cx="3312368" cy="2179839"/>
          </a:xfrm>
          <a:prstGeom prst="roundRect">
            <a:avLst>
              <a:gd name="adj" fmla="val 7548"/>
            </a:avLst>
          </a:prstGeom>
          <a:solidFill>
            <a:srgbClr val="EEF3F9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A5AAA12-9CCD-F1FD-A8A4-B9AEB9827368}"/>
              </a:ext>
            </a:extLst>
          </p:cNvPr>
          <p:cNvSpPr/>
          <p:nvPr/>
        </p:nvSpPr>
        <p:spPr>
          <a:xfrm>
            <a:off x="4799856" y="1628800"/>
            <a:ext cx="3312368" cy="2179839"/>
          </a:xfrm>
          <a:prstGeom prst="roundRect">
            <a:avLst>
              <a:gd name="adj" fmla="val 7548"/>
            </a:avLst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2443E41-3EEF-2EDA-1977-896A03772324}"/>
              </a:ext>
            </a:extLst>
          </p:cNvPr>
          <p:cNvSpPr/>
          <p:nvPr/>
        </p:nvSpPr>
        <p:spPr>
          <a:xfrm>
            <a:off x="5087889" y="1909101"/>
            <a:ext cx="3312368" cy="2179839"/>
          </a:xfrm>
          <a:prstGeom prst="roundRect">
            <a:avLst>
              <a:gd name="adj" fmla="val 7548"/>
            </a:avLst>
          </a:prstGeom>
          <a:solidFill>
            <a:srgbClr val="EEF3F9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9350CC-4AB2-89BA-6CC1-FEC9F8A170A0}"/>
              </a:ext>
            </a:extLst>
          </p:cNvPr>
          <p:cNvSpPr txBox="1"/>
          <p:nvPr/>
        </p:nvSpPr>
        <p:spPr>
          <a:xfrm>
            <a:off x="5391548" y="2065121"/>
            <a:ext cx="2688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Transparência Passiva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B98313-4800-8E30-32B2-939AF71D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01" y="2661955"/>
            <a:ext cx="3003020" cy="125392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425B5E-162D-7519-5E49-822D9B66067A}"/>
              </a:ext>
            </a:extLst>
          </p:cNvPr>
          <p:cNvSpPr txBox="1"/>
          <p:nvPr/>
        </p:nvSpPr>
        <p:spPr>
          <a:xfrm>
            <a:off x="845934" y="2242785"/>
            <a:ext cx="2688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Transparência Ativa</a:t>
            </a:r>
            <a:endParaRPr lang="pt-BR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906DBB2-82C5-0201-876D-683E21BCC24F}"/>
              </a:ext>
            </a:extLst>
          </p:cNvPr>
          <p:cNvGrpSpPr/>
          <p:nvPr/>
        </p:nvGrpSpPr>
        <p:grpSpPr>
          <a:xfrm>
            <a:off x="5391547" y="2522895"/>
            <a:ext cx="2688797" cy="1338153"/>
            <a:chOff x="6719570" y="2496363"/>
            <a:chExt cx="2688797" cy="133815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7527061-C4DE-AB00-6A34-FD0995684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513" b="23773"/>
            <a:stretch/>
          </p:blipFill>
          <p:spPr>
            <a:xfrm>
              <a:off x="6719570" y="2496363"/>
              <a:ext cx="2688797" cy="1338153"/>
            </a:xfrm>
            <a:prstGeom prst="rect">
              <a:avLst/>
            </a:prstGeom>
          </p:spPr>
        </p:pic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98A2EE9C-6243-8BE8-130C-F6EEE4207745}"/>
                </a:ext>
              </a:extLst>
            </p:cNvPr>
            <p:cNvSpPr/>
            <p:nvPr/>
          </p:nvSpPr>
          <p:spPr>
            <a:xfrm>
              <a:off x="8616281" y="3501007"/>
              <a:ext cx="432048" cy="72009"/>
            </a:xfrm>
            <a:prstGeom prst="roundRect">
              <a:avLst/>
            </a:prstGeom>
            <a:solidFill>
              <a:srgbClr val="3464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b="1" dirty="0"/>
                <a:t>LAI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4602126"/>
      </p:ext>
    </p:extLst>
  </p:cSld>
  <p:clrMapOvr>
    <a:masterClrMapping/>
  </p:clrMapOvr>
  <p:transition spd="med" advTm="354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EDC0F6-EF7F-A5ED-AE19-328FEF2287E0}"/>
              </a:ext>
            </a:extLst>
          </p:cNvPr>
          <p:cNvSpPr txBox="1"/>
          <p:nvPr/>
        </p:nvSpPr>
        <p:spPr>
          <a:xfrm>
            <a:off x="550570" y="1556792"/>
            <a:ext cx="6264695" cy="707270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72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endParaRPr lang="pt-BR" dirty="0">
              <a:solidFill>
                <a:srgbClr val="325AA6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9C68455-08D7-A6CD-5B18-5969E301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298"/>
          <a:stretch/>
        </p:blipFill>
        <p:spPr>
          <a:xfrm>
            <a:off x="3683732" y="260648"/>
            <a:ext cx="3672408" cy="396044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F2A28CF-3E9F-4598-1F93-302FA12FEAD5}"/>
              </a:ext>
            </a:extLst>
          </p:cNvPr>
          <p:cNvSpPr txBox="1">
            <a:spLocks/>
          </p:cNvSpPr>
          <p:nvPr/>
        </p:nvSpPr>
        <p:spPr>
          <a:xfrm>
            <a:off x="407368" y="4381944"/>
            <a:ext cx="10439400" cy="1422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7200" b="1" dirty="0">
                <a:solidFill>
                  <a:srgbClr val="315AA6"/>
                </a:solidFill>
                <a:latin typeface="+mn-lt"/>
              </a:rPr>
              <a:t>Sozinhos vamos mais rápido.</a:t>
            </a:r>
          </a:p>
          <a:p>
            <a:pPr algn="ctr"/>
            <a:r>
              <a:rPr lang="pt-BR" sz="7200" b="1" dirty="0">
                <a:solidFill>
                  <a:srgbClr val="315AA6"/>
                </a:solidFill>
                <a:latin typeface="+mn-lt"/>
              </a:rPr>
              <a:t>Juntos, vamos mais longe.</a:t>
            </a:r>
            <a:endParaRPr lang="pt-BR" sz="8000" dirty="0">
              <a:solidFill>
                <a:srgbClr val="315AA6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1512248-D7A9-1B7B-6AD9-A8BDA41A99E0}"/>
              </a:ext>
            </a:extLst>
          </p:cNvPr>
          <p:cNvSpPr txBox="1">
            <a:spLocks/>
          </p:cNvSpPr>
          <p:nvPr/>
        </p:nvSpPr>
        <p:spPr>
          <a:xfrm>
            <a:off x="2927648" y="5609600"/>
            <a:ext cx="5040560" cy="711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4000" dirty="0">
                <a:solidFill>
                  <a:srgbClr val="315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(Provérbio africano)</a:t>
            </a:r>
            <a:endParaRPr lang="pt-BR" dirty="0">
              <a:solidFill>
                <a:srgbClr val="315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79253-6F99-F54B-4477-91A247B0F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aixaDeTexto 3">
            <a:extLst>
              <a:ext uri="{FF2B5EF4-FFF2-40B4-BE49-F238E27FC236}">
                <a16:creationId xmlns:a16="http://schemas.microsoft.com/office/drawing/2014/main" id="{9712E459-75E8-41FE-AF9F-F12531EA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318" y="834628"/>
            <a:ext cx="885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000" b="1">
                <a:solidFill>
                  <a:schemeClr val="bg1"/>
                </a:solidFill>
              </a:rPr>
              <a:t>CGU</a:t>
            </a:r>
            <a:endParaRPr lang="pt-BR" altLang="pt-BR" sz="300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5441AB-7D97-44C2-84F6-8E7C2EABEE3B}"/>
              </a:ext>
            </a:extLst>
          </p:cNvPr>
          <p:cNvSpPr txBox="1"/>
          <p:nvPr/>
        </p:nvSpPr>
        <p:spPr>
          <a:xfrm>
            <a:off x="140215" y="434519"/>
            <a:ext cx="6242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E COMO ANDA A TRANSPARÊNCIA DOS CONSELHOS?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30F9BD1-1710-4543-ADC8-AAAFEAE8C835}"/>
              </a:ext>
            </a:extLst>
          </p:cNvPr>
          <p:cNvSpPr/>
          <p:nvPr/>
        </p:nvSpPr>
        <p:spPr>
          <a:xfrm>
            <a:off x="2162406" y="2949335"/>
            <a:ext cx="968183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800"/>
              </a:spcAft>
              <a:defRPr/>
            </a:pPr>
            <a:r>
              <a:rPr lang="pt-BR" sz="2200" b="1" dirty="0"/>
              <a:t>Promover a ampla </a:t>
            </a:r>
            <a:r>
              <a:rPr lang="pt-BR" sz="2200" b="1" u="sng" dirty="0">
                <a:solidFill>
                  <a:srgbClr val="FF0000"/>
                </a:solidFill>
              </a:rPr>
              <a:t>divulgação da atuação do conselho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pt-BR" sz="2200" dirty="0"/>
              <a:t>definir </a:t>
            </a:r>
            <a:r>
              <a:rPr lang="pt-BR" sz="2200" u="sng" dirty="0"/>
              <a:t>canais de divulgação</a:t>
            </a:r>
            <a:r>
              <a:rPr lang="pt-BR" sz="2200" dirty="0"/>
              <a:t>, </a:t>
            </a:r>
            <a:r>
              <a:rPr lang="pt-BR" sz="2200" u="sng" dirty="0"/>
              <a:t>formas</a:t>
            </a:r>
            <a:r>
              <a:rPr lang="pt-BR" sz="2200" dirty="0"/>
              <a:t>, </a:t>
            </a:r>
            <a:r>
              <a:rPr lang="pt-BR" sz="2200" u="sng" dirty="0"/>
              <a:t>prazos</a:t>
            </a:r>
            <a:r>
              <a:rPr lang="pt-BR" sz="2200" dirty="0"/>
              <a:t>, </a:t>
            </a:r>
            <a:r>
              <a:rPr lang="pt-BR" sz="2200" u="sng" dirty="0"/>
              <a:t>responsáveis</a:t>
            </a:r>
            <a:r>
              <a:rPr lang="pt-BR" sz="2200" dirty="0"/>
              <a:t> pela publicidade/alimentação dos dados (sempre inclua a </a:t>
            </a:r>
            <a:r>
              <a:rPr lang="pt-BR" sz="2200" u="sng" dirty="0"/>
              <a:t>data de publicação</a:t>
            </a:r>
            <a:r>
              <a:rPr lang="pt-BR" sz="2200" dirty="0"/>
              <a:t>)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4EE75C2-1EE8-173D-2FEE-8F29130CF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9" y="517287"/>
            <a:ext cx="2627561" cy="223428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31EC39-98D8-DA50-E0A7-9FB8EB110FEE}"/>
              </a:ext>
            </a:extLst>
          </p:cNvPr>
          <p:cNvSpPr txBox="1"/>
          <p:nvPr/>
        </p:nvSpPr>
        <p:spPr>
          <a:xfrm>
            <a:off x="140214" y="1634428"/>
            <a:ext cx="6624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A transparência dos atos e decisões dos conselhos fortalece o controle social.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E5C4847-25FE-6207-8814-2AB9EBED0255}"/>
              </a:ext>
            </a:extLst>
          </p:cNvPr>
          <p:cNvSpPr/>
          <p:nvPr/>
        </p:nvSpPr>
        <p:spPr>
          <a:xfrm>
            <a:off x="2135560" y="4653136"/>
            <a:ext cx="8208912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pt-BR" sz="2200" dirty="0"/>
              <a:t>Divulgar:</a:t>
            </a:r>
          </a:p>
          <a:p>
            <a:pPr marL="600075" lvl="1" indent="-257175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pt-BR" sz="2200" dirty="0"/>
              <a:t> </a:t>
            </a:r>
            <a:r>
              <a:rPr lang="pt-BR" sz="2200" u="sng" dirty="0"/>
              <a:t>identificação e contatos dos conselheiros</a:t>
            </a:r>
          </a:p>
          <a:p>
            <a:pPr marL="600075" lvl="1" indent="-257175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pt-BR" sz="2200" u="sng" dirty="0"/>
              <a:t>reuniões e encontros</a:t>
            </a:r>
            <a:r>
              <a:rPr lang="pt-BR" sz="2200" dirty="0"/>
              <a:t> (elaborar calendário e divulgar datas/horários/locais/assuntos/pautas) </a:t>
            </a:r>
          </a:p>
          <a:p>
            <a:pPr marL="600075" lvl="1" indent="-257175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pt-BR" sz="2200" u="sng" dirty="0"/>
              <a:t>resultados</a:t>
            </a:r>
            <a:r>
              <a:rPr lang="pt-BR" sz="2200" dirty="0"/>
              <a:t> (das reuniões, das ações </a:t>
            </a:r>
            <a:r>
              <a:rPr lang="pt-BR" sz="2200" dirty="0" err="1"/>
              <a:t>etc</a:t>
            </a:r>
            <a:r>
              <a:rPr lang="pt-BR" sz="2200" dirty="0"/>
              <a:t>)</a:t>
            </a:r>
          </a:p>
        </p:txBody>
      </p:sp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C0A67F6F-0356-E737-0ABA-40CB10BD8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" t="20452" r="4630" b="23899"/>
          <a:stretch>
            <a:fillRect/>
          </a:stretch>
        </p:blipFill>
        <p:spPr>
          <a:xfrm rot="19800000">
            <a:off x="-128379" y="3705796"/>
            <a:ext cx="2374436" cy="1373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17951"/>
      </p:ext>
    </p:extLst>
  </p:cSld>
  <p:clrMapOvr>
    <a:masterClrMapping/>
  </p:clrMapOvr>
  <p:transition spd="med" advTm="422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919EF67-C5E1-5AE7-D88F-F3B30D78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4" y="397666"/>
            <a:ext cx="9144000" cy="4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altLang="pt-BR" sz="236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 </a:t>
            </a:r>
            <a:r>
              <a:rPr lang="pt-BR" altLang="pt-BR" sz="236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13.460/2017 </a:t>
            </a:r>
            <a:r>
              <a:rPr lang="pt-BR" altLang="pt-BR" sz="236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– Lei de Defesa do Usuário ao Serviço Público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BFEEB6A-B244-0A6C-8E22-AB2CA28D8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31" y="1124743"/>
            <a:ext cx="2164744" cy="15453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E34D781-73EA-4A18-B177-F52AFE627B56}"/>
              </a:ext>
            </a:extLst>
          </p:cNvPr>
          <p:cNvSpPr/>
          <p:nvPr/>
        </p:nvSpPr>
        <p:spPr>
          <a:xfrm>
            <a:off x="1055440" y="853175"/>
            <a:ext cx="653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000" dirty="0">
                <a:cs typeface="Arial" panose="020B0604020202020204" pitchFamily="34" charset="0"/>
              </a:rPr>
              <a:t>Conhecida também como </a:t>
            </a:r>
            <a:r>
              <a:rPr lang="pt-BR" altLang="pt-BR" sz="2000" b="1" dirty="0">
                <a:cs typeface="Arial" panose="020B0604020202020204" pitchFamily="34" charset="0"/>
              </a:rPr>
              <a:t>Lei das Ouvidorias </a:t>
            </a:r>
            <a:endParaRPr lang="pt-BR" sz="2000" b="1" dirty="0"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5ABE7E-F644-40D3-AF31-E6BCB8948298}"/>
              </a:ext>
            </a:extLst>
          </p:cNvPr>
          <p:cNvSpPr txBox="1"/>
          <p:nvPr/>
        </p:nvSpPr>
        <p:spPr>
          <a:xfrm rot="20923493">
            <a:off x="7076269" y="2992031"/>
            <a:ext cx="177522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en-GB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dirty="0">
                <a:cs typeface="Arial" panose="020B0604020202020204" pitchFamily="34" charset="0"/>
              </a:rPr>
              <a:t>Carta de Serviços aos usuários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2C6866-4843-46B7-9E2B-6987B05B6C68}"/>
              </a:ext>
            </a:extLst>
          </p:cNvPr>
          <p:cNvSpPr txBox="1"/>
          <p:nvPr/>
        </p:nvSpPr>
        <p:spPr>
          <a:xfrm>
            <a:off x="3584574" y="2053297"/>
            <a:ext cx="22931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dirty="0">
                <a:cs typeface="Arial" panose="020B0604020202020204" pitchFamily="34" charset="0"/>
              </a:rPr>
              <a:t>Direitos e deveres dos usuários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9A4BCE-3599-405D-9E1A-B7141E977379}"/>
              </a:ext>
            </a:extLst>
          </p:cNvPr>
          <p:cNvSpPr txBox="1"/>
          <p:nvPr/>
        </p:nvSpPr>
        <p:spPr>
          <a:xfrm>
            <a:off x="2950838" y="4077073"/>
            <a:ext cx="346970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b="1" dirty="0">
                <a:cs typeface="Arial" panose="020B0604020202020204" pitchFamily="34" charset="0"/>
              </a:rPr>
              <a:t>Recebimento e resolução das manifestações dos usuários</a:t>
            </a:r>
          </a:p>
          <a:p>
            <a:pPr>
              <a:defRPr/>
            </a:pPr>
            <a:r>
              <a:rPr lang="pt-BR" sz="2000" b="1" dirty="0"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0C4AF9-D6B7-4B6F-B3D4-DB927936C672}"/>
              </a:ext>
            </a:extLst>
          </p:cNvPr>
          <p:cNvSpPr txBox="1"/>
          <p:nvPr/>
        </p:nvSpPr>
        <p:spPr>
          <a:xfrm>
            <a:off x="3417946" y="2917394"/>
            <a:ext cx="264255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dirty="0">
                <a:cs typeface="Arial" panose="020B0604020202020204" pitchFamily="34" charset="0"/>
              </a:rPr>
              <a:t>Proteção aos dados pessoais do manifestante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FED441-8EA9-4083-913A-0817E4972D76}"/>
              </a:ext>
            </a:extLst>
          </p:cNvPr>
          <p:cNvSpPr txBox="1"/>
          <p:nvPr/>
        </p:nvSpPr>
        <p:spPr>
          <a:xfrm rot="822901">
            <a:off x="6675030" y="4426496"/>
            <a:ext cx="257770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dirty="0">
                <a:cs typeface="Arial" panose="020B0604020202020204" pitchFamily="34" charset="0"/>
              </a:rPr>
              <a:t>Divulgar o padrão mínimo de qualidade do serviço público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E3F462-314C-4054-998D-341A361E7810}"/>
              </a:ext>
            </a:extLst>
          </p:cNvPr>
          <p:cNvSpPr txBox="1"/>
          <p:nvPr/>
        </p:nvSpPr>
        <p:spPr>
          <a:xfrm rot="927649">
            <a:off x="872069" y="3599844"/>
            <a:ext cx="191571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dirty="0">
                <a:cs typeface="Arial" panose="020B0604020202020204" pitchFamily="34" charset="0"/>
              </a:rPr>
              <a:t>Transparência da atuação da Ouvidoria.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5A3BFB-7378-4ACD-990E-F1A1B950C2C9}"/>
              </a:ext>
            </a:extLst>
          </p:cNvPr>
          <p:cNvSpPr txBox="1"/>
          <p:nvPr/>
        </p:nvSpPr>
        <p:spPr>
          <a:xfrm rot="20715168">
            <a:off x="813730" y="2379875"/>
            <a:ext cx="203239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en-GB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dirty="0">
                <a:cs typeface="Arial" panose="020B0604020202020204" pitchFamily="34" charset="0"/>
              </a:rPr>
              <a:t>Atribuições das Ouvidorias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FB664B-2587-DF08-1AE5-B27C54E17A59}"/>
              </a:ext>
            </a:extLst>
          </p:cNvPr>
          <p:cNvSpPr txBox="1"/>
          <p:nvPr/>
        </p:nvSpPr>
        <p:spPr>
          <a:xfrm>
            <a:off x="408384" y="5801621"/>
            <a:ext cx="9144000" cy="711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pt-BR" sz="1900" kern="100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kern="100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ouvidoria tem o dever de promover a participação</a:t>
            </a:r>
            <a:r>
              <a:rPr lang="pt-BR" sz="2000" kern="100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1900" kern="100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do usuário na administração pública, em cooperação com outras entidades de defesa do usuário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CF9EE3-2927-1EAB-0E9E-40A0CB01DEDF}"/>
              </a:ext>
            </a:extLst>
          </p:cNvPr>
          <p:cNvSpPr txBox="1"/>
          <p:nvPr/>
        </p:nvSpPr>
        <p:spPr>
          <a:xfrm>
            <a:off x="4594484" y="6381328"/>
            <a:ext cx="4660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kern="100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(Art. 13, I)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549274"/>
      </p:ext>
    </p:extLst>
  </p:cSld>
  <p:clrMapOvr>
    <a:masterClrMapping/>
  </p:clrMapOvr>
  <p:transition spd="med" advTm="181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6" grpId="0" animBg="1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A85E85-951E-18D2-9CFE-9BAC40BB9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854" y="1052736"/>
            <a:ext cx="2492635" cy="177944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0C3293E-271C-45F5-DBFA-E83DDB47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22" y="380548"/>
            <a:ext cx="9144000" cy="4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altLang="pt-BR" sz="236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 </a:t>
            </a:r>
            <a:r>
              <a:rPr lang="pt-BR" altLang="pt-BR" sz="236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13.460/2017 </a:t>
            </a:r>
            <a:r>
              <a:rPr lang="pt-BR" altLang="pt-BR" sz="236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– Lei de Defesa do Usuário ao Serviço Público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2694D8-CDF2-C1C7-595D-5B240172962B}"/>
              </a:ext>
            </a:extLst>
          </p:cNvPr>
          <p:cNvSpPr txBox="1"/>
          <p:nvPr/>
        </p:nvSpPr>
        <p:spPr>
          <a:xfrm>
            <a:off x="461628" y="2361728"/>
            <a:ext cx="8892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200" dirty="0">
                <a:ea typeface="MS Mincho" panose="02020609040205080304" pitchFamily="49" charset="-128"/>
                <a:cs typeface="Arial" panose="020B0604020202020204" pitchFamily="34" charset="0"/>
              </a:rPr>
              <a:t>✔️ Direito à manifestação em diversas formas </a:t>
            </a:r>
          </a:p>
          <a:p>
            <a:pPr>
              <a:spcAft>
                <a:spcPts val="0"/>
              </a:spcAft>
            </a:pPr>
            <a:r>
              <a:rPr lang="pt-BR" sz="2200" dirty="0">
                <a:ea typeface="MS Mincho" panose="02020609040205080304" pitchFamily="49" charset="-128"/>
                <a:cs typeface="Arial" panose="020B0604020202020204" pitchFamily="34" charset="0"/>
              </a:rPr>
              <a:t>(sendo obrigatória a opção via internet e em sistemas)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8420EF-E170-BEA9-14EA-C0B8900151A2}"/>
              </a:ext>
            </a:extLst>
          </p:cNvPr>
          <p:cNvSpPr txBox="1"/>
          <p:nvPr/>
        </p:nvSpPr>
        <p:spPr>
          <a:xfrm>
            <a:off x="1470241" y="1053896"/>
            <a:ext cx="346970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2000" b="1" dirty="0">
                <a:cs typeface="Arial" panose="020B0604020202020204" pitchFamily="34" charset="0"/>
              </a:rPr>
              <a:t>Recebimento e resolução das manifestações dos usuários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2897E0-8DE3-F00B-66D3-807ADBCC5C46}"/>
              </a:ext>
            </a:extLst>
          </p:cNvPr>
          <p:cNvSpPr txBox="1"/>
          <p:nvPr/>
        </p:nvSpPr>
        <p:spPr>
          <a:xfrm>
            <a:off x="476466" y="3869685"/>
            <a:ext cx="88776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t-BR" sz="2200" dirty="0">
                <a:ea typeface="MS Mincho" panose="02020609040205080304" pitchFamily="49" charset="-128"/>
                <a:cs typeface="Arial" panose="020B0604020202020204" pitchFamily="34" charset="0"/>
              </a:rPr>
              <a:t>✔️ Protocolo de registro e possibilidade de acompanhar o andamento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E92BD6-7F15-CFD0-43D2-2CC744F4C6EB}"/>
              </a:ext>
            </a:extLst>
          </p:cNvPr>
          <p:cNvSpPr txBox="1"/>
          <p:nvPr/>
        </p:nvSpPr>
        <p:spPr>
          <a:xfrm>
            <a:off x="476467" y="3284984"/>
            <a:ext cx="8892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t-BR" sz="2200" dirty="0">
                <a:ea typeface="MS Mincho" panose="02020609040205080304" pitchFamily="49" charset="-128"/>
                <a:cs typeface="Arial" panose="020B0604020202020204" pitchFamily="34" charset="0"/>
              </a:rPr>
              <a:t>✔️ Atendimento gratuito, acessível e simples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FB2B61-91B1-2EAA-EB38-7BDEA4510392}"/>
              </a:ext>
            </a:extLst>
          </p:cNvPr>
          <p:cNvSpPr txBox="1"/>
          <p:nvPr/>
        </p:nvSpPr>
        <p:spPr>
          <a:xfrm>
            <a:off x="507022" y="4444588"/>
            <a:ext cx="7488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t-BR" sz="2200" dirty="0">
                <a:ea typeface="MS Mincho" panose="02020609040205080304" pitchFamily="49" charset="-128"/>
                <a:cs typeface="Arial" panose="020B0604020202020204" pitchFamily="34" charset="0"/>
              </a:rPr>
              <a:t>✔️ Resposta clara em até 30 dias (prorrogável por mais 30 com justificativa)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68197F-DB19-225C-314C-F4EA34AEFD3C}"/>
              </a:ext>
            </a:extLst>
          </p:cNvPr>
          <p:cNvSpPr txBox="1"/>
          <p:nvPr/>
        </p:nvSpPr>
        <p:spPr>
          <a:xfrm>
            <a:off x="514161" y="5324155"/>
            <a:ext cx="8892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200" dirty="0">
                <a:ea typeface="MS Mincho" panose="02020609040205080304" pitchFamily="49" charset="-128"/>
                <a:cs typeface="Arial" panose="020B0604020202020204" pitchFamily="34" charset="0"/>
              </a:rPr>
              <a:t>✔️ Proteção contra retaliações ou discriminações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F723554-DF8C-18CB-5786-3EEFCAB9E013}"/>
              </a:ext>
            </a:extLst>
          </p:cNvPr>
          <p:cNvSpPr txBox="1"/>
          <p:nvPr/>
        </p:nvSpPr>
        <p:spPr>
          <a:xfrm>
            <a:off x="551384" y="5897897"/>
            <a:ext cx="8173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200" dirty="0">
                <a:ea typeface="MS Mincho" panose="02020609040205080304" pitchFamily="49" charset="-128"/>
                <a:cs typeface="Arial" panose="020B0604020202020204" pitchFamily="34" charset="0"/>
              </a:rPr>
              <a:t>✔️ Ouvidorias obrigatórias e com responsabilidade de acompanhar providências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63532"/>
      </p:ext>
    </p:extLst>
  </p:cSld>
  <p:clrMapOvr>
    <a:masterClrMapping/>
  </p:clrMapOvr>
  <p:transition spd="med" advTm="71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>
            <a:extLst>
              <a:ext uri="{FF2B5EF4-FFF2-40B4-BE49-F238E27FC236}">
                <a16:creationId xmlns:a16="http://schemas.microsoft.com/office/drawing/2014/main" id="{2C4E641C-BA52-4498-831E-0AE5815E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391894"/>
            <a:ext cx="9252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Arial" panose="020B0604020202020204" pitchFamily="34" charset="0"/>
              </a:rPr>
              <a:t>LEI Nº 13.726/2018 -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de Desburocratização e Simplificação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A5EC215-B4BF-4198-89E2-636DC4B27B25}"/>
              </a:ext>
            </a:extLst>
          </p:cNvPr>
          <p:cNvSpPr/>
          <p:nvPr/>
        </p:nvSpPr>
        <p:spPr>
          <a:xfrm>
            <a:off x="524501" y="1061509"/>
            <a:ext cx="8324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pt-BR" altLang="pt-BR" sz="2000" dirty="0"/>
              <a:t>Proíbe a administração pública exigir: </a:t>
            </a:r>
          </a:p>
          <a:p>
            <a:pPr marL="714375" lvl="1" indent="-2571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Reconhecimento de firma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0C90FD-CF4A-F23B-B3C9-D7915C3D91EE}"/>
              </a:ext>
            </a:extLst>
          </p:cNvPr>
          <p:cNvSpPr txBox="1"/>
          <p:nvPr/>
        </p:nvSpPr>
        <p:spPr>
          <a:xfrm>
            <a:off x="499304" y="2554165"/>
            <a:ext cx="10441160" cy="1131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pt-BR" sz="2400" dirty="0">
                <a:solidFill>
                  <a:srgbClr val="002060"/>
                </a:solidFill>
              </a:rPr>
              <a:t>O poder público tem o </a:t>
            </a:r>
            <a:r>
              <a:rPr lang="pt-BR" sz="2400" b="1" dirty="0">
                <a:solidFill>
                  <a:srgbClr val="002060"/>
                </a:solidFill>
              </a:rPr>
              <a:t>dever de promover a redução de exigências burocráticas</a:t>
            </a:r>
            <a:r>
              <a:rPr lang="pt-BR" sz="2400" dirty="0">
                <a:solidFill>
                  <a:srgbClr val="002060"/>
                </a:solidFill>
              </a:rPr>
              <a:t> no acesso a serviços públicos e </a:t>
            </a:r>
            <a:r>
              <a:rPr lang="pt-BR" sz="2400" b="1" dirty="0">
                <a:solidFill>
                  <a:srgbClr val="002060"/>
                </a:solidFill>
              </a:rPr>
              <a:t>aplicação de soluções tecnológicas que visem a simplificar </a:t>
            </a:r>
            <a:r>
              <a:rPr lang="pt-BR" sz="2400" dirty="0">
                <a:solidFill>
                  <a:srgbClr val="002060"/>
                </a:solidFill>
              </a:rPr>
              <a:t>a vida do cidadão.</a:t>
            </a:r>
            <a:endParaRPr lang="pt-BR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96D9AF-7092-0266-EE1F-65F7D85DD9E1}"/>
              </a:ext>
            </a:extLst>
          </p:cNvPr>
          <p:cNvSpPr txBox="1"/>
          <p:nvPr/>
        </p:nvSpPr>
        <p:spPr>
          <a:xfrm>
            <a:off x="1719757" y="4598287"/>
            <a:ext cx="5065976" cy="829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2200" b="1" i="1" dirty="0">
                <a:solidFill>
                  <a:srgbClr val="FF0000"/>
                </a:solidFill>
              </a:rPr>
              <a:t>Cuidado:</a:t>
            </a:r>
          </a:p>
          <a:p>
            <a:pPr algn="ctr">
              <a:lnSpc>
                <a:spcPts val="3000"/>
              </a:lnSpc>
            </a:pPr>
            <a:r>
              <a:rPr lang="pt-BR" sz="2200" b="1" i="1" dirty="0">
                <a:solidFill>
                  <a:srgbClr val="FF0000"/>
                </a:solidFill>
              </a:rPr>
              <a:t>Simplificar </a:t>
            </a:r>
            <a:r>
              <a:rPr lang="pt-BR" sz="2200" i="1" u="sng" dirty="0">
                <a:solidFill>
                  <a:srgbClr val="FF0000"/>
                </a:solidFill>
              </a:rPr>
              <a:t>não é informalizar</a:t>
            </a:r>
            <a:r>
              <a:rPr lang="pt-BR" sz="2200" i="1" dirty="0">
                <a:solidFill>
                  <a:srgbClr val="FF0000"/>
                </a:solidFill>
              </a:rPr>
              <a:t>!</a:t>
            </a:r>
            <a:endParaRPr lang="pt-BR" sz="22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D0DFD8-42E3-CF4F-9A3F-5F2F8B4F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59" y="3969911"/>
            <a:ext cx="1480563" cy="20865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664FB6-2FC4-3C96-A4E0-7FEBF6C5F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4179156"/>
            <a:ext cx="2336579" cy="166803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E85BFD8-69DE-959C-E12E-C05F4026833C}"/>
              </a:ext>
            </a:extLst>
          </p:cNvPr>
          <p:cNvSpPr/>
          <p:nvPr/>
        </p:nvSpPr>
        <p:spPr>
          <a:xfrm>
            <a:off x="993763" y="1979827"/>
            <a:ext cx="8324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Autenticação de cópia de documento </a:t>
            </a:r>
            <a:endParaRPr lang="pt-BR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2"/>
    </mc:Choice>
    <mc:Fallback xmlns="">
      <p:transition spd="slow" advTm="16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452FCF4-9B35-D751-962A-2D7AC86BE537}"/>
              </a:ext>
            </a:extLst>
          </p:cNvPr>
          <p:cNvSpPr/>
          <p:nvPr/>
        </p:nvSpPr>
        <p:spPr>
          <a:xfrm>
            <a:off x="479376" y="2288884"/>
            <a:ext cx="10873208" cy="58206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BA1106F-888D-85B5-4E02-AC2CB5758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680" y="2879401"/>
            <a:ext cx="2671754" cy="112566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67D2521-BE1D-E760-0DAE-B59DA4E69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598" y="3220394"/>
            <a:ext cx="3095625" cy="5143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CAD69A5-5997-9255-4615-6D32D450CCA1}"/>
              </a:ext>
            </a:extLst>
          </p:cNvPr>
          <p:cNvSpPr txBox="1"/>
          <p:nvPr/>
        </p:nvSpPr>
        <p:spPr>
          <a:xfrm>
            <a:off x="1642884" y="3952126"/>
            <a:ext cx="864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www.gov.br/acessoainformacao/pt-br/assuntos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E5EAEB-21A8-9C75-3C8D-7A08775E364B}"/>
              </a:ext>
            </a:extLst>
          </p:cNvPr>
          <p:cNvSpPr txBox="1"/>
          <p:nvPr/>
        </p:nvSpPr>
        <p:spPr>
          <a:xfrm>
            <a:off x="767408" y="4617710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200" dirty="0">
                <a:solidFill>
                  <a:srgbClr val="FFFFFF"/>
                </a:solidFill>
                <a:cs typeface="Arial" panose="020B0604020202020204" pitchFamily="34" charset="0"/>
                <a:hlinkClick r:id="rId6"/>
              </a:rPr>
              <a:t>Conheça seu direito</a:t>
            </a:r>
            <a:endParaRPr lang="pt-BR" sz="2200" dirty="0">
              <a:solidFill>
                <a:srgbClr val="555555"/>
              </a:solidFill>
              <a:cs typeface="Arial" panose="020B0604020202020204" pitchFamily="34" charset="0"/>
            </a:endParaRPr>
          </a:p>
          <a:p>
            <a:pPr algn="l" fontAlgn="base"/>
            <a:r>
              <a:rPr lang="pt-BR" sz="2200" dirty="0">
                <a:solidFill>
                  <a:srgbClr val="FFFFFF"/>
                </a:solidFill>
                <a:cs typeface="Arial" panose="020B0604020202020204" pitchFamily="34" charset="0"/>
                <a:hlinkClick r:id="rId7"/>
              </a:rPr>
              <a:t>Pedido de Informação</a:t>
            </a:r>
            <a:endParaRPr lang="pt-BR" sz="2200" dirty="0">
              <a:solidFill>
                <a:srgbClr val="555555"/>
              </a:solidFill>
              <a:cs typeface="Arial" panose="020B0604020202020204" pitchFamily="34" charset="0"/>
            </a:endParaRPr>
          </a:p>
          <a:p>
            <a:pPr algn="l" fontAlgn="base"/>
            <a:r>
              <a:rPr lang="pt-BR" sz="2200" dirty="0">
                <a:solidFill>
                  <a:srgbClr val="FFFFFF"/>
                </a:solidFill>
                <a:cs typeface="Arial" panose="020B0604020202020204" pitchFamily="34" charset="0"/>
                <a:hlinkClick r:id="rId8"/>
              </a:rPr>
              <a:t>Recursos</a:t>
            </a:r>
            <a:endParaRPr lang="pt-BR" sz="2200" dirty="0">
              <a:solidFill>
                <a:srgbClr val="555555"/>
              </a:solidFill>
              <a:cs typeface="Arial" panose="020B0604020202020204" pitchFamily="34" charset="0"/>
            </a:endParaRPr>
          </a:p>
          <a:p>
            <a:pPr algn="l" fontAlgn="base"/>
            <a:r>
              <a:rPr lang="pt-BR" sz="2200" dirty="0">
                <a:solidFill>
                  <a:srgbClr val="FFFFFF"/>
                </a:solidFill>
                <a:cs typeface="Arial" panose="020B0604020202020204" pitchFamily="34" charset="0"/>
                <a:hlinkClick r:id="rId9"/>
              </a:rPr>
              <a:t>Busca de Pedidos e Respostas</a:t>
            </a:r>
            <a:endParaRPr lang="pt-BR" sz="2200" dirty="0">
              <a:solidFill>
                <a:srgbClr val="555555"/>
              </a:solidFill>
              <a:cs typeface="Arial" panose="020B0604020202020204" pitchFamily="34" charset="0"/>
            </a:endParaRPr>
          </a:p>
          <a:p>
            <a:pPr algn="l" fontAlgn="base"/>
            <a:r>
              <a:rPr lang="pt-BR" sz="2200" dirty="0">
                <a:solidFill>
                  <a:srgbClr val="FFFFFF"/>
                </a:solidFill>
                <a:cs typeface="Arial" panose="020B0604020202020204" pitchFamily="34" charset="0"/>
                <a:hlinkClick r:id="rId10"/>
              </a:rPr>
              <a:t>Transparência Ativa</a:t>
            </a:r>
            <a:endParaRPr lang="pt-BR" sz="2200" dirty="0">
              <a:solidFill>
                <a:srgbClr val="555555"/>
              </a:solidFill>
              <a:cs typeface="Arial" panose="020B0604020202020204" pitchFamily="34" charset="0"/>
            </a:endParaRPr>
          </a:p>
          <a:p>
            <a:pPr algn="l" fontAlgn="base"/>
            <a:r>
              <a:rPr lang="pt-BR" sz="2200" dirty="0">
                <a:solidFill>
                  <a:srgbClr val="5992ED"/>
                </a:solidFill>
                <a:cs typeface="Arial" panose="020B0604020202020204" pitchFamily="34" charset="0"/>
                <a:hlinkClick r:id="rId11"/>
              </a:rPr>
              <a:t>Monitorando a LAI</a:t>
            </a:r>
            <a:endParaRPr lang="pt-BR" sz="2200" dirty="0">
              <a:solidFill>
                <a:srgbClr val="555555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C7FD197-26C2-732B-36CC-1E12BBF048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5021" y="5486516"/>
            <a:ext cx="2392341" cy="9989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FEEB6A-B244-0A6C-8E22-AB2CA28D8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3040" y="4464579"/>
            <a:ext cx="1368152" cy="97669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61ED788-F533-23C0-FF58-883302038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340768"/>
            <a:ext cx="10873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400" b="1" dirty="0">
                <a:solidFill>
                  <a:srgbClr val="C00000"/>
                </a:solidFill>
              </a:rPr>
              <a:t>PORTAIS, SISTEMAS E PLATAFORMAS PARA O CONTROLE SOCIAL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F9B577-BF08-2FED-F2D9-0259D4562DC4}"/>
              </a:ext>
            </a:extLst>
          </p:cNvPr>
          <p:cNvSpPr txBox="1"/>
          <p:nvPr/>
        </p:nvSpPr>
        <p:spPr>
          <a:xfrm>
            <a:off x="238728" y="2288884"/>
            <a:ext cx="11449272" cy="44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INFORMAÇÕES SOBRE TRANSPARÊNCIA ATIVA E TRANSPARÊNCIA PASSIVA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1">
            <a:extLst>
              <a:ext uri="{FF2B5EF4-FFF2-40B4-BE49-F238E27FC236}">
                <a16:creationId xmlns:a16="http://schemas.microsoft.com/office/drawing/2014/main" id="{4C374B4A-C4AE-9EC4-CFA7-A239FDF6B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549841"/>
            <a:ext cx="3429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 </a:t>
            </a: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12.527/2011</a:t>
            </a:r>
            <a:endParaRPr lang="pt-BR" altLang="pt-BR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9C61CDEE-8514-27A7-0AF1-9426EEFE6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976" y="548680"/>
            <a:ext cx="3313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13.726/2018</a:t>
            </a:r>
            <a:endParaRPr lang="pt-BR" altLang="pt-BR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4BA7BB-82B1-1864-C0DD-B77F6B40E455}"/>
              </a:ext>
            </a:extLst>
          </p:cNvPr>
          <p:cNvSpPr txBox="1"/>
          <p:nvPr/>
        </p:nvSpPr>
        <p:spPr>
          <a:xfrm>
            <a:off x="4187281" y="548680"/>
            <a:ext cx="3429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457200" indent="-457200" eaLnBrk="1" hangingPunct="1">
              <a:buFont typeface="Wingdings" panose="05000000000000000000" pitchFamily="2" charset="2"/>
              <a:buChar char="v"/>
              <a:defRPr sz="2200"/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</a:rPr>
              <a:t>Lei </a:t>
            </a: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</a:rPr>
              <a:t>13.460/2017</a:t>
            </a:r>
            <a:endParaRPr lang="pt-BR" alt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106115"/>
      </p:ext>
    </p:extLst>
  </p:cSld>
  <p:clrMapOvr>
    <a:masterClrMapping/>
  </p:clrMapOvr>
  <p:transition spd="med" advTm="94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7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BCA3EBC-718A-8977-A971-DDFB983B96B2}"/>
              </a:ext>
            </a:extLst>
          </p:cNvPr>
          <p:cNvSpPr txBox="1"/>
          <p:nvPr/>
        </p:nvSpPr>
        <p:spPr>
          <a:xfrm>
            <a:off x="5897966" y="1772816"/>
            <a:ext cx="36005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/>
              <a:t>Vídeo: Saiba como criar uma conta GOV.BR (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https://www.youtube.com/</a:t>
            </a:r>
            <a:r>
              <a:rPr lang="pt-BR" sz="2200" b="1" dirty="0" err="1">
                <a:solidFill>
                  <a:schemeClr val="accent1">
                    <a:lumMod val="50000"/>
                  </a:schemeClr>
                </a:solidFill>
              </a:rPr>
              <a:t>watch?v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=df95USfTtLA</a:t>
            </a:r>
            <a:r>
              <a:rPr lang="pt-BR" sz="2200" dirty="0"/>
              <a:t>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DB62CF-E9D2-80C8-E8B6-67124F681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546208"/>
            <a:ext cx="4853900" cy="371969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CE0BE5B-1F8A-35A9-F44E-08B64EAF5F0B}"/>
              </a:ext>
            </a:extLst>
          </p:cNvPr>
          <p:cNvSpPr txBox="1"/>
          <p:nvPr/>
        </p:nvSpPr>
        <p:spPr>
          <a:xfrm>
            <a:off x="542423" y="5608818"/>
            <a:ext cx="9046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555555"/>
                </a:solidFill>
                <a:cs typeface="Arial" panose="020B0604020202020204" pitchFamily="34" charset="0"/>
              </a:rPr>
              <a:t>Rede Nacional de Governo Digital (</a:t>
            </a:r>
            <a:r>
              <a:rPr lang="pt-BR" sz="2000" b="1" dirty="0">
                <a:solidFill>
                  <a:srgbClr val="1351B4"/>
                </a:solidFill>
                <a:cs typeface="Arial" panose="020B0604020202020204" pitchFamily="34" charset="0"/>
                <a:hlinkClick r:id="rId5"/>
              </a:rPr>
              <a:t>Rede GOV.BR</a:t>
            </a:r>
            <a:r>
              <a:rPr lang="pt-BR" sz="2000" b="1" dirty="0">
                <a:solidFill>
                  <a:srgbClr val="555555"/>
                </a:solidFill>
                <a:cs typeface="Arial" panose="020B0604020202020204" pitchFamily="34" charset="0"/>
              </a:rPr>
              <a:t>):  1.958 municípios </a:t>
            </a:r>
          </a:p>
          <a:p>
            <a:pPr algn="ctr"/>
            <a:r>
              <a:rPr lang="pt-BR" dirty="0">
                <a:solidFill>
                  <a:srgbClr val="555555"/>
                </a:solidFill>
                <a:cs typeface="Arial" panose="020B0604020202020204" pitchFamily="34" charset="0"/>
              </a:rPr>
              <a:t>(Fonte: </a:t>
            </a:r>
            <a:r>
              <a:rPr lang="pt-BR" dirty="0">
                <a:solidFill>
                  <a:srgbClr val="555555"/>
                </a:solidFill>
                <a:cs typeface="Arial" panose="020B0604020202020204" pitchFamily="34" charset="0"/>
                <a:hlinkClick r:id="rId6"/>
              </a:rPr>
              <a:t>https://www.gov.br/governodigital/pt-br/noticias/assinatura-gov-br-facilita-o-trabalho-de-gestores-estaduais-e-municipais</a:t>
            </a:r>
            <a:r>
              <a:rPr lang="pt-BR" dirty="0">
                <a:solidFill>
                  <a:srgbClr val="555555"/>
                </a:solidFill>
                <a:cs typeface="Arial" panose="020B0604020202020204" pitchFamily="34" charset="0"/>
              </a:rPr>
              <a:t> - </a:t>
            </a:r>
            <a:r>
              <a:rPr lang="pt-BR" sz="1600" dirty="0">
                <a:solidFill>
                  <a:srgbClr val="555555"/>
                </a:solidFill>
                <a:cs typeface="Arial" panose="020B0604020202020204" pitchFamily="34" charset="0"/>
              </a:rPr>
              <a:t>publicado em 23/06/2025)</a:t>
            </a:r>
            <a:endParaRPr lang="pt-BR" sz="2000" i="1" dirty="0"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FEF4FC-B901-638E-5279-A52F016BBD32}"/>
              </a:ext>
            </a:extLst>
          </p:cNvPr>
          <p:cNvSpPr txBox="1"/>
          <p:nvPr/>
        </p:nvSpPr>
        <p:spPr>
          <a:xfrm>
            <a:off x="5807968" y="3489813"/>
            <a:ext cx="3780499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i="1" dirty="0"/>
              <a:t>O acesso via </a:t>
            </a:r>
            <a:r>
              <a:rPr lang="pt-BR" sz="2400" b="1" i="1" dirty="0">
                <a:solidFill>
                  <a:srgbClr val="0066FF"/>
                </a:solidFill>
              </a:rPr>
              <a:t>gov.br </a:t>
            </a:r>
            <a:r>
              <a:rPr lang="pt-BR" sz="2000" b="1" i="1" dirty="0"/>
              <a:t>é obrigatório para os serviços digitais </a:t>
            </a:r>
            <a:r>
              <a:rPr lang="pt-BR" sz="2000" i="1" dirty="0"/>
              <a:t>providos pela </a:t>
            </a:r>
            <a:r>
              <a:rPr lang="pt-BR" sz="2000" b="1" i="1" dirty="0"/>
              <a:t>administração federal</a:t>
            </a:r>
            <a:r>
              <a:rPr lang="pt-BR" sz="2000" i="1" dirty="0"/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0471E1-0D52-B334-5529-F70061D6D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96" y="491184"/>
            <a:ext cx="10873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400" b="1" dirty="0">
                <a:solidFill>
                  <a:srgbClr val="C00000"/>
                </a:solidFill>
              </a:rPr>
              <a:t>PORTAIS, SISTEMAS E PLATAFORMAS PARA O CONTROLE SOCIAL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013562"/>
      </p:ext>
    </p:extLst>
  </p:cSld>
  <p:clrMapOvr>
    <a:masterClrMapping/>
  </p:clrMapOvr>
  <p:transition spd="med" advTm="125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3E5E451-9E0B-E4F1-9D43-40955100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018183"/>
            <a:ext cx="7622399" cy="1513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9D319A8-0141-9520-85F7-0536A8A50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392" y="2386336"/>
            <a:ext cx="7434092" cy="329451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919EF67-C5E1-5AE7-D88F-F3B30D78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90" y="4846588"/>
            <a:ext cx="434220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pt-BR" altLang="pt-BR" sz="236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Pedido </a:t>
            </a:r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NO </a:t>
            </a: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SIC</a:t>
            </a:r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ctr" eaLnBrk="1" hangingPunct="1"/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(pedido de acesso à informação </a:t>
            </a:r>
          </a:p>
          <a:p>
            <a:pPr marL="0" indent="0" algn="ctr" eaLnBrk="1" hangingPunct="1"/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ou pedido de LAI)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C9225AA-A679-B5CB-C89B-EB692B67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463" y="4839321"/>
            <a:ext cx="2391987" cy="8186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pt-BR" altLang="pt-BR" sz="2360" b="1" dirty="0">
                <a:solidFill>
                  <a:srgbClr val="FF0000"/>
                </a:solidFill>
                <a:latin typeface="Arial" panose="020B0604020202020204" pitchFamily="34" charset="0"/>
              </a:rPr>
              <a:t>Manifestação na ouvidoria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6791181-CF84-5745-551F-AE1350C927F7}"/>
              </a:ext>
            </a:extLst>
          </p:cNvPr>
          <p:cNvSpPr/>
          <p:nvPr/>
        </p:nvSpPr>
        <p:spPr>
          <a:xfrm>
            <a:off x="1116998" y="2170311"/>
            <a:ext cx="1152128" cy="9361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0C1724-E76C-18D2-E93B-10E7E4982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96" y="491184"/>
            <a:ext cx="10873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400" b="1" dirty="0">
                <a:solidFill>
                  <a:srgbClr val="C00000"/>
                </a:solidFill>
              </a:rPr>
              <a:t>PORTAIS, SISTEMAS E PLATAFORMAS PARA O CONTROLE SOCIAL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B15945-180E-2D9B-9EFA-D8B13621F630}"/>
              </a:ext>
            </a:extLst>
          </p:cNvPr>
          <p:cNvSpPr txBox="1"/>
          <p:nvPr/>
        </p:nvSpPr>
        <p:spPr>
          <a:xfrm>
            <a:off x="364066" y="6166761"/>
            <a:ext cx="2699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OUTRO SISTEMA 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943680"/>
      </p:ext>
    </p:extLst>
  </p:cSld>
  <p:clrMapOvr>
    <a:masterClrMapping/>
  </p:clrMapOvr>
  <p:transition spd="med" advTm="64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1">
            <a:extLst>
              <a:ext uri="{FF2B5EF4-FFF2-40B4-BE49-F238E27FC236}">
                <a16:creationId xmlns:a16="http://schemas.microsoft.com/office/drawing/2014/main" id="{68F1B2FA-3685-7EE4-27DA-10C35DD7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3773815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lvl="1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b="1" dirty="0">
                <a:latin typeface="Arial" panose="020B0604020202020204" pitchFamily="34" charset="0"/>
              </a:rPr>
              <a:t>Transparência, acesso à informação, interações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B2DABE4F-081D-FD9A-5ABB-E43947DC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881" y="934435"/>
            <a:ext cx="439248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</a:rPr>
              <a:t>Para que o Conselho possa atuar é preciso: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494045-7116-B483-9F55-8B03C57EF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851433"/>
            <a:ext cx="3405663" cy="181752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D83445C-2C46-0477-5561-E39E137C08F4}"/>
              </a:ext>
            </a:extLst>
          </p:cNvPr>
          <p:cNvSpPr/>
          <p:nvPr/>
        </p:nvSpPr>
        <p:spPr>
          <a:xfrm>
            <a:off x="1524000" y="-27385"/>
            <a:ext cx="9144000" cy="898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4EFB12-AB61-80BB-51DE-EA33EE7F5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37" y="276976"/>
            <a:ext cx="5336235" cy="2936000"/>
          </a:xfrm>
          <a:prstGeom prst="rect">
            <a:avLst/>
          </a:prstGeom>
        </p:spPr>
      </p:pic>
      <p:sp>
        <p:nvSpPr>
          <p:cNvPr id="17" name="Retângulo 1">
            <a:extLst>
              <a:ext uri="{FF2B5EF4-FFF2-40B4-BE49-F238E27FC236}">
                <a16:creationId xmlns:a16="http://schemas.microsoft.com/office/drawing/2014/main" id="{A4A57E46-B7F2-1D78-B969-DF0AEAF2E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005" y="4319741"/>
            <a:ext cx="48653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altLang="pt-B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 </a:t>
            </a:r>
            <a:r>
              <a:rPr lang="pt-BR" altLang="pt-BR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12.527/2011 - LAI</a:t>
            </a:r>
            <a:endParaRPr lang="pt-BR" altLang="pt-BR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CaixaDeTexto 2">
            <a:extLst>
              <a:ext uri="{FF2B5EF4-FFF2-40B4-BE49-F238E27FC236}">
                <a16:creationId xmlns:a16="http://schemas.microsoft.com/office/drawing/2014/main" id="{1454C235-7049-48CB-A84C-AE3A1E039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4798314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Lei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13.726/2018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pt-BR" altLang="pt-BR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67CE48-1D27-1A5E-A321-129A9A8BBFE0}"/>
              </a:ext>
            </a:extLst>
          </p:cNvPr>
          <p:cNvSpPr txBox="1"/>
          <p:nvPr/>
        </p:nvSpPr>
        <p:spPr>
          <a:xfrm>
            <a:off x="6528048" y="4333512"/>
            <a:ext cx="49650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457200" indent="-457200" eaLnBrk="1" hangingPunct="1">
              <a:buFont typeface="Wingdings" panose="05000000000000000000" pitchFamily="2" charset="2"/>
              <a:buChar char="v"/>
              <a:defRPr sz="2200"/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Lei </a:t>
            </a:r>
            <a:r>
              <a:rPr lang="pt-BR" altLang="pt-BR" b="1" dirty="0">
                <a:solidFill>
                  <a:schemeClr val="accent5">
                    <a:lumMod val="50000"/>
                  </a:schemeClr>
                </a:solidFill>
              </a:rPr>
              <a:t>13.460/2017</a:t>
            </a:r>
            <a:endParaRPr lang="pt-BR" alt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6382FA2-4C5E-6EEB-00A9-45DB737C0F22}"/>
              </a:ext>
            </a:extLst>
          </p:cNvPr>
          <p:cNvSpPr txBox="1"/>
          <p:nvPr/>
        </p:nvSpPr>
        <p:spPr>
          <a:xfrm>
            <a:off x="551384" y="5474455"/>
            <a:ext cx="79386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Essas Leis trazem ferramentas que ajudam a </a:t>
            </a:r>
            <a:r>
              <a:rPr lang="pt-BR" sz="2200" b="1" dirty="0"/>
              <a:t>dar força à atuação dos cidadãos e dos conselhos</a:t>
            </a:r>
            <a:r>
              <a:rPr lang="pt-BR" sz="2200" dirty="0"/>
              <a:t>, garantindo visibilidade, transparência e resposta oficial do poder público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95"/>
    </mc:Choice>
    <mc:Fallback xmlns="">
      <p:transition spd="slow" advTm="40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/>
      <p:bldP spid="17" grpId="0"/>
      <p:bldP spid="18" grpId="0"/>
      <p:bldP spid="19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D83445C-2C46-0477-5561-E39E137C08F4}"/>
              </a:ext>
            </a:extLst>
          </p:cNvPr>
          <p:cNvSpPr/>
          <p:nvPr/>
        </p:nvSpPr>
        <p:spPr>
          <a:xfrm>
            <a:off x="1524000" y="10335"/>
            <a:ext cx="9144000" cy="898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">
            <a:extLst>
              <a:ext uri="{FF2B5EF4-FFF2-40B4-BE49-F238E27FC236}">
                <a16:creationId xmlns:a16="http://schemas.microsoft.com/office/drawing/2014/main" id="{9A054FC4-43E5-21A4-2A02-A90AA254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86" y="2521814"/>
            <a:ext cx="79028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2º) 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Solicitar as informações ao gestor público via SIC (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Transparência Passiva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pt-BR" alt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740916-E147-B717-21D2-7D65187B3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094" y="4559893"/>
            <a:ext cx="1502586" cy="211757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293FB49-9207-C302-6C0E-597C9CB40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386" y="4681971"/>
            <a:ext cx="2551197" cy="18212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0AD9E9-F00F-58F5-B21B-275B91F2C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655" y="908720"/>
            <a:ext cx="2050345" cy="1950222"/>
          </a:xfrm>
          <a:prstGeom prst="rect">
            <a:avLst/>
          </a:prstGeom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id="{9A054FC4-43E5-21A4-2A02-A90AA254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538" y="943989"/>
            <a:ext cx="4410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Definir o objeto do controle:</a:t>
            </a:r>
            <a:endParaRPr lang="pt-BR" altLang="pt-B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82C5ADC-1AB9-CB1F-A6AE-33A3B5B4395F}"/>
              </a:ext>
            </a:extLst>
          </p:cNvPr>
          <p:cNvSpPr/>
          <p:nvPr/>
        </p:nvSpPr>
        <p:spPr>
          <a:xfrm>
            <a:off x="4259796" y="4550586"/>
            <a:ext cx="3384376" cy="195022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89AAD118-D2DB-63D6-4A1E-CE42310C8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86" y="3494747"/>
            <a:ext cx="790287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3º) 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Manifestações no canal de ouvidoria (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Interação com o poder 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público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diálogos e registros caminham juntos)</a:t>
            </a:r>
            <a:endParaRPr lang="pt-BR" altLang="pt-B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CB6E9365-EB1E-6DE1-6C8F-B4FECFE70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" t="20452" r="4630" b="23899"/>
          <a:stretch>
            <a:fillRect/>
          </a:stretch>
        </p:blipFill>
        <p:spPr>
          <a:xfrm rot="624519">
            <a:off x="56991" y="-50723"/>
            <a:ext cx="2292510" cy="1326167"/>
          </a:xfrm>
          <a:prstGeom prst="rect">
            <a:avLst/>
          </a:prstGeom>
        </p:spPr>
      </p:pic>
      <p:sp>
        <p:nvSpPr>
          <p:cNvPr id="11" name="Retângulo 1">
            <a:extLst>
              <a:ext uri="{FF2B5EF4-FFF2-40B4-BE49-F238E27FC236}">
                <a16:creationId xmlns:a16="http://schemas.microsoft.com/office/drawing/2014/main" id="{FD571487-E27A-FA3D-805C-BF00A383C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86" y="1548882"/>
            <a:ext cx="78488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1º) 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Buscar as informações disponíveis nos portais e sistemas públicos (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Transparência Ativa)</a:t>
            </a:r>
            <a:endParaRPr lang="pt-BR" altLang="pt-B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3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07"/>
    </mc:Choice>
    <mc:Fallback xmlns="">
      <p:transition spd="slow" advTm="105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 animBg="1"/>
      <p:bldP spid="12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919EF67-C5E1-5AE7-D88F-F3B30D78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65" y="561228"/>
            <a:ext cx="82449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ts val="2400"/>
              </a:spcBef>
            </a:pPr>
            <a:r>
              <a:rPr lang="pt-BR" altLang="pt-B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Como fazer um pedido </a:t>
            </a: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NO</a:t>
            </a:r>
            <a:r>
              <a:rPr lang="pt-BR" altLang="pt-B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altLang="pt-BR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SIC</a:t>
            </a:r>
            <a:r>
              <a:rPr lang="pt-BR" altLang="pt-B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(pedido de acesso à informação ou pedido LAI)</a:t>
            </a:r>
            <a:r>
              <a:rPr lang="pt-BR" altLang="pt-B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684B7D-B72A-C00B-EBC6-1201A450B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889" y="3975277"/>
            <a:ext cx="3377925" cy="24114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49F2B7E-5DFE-266C-927B-F248654BD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21" y="2546569"/>
            <a:ext cx="6204008" cy="128528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B81AE3-5441-20B3-A892-62DC1542CCC9}"/>
              </a:ext>
            </a:extLst>
          </p:cNvPr>
          <p:cNvSpPr txBox="1"/>
          <p:nvPr/>
        </p:nvSpPr>
        <p:spPr>
          <a:xfrm>
            <a:off x="6816080" y="3372079"/>
            <a:ext cx="2699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OUTRO SISTEMA 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78EC2A-E7D1-E897-E24D-9EC0286A098D}"/>
              </a:ext>
            </a:extLst>
          </p:cNvPr>
          <p:cNvSpPr/>
          <p:nvPr/>
        </p:nvSpPr>
        <p:spPr>
          <a:xfrm>
            <a:off x="119336" y="4347469"/>
            <a:ext cx="406231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t-BR" sz="2200" b="1" dirty="0"/>
              <a:t>Veja o passo a passo: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https://wiki.cgu.gov.br/index.php?title=Fala.BR_-_M%C3%B3dulo_Ouvidoria</a:t>
            </a:r>
            <a:endParaRPr lang="pt-B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C8279D8-77E5-BF8B-746D-0E6A494C2415}"/>
              </a:ext>
            </a:extLst>
          </p:cNvPr>
          <p:cNvSpPr/>
          <p:nvPr/>
        </p:nvSpPr>
        <p:spPr>
          <a:xfrm>
            <a:off x="8100636" y="3572134"/>
            <a:ext cx="3888432" cy="31683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EDB435-E6C9-6AD0-52AF-DEB7A06863D6}"/>
              </a:ext>
            </a:extLst>
          </p:cNvPr>
          <p:cNvSpPr txBox="1"/>
          <p:nvPr/>
        </p:nvSpPr>
        <p:spPr>
          <a:xfrm>
            <a:off x="202932" y="5684187"/>
            <a:ext cx="6325115" cy="923330"/>
          </a:xfrm>
          <a:prstGeom prst="rect">
            <a:avLst/>
          </a:prstGeom>
          <a:pattFill prst="wdDnDiag">
            <a:fgClr>
              <a:srgbClr val="FFFF0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pt-BR" dirty="0"/>
              <a:t>A CGU continuará promovendo </a:t>
            </a:r>
            <a:r>
              <a:rPr lang="pt-BR" b="1" dirty="0"/>
              <a:t>novas ações de interação com os participantes desse projeto</a:t>
            </a:r>
            <a:r>
              <a:rPr lang="pt-BR" dirty="0"/>
              <a:t>, fortalecendo o </a:t>
            </a:r>
            <a:r>
              <a:rPr lang="pt-BR" b="1" dirty="0"/>
              <a:t>diálogo permanente</a:t>
            </a:r>
            <a:r>
              <a:rPr lang="pt-BR" dirty="0"/>
              <a:t> e o </a:t>
            </a:r>
            <a:r>
              <a:rPr lang="pt-BR" b="1" dirty="0"/>
              <a:t>controle social ativo</a:t>
            </a:r>
            <a:r>
              <a:rPr lang="pt-BR" dirty="0"/>
              <a:t>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38B4D8A-54B5-1F70-43B7-D7BD1167D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782" y="3831850"/>
            <a:ext cx="1739781" cy="173022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17D2287-F150-CE9C-259F-EBBAAFBF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16" y="1962789"/>
            <a:ext cx="8244916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2400"/>
              </a:spcBef>
            </a:pPr>
            <a:r>
              <a:rPr lang="pt-BR" alt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Como fazer uma manifestação na ouvidoria?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260483"/>
      </p:ext>
    </p:extLst>
  </p:cSld>
  <p:clrMapOvr>
    <a:masterClrMapping/>
  </p:clrMapOvr>
  <p:transition spd="med" advTm="98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4E041D6-97E2-302F-6725-BEC7C35C20DD}"/>
              </a:ext>
            </a:extLst>
          </p:cNvPr>
          <p:cNvSpPr/>
          <p:nvPr/>
        </p:nvSpPr>
        <p:spPr>
          <a:xfrm>
            <a:off x="0" y="0"/>
            <a:ext cx="4329539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EDC0F6-EF7F-A5ED-AE19-328FEF2287E0}"/>
              </a:ext>
            </a:extLst>
          </p:cNvPr>
          <p:cNvSpPr txBox="1"/>
          <p:nvPr/>
        </p:nvSpPr>
        <p:spPr>
          <a:xfrm>
            <a:off x="3935760" y="217771"/>
            <a:ext cx="6264696" cy="19408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0"/>
              </a:spcBef>
              <a:defRPr/>
            </a:pPr>
            <a:r>
              <a:rPr lang="pt-BR" sz="5600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Controle Social e CGU: Juntos pelo bem de todos.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3D7207-A251-4C40-6D1A-A411DB6F21CB}"/>
              </a:ext>
            </a:extLst>
          </p:cNvPr>
          <p:cNvSpPr txBox="1"/>
          <p:nvPr/>
        </p:nvSpPr>
        <p:spPr>
          <a:xfrm>
            <a:off x="4391730" y="2276872"/>
            <a:ext cx="597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400" dirty="0">
                <a:ea typeface="MS Mincho" panose="02020609040205080304" pitchFamily="49" charset="-128"/>
                <a:cs typeface="Arial" panose="020B0604020202020204" pitchFamily="34" charset="0"/>
              </a:rPr>
              <a:t>Cada cidadão, conselheiro, servidor público ou agente de controle é uma pequena parte de um todo que pode — e deve — se unir para promover mudanças.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C55B59-7E4A-3B41-9BDD-2A208CB4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1"/>
          <a:stretch/>
        </p:blipFill>
        <p:spPr>
          <a:xfrm>
            <a:off x="464556" y="1772816"/>
            <a:ext cx="3185545" cy="33843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603D447-7256-3BAE-9F14-7BFEC818D371}"/>
              </a:ext>
            </a:extLst>
          </p:cNvPr>
          <p:cNvSpPr txBox="1"/>
          <p:nvPr/>
        </p:nvSpPr>
        <p:spPr>
          <a:xfrm>
            <a:off x="4391730" y="4371063"/>
            <a:ext cx="5976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400" dirty="0">
                <a:ea typeface="MS Mincho" panose="02020609040205080304" pitchFamily="49" charset="-128"/>
                <a:cs typeface="Arial" panose="020B0604020202020204" pitchFamily="34" charset="0"/>
              </a:rPr>
              <a:t>A Controladoria-Geral da União (CGU) convida você a se perceber como ator da ação pública, reconhecendo que um gesto, por menor que pareça, pode impulsionar a transformação.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314BB1-273C-8A0A-DDC0-C9FA83844A75}"/>
              </a:ext>
            </a:extLst>
          </p:cNvPr>
          <p:cNvSpPr/>
          <p:nvPr/>
        </p:nvSpPr>
        <p:spPr>
          <a:xfrm>
            <a:off x="4159124" y="2420888"/>
            <a:ext cx="72008" cy="1337610"/>
          </a:xfrm>
          <a:prstGeom prst="rect">
            <a:avLst/>
          </a:prstGeom>
          <a:solidFill>
            <a:srgbClr val="315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F3D870A-6805-BACE-391E-42DC36E8198E}"/>
              </a:ext>
            </a:extLst>
          </p:cNvPr>
          <p:cNvSpPr/>
          <p:nvPr/>
        </p:nvSpPr>
        <p:spPr>
          <a:xfrm>
            <a:off x="4159124" y="4487088"/>
            <a:ext cx="72008" cy="1337610"/>
          </a:xfrm>
          <a:prstGeom prst="rect">
            <a:avLst/>
          </a:prstGeom>
          <a:solidFill>
            <a:srgbClr val="315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426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AD57C7C-6DC2-DCA8-1096-01EC8E95A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94" y="1328601"/>
            <a:ext cx="2242684" cy="15183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CD27C9D-653F-CDF3-9F22-BEBEA52F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169" y="1096913"/>
            <a:ext cx="69153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pt-BR" altLang="pt-BR" sz="2100" b="1" dirty="0">
                <a:solidFill>
                  <a:srgbClr val="CC0000"/>
                </a:solidFill>
                <a:latin typeface="Arial" panose="020B0604020202020204" pitchFamily="34" charset="0"/>
              </a:rPr>
              <a:t>Dicas</a:t>
            </a:r>
            <a:r>
              <a:rPr lang="pt-BR" altLang="pt-BR" sz="2100" dirty="0">
                <a:latin typeface="Arial" panose="020B0604020202020204" pitchFamily="34" charset="0"/>
              </a:rPr>
              <a:t> para </a:t>
            </a:r>
            <a:r>
              <a:rPr lang="pt-BR" altLang="pt-BR" sz="2100" b="1" dirty="0">
                <a:latin typeface="Arial" panose="020B0604020202020204" pitchFamily="34" charset="0"/>
              </a:rPr>
              <a:t>pedido de acesso à informação:</a:t>
            </a:r>
            <a:endParaRPr lang="pt-BR" altLang="pt-BR" sz="2100" dirty="0"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4B995A-44F9-8B27-3F2E-D9584D8AFACB}"/>
              </a:ext>
            </a:extLst>
          </p:cNvPr>
          <p:cNvSpPr txBox="1"/>
          <p:nvPr/>
        </p:nvSpPr>
        <p:spPr>
          <a:xfrm>
            <a:off x="3143672" y="1628800"/>
            <a:ext cx="835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b="1" kern="100" dirty="0">
                <a:solidFill>
                  <a:schemeClr val="accent6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Se </a:t>
            </a:r>
            <a:r>
              <a:rPr lang="pt-BR" sz="2000" kern="100" dirty="0">
                <a:solidFill>
                  <a:schemeClr val="accent6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o órgão destinatário do seu pedido </a:t>
            </a:r>
            <a:r>
              <a:rPr lang="pt-BR" sz="2000" b="1" kern="100" dirty="0">
                <a:solidFill>
                  <a:schemeClr val="accent6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não utiliza o Fala.BR, procure na internet o SIC </a:t>
            </a:r>
            <a:r>
              <a:rPr lang="pt-BR" sz="2000" kern="100" dirty="0">
                <a:solidFill>
                  <a:schemeClr val="accent6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desse órgão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38E592-6C7F-5BDB-6F28-14D11725284F}"/>
              </a:ext>
            </a:extLst>
          </p:cNvPr>
          <p:cNvSpPr txBox="1"/>
          <p:nvPr/>
        </p:nvSpPr>
        <p:spPr>
          <a:xfrm>
            <a:off x="1055440" y="131379"/>
            <a:ext cx="9180004" cy="737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pt-BR" sz="2100" b="1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Usar o Serviço de Acesso à Informação é seu direito e também uma forma de contribuir para a transparência e melhoria da gestão pública</a:t>
            </a:r>
            <a:endParaRPr lang="pt-BR" sz="21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FCECAB-E5BF-3775-3FC0-100E507B00B1}"/>
              </a:ext>
            </a:extLst>
          </p:cNvPr>
          <p:cNvSpPr txBox="1"/>
          <p:nvPr/>
        </p:nvSpPr>
        <p:spPr>
          <a:xfrm>
            <a:off x="3143672" y="2505090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b="1" kern="100" dirty="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Caso não encontre o SIC, use o canal da Ouvidoria. </a:t>
            </a:r>
            <a:r>
              <a:rPr lang="pt-BR" sz="2000" kern="100" dirty="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Nesse caso, é importante que você </a:t>
            </a:r>
            <a:r>
              <a:rPr lang="pt-BR" sz="2000" b="1" kern="100" dirty="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inicie seu pedido fazendo referência à LAI</a:t>
            </a:r>
            <a:r>
              <a:rPr lang="pt-BR" sz="2000" kern="100" dirty="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280936-927E-27A5-2876-D4D6FA8F17A9}"/>
              </a:ext>
            </a:extLst>
          </p:cNvPr>
          <p:cNvSpPr txBox="1"/>
          <p:nvPr/>
        </p:nvSpPr>
        <p:spPr>
          <a:xfrm>
            <a:off x="263352" y="3349441"/>
            <a:ext cx="6051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b="1" kern="100" dirty="0">
                <a:solidFill>
                  <a:schemeClr val="accent2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Desmembre os pedidos </a:t>
            </a:r>
            <a:r>
              <a:rPr lang="pt-BR" sz="2000" kern="100" dirty="0">
                <a:solidFill>
                  <a:schemeClr val="accent2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por assunto ou setor destinatário ou objeto e </a:t>
            </a:r>
            <a:r>
              <a:rPr lang="pt-BR" sz="2000" b="1" kern="100" dirty="0">
                <a:solidFill>
                  <a:schemeClr val="accent2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registre cada um separadamente.</a:t>
            </a:r>
            <a:endParaRPr lang="pt-BR" sz="2000" kern="100" dirty="0">
              <a:solidFill>
                <a:schemeClr val="accent2">
                  <a:lumMod val="50000"/>
                </a:schemeClr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00B332-432E-A189-C478-B59DE973CA8D}"/>
              </a:ext>
            </a:extLst>
          </p:cNvPr>
          <p:cNvSpPr txBox="1"/>
          <p:nvPr/>
        </p:nvSpPr>
        <p:spPr>
          <a:xfrm>
            <a:off x="263352" y="4509120"/>
            <a:ext cx="94145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b="1" kern="100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Seja claro e objetivo </a:t>
            </a:r>
            <a:r>
              <a:rPr lang="pt-BR" sz="2000" kern="100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kern="100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qual informação, de qual período, em que formato</a:t>
            </a:r>
            <a:r>
              <a:rPr lang="pt-BR" sz="2000" kern="100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). O gestor não pode exigir a motivação, mas, em alguns casos, o conhecimento sobre a utilidade da informação pode contribuir para maior </a:t>
            </a:r>
            <a:r>
              <a:rPr lang="pt-BR" sz="2000" b="1" kern="100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efetividade da resposta ao seu pedido</a:t>
            </a:r>
            <a:r>
              <a:rPr lang="pt-BR" sz="2000" kern="100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89E073-72E9-947C-7630-48BF5949D9D2}"/>
              </a:ext>
            </a:extLst>
          </p:cNvPr>
          <p:cNvSpPr txBox="1"/>
          <p:nvPr/>
        </p:nvSpPr>
        <p:spPr>
          <a:xfrm>
            <a:off x="6741022" y="3576790"/>
            <a:ext cx="4881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b="1" kern="100" dirty="0">
                <a:solidFill>
                  <a:srgbClr val="C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Use linguagem respeitosa </a:t>
            </a:r>
            <a:r>
              <a:rPr lang="pt-BR" sz="2000" kern="100" dirty="0">
                <a:solidFill>
                  <a:srgbClr val="C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(foque na informação)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1875E-8818-427B-8650-C032C7A19228}"/>
              </a:ext>
            </a:extLst>
          </p:cNvPr>
          <p:cNvSpPr txBox="1"/>
          <p:nvPr/>
        </p:nvSpPr>
        <p:spPr>
          <a:xfrm>
            <a:off x="263352" y="5976575"/>
            <a:ext cx="9953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Acompanhe o andamento do pedido</a:t>
            </a:r>
            <a:r>
              <a:rPr lang="pt-BR" sz="2000" kern="100" dirty="0">
                <a:ea typeface="Aptos" panose="020B0004020202020204" pitchFamily="34" charset="0"/>
                <a:cs typeface="Arial" panose="020B0604020202020204" pitchFamily="34" charset="0"/>
              </a:rPr>
              <a:t> pelo sistema ou pelo seu e-mail. Se a resposta for insatisfatória ou incompleta</a:t>
            </a:r>
            <a:r>
              <a:rPr lang="pt-BR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, entre com recurso </a:t>
            </a:r>
            <a:r>
              <a:rPr lang="pt-BR" sz="2000" kern="100" dirty="0">
                <a:ea typeface="Aptos" panose="020B0004020202020204" pitchFamily="34" charset="0"/>
                <a:cs typeface="Arial" panose="020B0604020202020204" pitchFamily="34" charset="0"/>
              </a:rPr>
              <a:t>no próprio sistema</a:t>
            </a:r>
            <a:r>
              <a:rPr lang="pt-BR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pt-BR" sz="2000" kern="100" dirty="0"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55096"/>
      </p:ext>
    </p:extLst>
  </p:cSld>
  <p:clrMapOvr>
    <a:masterClrMapping/>
  </p:clrMapOvr>
  <p:transition spd="med" advTm="388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  <p:bldP spid="4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F62FBA35-F520-B069-1ED4-0CBE3A304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154686"/>
            <a:ext cx="2483239" cy="16811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CD27C9D-653F-CDF3-9F22-BEBEA52F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4" y="1531853"/>
            <a:ext cx="604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pt-BR" altLang="pt-BR" sz="2400" b="1" dirty="0">
                <a:solidFill>
                  <a:srgbClr val="CC0000"/>
                </a:solidFill>
                <a:latin typeface="Arial" panose="020B0604020202020204" pitchFamily="34" charset="0"/>
              </a:rPr>
              <a:t>Dicas</a:t>
            </a:r>
            <a:r>
              <a:rPr lang="pt-BR" altLang="pt-BR" sz="2400" dirty="0">
                <a:latin typeface="Arial" panose="020B0604020202020204" pitchFamily="34" charset="0"/>
              </a:rPr>
              <a:t> para </a:t>
            </a:r>
            <a:r>
              <a:rPr lang="pt-BR" altLang="pt-BR" sz="2400" b="1" dirty="0">
                <a:latin typeface="Arial" panose="020B0604020202020204" pitchFamily="34" charset="0"/>
              </a:rPr>
              <a:t>manifestação na Ouvidoria: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4B995A-44F9-8B27-3F2E-D9584D8AFACB}"/>
              </a:ext>
            </a:extLst>
          </p:cNvPr>
          <p:cNvSpPr txBox="1"/>
          <p:nvPr/>
        </p:nvSpPr>
        <p:spPr>
          <a:xfrm>
            <a:off x="551383" y="2885842"/>
            <a:ext cx="4248473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100" b="1" kern="100" dirty="0">
                <a:solidFill>
                  <a:schemeClr val="accent6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Seja claro e objetivo 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pt-BR" sz="2100" kern="100" dirty="0">
                <a:solidFill>
                  <a:schemeClr val="accent6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(o que, quando, onde e quem)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8502CD-2EAA-EB5B-9456-2E0C1AF55F2A}"/>
              </a:ext>
            </a:extLst>
          </p:cNvPr>
          <p:cNvSpPr txBox="1"/>
          <p:nvPr/>
        </p:nvSpPr>
        <p:spPr>
          <a:xfrm>
            <a:off x="1055440" y="134036"/>
            <a:ext cx="91800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Usar a OUVIDORIA é seu direito e também uma forma de contribuir para a transparência e melhoria da gestão pública</a:t>
            </a:r>
            <a:endParaRPr lang="pt-B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B85A7B-83E8-52DC-7FD3-D5662A278698}"/>
              </a:ext>
            </a:extLst>
          </p:cNvPr>
          <p:cNvSpPr txBox="1"/>
          <p:nvPr/>
        </p:nvSpPr>
        <p:spPr>
          <a:xfrm>
            <a:off x="3756321" y="2050966"/>
            <a:ext cx="54728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100" b="1" kern="100" dirty="0">
                <a:solidFill>
                  <a:schemeClr val="accent5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Faça um registro para cada tipo de manifestação</a:t>
            </a:r>
            <a:endParaRPr lang="pt-BR" sz="2100" kern="100" dirty="0">
              <a:solidFill>
                <a:schemeClr val="accent5">
                  <a:lumMod val="50000"/>
                </a:schemeClr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403679-D464-F4CA-4135-51CA914804D4}"/>
              </a:ext>
            </a:extLst>
          </p:cNvPr>
          <p:cNvSpPr txBox="1"/>
          <p:nvPr/>
        </p:nvSpPr>
        <p:spPr>
          <a:xfrm>
            <a:off x="1632302" y="3867863"/>
            <a:ext cx="48229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100" b="1" kern="100" dirty="0">
                <a:solidFill>
                  <a:schemeClr val="accent2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Inclua provas, se tiver 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pt-BR" sz="2100" kern="100" dirty="0">
                <a:solidFill>
                  <a:schemeClr val="accent2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(fotos, documentos </a:t>
            </a:r>
            <a:r>
              <a:rPr lang="pt-BR" sz="2100" kern="100" dirty="0" err="1">
                <a:solidFill>
                  <a:schemeClr val="accent2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etc</a:t>
            </a:r>
            <a:r>
              <a:rPr lang="pt-BR" sz="2100" kern="100" dirty="0">
                <a:solidFill>
                  <a:schemeClr val="accent2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41950AE-F21B-D255-8E18-B526DDAA5E83}"/>
              </a:ext>
            </a:extLst>
          </p:cNvPr>
          <p:cNvSpPr txBox="1"/>
          <p:nvPr/>
        </p:nvSpPr>
        <p:spPr>
          <a:xfrm>
            <a:off x="6600056" y="3842464"/>
            <a:ext cx="48229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100" b="1" kern="100" dirty="0">
                <a:solidFill>
                  <a:schemeClr val="accent3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Identifique o órgão </a:t>
            </a:r>
            <a:r>
              <a:rPr lang="pt-BR" sz="2100" kern="100" dirty="0">
                <a:solidFill>
                  <a:schemeClr val="accent3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(se for preciso, justifique o órgão escolhido)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9FD492-4EA1-8535-5A9A-910A9C236DD8}"/>
              </a:ext>
            </a:extLst>
          </p:cNvPr>
          <p:cNvSpPr txBox="1"/>
          <p:nvPr/>
        </p:nvSpPr>
        <p:spPr>
          <a:xfrm>
            <a:off x="191344" y="4778568"/>
            <a:ext cx="86777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100" b="1" kern="100" dirty="0">
                <a:ea typeface="Aptos" panose="020B0004020202020204" pitchFamily="34" charset="0"/>
                <a:cs typeface="Arial" panose="020B0604020202020204" pitchFamily="34" charset="0"/>
              </a:rPr>
              <a:t>Acompanhe o andamento </a:t>
            </a:r>
            <a:r>
              <a:rPr lang="pt-BR" sz="2100" kern="100" dirty="0">
                <a:ea typeface="Aptos" panose="020B0004020202020204" pitchFamily="34" charset="0"/>
                <a:cs typeface="Arial" panose="020B0604020202020204" pitchFamily="34" charset="0"/>
              </a:rPr>
              <a:t>(Acesse o sistema ou veja seu e-mail cadastrado, para ver as respostas e prazos de retorno)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1D0B4D-B27A-3252-0121-21702DDABCBC}"/>
              </a:ext>
            </a:extLst>
          </p:cNvPr>
          <p:cNvSpPr txBox="1"/>
          <p:nvPr/>
        </p:nvSpPr>
        <p:spPr>
          <a:xfrm>
            <a:off x="5702373" y="2835018"/>
            <a:ext cx="3888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100" b="1" kern="100" dirty="0">
                <a:solidFill>
                  <a:srgbClr val="C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Use linguagem respeitosa </a:t>
            </a:r>
            <a:r>
              <a:rPr lang="pt-BR" sz="2100" kern="100" dirty="0">
                <a:solidFill>
                  <a:srgbClr val="C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(foque no ato e não no ator)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885576-D8CC-AD21-43D7-76783501E1F7}"/>
              </a:ext>
            </a:extLst>
          </p:cNvPr>
          <p:cNvSpPr txBox="1"/>
          <p:nvPr/>
        </p:nvSpPr>
        <p:spPr>
          <a:xfrm>
            <a:off x="191344" y="5650521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100" b="1" kern="100" dirty="0">
                <a:solidFill>
                  <a:schemeClr val="accent5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Se for denúncia, você pode fazer de forma anônima 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pt-BR" sz="2100" kern="100" dirty="0">
                <a:solidFill>
                  <a:schemeClr val="accent5">
                    <a:lumMod val="50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(Mas lembre-se: manifestações identificadas permitem contato para esclarecimentos e envio de resposta ao manifestante).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329695"/>
      </p:ext>
    </p:extLst>
  </p:cSld>
  <p:clrMapOvr>
    <a:masterClrMapping/>
  </p:clrMapOvr>
  <p:transition spd="med" advTm="39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F8A63B-DD3F-0D3F-DB10-EF0F152B8CB9}"/>
              </a:ext>
            </a:extLst>
          </p:cNvPr>
          <p:cNvSpPr txBox="1"/>
          <p:nvPr/>
        </p:nvSpPr>
        <p:spPr>
          <a:xfrm>
            <a:off x="433200" y="322971"/>
            <a:ext cx="6242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/>
              <a:t>Chegamos ao final dessa Videoaula!</a:t>
            </a:r>
            <a:endParaRPr lang="pt-BR" sz="22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B95B2C-38A3-24E1-E499-F6256CDC50C1}"/>
              </a:ext>
            </a:extLst>
          </p:cNvPr>
          <p:cNvSpPr txBox="1"/>
          <p:nvPr/>
        </p:nvSpPr>
        <p:spPr>
          <a:xfrm>
            <a:off x="3554392" y="2229136"/>
            <a:ext cx="6424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Todas as dúvidas </a:t>
            </a:r>
            <a:r>
              <a:rPr lang="pt-BR" sz="2200" b="1" dirty="0"/>
              <a:t>serão respondidas e disponibilizadas </a:t>
            </a:r>
            <a:r>
              <a:rPr lang="pt-BR" sz="2200" dirty="0"/>
              <a:t>no site projeto.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D61C86-7300-F3E2-FCBC-1BD614C1D11C}"/>
              </a:ext>
            </a:extLst>
          </p:cNvPr>
          <p:cNvSpPr txBox="1"/>
          <p:nvPr/>
        </p:nvSpPr>
        <p:spPr>
          <a:xfrm>
            <a:off x="3150402" y="830007"/>
            <a:ext cx="7050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Você receberá por e-mail um formulário para </a:t>
            </a:r>
            <a:r>
              <a:rPr lang="pt-BR" sz="2400" b="1" dirty="0"/>
              <a:t>avaliar esta Videoaula </a:t>
            </a:r>
            <a:r>
              <a:rPr lang="pt-BR" sz="2400" dirty="0"/>
              <a:t>e </a:t>
            </a:r>
            <a:r>
              <a:rPr lang="pt-BR" sz="2400" b="1" dirty="0"/>
              <a:t>enviar suas dúvidas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DB950A6-41CA-9587-C80B-826FF832F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62" y="1934921"/>
            <a:ext cx="3421097" cy="14536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847AC7A-F99B-BC3F-070F-594F6348FCDA}"/>
              </a:ext>
            </a:extLst>
          </p:cNvPr>
          <p:cNvSpPr txBox="1"/>
          <p:nvPr/>
        </p:nvSpPr>
        <p:spPr>
          <a:xfrm>
            <a:off x="263352" y="1053550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CC0000"/>
                </a:solidFill>
              </a:rPr>
              <a:t>💬 </a:t>
            </a:r>
            <a:r>
              <a:rPr lang="pt-BR" sz="2800" b="1" dirty="0">
                <a:solidFill>
                  <a:srgbClr val="CC0000"/>
                </a:solidFill>
              </a:rPr>
              <a:t>Dúvidas?</a:t>
            </a:r>
            <a:endParaRPr lang="pt-BR" sz="2800" dirty="0">
              <a:solidFill>
                <a:srgbClr val="CC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83A065-FC6F-1322-71F3-38080D837918}"/>
              </a:ext>
            </a:extLst>
          </p:cNvPr>
          <p:cNvSpPr txBox="1"/>
          <p:nvPr/>
        </p:nvSpPr>
        <p:spPr>
          <a:xfrm>
            <a:off x="-80119" y="5998846"/>
            <a:ext cx="67533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Compartilhe o link com outras pessoas!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21825A-2656-2C83-AEBD-B419E67CA7A8}"/>
              </a:ext>
            </a:extLst>
          </p:cNvPr>
          <p:cNvSpPr txBox="1"/>
          <p:nvPr/>
        </p:nvSpPr>
        <p:spPr>
          <a:xfrm>
            <a:off x="6487373" y="4413823"/>
            <a:ext cx="26272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Agradecemos a todos vocês!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408501-6C6B-8CDC-DF23-9F06475BE995}"/>
              </a:ext>
            </a:extLst>
          </p:cNvPr>
          <p:cNvSpPr txBox="1"/>
          <p:nvPr/>
        </p:nvSpPr>
        <p:spPr>
          <a:xfrm>
            <a:off x="6487373" y="6100640"/>
            <a:ext cx="5913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Controladoria-Geral da União - CGU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992F753-B1EC-F9A1-1DC1-291012EE8EA0}"/>
              </a:ext>
            </a:extLst>
          </p:cNvPr>
          <p:cNvSpPr txBox="1"/>
          <p:nvPr/>
        </p:nvSpPr>
        <p:spPr>
          <a:xfrm>
            <a:off x="623392" y="4229158"/>
            <a:ext cx="48378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📢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Videoaula 2 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Em breve enviaremos o link de acesso para seu e-mail! 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BB3CA4E-048D-4059-0A74-94DB2CF1C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332" y="2990242"/>
            <a:ext cx="2142917" cy="284716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4302330-2F6E-93FF-156A-E8E5E53232F2}"/>
              </a:ext>
            </a:extLst>
          </p:cNvPr>
          <p:cNvSpPr txBox="1"/>
          <p:nvPr/>
        </p:nvSpPr>
        <p:spPr>
          <a:xfrm>
            <a:off x="54058" y="3650943"/>
            <a:ext cx="6192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Próxima ação do Projeto: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5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3"/>
    </mc:Choice>
    <mc:Fallback xmlns="">
      <p:transition spd="slow" advTm="28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12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BF9B63-6722-3357-5D4B-3AF923B47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916832"/>
            <a:ext cx="9129158" cy="401129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5A0D242-7611-CA66-8695-AC5911CD5B5B}"/>
              </a:ext>
            </a:extLst>
          </p:cNvPr>
          <p:cNvSpPr txBox="1"/>
          <p:nvPr/>
        </p:nvSpPr>
        <p:spPr>
          <a:xfrm>
            <a:off x="407368" y="476672"/>
            <a:ext cx="9287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5600" b="1" dirty="0">
                <a:solidFill>
                  <a:srgbClr val="315AA6"/>
                </a:solidFill>
                <a:latin typeface="+mn-lt"/>
                <a:ea typeface="+mj-ea"/>
                <a:cs typeface="+mj-cs"/>
              </a:rPr>
              <a:t>Controladoria-Geral da União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A6DD870-F545-E34F-1BAD-605D04BAC55C}"/>
              </a:ext>
            </a:extLst>
          </p:cNvPr>
          <p:cNvSpPr/>
          <p:nvPr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8" name="Retângulo 1">
            <a:extLst>
              <a:ext uri="{FF2B5EF4-FFF2-40B4-BE49-F238E27FC236}">
                <a16:creationId xmlns:a16="http://schemas.microsoft.com/office/drawing/2014/main" id="{7BBDEA87-ADC3-A2F8-3F2F-F4159D2C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928" y="1511880"/>
            <a:ext cx="6120680" cy="313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 cada ano a CGU reconhece ainda mais a importância da </a:t>
            </a: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participação ativa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dos cidadãos e principalmente dos conselhos para a </a:t>
            </a: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construção, execução e monitoramento de políticas públicas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C0A8AB-E86D-32EE-2BAC-262263AD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46"/>
          <a:stretch/>
        </p:blipFill>
        <p:spPr>
          <a:xfrm>
            <a:off x="417201" y="1196752"/>
            <a:ext cx="4397501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488EE-8153-4CCE-9436-A1B42C08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882951"/>
            <a:ext cx="3744416" cy="954107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315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atuantes na fiscalização e controle:</a:t>
            </a:r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C73BE3-C001-42A6-AE83-B77AD357D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19436"/>
              </p:ext>
            </p:extLst>
          </p:nvPr>
        </p:nvGraphicFramePr>
        <p:xfrm>
          <a:off x="5500048" y="908721"/>
          <a:ext cx="4988440" cy="400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id="{0A7C8FE8-9B6F-2F4B-2E44-23B65C449B5C}"/>
              </a:ext>
            </a:extLst>
          </p:cNvPr>
          <p:cNvGrpSpPr/>
          <p:nvPr/>
        </p:nvGrpSpPr>
        <p:grpSpPr>
          <a:xfrm>
            <a:off x="-17894" y="3192505"/>
            <a:ext cx="10767502" cy="2845725"/>
            <a:chOff x="-17894" y="3192505"/>
            <a:chExt cx="10767502" cy="2845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C93F01D-DF4C-1E88-1154-E4CB83BEE406}"/>
                </a:ext>
              </a:extLst>
            </p:cNvPr>
            <p:cNvSpPr txBox="1"/>
            <p:nvPr/>
          </p:nvSpPr>
          <p:spPr>
            <a:xfrm>
              <a:off x="-17894" y="4912794"/>
              <a:ext cx="8661398" cy="1125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pt-BR" sz="4000" b="1" dirty="0">
                  <a:solidFill>
                    <a:srgbClr val="FF0000"/>
                  </a:solidFill>
                  <a:latin typeface="+mn-lt"/>
                  <a:ea typeface="+mj-ea"/>
                  <a:cs typeface="+mj-cs"/>
                </a:rPr>
                <a:t>Avaliar os impactos das políticas públicas nas vidas das pessoas! 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A316238-6A62-1D91-289A-7A3BDC70B3E5}"/>
                </a:ext>
              </a:extLst>
            </p:cNvPr>
            <p:cNvSpPr/>
            <p:nvPr/>
          </p:nvSpPr>
          <p:spPr>
            <a:xfrm>
              <a:off x="5238928" y="3192505"/>
              <a:ext cx="5510680" cy="11172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Gráfico 5" descr="Seta: Curva no sentido anti-horário com preenchimento sólido">
              <a:extLst>
                <a:ext uri="{FF2B5EF4-FFF2-40B4-BE49-F238E27FC236}">
                  <a16:creationId xmlns:a16="http://schemas.microsoft.com/office/drawing/2014/main" id="{A45CE8C9-C206-FEA1-682D-39B49491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995854">
              <a:off x="7603290" y="4230723"/>
              <a:ext cx="1795443" cy="1795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2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30332E-EE99-4F92-B181-7252EB8D98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344" y="641352"/>
            <a:ext cx="7559675" cy="6477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5600" b="1" dirty="0">
                <a:solidFill>
                  <a:srgbClr val="315AA6"/>
                </a:solidFill>
                <a:latin typeface="+mn-lt"/>
              </a:rPr>
              <a:t>CONTROLE SOCIAL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A6B1AC-984F-65FE-328B-9F73ED1AA788}"/>
              </a:ext>
            </a:extLst>
          </p:cNvPr>
          <p:cNvSpPr txBox="1"/>
          <p:nvPr/>
        </p:nvSpPr>
        <p:spPr>
          <a:xfrm>
            <a:off x="2259789" y="1442235"/>
            <a:ext cx="7718467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é a forma pela qual a sociedade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participa do acompanhamento, fiscalização e avaliação da gestão pública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B2776C-EC19-FF73-C393-F688D5A2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4" y="2132336"/>
            <a:ext cx="3483411" cy="25933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E9BDD9-4975-7BFC-824E-5F7C99F8943E}"/>
              </a:ext>
            </a:extLst>
          </p:cNvPr>
          <p:cNvSpPr txBox="1"/>
          <p:nvPr/>
        </p:nvSpPr>
        <p:spPr>
          <a:xfrm>
            <a:off x="411738" y="4974554"/>
            <a:ext cx="8344188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Essa participação pode ocorrer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individualmente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, ou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coletivamente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, por meio de organizações da sociedade civil e, especialmente, dos </a:t>
            </a:r>
            <a:r>
              <a:rPr lang="pt-BR" sz="2400" b="1" dirty="0">
                <a:solidFill>
                  <a:srgbClr val="FF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conselhos de políticas públicas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7915EB-2F3D-A6C5-7545-FC9C9EC38F2A}"/>
              </a:ext>
            </a:extLst>
          </p:cNvPr>
          <p:cNvSpPr txBox="1"/>
          <p:nvPr/>
        </p:nvSpPr>
        <p:spPr>
          <a:xfrm>
            <a:off x="4583832" y="2568721"/>
            <a:ext cx="5394424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É o </a:t>
            </a:r>
            <a:r>
              <a:rPr lang="pt-BR" sz="2000" b="1" dirty="0">
                <a:solidFill>
                  <a:srgbClr val="FF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cidadão como agente ativo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na construção de políticas públicas que atendam de fato às necessidades da população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2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30332E-EE99-4F92-B181-7252EB8D98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333" y="276385"/>
            <a:ext cx="1113656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800" b="1" dirty="0">
                <a:solidFill>
                  <a:srgbClr val="315AA6"/>
                </a:solidFill>
                <a:latin typeface="+mn-lt"/>
              </a:rPr>
              <a:t>CONSELHOS DE POLÍTICAS PÚBLICAS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A6B1AC-984F-65FE-328B-9F73ED1AA788}"/>
              </a:ext>
            </a:extLst>
          </p:cNvPr>
          <p:cNvSpPr txBox="1"/>
          <p:nvPr/>
        </p:nvSpPr>
        <p:spPr>
          <a:xfrm>
            <a:off x="3287688" y="2201505"/>
            <a:ext cx="6048672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Os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conselhos de políticas públicas 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são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espaços institucionais de participação social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BE3877-8723-B91E-7447-BB33CCF9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50" y="4546621"/>
            <a:ext cx="1480563" cy="20865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D5B898C-0E3E-03D0-E0CF-DF074F37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916833"/>
            <a:ext cx="1507713" cy="247382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8D5A3F-4CEA-1F80-2772-E15BBBDD9D8A}"/>
              </a:ext>
            </a:extLst>
          </p:cNvPr>
          <p:cNvSpPr txBox="1"/>
          <p:nvPr/>
        </p:nvSpPr>
        <p:spPr>
          <a:xfrm>
            <a:off x="2567608" y="3375473"/>
            <a:ext cx="6768752" cy="1124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Arial"/>
                <a:ea typeface="MS Mincho"/>
                <a:cs typeface="Arial"/>
              </a:rPr>
              <a:t>O </a:t>
            </a:r>
            <a:r>
              <a:rPr lang="pt-BR" sz="2000" b="1" dirty="0">
                <a:latin typeface="Arial"/>
                <a:ea typeface="MS Mincho"/>
                <a:cs typeface="Arial"/>
              </a:rPr>
              <a:t>conselheiro deve estimular a escuta e o diálogo com a comunidade</a:t>
            </a:r>
            <a:r>
              <a:rPr lang="pt-BR" sz="2000" dirty="0">
                <a:latin typeface="Arial"/>
                <a:ea typeface="MS Mincho"/>
                <a:cs typeface="Arial"/>
              </a:rPr>
              <a:t>, atuando como </a:t>
            </a:r>
            <a:r>
              <a:rPr lang="pt-BR" sz="2000" b="1" dirty="0">
                <a:latin typeface="Arial"/>
                <a:ea typeface="MS Mincho"/>
                <a:cs typeface="Arial"/>
              </a:rPr>
              <a:t>ponte entre a população e o Estado</a:t>
            </a:r>
            <a:r>
              <a:rPr lang="pt-BR" sz="2000" dirty="0">
                <a:latin typeface="Arial"/>
                <a:ea typeface="MS Mincho"/>
                <a:cs typeface="Arial"/>
              </a:rPr>
              <a:t>.</a:t>
            </a:r>
            <a:endParaRPr lang="pt-BR" sz="2000" dirty="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025849-46A1-E506-DDBE-FF682B337AB6}"/>
              </a:ext>
            </a:extLst>
          </p:cNvPr>
          <p:cNvSpPr txBox="1"/>
          <p:nvPr/>
        </p:nvSpPr>
        <p:spPr>
          <a:xfrm>
            <a:off x="2567608" y="4894087"/>
            <a:ext cx="6768752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Assim,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os conselhos fortalecem a democracia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ampliam a legitimidade das decisões públicas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pt-BR" sz="2000" b="1" dirty="0">
                <a:ea typeface="MS Mincho" panose="02020609040205080304" pitchFamily="49" charset="-128"/>
                <a:cs typeface="Arial" panose="020B0604020202020204" pitchFamily="34" charset="0"/>
              </a:rPr>
              <a:t>contribuem para que as políticas atendam às necessidades concretas da população</a:t>
            </a:r>
            <a:r>
              <a:rPr lang="pt-BR" sz="2000" dirty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2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30332E-EE99-4F92-B181-7252EB8D98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344" y="408476"/>
            <a:ext cx="9552384" cy="12620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b="1" dirty="0">
                <a:solidFill>
                  <a:srgbClr val="315AA6"/>
                </a:solidFill>
                <a:latin typeface="+mn-lt"/>
              </a:rPr>
              <a:t>LEGITIMIDADE DOS</a:t>
            </a:r>
            <a:br>
              <a:rPr lang="pt-BR" altLang="pt-BR" b="1" dirty="0">
                <a:solidFill>
                  <a:srgbClr val="315AA6"/>
                </a:solidFill>
                <a:latin typeface="+mn-lt"/>
              </a:rPr>
            </a:br>
            <a:r>
              <a:rPr lang="pt-BR" altLang="pt-BR" b="1" dirty="0">
                <a:solidFill>
                  <a:srgbClr val="315AA6"/>
                </a:solidFill>
                <a:latin typeface="+mn-lt"/>
              </a:rPr>
              <a:t>CONSELHOS DE POLÍTICAS PÚBLICAS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A6B1AC-984F-65FE-328B-9F73ED1AA788}"/>
              </a:ext>
            </a:extLst>
          </p:cNvPr>
          <p:cNvSpPr txBox="1"/>
          <p:nvPr/>
        </p:nvSpPr>
        <p:spPr>
          <a:xfrm>
            <a:off x="191344" y="2237281"/>
            <a:ext cx="5040560" cy="11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Os </a:t>
            </a:r>
            <a:r>
              <a:rPr lang="pt-BR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conselhos</a:t>
            </a:r>
            <a:r>
              <a:rPr lang="pt-B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são </a:t>
            </a:r>
            <a:r>
              <a:rPr lang="pt-BR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criados por lei</a:t>
            </a:r>
            <a:r>
              <a:rPr lang="pt-B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ou </a:t>
            </a:r>
            <a:r>
              <a:rPr lang="pt-BR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decreto</a:t>
            </a:r>
            <a:r>
              <a:rPr lang="pt-B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e contam com um </a:t>
            </a:r>
            <a:r>
              <a:rPr lang="pt-BR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regimento interno próprio</a:t>
            </a:r>
            <a:r>
              <a:rPr lang="pt-B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547CD0-EA11-ED7B-1B83-3BD10A96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420888"/>
            <a:ext cx="3140749" cy="26706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E2DF94-A611-8C92-D5CD-C427214FFE52}"/>
              </a:ext>
            </a:extLst>
          </p:cNvPr>
          <p:cNvSpPr txBox="1"/>
          <p:nvPr/>
        </p:nvSpPr>
        <p:spPr>
          <a:xfrm>
            <a:off x="191344" y="3556677"/>
            <a:ext cx="5539638" cy="1831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Arial"/>
                <a:ea typeface="MS Mincho"/>
                <a:cs typeface="Times New Roman"/>
              </a:rPr>
              <a:t>O </a:t>
            </a:r>
            <a:r>
              <a:rPr lang="pt-BR" sz="2000" b="1" dirty="0">
                <a:latin typeface="Arial"/>
                <a:ea typeface="MS Mincho"/>
                <a:cs typeface="Times New Roman"/>
              </a:rPr>
              <a:t>regimento interno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MS Mincho"/>
                <a:cs typeface="Times New Roman"/>
              </a:rPr>
              <a:t>,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MS Mincho"/>
                <a:cs typeface="Times New Roman"/>
              </a:rPr>
              <a:t>elaborado pelos conselheiros</a:t>
            </a:r>
            <a:r>
              <a:rPr lang="pt-BR" sz="2000" dirty="0">
                <a:latin typeface="Arial"/>
                <a:ea typeface="MS Mincho"/>
                <a:cs typeface="Times New Roman"/>
              </a:rPr>
              <a:t>, deve </a:t>
            </a:r>
            <a:r>
              <a:rPr lang="pt-BR" sz="2000" b="1" dirty="0">
                <a:latin typeface="Arial"/>
                <a:ea typeface="MS Mincho"/>
                <a:cs typeface="Times New Roman"/>
              </a:rPr>
              <a:t>respeitar as normas</a:t>
            </a:r>
            <a:r>
              <a:rPr lang="pt-BR" sz="2000" dirty="0">
                <a:latin typeface="Arial"/>
                <a:ea typeface="MS Mincho"/>
                <a:cs typeface="Times New Roman"/>
              </a:rPr>
              <a:t> de sua criação e deve </a:t>
            </a:r>
            <a:r>
              <a:rPr lang="pt-BR" sz="2000" b="1" dirty="0">
                <a:latin typeface="Arial"/>
                <a:ea typeface="MS Mincho"/>
                <a:cs typeface="Times New Roman"/>
              </a:rPr>
              <a:t>definir como o conselho funciona</a:t>
            </a:r>
            <a:r>
              <a:rPr lang="pt-BR" sz="2000" dirty="0">
                <a:latin typeface="Arial"/>
                <a:ea typeface="MS Mincho"/>
                <a:cs typeface="Times New Roman"/>
              </a:rPr>
              <a:t>: reuniões, votações, escolha da mesa diretora e outras normas.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82AF85-CF98-C06B-37A1-06CE2FDB18E5}"/>
              </a:ext>
            </a:extLst>
          </p:cNvPr>
          <p:cNvSpPr txBox="1"/>
          <p:nvPr/>
        </p:nvSpPr>
        <p:spPr>
          <a:xfrm>
            <a:off x="191344" y="5583960"/>
            <a:ext cx="8064896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regimento interno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deve ser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revisado pelos conselheiros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periodicamente, para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garantir regras claras e participação efetiva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6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12.6|4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6.4|26.9|5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5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3.8|6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6|4|2.1|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6|2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7.7|20.9|1.3|1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1|3.2|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.2|13.3|53.8|93.8|41.8|1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|2.9|26.2|9.1|4.6|17|142.3|34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5|5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21.6|3.3|12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|43|8.4|6|11.6|33.5|2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8|6.8|10|14.8|5.4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FE546EBE3CD14FB1D0D4B7683FC691" ma:contentTypeVersion="3" ma:contentTypeDescription="Crie um novo documento." ma:contentTypeScope="" ma:versionID="b3d5937cb0bcdd5a7a74af4bea64b321">
  <xsd:schema xmlns:xsd="http://www.w3.org/2001/XMLSchema" xmlns:xs="http://www.w3.org/2001/XMLSchema" xmlns:p="http://schemas.microsoft.com/office/2006/metadata/properties" xmlns:ns2="a5b981ab-8a4a-4d14-aaa4-5953ea41a036" targetNamespace="http://schemas.microsoft.com/office/2006/metadata/properties" ma:root="true" ma:fieldsID="5b1dfe0e3e71295487422998949b6f87" ns2:_="">
    <xsd:import namespace="a5b981ab-8a4a-4d14-aaa4-5953ea41a0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981ab-8a4a-4d14-aaa4-5953ea41a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14E59-B0F6-4C3F-9639-BAC910246393}"/>
</file>

<file path=customXml/itemProps2.xml><?xml version="1.0" encoding="utf-8"?>
<ds:datastoreItem xmlns:ds="http://schemas.openxmlformats.org/officeDocument/2006/customXml" ds:itemID="{215BE830-E106-4698-ABFE-C94D473B2A43}">
  <ds:schemaRefs>
    <ds:schemaRef ds:uri="de44b333-3c27-45b1-b827-90ede025379b"/>
    <ds:schemaRef ds:uri="http://schemas.microsoft.com/office/2006/documentManagement/types"/>
    <ds:schemaRef ds:uri="http://purl.org/dc/elements/1.1/"/>
    <ds:schemaRef ds:uri="http://purl.org/dc/dcmitype/"/>
    <ds:schemaRef ds:uri="7583cc20-b980-4f5a-97d7-d6758ea2d2a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585CF8-561C-436E-B93C-8535F45F0CC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52448</TotalTime>
  <Words>3846</Words>
  <Application>Microsoft Office PowerPoint</Application>
  <PresentationFormat>Widescreen</PresentationFormat>
  <Paragraphs>303</Paragraphs>
  <Slides>32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MS Mincho</vt:lpstr>
      <vt:lpstr>Aptos</vt:lpstr>
      <vt:lpstr>Arial</vt:lpstr>
      <vt:lpstr>Calibri</vt:lpstr>
      <vt:lpstr>Calibri Light</vt:lpstr>
      <vt:lpstr>Courier New</vt:lpstr>
      <vt:lpstr>Roboto Condensed</vt:lpstr>
      <vt:lpstr>Times New Roman</vt:lpstr>
      <vt:lpstr>Wingdings</vt:lpstr>
      <vt:lpstr>Tema do Office</vt:lpstr>
      <vt:lpstr>Controle Social e CGU</vt:lpstr>
      <vt:lpstr>Apresentação do PowerPoint</vt:lpstr>
      <vt:lpstr>Apresentação do PowerPoint</vt:lpstr>
      <vt:lpstr>Apresentação do PowerPoint</vt:lpstr>
      <vt:lpstr>Apresentação do PowerPoint</vt:lpstr>
      <vt:lpstr>Agentes atuantes na fiscalização e controle:   </vt:lpstr>
      <vt:lpstr>CONTROLE SOCIAL</vt:lpstr>
      <vt:lpstr>CONSELHOS DE POLÍTICAS PÚBLICAS</vt:lpstr>
      <vt:lpstr>LEGITIMIDADE DOS CONSELHOS DE POLÍTICAS PÚBLICAS</vt:lpstr>
      <vt:lpstr>QUAL É O OBJETO DE CONTROLE? </vt:lpstr>
      <vt:lpstr>SÃO MUITAS AÇÕES! O QUE OLHAR?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gabrielaaap</dc:creator>
  <cp:lastModifiedBy>Rosemary Zucareli</cp:lastModifiedBy>
  <cp:revision>1429</cp:revision>
  <cp:lastPrinted>2017-03-15T12:41:28Z</cp:lastPrinted>
  <dcterms:created xsi:type="dcterms:W3CDTF">2013-03-22T20:49:56Z</dcterms:created>
  <dcterms:modified xsi:type="dcterms:W3CDTF">2025-09-23T13:05:04Z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0x010100ACFE546EBE3CD14FB1D0D4B7683FC691</vt:lpwstr>
  </property>
  <property fmtid="{D5CDD505-2E9C-101B-9397-08002B2CF9AE}" pid="3" name="MediaServiceImageTags">
    <vt:lpwstr/>
  </property>
  <property fmtid="{D5CDD505-2E9C-101B-9397-08002B2CF9AE}" pid="4" name="Order">
    <vt:r8>114400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