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2"/>
  </p:notesMasterIdLst>
  <p:sldIdLst>
    <p:sldId id="600" r:id="rId5"/>
    <p:sldId id="1525" r:id="rId6"/>
    <p:sldId id="1489" r:id="rId7"/>
    <p:sldId id="1490" r:id="rId8"/>
    <p:sldId id="1488" r:id="rId9"/>
    <p:sldId id="1494" r:id="rId10"/>
    <p:sldId id="1491" r:id="rId11"/>
    <p:sldId id="1552" r:id="rId12"/>
    <p:sldId id="1492" r:id="rId13"/>
    <p:sldId id="1502" r:id="rId14"/>
    <p:sldId id="1553" r:id="rId15"/>
    <p:sldId id="1554" r:id="rId16"/>
    <p:sldId id="1495" r:id="rId17"/>
    <p:sldId id="1530" r:id="rId18"/>
    <p:sldId id="1531" r:id="rId19"/>
    <p:sldId id="1506" r:id="rId20"/>
    <p:sldId id="1503" r:id="rId21"/>
    <p:sldId id="1513" r:id="rId22"/>
    <p:sldId id="1539" r:id="rId23"/>
    <p:sldId id="1515" r:id="rId24"/>
    <p:sldId id="1516" r:id="rId25"/>
    <p:sldId id="1546" r:id="rId26"/>
    <p:sldId id="1547" r:id="rId27"/>
    <p:sldId id="1556" r:id="rId28"/>
    <p:sldId id="1497" r:id="rId29"/>
    <p:sldId id="1560" r:id="rId30"/>
    <p:sldId id="1563" r:id="rId31"/>
    <p:sldId id="1564" r:id="rId32"/>
    <p:sldId id="1557" r:id="rId33"/>
    <p:sldId id="1468" r:id="rId34"/>
    <p:sldId id="1522" r:id="rId35"/>
    <p:sldId id="1565" r:id="rId36"/>
    <p:sldId id="1562" r:id="rId37"/>
    <p:sldId id="1526" r:id="rId38"/>
    <p:sldId id="1534" r:id="rId39"/>
    <p:sldId id="1535" r:id="rId40"/>
    <p:sldId id="1536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9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05005-AFFA-46C8-B7C5-BDB7DE4BDCAA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DF472-DC0D-4F85-89DC-45FB5C237F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28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9298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11E28-770B-47DF-D33E-199AFD1C1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2DD58286-F136-BDFE-C951-0ECA072298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65028032-A7D5-A730-C60E-5A52691ECA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54FE3319-997B-AFF7-9099-E8EAE9CD9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5619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807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>
            <a:extLst>
              <a:ext uri="{FF2B5EF4-FFF2-40B4-BE49-F238E27FC236}">
                <a16:creationId xmlns:a16="http://schemas.microsoft.com/office/drawing/2014/main" id="{36E39E36-DF78-8290-2224-4C941EFA0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8E6A0E-3ACB-4E30-89B0-129E0EB169C5}" type="slidenum">
              <a:rPr lang="en-US" altLang="pt-B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13</a:t>
            </a:fld>
            <a:endParaRPr lang="en-US" altLang="pt-B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5A261E05-0171-FABB-7776-2FC625FC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8824913"/>
            <a:ext cx="2974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730" tIns="46660" rIns="89730" bIns="466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8DA4C03-74E8-4D9A-85C9-14A9AFAED393}" type="slidenum">
              <a:rPr lang="en-US" altLang="pt-BR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algn="r" eaLnBrk="1" hangingPunct="1"/>
              <a:t>13</a:t>
            </a:fld>
            <a:endParaRPr lang="en-US" altLang="pt-BR" sz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5DD0BD4-F440-ACC8-A29B-32401AE89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711200"/>
            <a:ext cx="6202362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9109AC5-E102-F09B-6982-CD42FBED7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13250"/>
            <a:ext cx="508158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66" tIns="45583" rIns="91166" bIns="45583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37482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>
            <a:extLst>
              <a:ext uri="{FF2B5EF4-FFF2-40B4-BE49-F238E27FC236}">
                <a16:creationId xmlns:a16="http://schemas.microsoft.com/office/drawing/2014/main" id="{36E39E36-DF78-8290-2224-4C941EFA0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8E6A0E-3ACB-4E30-89B0-129E0EB169C5}" type="slidenum">
              <a:rPr lang="en-US" altLang="pt-B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14</a:t>
            </a:fld>
            <a:endParaRPr lang="en-US" altLang="pt-B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5A261E05-0171-FABB-7776-2FC625FC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8824913"/>
            <a:ext cx="2974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730" tIns="46660" rIns="89730" bIns="466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8DA4C03-74E8-4D9A-85C9-14A9AFAED393}" type="slidenum">
              <a:rPr lang="en-US" altLang="pt-BR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algn="r" eaLnBrk="1" hangingPunct="1"/>
              <a:t>14</a:t>
            </a:fld>
            <a:endParaRPr lang="en-US" altLang="pt-BR" sz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5DD0BD4-F440-ACC8-A29B-32401AE89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711200"/>
            <a:ext cx="6202362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9109AC5-E102-F09B-6982-CD42FBED7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13250"/>
            <a:ext cx="508158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66" tIns="45583" rIns="91166" bIns="45583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738823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>
            <a:extLst>
              <a:ext uri="{FF2B5EF4-FFF2-40B4-BE49-F238E27FC236}">
                <a16:creationId xmlns:a16="http://schemas.microsoft.com/office/drawing/2014/main" id="{36E39E36-DF78-8290-2224-4C941EFA0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3725" algn="l"/>
                <a:tab pos="3581400" algn="l"/>
                <a:tab pos="4029075" algn="l"/>
                <a:tab pos="4476750" algn="l"/>
                <a:tab pos="4924425" algn="l"/>
                <a:tab pos="5372100" algn="l"/>
                <a:tab pos="5819775" algn="l"/>
                <a:tab pos="6269038" algn="l"/>
                <a:tab pos="6716713" algn="l"/>
                <a:tab pos="7164388" algn="l"/>
                <a:tab pos="7612063" algn="l"/>
                <a:tab pos="8059738" algn="l"/>
                <a:tab pos="8507413" algn="l"/>
                <a:tab pos="895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8E6A0E-3ACB-4E30-89B0-129E0EB169C5}" type="slidenum">
              <a:rPr lang="en-US" altLang="pt-B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/>
              <a:t>15</a:t>
            </a:fld>
            <a:endParaRPr lang="en-US" altLang="pt-B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5A261E05-0171-FABB-7776-2FC625FC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8824913"/>
            <a:ext cx="2974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730" tIns="46660" rIns="89730" bIns="466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8DA4C03-74E8-4D9A-85C9-14A9AFAED393}" type="slidenum">
              <a:rPr lang="en-US" altLang="pt-BR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algn="r" eaLnBrk="1" hangingPunct="1"/>
              <a:t>15</a:t>
            </a:fld>
            <a:endParaRPr lang="en-US" altLang="pt-BR" sz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5DD0BD4-F440-ACC8-A29B-32401AE89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711200"/>
            <a:ext cx="6202362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9109AC5-E102-F09B-6982-CD42FBED7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13250"/>
            <a:ext cx="508158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66" tIns="45583" rIns="91166" bIns="45583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145214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1736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0609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5419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7E675-164E-46B4-9789-65312292D2FE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Espaço Reservado para Anotações 1">
            <a:extLst>
              <a:ext uri="{FF2B5EF4-FFF2-40B4-BE49-F238E27FC236}">
                <a16:creationId xmlns:a16="http://schemas.microsoft.com/office/drawing/2014/main" id="{CE70DA78-1291-52AC-5CA8-7A97CEA46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45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BDFA9-741E-94F5-6D76-4CFAF9298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D40854CD-4BD1-983D-C6A0-FB3009E3A9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A47E17A3-FBB4-3A1B-9B06-F42107474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213B8D84-4595-DB62-E0CC-5C0AB6381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5BD1F-8E33-43AD-8182-2D47BCDEE16D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735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BDFA9-741E-94F5-6D76-4CFAF9298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D40854CD-4BD1-983D-C6A0-FB3009E3A9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A47E17A3-FBB4-3A1B-9B06-F42107474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213B8D84-4595-DB62-E0CC-5C0AB6381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5BD1F-8E33-43AD-8182-2D47BCDEE16D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141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BDFA9-741E-94F5-6D76-4CFAF9298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D40854CD-4BD1-983D-C6A0-FB3009E3A9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A47E17A3-FBB4-3A1B-9B06-F42107474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213B8D84-4595-DB62-E0CC-5C0AB6381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5BD1F-8E33-43AD-8182-2D47BCDEE16D}" type="slidenum">
              <a:rPr lang="pt-BR" altLang="pt-BR"/>
              <a:pPr/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2477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BDFA9-741E-94F5-6D76-4CFAF9298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D40854CD-4BD1-983D-C6A0-FB3009E3A9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A47E17A3-FBB4-3A1B-9B06-F42107474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213B8D84-4595-DB62-E0CC-5C0AB6381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5BD1F-8E33-43AD-8182-2D47BCDEE16D}" type="slidenum">
              <a:rPr lang="pt-BR" altLang="pt-BR"/>
              <a:pPr/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3392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EFECA-E202-DDFA-1AB1-87912532E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5A8A719E-090C-5D22-B88E-0DF8223DC0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2BF08BB0-1930-81E4-A1D7-BC7762A86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24</a:t>
            </a:fld>
            <a:endParaRPr lang="pt-BR" altLang="pt-BR"/>
          </a:p>
        </p:txBody>
      </p:sp>
      <p:sp>
        <p:nvSpPr>
          <p:cNvPr id="2" name="Espaço Reservado para Anotações 1">
            <a:extLst>
              <a:ext uri="{FF2B5EF4-FFF2-40B4-BE49-F238E27FC236}">
                <a16:creationId xmlns:a16="http://schemas.microsoft.com/office/drawing/2014/main" id="{00E4076A-A16D-013F-526F-AB4878799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150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BDFA9-741E-94F5-6D76-4CFAF9298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D40854CD-4BD1-983D-C6A0-FB3009E3A9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A47E17A3-FBB4-3A1B-9B06-F42107474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213B8D84-4595-DB62-E0CC-5C0AB6381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5BD1F-8E33-43AD-8182-2D47BCDEE16D}" type="slidenum">
              <a:rPr lang="pt-BR" altLang="pt-BR"/>
              <a:pPr/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2340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D2D96-7E28-363A-5CD6-3036C5463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CB615E79-A1C9-AC7B-25D3-BD88174DDC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4785AAC5-54D0-041D-4302-4E0A531DE2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26</a:t>
            </a:fld>
            <a:endParaRPr lang="pt-BR" altLang="pt-BR"/>
          </a:p>
        </p:txBody>
      </p:sp>
      <p:sp>
        <p:nvSpPr>
          <p:cNvPr id="2" name="Espaço Reservado para Anotações 1">
            <a:extLst>
              <a:ext uri="{FF2B5EF4-FFF2-40B4-BE49-F238E27FC236}">
                <a16:creationId xmlns:a16="http://schemas.microsoft.com/office/drawing/2014/main" id="{1CD1FB9F-449B-132C-E963-C90779E45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686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67B74-2321-1C8B-4BAC-7F8437DA9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725D397C-28E8-F8A7-FB8B-E20E284099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D053B736-5D86-718F-0123-E22A6A882E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E381F631-2286-B75B-7C9D-082DBAB33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5BD1F-8E33-43AD-8182-2D47BCDEE16D}" type="slidenum">
              <a:rPr lang="pt-BR" altLang="pt-BR"/>
              <a:pPr/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0949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67B74-2321-1C8B-4BAC-7F8437DA9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725D397C-28E8-F8A7-FB8B-E20E284099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D053B736-5D86-718F-0123-E22A6A882E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E381F631-2286-B75B-7C9D-082DBAB33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5BD1F-8E33-43AD-8182-2D47BCDEE16D}" type="slidenum">
              <a:rPr lang="pt-BR" altLang="pt-BR"/>
              <a:pPr/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3015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3F03F-E344-095A-731D-CD0B7C271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48A59936-02B4-427F-9C30-8F2E0941F5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1D84C69B-9720-E989-3123-3B2EEAC829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B3D92265-51C2-F2E1-611B-6BA364D67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5BD1F-8E33-43AD-8182-2D47BCDEE16D}" type="slidenum">
              <a:rPr lang="pt-BR" altLang="pt-BR"/>
              <a:pPr/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117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44370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092E2FDF-7B17-4305-D0A7-D7E938E19C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E89FDCF3-92B6-F0FD-F37A-9D17E2597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5BD1F-8E33-43AD-8182-2D47BCDEE16D}" type="slidenum">
              <a:rPr lang="pt-BR" altLang="pt-BR"/>
              <a:pPr/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6215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092E2FDF-7B17-4305-D0A7-D7E938E19C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E89FDCF3-92B6-F0FD-F37A-9D17E2597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5BD1F-8E33-43AD-8182-2D47BCDEE16D}" type="slidenum">
              <a:rPr lang="pt-BR" altLang="pt-BR"/>
              <a:pPr/>
              <a:t>31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13206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2320C-110D-5537-ADF6-F72F6FAF7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33F18FF7-44FA-8C69-FFBE-14E0F1AD83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F701D71B-A4E5-526F-CD78-62233E3C9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32</a:t>
            </a:fld>
            <a:endParaRPr lang="pt-BR" altLang="pt-BR"/>
          </a:p>
        </p:txBody>
      </p:sp>
      <p:sp>
        <p:nvSpPr>
          <p:cNvPr id="2" name="Espaço Reservado para Anotações 1">
            <a:extLst>
              <a:ext uri="{FF2B5EF4-FFF2-40B4-BE49-F238E27FC236}">
                <a16:creationId xmlns:a16="http://schemas.microsoft.com/office/drawing/2014/main" id="{65906CE5-F029-B050-4485-84EE9EF2A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4669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A95EA-A88B-DD25-598D-A9651A7E5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61352633-E2BA-6F00-7654-4E3092E394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3C892066-E9CB-4A20-021E-8D4CED048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33</a:t>
            </a:fld>
            <a:endParaRPr lang="pt-BR" altLang="pt-BR"/>
          </a:p>
        </p:txBody>
      </p:sp>
      <p:sp>
        <p:nvSpPr>
          <p:cNvPr id="2" name="Espaço Reservado para Anotações 1">
            <a:extLst>
              <a:ext uri="{FF2B5EF4-FFF2-40B4-BE49-F238E27FC236}">
                <a16:creationId xmlns:a16="http://schemas.microsoft.com/office/drawing/2014/main" id="{3FC2A8A4-C774-B5CE-0E9D-77312AFC8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sz="11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Por que este padrão: </a:t>
            </a:r>
            <a:endParaRPr lang="pt-BR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pt-BR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 CGU é grande e multissetorial; comunicações aleatórias podem </a:t>
            </a:r>
            <a:r>
              <a:rPr lang="pt-BR" sz="11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demorar</a:t>
            </a:r>
            <a:r>
              <a:rPr lang="pt-BR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 chegar à equipe do projeto. Para garantir </a:t>
            </a:r>
            <a:r>
              <a:rPr lang="pt-BR" sz="11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agilidade</a:t>
            </a:r>
            <a:r>
              <a:rPr lang="pt-BR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e </a:t>
            </a:r>
            <a:r>
              <a:rPr lang="pt-BR" sz="11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rastreamento</a:t>
            </a:r>
            <a:r>
              <a:rPr lang="pt-BR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o </a:t>
            </a:r>
            <a:r>
              <a:rPr lang="pt-BR" sz="11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canal oficial</a:t>
            </a:r>
            <a:r>
              <a:rPr lang="pt-BR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definido é o </a:t>
            </a:r>
            <a:r>
              <a:rPr lang="pt-BR" sz="11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Fala.BR (Ouvidoria)</a:t>
            </a:r>
            <a:r>
              <a:rPr lang="pt-BR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 Como ele recebe alto volume, a manifestação deve ser </a:t>
            </a:r>
            <a:r>
              <a:rPr lang="pt-BR" sz="11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padronizada</a:t>
            </a:r>
            <a:r>
              <a:rPr lang="pt-BR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para identificação rápida.</a:t>
            </a:r>
          </a:p>
          <a:p>
            <a:r>
              <a:rPr lang="pt-BR" sz="11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Após o envio:</a:t>
            </a:r>
            <a:r>
              <a:rPr lang="pt-BR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compartilhar no grupo de WhatsApp do Projeto o nº de protocolo do Fala.BR para acompanhamento.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656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34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70453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35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18369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27125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36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89408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27125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37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521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b="1">
                <a:latin typeface="Calibri" panose="020F0502020204030204" pitchFamily="34" charset="0"/>
                <a:cs typeface="Calibri" panose="020F0502020204030204" pitchFamily="34" charset="0"/>
              </a:rPr>
              <a:t>Critérios utilizados na seleção do objeto de auditoria: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>
                <a:latin typeface="Calibri" panose="020F0502020204030204" pitchFamily="34" charset="0"/>
                <a:cs typeface="Calibri" panose="020F0502020204030204" pitchFamily="34" charset="0"/>
              </a:rPr>
              <a:t>Materialidade</a:t>
            </a:r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: Montante significativo de recursos públicos envolvidos — aproximadamente R$360 milhões em 2024 (240 municípios) e R$390 milhões estimados para 2025 (260 municípios).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>
                <a:latin typeface="Calibri" panose="020F0502020204030204" pitchFamily="34" charset="0"/>
                <a:cs typeface="Calibri" panose="020F0502020204030204" pitchFamily="34" charset="0"/>
              </a:rPr>
              <a:t>Auditabilidade e replicabilidade</a:t>
            </a:r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: Ação com projeto arquitetônico padronizado (campo de futebol </a:t>
            </a:r>
            <a:r>
              <a:rPr lang="pt-BR" err="1">
                <a:latin typeface="Calibri" panose="020F0502020204030204" pitchFamily="34" charset="0"/>
                <a:cs typeface="Calibri" panose="020F0502020204030204" pitchFamily="34" charset="0"/>
              </a:rPr>
              <a:t>society</a:t>
            </a:r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, quadra de basquete, parque infantil e pista de caminhada), o que facilita a comparação entre unidades executoras, a aprendizagem organizacional e a aplicação de técnicas de amostragem.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>
                <a:latin typeface="Calibri" panose="020F0502020204030204" pitchFamily="34" charset="0"/>
                <a:cs typeface="Calibri" panose="020F0502020204030204" pitchFamily="34" charset="0"/>
              </a:rPr>
              <a:t>Relevância social e estratégica</a:t>
            </a:r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: A ação está inserida no escopo do </a:t>
            </a:r>
            <a:r>
              <a:rPr lang="pt-BR" b="1">
                <a:latin typeface="Calibri" panose="020F0502020204030204" pitchFamily="34" charset="0"/>
                <a:cs typeface="Calibri" panose="020F0502020204030204" pitchFamily="34" charset="0"/>
              </a:rPr>
              <a:t>Plano Juventude Negra Viva (PJNV)</a:t>
            </a:r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, voltado à promoção da igualdade racial e à redução da violência contra jovens negros — enfrentando um dos mais graves problemas estruturais do país: o racismo.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80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100"/>
              <a:t>. </a:t>
            </a:r>
            <a:r>
              <a:rPr lang="pt-BR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Instituído pelo Decreto nº 11.956, em 21 de março de 2024, o plano busca combater o racismo estrutural e promover a equidade racial. Sua metodologia inclui escuta ativa por meio de Caravanas Participativas em todo o país, ouvindo cerca de 6.000 jovens.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Vamos assistir ao vídeo 1’48’’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3525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400549"/>
            <a:ext cx="5486400" cy="52086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1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Destacamos os eixos do plano que mais dialogam com essa ação que será monitorada nesse projeto: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1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Esporte</a:t>
            </a:r>
            <a:endParaRPr lang="pt-BR" sz="1100" kern="10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pt-BR" sz="11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 espaço esportivo promove lazer, saúde e convívio seguro para os jovens das periferias, principalmente no turno da noite, quando há menos opções disponíveis.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1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Território e direito à cidade</a:t>
            </a:r>
            <a:endParaRPr lang="pt-BR" sz="1100" kern="10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pt-BR" sz="11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Ao levar estruturas públicas para áreas vulneráveis, o projeto contribui para democratizar o acesso à cidade e valorizar os territórios periféricos.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1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Saúde</a:t>
            </a:r>
            <a:endParaRPr lang="pt-BR" sz="1100" kern="10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pt-BR" sz="11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prática de esportes e a convivência comunitária em ambientes acolhedores favorecem o bem-estar físico e emocional da juventude.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1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Cultura</a:t>
            </a:r>
            <a:endParaRPr lang="pt-BR" sz="1100" kern="10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pt-BR" sz="11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Os espaços também podem ser usados para eventos, encontros e expressões culturais, fortalecendo a identidade e os vínculos da comunidade.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1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Assistência Social</a:t>
            </a:r>
            <a:endParaRPr lang="pt-BR" sz="1100" kern="10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pt-BR" sz="11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Ao criar pontos de apoio comunitário e oportunidades para os jovens, a política contribui para reduzir vulnerabilidades sociais e ampliar redes de proteção.</a:t>
            </a:r>
          </a:p>
          <a:p>
            <a:r>
              <a:rPr lang="pt-BR" sz="1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Esses eixos mostram que acompanhar a obra do Espaço Esportivo Comunitário é mais do que verificar paredes, quadras e brinquedos — é entender como esse espaço pode transformar vidas e contribuir para um país mais justo</a:t>
            </a:r>
            <a:endParaRPr lang="pt-BR" sz="110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2201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5991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7819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A2B7E630-898E-7346-3D89-ABC8BA6CA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835BDAF8-FE7C-8DDD-2CC2-0200077D5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6360BB5F-26E7-AAAA-9780-EFF33420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7E675-164E-46B4-9789-65312292D2FE}" type="slidenum">
              <a:rPr lang="pt-BR" altLang="pt-BR" smtClean="0"/>
              <a:pPr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553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F80EB-E4D7-9B95-DC48-DDB36D57C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590C0A-4F50-F43E-2107-719571915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721A5B-3864-3874-8D27-4BFCDC02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6A02B7-4C8A-491E-A17F-1BD92190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71BC5-96BF-182F-B208-3ECA97C8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8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6EB3D-11A7-7098-404C-2802D4CE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1C79D5-70D5-7CA3-09E4-16A5B4E64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94029A-B313-4FE8-A962-4CC3674D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F5CAFB-99D8-9D71-B274-DC5E8422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296BCB-154A-C129-EF42-FAAA81E5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04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8EE8CC-87CD-49FF-6F7E-8C8F40104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EEA049-6646-C5EE-6085-4B6D0F18C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B63644-3CF2-81DA-B098-DA9F21C9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A50E15-20FB-C033-ED2C-B0BB470D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B58877-13B4-5DB6-FD87-4E94C43E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04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02317-1DEF-B1E1-0C03-2C89C3E8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3DCC0A-925C-9EDD-93C5-D8E72EF07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706D95-0060-74C5-F77E-28308E24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E0ECA-4FB8-DD1A-57F2-67101D96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0E603F-5DE3-8006-2559-65F1DB23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75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5125A-535F-81B2-D963-551B1EFA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276B1E-6215-C8A6-FE7E-D93F6F7C8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5D8378-0D3C-6F53-0EE1-DF6658BA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EE34DC-D6F9-8F99-7399-0BF08AFC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30DD9-5DCA-3A7A-0504-0D6EAAD3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67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4BD2F-3833-D2B2-2AE7-31CDF93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54A88-9B2B-66E7-362C-27067F790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06C1C2-7FE7-AD02-FE14-D8B958625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8DAE3B-C68C-12D8-CB0A-237F71DA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DAD87B-22B1-0BAD-D847-88D8B9F4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924018-3B19-32AB-25EB-2D983A72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3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91E87-C0BE-347B-DBD4-917A1E84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2F800D-78AE-550A-BFBA-4615BD356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7F2F20-E7B3-1377-F41F-6025C3D4C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E0292CC-B0EB-32C8-0BD3-C9A45E408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CEC06-40C1-1BE9-0B28-A1A873C67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E95021-3D29-BC4D-997C-B1C5005A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837E68-3410-82CF-B2D2-E35A4445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7F87BC-901A-6E29-ADFB-24F3A69B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46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DB028-C064-74E6-0429-5736CAFF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2E162ED-3F2D-D065-88DE-3B2FDF98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360280-E801-781B-3249-95D3DA97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A3AC6F-F94E-B2E0-A6C2-4FC9DD2E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4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4A2550B-6798-C4E8-95BF-657E80C9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05804-B655-FED4-F6FB-C793D35E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159032-3C3A-EC84-8249-F20DB774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C9A1E2-5113-9D3B-BE99-479BE5889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D62243-7158-0D20-8F8C-9BA6BE73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2CF880-917F-E6EB-027F-49A571F4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C8D8F9-A01F-AC6B-802E-1413B001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8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A2A9-B801-1CC0-A50C-4C3DB65A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D7952D-F041-98F5-65E8-63BB4644F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5EA79D-38BC-4C63-D7C5-81BC6DE10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9522E6-9BCC-A6C0-6730-6714C01C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70350B-D9A0-5683-9FC3-563AB332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7215BF-6572-4561-85D0-57C77701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09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9A0B882-BC13-1AE8-D195-DBF06F9C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24ECE5-35F4-CB83-F0E3-C715D7063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46097-4364-CD95-CE20-B7B8C4DE6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FBDEF-50DE-4D45-BC65-AB81243B8F42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24C14A-E67D-11E3-164C-BCFC6F79A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92D389-BABD-D485-41F4-57B2C796A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15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datransparencia.gov.br/espacos-esportivos-comunitario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5IAdWSKRmc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97D97946-29FD-BBF8-8533-90C239A85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" y="0"/>
            <a:ext cx="12256168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58D3B28-4D36-0097-4382-C6346557FFA7}"/>
              </a:ext>
            </a:extLst>
          </p:cNvPr>
          <p:cNvSpPr txBox="1"/>
          <p:nvPr/>
        </p:nvSpPr>
        <p:spPr>
          <a:xfrm>
            <a:off x="457819" y="147484"/>
            <a:ext cx="4830874" cy="2493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defRPr/>
            </a:pPr>
            <a:endParaRPr lang="pt-BR" sz="8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3200" dirty="0">
                <a:solidFill>
                  <a:schemeClr val="accent1"/>
                </a:solidFill>
              </a:rPr>
              <a:t>Videoaula 2: CGU e Conselhos: em busca do Controle Efetivo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085A0D-4182-3EA5-0659-888630CDDC4A}"/>
              </a:ext>
            </a:extLst>
          </p:cNvPr>
          <p:cNvSpPr txBox="1"/>
          <p:nvPr/>
        </p:nvSpPr>
        <p:spPr>
          <a:xfrm>
            <a:off x="5706948" y="6152729"/>
            <a:ext cx="658699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000" b="0" dirty="0">
                <a:solidFill>
                  <a:schemeClr val="tx1"/>
                </a:solidFill>
                <a:latin typeface="+mj-lt"/>
              </a:rPr>
              <a:t>Projeto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CGU e Conselhos: Pela Juventude e Igualdade Racial</a:t>
            </a:r>
            <a:r>
              <a:rPr lang="pt-BR" sz="2000" b="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000" b="0" dirty="0">
                <a:solidFill>
                  <a:schemeClr val="tx1"/>
                </a:solidFill>
                <a:latin typeface="+mj-lt"/>
              </a:rPr>
              <a:t>Fiscalizando Espaços Esportivos Comunitários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1">
            <a:extLst>
              <a:ext uri="{FF2B5EF4-FFF2-40B4-BE49-F238E27FC236}">
                <a16:creationId xmlns:a16="http://schemas.microsoft.com/office/drawing/2014/main" id="{F1972AFB-AE54-374F-5036-034B9B8F2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466" y="381253"/>
            <a:ext cx="88105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45720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altLang="pt-BR" sz="2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1º Passo: </a:t>
            </a:r>
            <a:r>
              <a:rPr lang="pt-BR" altLang="pt-BR" sz="2600" b="1" dirty="0">
                <a:solidFill>
                  <a:srgbClr val="C00000"/>
                </a:solidFill>
                <a:latin typeface="+mj-lt"/>
              </a:rPr>
              <a:t>Conhecer o objeto do controle (o que será fiscalizado?)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D07EE07-4BBE-4A1F-BCFF-32553BF72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005" y="1332498"/>
            <a:ext cx="105229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4572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altLang="pt-BR" sz="2600" b="1">
                <a:solidFill>
                  <a:srgbClr val="C00000"/>
                </a:solidFill>
                <a:latin typeface="+mj-lt"/>
              </a:rPr>
              <a:t>Conhecer a documentação, informações detalhadas  e regras do objeto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F28FF23-D9E1-A4B2-4258-90291BFE5BF7}"/>
              </a:ext>
            </a:extLst>
          </p:cNvPr>
          <p:cNvSpPr txBox="1"/>
          <p:nvPr/>
        </p:nvSpPr>
        <p:spPr>
          <a:xfrm>
            <a:off x="1712005" y="2352472"/>
            <a:ext cx="76678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/>
                </a:solidFill>
                <a:latin typeface="+mj-lt"/>
              </a:rPr>
              <a:t>Documentação do imóvel (local, bem do município)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99F8DAD6-6EE2-A336-235B-E5C85664B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4884">
            <a:off x="8903514" y="2474221"/>
            <a:ext cx="1371600" cy="10763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E8D1D13-C0D9-7199-A772-A019F27391FA}"/>
              </a:ext>
            </a:extLst>
          </p:cNvPr>
          <p:cNvSpPr txBox="1"/>
          <p:nvPr/>
        </p:nvSpPr>
        <p:spPr>
          <a:xfrm>
            <a:off x="1397461" y="2903071"/>
            <a:ext cx="76678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/>
                </a:solidFill>
                <a:latin typeface="+mj-lt"/>
              </a:rPr>
              <a:t>Documento Ambiental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731095-7C69-C28B-3519-F41399CAB1C6}"/>
              </a:ext>
            </a:extLst>
          </p:cNvPr>
          <p:cNvSpPr txBox="1"/>
          <p:nvPr/>
        </p:nvSpPr>
        <p:spPr>
          <a:xfrm>
            <a:off x="1077916" y="3462235"/>
            <a:ext cx="74420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/>
                </a:solidFill>
                <a:latin typeface="+mj-lt"/>
              </a:rPr>
              <a:t>Declaração do Município confirmando a doação do projeto padrão do Espaço Esportivo Comunitário (EEC)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3EFD634-EDC8-7642-2A6C-73B1205D72BB}"/>
              </a:ext>
            </a:extLst>
          </p:cNvPr>
          <p:cNvSpPr txBox="1"/>
          <p:nvPr/>
        </p:nvSpPr>
        <p:spPr>
          <a:xfrm>
            <a:off x="630545" y="4345955"/>
            <a:ext cx="76678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/>
                </a:solidFill>
                <a:latin typeface="+mj-lt"/>
              </a:rPr>
              <a:t>Projetos e Memoriais Descritivo (padrão)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80A0FE0-CB3C-43D3-3307-262D2C6E3019}"/>
              </a:ext>
            </a:extLst>
          </p:cNvPr>
          <p:cNvSpPr txBox="1"/>
          <p:nvPr/>
        </p:nvSpPr>
        <p:spPr>
          <a:xfrm>
            <a:off x="1099897" y="4952423"/>
            <a:ext cx="76678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/>
                </a:solidFill>
                <a:latin typeface="+mj-lt"/>
              </a:rPr>
              <a:t>Cronograma físico-financeiro (conhecer a fase da obra)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0B115C4-BF4D-C9F7-6127-652D0287342B}"/>
              </a:ext>
            </a:extLst>
          </p:cNvPr>
          <p:cNvSpPr txBox="1"/>
          <p:nvPr/>
        </p:nvSpPr>
        <p:spPr>
          <a:xfrm>
            <a:off x="630545" y="5674730"/>
            <a:ext cx="76678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/>
                </a:solidFill>
                <a:latin typeface="+mj-lt"/>
              </a:rPr>
              <a:t>Identificação e contatos dos atores públicos envolvidos (Gestores, fiscais do contrato/obra)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4F64884-1F40-E020-6BB0-3B249E98727E}"/>
              </a:ext>
            </a:extLst>
          </p:cNvPr>
          <p:cNvSpPr/>
          <p:nvPr/>
        </p:nvSpPr>
        <p:spPr>
          <a:xfrm rot="19525455">
            <a:off x="71974" y="2309554"/>
            <a:ext cx="1553716" cy="657810"/>
          </a:xfrm>
          <a:prstGeom prst="roundRect">
            <a:avLst/>
          </a:prstGeom>
          <a:noFill/>
          <a:ln w="73025" cmpd="thickThin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 DA CGU</a:t>
            </a:r>
          </a:p>
        </p:txBody>
      </p:sp>
    </p:spTree>
    <p:extLst>
      <p:ext uri="{BB962C8B-B14F-4D97-AF65-F5344CB8AC3E}">
        <p14:creationId xmlns:p14="http://schemas.microsoft.com/office/powerpoint/2010/main" val="427612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E4E25-344E-4213-2195-8455C031B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03C403C-4705-4BD0-EAC8-E5A2E132E5BB}"/>
              </a:ext>
            </a:extLst>
          </p:cNvPr>
          <p:cNvSpPr txBox="1"/>
          <p:nvPr/>
        </p:nvSpPr>
        <p:spPr>
          <a:xfrm>
            <a:off x="111123" y="2007930"/>
            <a:ext cx="99044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temática: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4837DF-6769-1A2D-81BD-93D51E2B48A9}"/>
              </a:ext>
            </a:extLst>
          </p:cNvPr>
          <p:cNvSpPr txBox="1"/>
          <p:nvPr/>
        </p:nvSpPr>
        <p:spPr>
          <a:xfrm>
            <a:off x="2769550" y="2028910"/>
            <a:ext cx="9519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/>
                <a:ea typeface="MS PGothic"/>
                <a:cs typeface="Arial"/>
                <a:hlinkClick r:id="rId3"/>
              </a:rPr>
              <a:t>https://portaldatransparencia.gov.br/espacos-esportivos-comunitarios</a:t>
            </a:r>
            <a:endParaRPr lang="pt-BR" sz="2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A8BF42D-ED37-AEA1-0E2F-2BBF50101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061" y="2771549"/>
            <a:ext cx="8604699" cy="40348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092F3900-FE0C-2461-FDF4-9B57A74A913F}"/>
              </a:ext>
            </a:extLst>
          </p:cNvPr>
          <p:cNvSpPr txBox="1"/>
          <p:nvPr/>
        </p:nvSpPr>
        <p:spPr>
          <a:xfrm>
            <a:off x="163259" y="2276872"/>
            <a:ext cx="2398607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Espaços Esportivos Comunitários</a:t>
            </a:r>
            <a:r>
              <a:rPr lang="pt-BR" sz="2000" b="1" dirty="0">
                <a:solidFill>
                  <a:srgbClr val="C00000"/>
                </a:solidFill>
                <a:cs typeface="Arial" panose="020B0604020202020204" pitchFamily="34" charset="0"/>
              </a:rPr>
              <a:t> - Juventude Negra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D39EBB-CEE9-CBD0-4A02-37AAEC7D618C}"/>
              </a:ext>
            </a:extLst>
          </p:cNvPr>
          <p:cNvSpPr txBox="1"/>
          <p:nvPr/>
        </p:nvSpPr>
        <p:spPr>
          <a:xfrm>
            <a:off x="0" y="1122205"/>
            <a:ext cx="10126708" cy="391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pt-BR" sz="2000" b="1" u="sng" dirty="0">
                <a:solidFill>
                  <a:schemeClr val="accent1"/>
                </a:solidFill>
                <a:highlight>
                  <a:srgbClr val="FFFF00"/>
                </a:highlight>
              </a:rPr>
              <a:t>Como o Controle Social terá acesso aos documentos e informações do EEC?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3A90C9-D51C-2A96-042B-7B4A8B6A31A7}"/>
              </a:ext>
            </a:extLst>
          </p:cNvPr>
          <p:cNvSpPr/>
          <p:nvPr/>
        </p:nvSpPr>
        <p:spPr>
          <a:xfrm>
            <a:off x="3184918" y="1956137"/>
            <a:ext cx="8688402" cy="485723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30BBA9-6A9F-7E14-F5B3-81825AB29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61" y="4653136"/>
            <a:ext cx="2070989" cy="212949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20761C3-B327-88DF-6731-F63796731CB9}"/>
              </a:ext>
            </a:extLst>
          </p:cNvPr>
          <p:cNvSpPr txBox="1"/>
          <p:nvPr/>
        </p:nvSpPr>
        <p:spPr>
          <a:xfrm>
            <a:off x="-52024" y="103867"/>
            <a:ext cx="10728256" cy="754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3200" dirty="0">
                <a:solidFill>
                  <a:schemeClr val="accent1"/>
                </a:solidFill>
              </a:rPr>
              <a:t>Videoaula 2: CGU e Conselhos: em busca do Controle Efetivo</a:t>
            </a:r>
          </a:p>
        </p:txBody>
      </p:sp>
    </p:spTree>
    <p:extLst>
      <p:ext uri="{BB962C8B-B14F-4D97-AF65-F5344CB8AC3E}">
        <p14:creationId xmlns:p14="http://schemas.microsoft.com/office/powerpoint/2010/main" val="20433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E6C746-AEBC-B9AF-7676-1DC52977E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564" y="2508672"/>
            <a:ext cx="4342954" cy="4257983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DD4E0A2D-C701-33C0-F2AC-D6A15F31C06B}"/>
              </a:ext>
            </a:extLst>
          </p:cNvPr>
          <p:cNvCxnSpPr>
            <a:cxnSpLocks/>
          </p:cNvCxnSpPr>
          <p:nvPr/>
        </p:nvCxnSpPr>
        <p:spPr>
          <a:xfrm flipV="1">
            <a:off x="3004510" y="5110446"/>
            <a:ext cx="3563193" cy="555229"/>
          </a:xfrm>
          <a:prstGeom prst="straightConnector1">
            <a:avLst/>
          </a:prstGeom>
          <a:ln w="1047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363886-A231-1275-201B-C881389780A9}"/>
              </a:ext>
            </a:extLst>
          </p:cNvPr>
          <p:cNvSpPr txBox="1"/>
          <p:nvPr/>
        </p:nvSpPr>
        <p:spPr>
          <a:xfrm>
            <a:off x="748957" y="5250410"/>
            <a:ext cx="234773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700" dirty="0">
                <a:latin typeface="Arial"/>
                <a:ea typeface="MS PGothic"/>
                <a:cs typeface="Arial"/>
              </a:rPr>
              <a:t>Clique em um Estado</a:t>
            </a:r>
            <a:endParaRPr lang="pt-BR" sz="17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CDF85AF-2328-95D5-15F6-63C004975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937" y="2236679"/>
            <a:ext cx="2120173" cy="41481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0AC24B60-8D62-839F-3C16-B49F674D238D}"/>
              </a:ext>
            </a:extLst>
          </p:cNvPr>
          <p:cNvCxnSpPr>
            <a:cxnSpLocks/>
          </p:cNvCxnSpPr>
          <p:nvPr/>
        </p:nvCxnSpPr>
        <p:spPr>
          <a:xfrm>
            <a:off x="770129" y="5665675"/>
            <a:ext cx="2234381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A16FC1DB-5211-6412-B1E7-5E983877037E}"/>
              </a:ext>
            </a:extLst>
          </p:cNvPr>
          <p:cNvCxnSpPr>
            <a:cxnSpLocks/>
          </p:cNvCxnSpPr>
          <p:nvPr/>
        </p:nvCxnSpPr>
        <p:spPr>
          <a:xfrm flipV="1">
            <a:off x="8944896" y="3539613"/>
            <a:ext cx="1012704" cy="305586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8C15383-B2AD-84A8-95E8-4B6548FE1C0A}"/>
              </a:ext>
            </a:extLst>
          </p:cNvPr>
          <p:cNvSpPr txBox="1"/>
          <p:nvPr/>
        </p:nvSpPr>
        <p:spPr>
          <a:xfrm>
            <a:off x="6408161" y="6222317"/>
            <a:ext cx="266751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700" dirty="0">
                <a:latin typeface="Arial"/>
                <a:ea typeface="MS PGothic"/>
                <a:cs typeface="Arial"/>
              </a:rPr>
              <a:t>Clique em um Município</a:t>
            </a:r>
            <a:endParaRPr lang="pt-BR" sz="1700" dirty="0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DCD197D0-A968-95A1-CCF6-334B06A14FAD}"/>
              </a:ext>
            </a:extLst>
          </p:cNvPr>
          <p:cNvCxnSpPr>
            <a:cxnSpLocks/>
          </p:cNvCxnSpPr>
          <p:nvPr/>
        </p:nvCxnSpPr>
        <p:spPr>
          <a:xfrm>
            <a:off x="6408161" y="6576260"/>
            <a:ext cx="2568159" cy="0"/>
          </a:xfrm>
          <a:prstGeom prst="line">
            <a:avLst/>
          </a:prstGeom>
          <a:ln w="889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77DBA74E-E962-E350-7481-4A9143B2A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46" y="22476"/>
            <a:ext cx="8867775" cy="2466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449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CAD69A5-5997-9255-4615-6D32D450CCA1}"/>
              </a:ext>
            </a:extLst>
          </p:cNvPr>
          <p:cNvSpPr txBox="1"/>
          <p:nvPr/>
        </p:nvSpPr>
        <p:spPr>
          <a:xfrm>
            <a:off x="66754" y="94700"/>
            <a:ext cx="99044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temática: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BDB3A68-2359-59D2-1851-C838370628FD}"/>
              </a:ext>
            </a:extLst>
          </p:cNvPr>
          <p:cNvSpPr txBox="1"/>
          <p:nvPr/>
        </p:nvSpPr>
        <p:spPr>
          <a:xfrm>
            <a:off x="2068384" y="45299"/>
            <a:ext cx="8401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Espaços Esportivos Comunitários</a:t>
            </a:r>
            <a:r>
              <a:rPr lang="pt-BR" sz="2400" b="1" dirty="0">
                <a:solidFill>
                  <a:srgbClr val="C00000"/>
                </a:solidFill>
                <a:cs typeface="Arial" panose="020B0604020202020204" pitchFamily="34" charset="0"/>
              </a:rPr>
              <a:t> - Juventude Negra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6D8B03D-66C6-FBB6-8EF3-B3BFC7A81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5" y="1245636"/>
            <a:ext cx="11589158" cy="5550597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F5F34923-B726-3463-2964-DF6573F2C0CF}"/>
              </a:ext>
            </a:extLst>
          </p:cNvPr>
          <p:cNvGrpSpPr/>
          <p:nvPr/>
        </p:nvGrpSpPr>
        <p:grpSpPr>
          <a:xfrm>
            <a:off x="781665" y="676245"/>
            <a:ext cx="8410678" cy="3128839"/>
            <a:chOff x="781665" y="676245"/>
            <a:chExt cx="8410678" cy="3128839"/>
          </a:xfrm>
        </p:grpSpPr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CD5D3A2A-6720-2958-4E0A-CCD4269BF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665" y="1017639"/>
              <a:ext cx="5886448" cy="2787445"/>
            </a:xfrm>
            <a:prstGeom prst="straightConnector1">
              <a:avLst/>
            </a:prstGeom>
            <a:ln w="1047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C677523-5AFC-55D6-724A-265A02248626}"/>
                </a:ext>
              </a:extLst>
            </p:cNvPr>
            <p:cNvSpPr txBox="1"/>
            <p:nvPr/>
          </p:nvSpPr>
          <p:spPr>
            <a:xfrm>
              <a:off x="4118484" y="676245"/>
              <a:ext cx="5073859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latin typeface="+mj-lt"/>
                  <a:ea typeface="MS PGothic"/>
                  <a:cs typeface="Arial"/>
                </a:rPr>
                <a:t>Clique no número do Instrumento</a:t>
              </a:r>
              <a:endParaRPr lang="pt-BR" sz="24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595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D891CD8-127E-7875-C44E-5FF4793C6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58" y="1188525"/>
            <a:ext cx="9438968" cy="567508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42E97791-257E-4742-223F-E1352540CAA6}"/>
              </a:ext>
            </a:extLst>
          </p:cNvPr>
          <p:cNvGrpSpPr/>
          <p:nvPr/>
        </p:nvGrpSpPr>
        <p:grpSpPr>
          <a:xfrm>
            <a:off x="3216215" y="647689"/>
            <a:ext cx="6105832" cy="2110259"/>
            <a:chOff x="3216215" y="647689"/>
            <a:chExt cx="6105832" cy="2110259"/>
          </a:xfrm>
        </p:grpSpPr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82F96988-7CDE-7599-CDA3-6D50152A96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9484" y="860529"/>
              <a:ext cx="1963378" cy="1897419"/>
            </a:xfrm>
            <a:prstGeom prst="straightConnector1">
              <a:avLst/>
            </a:prstGeom>
            <a:ln w="1047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7A2F77ED-D8E0-9F1F-E3FC-0A2327C5CC0D}"/>
                </a:ext>
              </a:extLst>
            </p:cNvPr>
            <p:cNvSpPr txBox="1"/>
            <p:nvPr/>
          </p:nvSpPr>
          <p:spPr>
            <a:xfrm>
              <a:off x="3216215" y="647689"/>
              <a:ext cx="6105832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latin typeface="+mj-lt"/>
                  <a:ea typeface="MS PGothic"/>
                  <a:cs typeface="Arial"/>
                </a:rPr>
                <a:t>Clique no Projeto Básico/Termo de Referência</a:t>
              </a:r>
              <a:endParaRPr lang="pt-BR" sz="2400" b="1" dirty="0">
                <a:latin typeface="+mj-lt"/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D468D003-FB50-B80A-ACE7-D4BAF152AEE1}"/>
              </a:ext>
            </a:extLst>
          </p:cNvPr>
          <p:cNvSpPr txBox="1"/>
          <p:nvPr/>
        </p:nvSpPr>
        <p:spPr>
          <a:xfrm>
            <a:off x="66754" y="94700"/>
            <a:ext cx="99044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temática: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7F659A-8735-C8D0-D1C9-D313634B200F}"/>
              </a:ext>
            </a:extLst>
          </p:cNvPr>
          <p:cNvSpPr txBox="1"/>
          <p:nvPr/>
        </p:nvSpPr>
        <p:spPr>
          <a:xfrm>
            <a:off x="2068384" y="45299"/>
            <a:ext cx="8401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Espaços Esportivos Comunitários</a:t>
            </a:r>
            <a:r>
              <a:rPr lang="pt-BR" sz="2400" b="1" dirty="0">
                <a:solidFill>
                  <a:srgbClr val="C00000"/>
                </a:solidFill>
                <a:cs typeface="Arial" panose="020B0604020202020204" pitchFamily="34" charset="0"/>
              </a:rPr>
              <a:t> - Juventude Negra </a:t>
            </a:r>
          </a:p>
        </p:txBody>
      </p:sp>
    </p:spTree>
    <p:extLst>
      <p:ext uri="{BB962C8B-B14F-4D97-AF65-F5344CB8AC3E}">
        <p14:creationId xmlns:p14="http://schemas.microsoft.com/office/powerpoint/2010/main" val="2860151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53B18A2-0819-662F-D0EE-EA85DD951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843" y="574988"/>
            <a:ext cx="8228372" cy="49413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F880C11-D9DA-A4B8-0F1B-D9FD714DBD13}"/>
              </a:ext>
            </a:extLst>
          </p:cNvPr>
          <p:cNvSpPr txBox="1"/>
          <p:nvPr/>
        </p:nvSpPr>
        <p:spPr>
          <a:xfrm>
            <a:off x="66754" y="94700"/>
            <a:ext cx="99044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temática: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ABFD35-D822-1F41-91E8-2DE300B45412}"/>
              </a:ext>
            </a:extLst>
          </p:cNvPr>
          <p:cNvSpPr txBox="1"/>
          <p:nvPr/>
        </p:nvSpPr>
        <p:spPr>
          <a:xfrm>
            <a:off x="2068384" y="45299"/>
            <a:ext cx="8401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Espaços Esportivos Comunitários</a:t>
            </a:r>
            <a:r>
              <a:rPr lang="pt-BR" sz="2400" b="1" dirty="0">
                <a:solidFill>
                  <a:srgbClr val="C00000"/>
                </a:solidFill>
                <a:cs typeface="Arial" panose="020B0604020202020204" pitchFamily="34" charset="0"/>
              </a:rPr>
              <a:t> - Juventude Negra </a:t>
            </a:r>
          </a:p>
        </p:txBody>
      </p:sp>
    </p:spTree>
    <p:extLst>
      <p:ext uri="{BB962C8B-B14F-4D97-AF65-F5344CB8AC3E}">
        <p14:creationId xmlns:p14="http://schemas.microsoft.com/office/powerpoint/2010/main" val="65283361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0FA6AA26-7F38-23D2-FD4D-EA0BDDF6E8BD}"/>
              </a:ext>
            </a:extLst>
          </p:cNvPr>
          <p:cNvSpPr txBox="1"/>
          <p:nvPr/>
        </p:nvSpPr>
        <p:spPr>
          <a:xfrm>
            <a:off x="286282" y="243955"/>
            <a:ext cx="968414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400" dirty="0">
                <a:solidFill>
                  <a:srgbClr val="FF0000"/>
                </a:solidFill>
              </a:rPr>
              <a:t>A Obra pode estar em várias fases!</a:t>
            </a:r>
            <a:endParaRPr lang="pt-BR" sz="2000" dirty="0"/>
          </a:p>
        </p:txBody>
      </p:sp>
      <p:pic>
        <p:nvPicPr>
          <p:cNvPr id="4" name="Imagem 3" descr="Uma imagem contendo ao ar livre, edifício, fogo, hidrante&#10;&#10;O conteúdo gerado por IA pode estar incorreto.">
            <a:extLst>
              <a:ext uri="{FF2B5EF4-FFF2-40B4-BE49-F238E27FC236}">
                <a16:creationId xmlns:a16="http://schemas.microsoft.com/office/drawing/2014/main" id="{16ABF96B-2FCD-AAFB-4AB4-5F27909C8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58" y="1381210"/>
            <a:ext cx="4334426" cy="242727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1E49BE7-4CD1-EC79-B3C8-42C470DF1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266" y="1412867"/>
            <a:ext cx="3883164" cy="243986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808C0FD-B4B5-F25B-EBDE-A731C5796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89" y="4198145"/>
            <a:ext cx="3747630" cy="250479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5857F6D-ED2C-62AB-055B-47D146277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9437" y="4198145"/>
            <a:ext cx="3353118" cy="257180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CE3765E-0F8E-85EF-A70B-CEEF07B48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601" y="1380924"/>
            <a:ext cx="3110885" cy="248655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087E24D-CB5A-DCA1-906C-542F6B6E638E}"/>
              </a:ext>
            </a:extLst>
          </p:cNvPr>
          <p:cNvSpPr txBox="1"/>
          <p:nvPr/>
        </p:nvSpPr>
        <p:spPr>
          <a:xfrm>
            <a:off x="966466" y="677368"/>
            <a:ext cx="968414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400" dirty="0"/>
              <a:t>(Previsão: Cronograma de execução) x Realização (Prestação de Contas)</a:t>
            </a:r>
          </a:p>
        </p:txBody>
      </p:sp>
    </p:spTree>
    <p:extLst>
      <p:ext uri="{BB962C8B-B14F-4D97-AF65-F5344CB8AC3E}">
        <p14:creationId xmlns:p14="http://schemas.microsoft.com/office/powerpoint/2010/main" val="338427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D07EE07-4BBE-4A1F-BCFF-32553BF72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630" y="2048115"/>
            <a:ext cx="99009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4572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altLang="pt-BR" sz="2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 que analisar em cada documento?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716E210-1A12-393D-FC24-0ACC2F9BB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700" y="1101150"/>
            <a:ext cx="20649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🧾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Materialidade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66AF74F-33BE-4709-C949-30918E3EF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602" y="1092284"/>
            <a:ext cx="2143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📐 </a:t>
            </a:r>
            <a:r>
              <a:rPr kumimoji="0" lang="pt-BR" altLang="pt-B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Auditabilidade</a:t>
            </a:r>
            <a:endParaRPr kumimoji="0" lang="pt-BR" alt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47E9E8F-C96F-CF9F-DE9D-A718596CF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489" y="1516007"/>
            <a:ext cx="57640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🎯 </a:t>
            </a:r>
            <a:r>
              <a:rPr lang="pt-BR" altLang="pt-BR" sz="2000" b="1"/>
              <a:t>Efetividade – Foco no cidadão - Relevância </a:t>
            </a:r>
            <a:r>
              <a:rPr kumimoji="0" lang="pt-BR" altLang="pt-B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Social</a:t>
            </a:r>
            <a:endParaRPr kumimoji="0" lang="pt-BR" alt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tângulo 1">
            <a:extLst>
              <a:ext uri="{FF2B5EF4-FFF2-40B4-BE49-F238E27FC236}">
                <a16:creationId xmlns:a16="http://schemas.microsoft.com/office/drawing/2014/main" id="{4F226333-1452-EF17-6AB2-BBA179DB3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90" y="278513"/>
            <a:ext cx="102046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45720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alt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2º Passo: </a:t>
            </a:r>
            <a:r>
              <a:rPr lang="pt-BR" altLang="pt-BR" sz="2600" b="1">
                <a:solidFill>
                  <a:srgbClr val="C00000"/>
                </a:solidFill>
                <a:latin typeface="+mj-lt"/>
              </a:rPr>
              <a:t>Analisar critérios e definir procedimentos da fiscalização (escopo)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CDC9DAB-368A-3379-4CE7-D0444824B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660" y="1070833"/>
            <a:ext cx="2794672" cy="41789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4A8D4DE-CE15-A4F1-50E2-CDA7E7EC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72" y="5162816"/>
            <a:ext cx="99009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4572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altLang="pt-BR" sz="2600" b="1" dirty="0">
                <a:solidFill>
                  <a:srgbClr val="FF0000"/>
                </a:solidFill>
                <a:latin typeface="+mj-lt"/>
              </a:rPr>
              <a:t>Quais análise a CGU faz e entrega aos conselhos?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3399E11-BDC0-0970-B75C-257E03E6C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378" y="2721725"/>
            <a:ext cx="99009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4572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altLang="pt-BR" sz="2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 que e quando fiscalizar a obra (visita à obra)?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ED452FF-94BC-7AC8-A42A-A184E9BFA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025" y="3429000"/>
            <a:ext cx="102219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4572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altLang="pt-BR" sz="2600" b="1" u="sng" dirty="0">
                <a:solidFill>
                  <a:srgbClr val="002060"/>
                </a:solidFill>
                <a:latin typeface="+mj-lt"/>
              </a:rPr>
              <a:t>Quais itens e como o Controle Social poderá atuar com mais efetividade?</a:t>
            </a:r>
            <a:endParaRPr lang="pt-BR" altLang="pt-BR" sz="2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38AED40B-C78E-FE46-99AC-5B57B6A2CB30}"/>
              </a:ext>
            </a:extLst>
          </p:cNvPr>
          <p:cNvSpPr/>
          <p:nvPr/>
        </p:nvSpPr>
        <p:spPr>
          <a:xfrm rot="20688766">
            <a:off x="933468" y="4480979"/>
            <a:ext cx="1553716" cy="657810"/>
          </a:xfrm>
          <a:prstGeom prst="roundRect">
            <a:avLst/>
          </a:prstGeom>
          <a:noFill/>
          <a:ln w="73025" cmpd="thickThin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 DA CGU</a:t>
            </a:r>
          </a:p>
        </p:txBody>
      </p:sp>
    </p:spTree>
    <p:extLst>
      <p:ext uri="{BB962C8B-B14F-4D97-AF65-F5344CB8AC3E}">
        <p14:creationId xmlns:p14="http://schemas.microsoft.com/office/powerpoint/2010/main" val="20928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2EA0743-20A1-0E56-16AB-E33BD1A05B29}"/>
              </a:ext>
            </a:extLst>
          </p:cNvPr>
          <p:cNvSpPr txBox="1"/>
          <p:nvPr/>
        </p:nvSpPr>
        <p:spPr>
          <a:xfrm>
            <a:off x="479990" y="1564408"/>
            <a:ext cx="11347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i="1" dirty="0">
                <a:solidFill>
                  <a:schemeClr val="tx2"/>
                </a:solidFill>
              </a:rPr>
              <a:t>Qual é a data prevista para início da obra do EEC?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954266-D3E8-F528-5E75-A005FCE171B9}"/>
              </a:ext>
            </a:extLst>
          </p:cNvPr>
          <p:cNvSpPr txBox="1"/>
          <p:nvPr/>
        </p:nvSpPr>
        <p:spPr>
          <a:xfrm>
            <a:off x="479990" y="2940410"/>
            <a:ext cx="11232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i="1">
                <a:solidFill>
                  <a:schemeClr val="tx2"/>
                </a:solidFill>
              </a:rPr>
              <a:t>Qual é a fase real da obra na data que irei visitar a obra do EEC?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E706819-0B36-ADC3-A0D3-088F67F09726}"/>
              </a:ext>
            </a:extLst>
          </p:cNvPr>
          <p:cNvSpPr txBox="1"/>
          <p:nvPr/>
        </p:nvSpPr>
        <p:spPr>
          <a:xfrm>
            <a:off x="479990" y="2252409"/>
            <a:ext cx="11232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i="1" dirty="0">
                <a:solidFill>
                  <a:schemeClr val="tx2"/>
                </a:solidFill>
              </a:rPr>
              <a:t>Qual é o local da obra do EEC?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0AF3DC4-38BC-DBE1-AB27-507910D5F85A}"/>
              </a:ext>
            </a:extLst>
          </p:cNvPr>
          <p:cNvSpPr txBox="1"/>
          <p:nvPr/>
        </p:nvSpPr>
        <p:spPr>
          <a:xfrm>
            <a:off x="322166" y="784074"/>
            <a:ext cx="5164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indent="-4572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pt-BR" sz="2800" dirty="0">
                <a:solidFill>
                  <a:schemeClr val="tx1"/>
                </a:solidFill>
              </a:rPr>
              <a:t>Preparando a ação de controle: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D6398398-1F55-9AC1-A98E-BF8A14A01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6" y="4124565"/>
            <a:ext cx="6351274" cy="106524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5C61DF3-C4E2-4B06-3756-EDE33045B3AC}"/>
              </a:ext>
            </a:extLst>
          </p:cNvPr>
          <p:cNvSpPr txBox="1"/>
          <p:nvPr/>
        </p:nvSpPr>
        <p:spPr>
          <a:xfrm>
            <a:off x="322166" y="3659189"/>
            <a:ext cx="11299584" cy="427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pt-BR" sz="2800" b="1" u="sng" dirty="0">
                <a:solidFill>
                  <a:srgbClr val="FF0000"/>
                </a:solidFill>
              </a:rPr>
              <a:t>COMO</a:t>
            </a:r>
            <a:r>
              <a:rPr lang="pt-BR" sz="2800" b="1" u="sng" dirty="0">
                <a:solidFill>
                  <a:schemeClr val="accent1"/>
                </a:solidFill>
              </a:rPr>
              <a:t> o Controle Social fará a fiscalização?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ABCB56-8020-9A57-3DD4-0183F4691366}"/>
              </a:ext>
            </a:extLst>
          </p:cNvPr>
          <p:cNvSpPr txBox="1"/>
          <p:nvPr/>
        </p:nvSpPr>
        <p:spPr>
          <a:xfrm>
            <a:off x="4838538" y="789637"/>
            <a:ext cx="373364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pt-BR" sz="2800" dirty="0"/>
              <a:t>Momento do Controle       </a:t>
            </a:r>
            <a:endParaRPr lang="pt-BR" sz="2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97D829A-4374-33B1-0320-8994A1BF8EB8}"/>
              </a:ext>
            </a:extLst>
          </p:cNvPr>
          <p:cNvSpPr txBox="1"/>
          <p:nvPr/>
        </p:nvSpPr>
        <p:spPr>
          <a:xfrm>
            <a:off x="635067" y="5146624"/>
            <a:ext cx="50436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Teoria</a:t>
            </a:r>
            <a:r>
              <a:rPr lang="pt-BR" sz="2000" dirty="0"/>
              <a:t> e </a:t>
            </a:r>
            <a:r>
              <a:rPr lang="pt-BR" sz="2000" b="1" dirty="0"/>
              <a:t>Prática</a:t>
            </a:r>
            <a:r>
              <a:rPr lang="pt-BR" sz="2000" dirty="0"/>
              <a:t> (técnicos da CGU e Controle Social visitarão juntos a obra)  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354AC03C-F79E-134F-D984-4F0EDF30255C}"/>
              </a:ext>
            </a:extLst>
          </p:cNvPr>
          <p:cNvSpPr/>
          <p:nvPr/>
        </p:nvSpPr>
        <p:spPr>
          <a:xfrm>
            <a:off x="605450" y="4124565"/>
            <a:ext cx="6351274" cy="172994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66F0A5E-A3BA-EF8C-CDB9-FDBE678498A3}"/>
              </a:ext>
            </a:extLst>
          </p:cNvPr>
          <p:cNvSpPr txBox="1"/>
          <p:nvPr/>
        </p:nvSpPr>
        <p:spPr>
          <a:xfrm>
            <a:off x="769371" y="6211869"/>
            <a:ext cx="593598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79375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Arial"/>
                <a:ea typeface="MS PGothic"/>
                <a:cs typeface="Arial"/>
              </a:rPr>
              <a:t>Em breve você receberá o link do </a:t>
            </a:r>
            <a:r>
              <a:rPr lang="pt-BR" sz="2000" b="1" dirty="0">
                <a:latin typeface="Arial"/>
                <a:ea typeface="MS PGothic"/>
                <a:cs typeface="Arial"/>
              </a:rPr>
              <a:t>site do projeto</a:t>
            </a:r>
            <a:r>
              <a:rPr lang="pt-BR" sz="2000" dirty="0">
                <a:latin typeface="Arial"/>
                <a:ea typeface="MS PGothic"/>
                <a:cs typeface="Arial"/>
              </a:rPr>
              <a:t>! 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E606F24-4120-258B-61D2-547CCA5DB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393" y="5659419"/>
            <a:ext cx="1290638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8BEA0B-9C65-93D5-E975-F7C6EE95A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141782"/>
            <a:ext cx="3575729" cy="149998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FDA072E-10F6-5F0B-603B-7C0FA237A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2256308"/>
            <a:ext cx="5454325" cy="252931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1B8A097-0666-3B12-925A-5EDF7F9D1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80" y="424480"/>
            <a:ext cx="5611788" cy="1831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4FB71B3-9C5A-72D5-E89B-641C551EB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432" y="5290820"/>
            <a:ext cx="637130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altLang="pt-BR" sz="2600" b="1" dirty="0">
                <a:solidFill>
                  <a:srgbClr val="C00000"/>
                </a:solidFill>
                <a:latin typeface="+mj-lt"/>
              </a:rPr>
              <a:t>Atenção: </a:t>
            </a:r>
            <a:r>
              <a:rPr lang="pt-BR" altLang="pt-BR" sz="2600" b="1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Se for possível, faça o controle de toda a ação pública!</a:t>
            </a:r>
            <a:endParaRPr lang="pt-BR" altLang="pt-BR" sz="26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762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EDC0F6-EF7F-A5ED-AE19-328FEF2287E0}"/>
              </a:ext>
            </a:extLst>
          </p:cNvPr>
          <p:cNvSpPr txBox="1"/>
          <p:nvPr/>
        </p:nvSpPr>
        <p:spPr>
          <a:xfrm>
            <a:off x="550570" y="1556792"/>
            <a:ext cx="6264695" cy="707270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defRPr sz="72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endParaRPr lang="pt-BR" dirty="0">
              <a:solidFill>
                <a:srgbClr val="325AA6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9C68455-08D7-A6CD-5B18-5969E3019F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298"/>
          <a:stretch/>
        </p:blipFill>
        <p:spPr>
          <a:xfrm>
            <a:off x="8332537" y="940543"/>
            <a:ext cx="2248263" cy="242459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F2A28CF-3E9F-4598-1F93-302FA12FEAD5}"/>
              </a:ext>
            </a:extLst>
          </p:cNvPr>
          <p:cNvSpPr txBox="1">
            <a:spLocks/>
          </p:cNvSpPr>
          <p:nvPr/>
        </p:nvSpPr>
        <p:spPr>
          <a:xfrm>
            <a:off x="7067984" y="3305430"/>
            <a:ext cx="5326832" cy="87548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pt-BR" sz="2800" b="1" dirty="0">
                <a:solidFill>
                  <a:srgbClr val="315AA6"/>
                </a:solidFill>
                <a:latin typeface="+mn-lt"/>
              </a:rPr>
              <a:t>Sozinhos vamos mais rápido.</a:t>
            </a:r>
          </a:p>
          <a:p>
            <a:pPr algn="ctr"/>
            <a:r>
              <a:rPr lang="pt-BR" sz="2800" b="1" dirty="0">
                <a:solidFill>
                  <a:srgbClr val="315AA6"/>
                </a:solidFill>
                <a:latin typeface="+mn-lt"/>
              </a:rPr>
              <a:t>Juntos, vamos mais longe.</a:t>
            </a:r>
            <a:endParaRPr lang="pt-BR" sz="3200" dirty="0">
              <a:solidFill>
                <a:srgbClr val="315AA6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1512248-D7A9-1B7B-6AD9-A8BDA41A99E0}"/>
              </a:ext>
            </a:extLst>
          </p:cNvPr>
          <p:cNvSpPr txBox="1">
            <a:spLocks/>
          </p:cNvSpPr>
          <p:nvPr/>
        </p:nvSpPr>
        <p:spPr>
          <a:xfrm>
            <a:off x="8155952" y="4180917"/>
            <a:ext cx="5040560" cy="7112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pt-BR" sz="2000" dirty="0">
                <a:solidFill>
                  <a:srgbClr val="315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(Provérbio africano)</a:t>
            </a:r>
            <a:endParaRPr lang="pt-BR" sz="2400" dirty="0">
              <a:solidFill>
                <a:srgbClr val="315A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AC5C96C-BF09-6245-8445-CB0021661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89" y="1429386"/>
            <a:ext cx="7146277" cy="387182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3D6E6B4-5B88-A6DE-0F7D-94FC9158E995}"/>
              </a:ext>
            </a:extLst>
          </p:cNvPr>
          <p:cNvSpPr txBox="1"/>
          <p:nvPr/>
        </p:nvSpPr>
        <p:spPr>
          <a:xfrm>
            <a:off x="297601" y="883275"/>
            <a:ext cx="51003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Live 1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A7DDE2A-1A13-835E-204E-8FD03F65637C}"/>
              </a:ext>
            </a:extLst>
          </p:cNvPr>
          <p:cNvSpPr txBox="1"/>
          <p:nvPr/>
        </p:nvSpPr>
        <p:spPr>
          <a:xfrm>
            <a:off x="-52024" y="103867"/>
            <a:ext cx="10728256" cy="754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3200" dirty="0">
                <a:solidFill>
                  <a:schemeClr val="accent1"/>
                </a:solidFill>
              </a:rPr>
              <a:t>Videoaula 2: CGU e Conselhos: em busca do Controle Efetivo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068E26B-DDAC-009C-DE9C-C81B8463F7D4}"/>
              </a:ext>
            </a:extLst>
          </p:cNvPr>
          <p:cNvSpPr txBox="1"/>
          <p:nvPr/>
        </p:nvSpPr>
        <p:spPr>
          <a:xfrm>
            <a:off x="297600" y="1556792"/>
            <a:ext cx="5100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Videoaula</a:t>
            </a:r>
            <a:r>
              <a:rPr lang="pt-BR" sz="3200" b="1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1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54C39-ED13-38D7-1477-7438C76A9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5C49466-E9DD-F924-73CB-9BD54E600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86717"/>
            <a:ext cx="3575729" cy="149998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02E6A49-D451-3A6E-8757-55B882D79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660" y="836712"/>
            <a:ext cx="9132680" cy="4728167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D26A0AC3-178D-DB88-485C-9767D2B705F7}"/>
              </a:ext>
            </a:extLst>
          </p:cNvPr>
          <p:cNvCxnSpPr>
            <a:cxnSpLocks/>
          </p:cNvCxnSpPr>
          <p:nvPr/>
        </p:nvCxnSpPr>
        <p:spPr>
          <a:xfrm>
            <a:off x="2639616" y="2348881"/>
            <a:ext cx="1944216" cy="1988075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E8F3C549-A32A-1739-4B30-A3905A624A3C}"/>
              </a:ext>
            </a:extLst>
          </p:cNvPr>
          <p:cNvSpPr/>
          <p:nvPr/>
        </p:nvSpPr>
        <p:spPr>
          <a:xfrm>
            <a:off x="1786455" y="1772817"/>
            <a:ext cx="1141193" cy="576064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1F81BBD-89E9-B812-9E25-F513C5F75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191" y="4365104"/>
            <a:ext cx="6090449" cy="1988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207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54C39-ED13-38D7-1477-7438C76A9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24E66209-1917-612E-4288-215590566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6" y="3991067"/>
            <a:ext cx="4736953" cy="1546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3D90F22-9821-9077-F913-2DA1F81E0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1" y="6778"/>
            <a:ext cx="3575729" cy="14999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43E4CC2-4E5F-3A4E-6D54-DE371BBF4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712" y="312957"/>
            <a:ext cx="7319822" cy="6232086"/>
          </a:xfrm>
          <a:prstGeom prst="rect">
            <a:avLst/>
          </a:prstGeom>
          <a:ln>
            <a:solidFill>
              <a:srgbClr val="2F5597"/>
            </a:solidFill>
          </a:ln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4A1FC5D-9A0F-D17A-90AF-86F000C663D5}"/>
              </a:ext>
            </a:extLst>
          </p:cNvPr>
          <p:cNvCxnSpPr/>
          <p:nvPr/>
        </p:nvCxnSpPr>
        <p:spPr>
          <a:xfrm>
            <a:off x="804059" y="2566115"/>
            <a:ext cx="395397" cy="1296144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743FB8F6-0923-F956-0BE4-ADE7FDCCA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6" y="1268760"/>
            <a:ext cx="2203730" cy="20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54C39-ED13-38D7-1477-7438C76A9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>
            <a:extLst>
              <a:ext uri="{FF2B5EF4-FFF2-40B4-BE49-F238E27FC236}">
                <a16:creationId xmlns:a16="http://schemas.microsoft.com/office/drawing/2014/main" id="{BB972B59-90CA-6104-BB72-0C7FA2C2E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938"/>
            <a:ext cx="3575729" cy="149998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642FAC5D-8904-B34F-9979-85BB7C4D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</a:blip>
          <a:stretch>
            <a:fillRect/>
          </a:stretch>
        </p:blipFill>
        <p:spPr>
          <a:xfrm>
            <a:off x="191344" y="3351108"/>
            <a:ext cx="10868367" cy="223813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5BC12A4E-84DB-9A28-A0D0-84C42DC2C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96" y="1462814"/>
            <a:ext cx="11299696" cy="211474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E0B1FE3-D340-764F-EDA2-636613EFCA99}"/>
              </a:ext>
            </a:extLst>
          </p:cNvPr>
          <p:cNvSpPr txBox="1"/>
          <p:nvPr/>
        </p:nvSpPr>
        <p:spPr>
          <a:xfrm>
            <a:off x="191344" y="2924944"/>
            <a:ext cx="9649072" cy="37978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 i="0" u="none" strike="noStrike" baseline="0">
                <a:solidFill>
                  <a:srgbClr val="000000"/>
                </a:solidFill>
                <a:latin typeface="+mj-lt"/>
              </a:defRPr>
            </a:lvl1pPr>
          </a:lstStyle>
          <a:p>
            <a:endParaRPr lang="pt-BR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95C26EFB-1F32-B273-EF64-FEE4CF99F022}"/>
              </a:ext>
            </a:extLst>
          </p:cNvPr>
          <p:cNvCxnSpPr>
            <a:cxnSpLocks/>
          </p:cNvCxnSpPr>
          <p:nvPr/>
        </p:nvCxnSpPr>
        <p:spPr>
          <a:xfrm>
            <a:off x="191344" y="1556792"/>
            <a:ext cx="108683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111B041C-DE08-1858-7BDA-275E9F26034C}"/>
              </a:ext>
            </a:extLst>
          </p:cNvPr>
          <p:cNvCxnSpPr>
            <a:cxnSpLocks/>
          </p:cNvCxnSpPr>
          <p:nvPr/>
        </p:nvCxnSpPr>
        <p:spPr>
          <a:xfrm flipH="1">
            <a:off x="11061009" y="1534821"/>
            <a:ext cx="3543" cy="520654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01E10249-01E3-B3BB-7A9E-752FF00DA7BD}"/>
              </a:ext>
            </a:extLst>
          </p:cNvPr>
          <p:cNvCxnSpPr>
            <a:cxnSpLocks/>
          </p:cNvCxnSpPr>
          <p:nvPr/>
        </p:nvCxnSpPr>
        <p:spPr>
          <a:xfrm flipH="1">
            <a:off x="187801" y="1556792"/>
            <a:ext cx="3543" cy="520654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6BF794FD-06B6-836B-055B-CD77831F9DB8}"/>
              </a:ext>
            </a:extLst>
          </p:cNvPr>
          <p:cNvSpPr/>
          <p:nvPr/>
        </p:nvSpPr>
        <p:spPr>
          <a:xfrm>
            <a:off x="11089097" y="1369934"/>
            <a:ext cx="623527" cy="186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7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54C39-ED13-38D7-1477-7438C76A9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m 63">
            <a:extLst>
              <a:ext uri="{FF2B5EF4-FFF2-40B4-BE49-F238E27FC236}">
                <a16:creationId xmlns:a16="http://schemas.microsoft.com/office/drawing/2014/main" id="{268848F9-1B4C-1DB8-F3D3-DB5D7ED2E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44624"/>
            <a:ext cx="3575729" cy="1499989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44EDF37B-1861-8308-1FA1-4F1F0C09D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92696"/>
            <a:ext cx="11916494" cy="1037584"/>
          </a:xfrm>
          <a:prstGeom prst="rect">
            <a:avLst/>
          </a:prstGeom>
        </p:spPr>
      </p:pic>
      <p:sp>
        <p:nvSpPr>
          <p:cNvPr id="33" name="Retângulo 32">
            <a:extLst>
              <a:ext uri="{FF2B5EF4-FFF2-40B4-BE49-F238E27FC236}">
                <a16:creationId xmlns:a16="http://schemas.microsoft.com/office/drawing/2014/main" id="{CEC85455-F86D-E624-B34C-08B777456C48}"/>
              </a:ext>
            </a:extLst>
          </p:cNvPr>
          <p:cNvSpPr/>
          <p:nvPr/>
        </p:nvSpPr>
        <p:spPr>
          <a:xfrm>
            <a:off x="119336" y="692696"/>
            <a:ext cx="11916494" cy="9758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F84BE61A-3296-86B9-0628-8DA1B1624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67" y="2076257"/>
            <a:ext cx="3990775" cy="16812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8F85910C-5484-E4EB-0B82-228F184AB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024" y="3890206"/>
            <a:ext cx="2725839" cy="1639770"/>
          </a:xfrm>
          <a:prstGeom prst="rect">
            <a:avLst/>
          </a:prstGeom>
        </p:spPr>
      </p:pic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DFADD25E-4CD1-5C2E-F4DF-00A93EA9E5FC}"/>
              </a:ext>
            </a:extLst>
          </p:cNvPr>
          <p:cNvCxnSpPr>
            <a:cxnSpLocks/>
          </p:cNvCxnSpPr>
          <p:nvPr/>
        </p:nvCxnSpPr>
        <p:spPr>
          <a:xfrm>
            <a:off x="5591944" y="1521152"/>
            <a:ext cx="0" cy="2483912"/>
          </a:xfrm>
          <a:prstGeom prst="line">
            <a:avLst/>
          </a:prstGeom>
          <a:ln w="57150">
            <a:solidFill>
              <a:srgbClr val="4D9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m 44">
            <a:extLst>
              <a:ext uri="{FF2B5EF4-FFF2-40B4-BE49-F238E27FC236}">
                <a16:creationId xmlns:a16="http://schemas.microsoft.com/office/drawing/2014/main" id="{502ADADF-B64A-E990-B3AD-B2DB21E4FE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951" y="1859987"/>
            <a:ext cx="2432102" cy="1686257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F8129F43-D68F-154D-A05D-3AB59CB547A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924" b="1"/>
          <a:stretch>
            <a:fillRect/>
          </a:stretch>
        </p:blipFill>
        <p:spPr>
          <a:xfrm>
            <a:off x="7543555" y="3597618"/>
            <a:ext cx="4492275" cy="1696304"/>
          </a:xfrm>
          <a:prstGeom prst="rect">
            <a:avLst/>
          </a:prstGeom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id="{B1BBC28C-BEFF-8D25-3AF5-64D853D12C2C}"/>
              </a:ext>
            </a:extLst>
          </p:cNvPr>
          <p:cNvSpPr txBox="1"/>
          <p:nvPr/>
        </p:nvSpPr>
        <p:spPr>
          <a:xfrm>
            <a:off x="125517" y="5811361"/>
            <a:ext cx="8904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u="sng" dirty="0">
                <a:solidFill>
                  <a:srgbClr val="FF0000"/>
                </a:solidFill>
              </a:rPr>
              <a:t>Recado Final</a:t>
            </a:r>
            <a:r>
              <a:rPr lang="pt-BR" sz="2000" dirty="0">
                <a:solidFill>
                  <a:srgbClr val="FF0000"/>
                </a:solidFill>
              </a:rPr>
              <a:t>: </a:t>
            </a:r>
            <a:r>
              <a:rPr lang="pt-BR" sz="2000" b="1" dirty="0">
                <a:solidFill>
                  <a:srgbClr val="FF0000"/>
                </a:solidFill>
              </a:rPr>
              <a:t>Se possível, converse e troque ideias com a comunidade vizinha ao novo Espaço Esportivo Comunitário. Ouvi-los é fundamental!</a:t>
            </a: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8DA75C7F-E2C9-E2A9-5BF7-E1038F174278}"/>
              </a:ext>
            </a:extLst>
          </p:cNvPr>
          <p:cNvCxnSpPr>
            <a:cxnSpLocks/>
          </p:cNvCxnSpPr>
          <p:nvPr/>
        </p:nvCxnSpPr>
        <p:spPr>
          <a:xfrm>
            <a:off x="3443291" y="1565842"/>
            <a:ext cx="0" cy="711030"/>
          </a:xfrm>
          <a:prstGeom prst="line">
            <a:avLst/>
          </a:prstGeom>
          <a:ln w="57150">
            <a:solidFill>
              <a:srgbClr val="4D9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51F38067-4FE5-B1E5-76DC-E3DC11197863}"/>
              </a:ext>
            </a:extLst>
          </p:cNvPr>
          <p:cNvCxnSpPr>
            <a:cxnSpLocks/>
          </p:cNvCxnSpPr>
          <p:nvPr/>
        </p:nvCxnSpPr>
        <p:spPr>
          <a:xfrm>
            <a:off x="10294374" y="1684654"/>
            <a:ext cx="0" cy="2464426"/>
          </a:xfrm>
          <a:prstGeom prst="line">
            <a:avLst/>
          </a:prstGeom>
          <a:ln w="57150">
            <a:solidFill>
              <a:srgbClr val="4D9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1B99E3C0-D5BF-5A7F-8D0C-8E1432B56AFE}"/>
              </a:ext>
            </a:extLst>
          </p:cNvPr>
          <p:cNvCxnSpPr>
            <a:cxnSpLocks/>
          </p:cNvCxnSpPr>
          <p:nvPr/>
        </p:nvCxnSpPr>
        <p:spPr>
          <a:xfrm>
            <a:off x="7824192" y="1456984"/>
            <a:ext cx="0" cy="819888"/>
          </a:xfrm>
          <a:prstGeom prst="line">
            <a:avLst/>
          </a:prstGeom>
          <a:ln w="57150">
            <a:solidFill>
              <a:srgbClr val="4D9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37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60CEF-89B8-17DA-5292-05897BA2A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273676F-3C0B-BF5A-8E8F-E01804F61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54" y="234208"/>
            <a:ext cx="5540381" cy="232414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9D173AA-038B-EE6E-7CB3-2C3409361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8" y="3273815"/>
            <a:ext cx="5690586" cy="20297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A3E7667E-297D-AA98-12BA-92E94C8E1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698" y="3185004"/>
            <a:ext cx="2954282" cy="2063046"/>
          </a:xfrm>
          <a:prstGeom prst="rect">
            <a:avLst/>
          </a:prstGeom>
        </p:spPr>
      </p:pic>
      <p:sp>
        <p:nvSpPr>
          <p:cNvPr id="37" name="Chave Esquerda 36">
            <a:extLst>
              <a:ext uri="{FF2B5EF4-FFF2-40B4-BE49-F238E27FC236}">
                <a16:creationId xmlns:a16="http://schemas.microsoft.com/office/drawing/2014/main" id="{B9398B2B-24DE-4871-33E3-26E3162331D2}"/>
              </a:ext>
            </a:extLst>
          </p:cNvPr>
          <p:cNvSpPr/>
          <p:nvPr/>
        </p:nvSpPr>
        <p:spPr>
          <a:xfrm rot="5400000">
            <a:off x="4439602" y="-1005479"/>
            <a:ext cx="357192" cy="8517752"/>
          </a:xfrm>
          <a:prstGeom prst="leftBrace">
            <a:avLst>
              <a:gd name="adj1" fmla="val 8333"/>
              <a:gd name="adj2" fmla="val 510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7580C3A7-6E51-3F03-99CA-AE328421C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225136" y="2519139"/>
            <a:ext cx="576168" cy="49639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CFAEF2E-4163-FED6-CAEF-5D7BFFF8FF77}"/>
              </a:ext>
            </a:extLst>
          </p:cNvPr>
          <p:cNvSpPr txBox="1"/>
          <p:nvPr/>
        </p:nvSpPr>
        <p:spPr>
          <a:xfrm>
            <a:off x="607143" y="5248050"/>
            <a:ext cx="5078646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000" dirty="0">
                <a:solidFill>
                  <a:schemeClr val="tx1"/>
                </a:solidFill>
              </a:rPr>
              <a:t>Para que a CGU consolide dados na base nacional do projeto. </a:t>
            </a:r>
            <a:r>
              <a:rPr lang="pt-BR" sz="2000" dirty="0">
                <a:solidFill>
                  <a:srgbClr val="FF0000"/>
                </a:solidFill>
              </a:rPr>
              <a:t>Não é um pedido de providências para a CGU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637AA0-24C5-FD1A-1AAC-749ADEAE1AA4}"/>
              </a:ext>
            </a:extLst>
          </p:cNvPr>
          <p:cNvSpPr txBox="1"/>
          <p:nvPr/>
        </p:nvSpPr>
        <p:spPr>
          <a:xfrm>
            <a:off x="5928915" y="5100298"/>
            <a:ext cx="3014065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000" b="1"/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pt-BR" dirty="0"/>
              <a:t>Para informar os achados e solicitar providências ao </a:t>
            </a:r>
            <a:r>
              <a:rPr lang="pt-BR" dirty="0">
                <a:solidFill>
                  <a:srgbClr val="FF0000"/>
                </a:solidFill>
              </a:rPr>
              <a:t>gestor municipal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A365E8D-C240-4B90-3BEC-D966D21447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2037" y="1401280"/>
            <a:ext cx="4181840" cy="113234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C0E5607-030C-82D5-2C7F-F049833B042F}"/>
              </a:ext>
            </a:extLst>
          </p:cNvPr>
          <p:cNvSpPr txBox="1"/>
          <p:nvPr/>
        </p:nvSpPr>
        <p:spPr>
          <a:xfrm>
            <a:off x="8114093" y="857671"/>
            <a:ext cx="74823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000" b="1"/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pt-BR" sz="3600" dirty="0"/>
              <a:t>1º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54C39-ED13-38D7-1477-7438C76A9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F5A1A12-6B13-F6D5-B762-2D2D8B94286D}"/>
              </a:ext>
            </a:extLst>
          </p:cNvPr>
          <p:cNvSpPr/>
          <p:nvPr/>
        </p:nvSpPr>
        <p:spPr>
          <a:xfrm>
            <a:off x="184980" y="631886"/>
            <a:ext cx="9014789" cy="6130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3F0F0859-7A36-E78F-0033-253211A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156" y="4456988"/>
            <a:ext cx="3257515" cy="2108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AE2C449-7C8D-33D2-B69C-A00E58C0533C}"/>
              </a:ext>
            </a:extLst>
          </p:cNvPr>
          <p:cNvSpPr txBox="1"/>
          <p:nvPr/>
        </p:nvSpPr>
        <p:spPr>
          <a:xfrm>
            <a:off x="6631810" y="2754983"/>
            <a:ext cx="3785921" cy="45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200" b="1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 Conselho preenche</a:t>
            </a:r>
            <a:endParaRPr lang="pt-BR" sz="2200" kern="100" dirty="0">
              <a:solidFill>
                <a:srgbClr val="C000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1FD62A2-3FC0-3050-8CF8-F0EF27BFC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46415" y="3822006"/>
            <a:ext cx="476172" cy="41024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2B34F23-EBCC-B950-BB00-3DDE57BCB35D}"/>
              </a:ext>
            </a:extLst>
          </p:cNvPr>
          <p:cNvSpPr txBox="1"/>
          <p:nvPr/>
        </p:nvSpPr>
        <p:spPr>
          <a:xfrm>
            <a:off x="272065" y="665504"/>
            <a:ext cx="9199594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8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O Conselho realiza </a:t>
            </a:r>
            <a:r>
              <a:rPr lang="pt-BR" sz="2800" b="1" u="sng" kern="100" dirty="0">
                <a:ea typeface="Aptos" panose="020B0004020202020204" pitchFamily="34" charset="0"/>
                <a:cs typeface="Times New Roman" panose="02020603050405020304" pitchFamily="18" charset="0"/>
              </a:rPr>
              <a:t>outras ações de controle </a:t>
            </a:r>
            <a:r>
              <a:rPr lang="pt-BR" sz="28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(visitas ao EEC)</a:t>
            </a:r>
            <a:endParaRPr lang="pt-BR" sz="2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E342633-FE54-245F-C61D-E90C504241BE}"/>
              </a:ext>
            </a:extLst>
          </p:cNvPr>
          <p:cNvSpPr/>
          <p:nvPr/>
        </p:nvSpPr>
        <p:spPr>
          <a:xfrm>
            <a:off x="6741610" y="2698853"/>
            <a:ext cx="3785921" cy="626422"/>
          </a:xfrm>
          <a:prstGeom prst="ellipse">
            <a:avLst/>
          </a:prstGeom>
          <a:noFill/>
          <a:ln w="1397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D1C197BB-F5A5-A995-1B04-862056D8F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78" y="2258068"/>
            <a:ext cx="3678299" cy="12006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FBFB56C-207A-0BA2-039C-82B9CC79F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998" y="2348652"/>
            <a:ext cx="3575729" cy="1499989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8A6FC419-5B53-56E5-BB5E-F278B9B75850}"/>
              </a:ext>
            </a:extLst>
          </p:cNvPr>
          <p:cNvSpPr txBox="1"/>
          <p:nvPr/>
        </p:nvSpPr>
        <p:spPr>
          <a:xfrm>
            <a:off x="158501" y="1537319"/>
            <a:ext cx="99545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no site do projeto – planeja e realiza a nova ação de controle (visita)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4BDD0771-2DCC-77CB-6DBE-CAE152BBF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501" y="4899145"/>
            <a:ext cx="4874471" cy="1666755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C3889407-4444-37EE-954E-D850FA25DED3}"/>
              </a:ext>
            </a:extLst>
          </p:cNvPr>
          <p:cNvSpPr txBox="1"/>
          <p:nvPr/>
        </p:nvSpPr>
        <p:spPr>
          <a:xfrm>
            <a:off x="8290487" y="5271809"/>
            <a:ext cx="3785921" cy="45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200" b="1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 Conselho preenche</a:t>
            </a:r>
            <a:endParaRPr lang="pt-BR" sz="2200" kern="100" dirty="0">
              <a:solidFill>
                <a:srgbClr val="C000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53CE66FE-C49C-EB60-BAC8-536E6F9DD67E}"/>
              </a:ext>
            </a:extLst>
          </p:cNvPr>
          <p:cNvSpPr/>
          <p:nvPr/>
        </p:nvSpPr>
        <p:spPr>
          <a:xfrm>
            <a:off x="8335671" y="5234583"/>
            <a:ext cx="3785921" cy="626422"/>
          </a:xfrm>
          <a:prstGeom prst="ellipse">
            <a:avLst/>
          </a:prstGeom>
          <a:noFill/>
          <a:ln w="1397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have Direita 30">
            <a:extLst>
              <a:ext uri="{FF2B5EF4-FFF2-40B4-BE49-F238E27FC236}">
                <a16:creationId xmlns:a16="http://schemas.microsoft.com/office/drawing/2014/main" id="{0B0A244C-D21F-A8BF-4310-434C3229786B}"/>
              </a:ext>
            </a:extLst>
          </p:cNvPr>
          <p:cNvSpPr/>
          <p:nvPr/>
        </p:nvSpPr>
        <p:spPr>
          <a:xfrm rot="5400000">
            <a:off x="4816645" y="302226"/>
            <a:ext cx="693927" cy="8072320"/>
          </a:xfrm>
          <a:prstGeom prst="rightBrace">
            <a:avLst>
              <a:gd name="adj1" fmla="val 8333"/>
              <a:gd name="adj2" fmla="val 52281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C1ACB14-0315-103D-E4E9-AA2EF73576FB}"/>
              </a:ext>
            </a:extLst>
          </p:cNvPr>
          <p:cNvSpPr txBox="1"/>
          <p:nvPr/>
        </p:nvSpPr>
        <p:spPr>
          <a:xfrm>
            <a:off x="1127448" y="26689"/>
            <a:ext cx="74823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000" b="1"/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pt-BR" sz="3600" dirty="0"/>
              <a:t>2º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23" grpId="0"/>
      <p:bldP spid="28" grpId="0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A0CAD-A0F7-0628-16D6-90ADFC3B7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31889C08-B944-751B-BB38-3EEDD93A4AC2}"/>
              </a:ext>
            </a:extLst>
          </p:cNvPr>
          <p:cNvSpPr txBox="1"/>
          <p:nvPr/>
        </p:nvSpPr>
        <p:spPr>
          <a:xfrm>
            <a:off x="767408" y="1281148"/>
            <a:ext cx="7743959" cy="26161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ts val="600"/>
              </a:spcBef>
              <a:defRPr sz="2400" b="1" kern="10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defRPr>
            </a:lvl1pPr>
            <a:lvl2pPr marL="800100" lvl="1" indent="-342900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 sz="2400" b="1" kern="10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defRPr>
            </a:lvl2pPr>
          </a:lstStyle>
          <a:p>
            <a:r>
              <a:rPr lang="pt-BR" dirty="0"/>
              <a:t>Como fiscalizar a obra do espaço esportivo comunitário? </a:t>
            </a:r>
            <a:r>
              <a:rPr lang="pt-BR" b="0" dirty="0"/>
              <a:t>Cartilhas</a:t>
            </a:r>
          </a:p>
          <a:p>
            <a:r>
              <a:rPr lang="pt-BR" b="0" dirty="0"/>
              <a:t>Roteiros</a:t>
            </a:r>
          </a:p>
          <a:p>
            <a:r>
              <a:rPr lang="pt-BR" b="0" dirty="0"/>
              <a:t>Vídeos</a:t>
            </a:r>
          </a:p>
          <a:p>
            <a:r>
              <a:rPr lang="pt-BR" b="0" dirty="0"/>
              <a:t>Modelo de Relatório do Controle Social</a:t>
            </a:r>
          </a:p>
          <a:p>
            <a:r>
              <a:rPr lang="pt-BR" b="0" dirty="0"/>
              <a:t>Modelos de </a:t>
            </a:r>
            <a:r>
              <a:rPr lang="pt-BR" b="0" dirty="0" err="1"/>
              <a:t>Oficios</a:t>
            </a:r>
            <a:r>
              <a:rPr lang="pt-BR" b="0" dirty="0"/>
              <a:t>...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07F4D1F-A02C-D14A-F6FF-554AC5A46681}"/>
              </a:ext>
            </a:extLst>
          </p:cNvPr>
          <p:cNvSpPr txBox="1"/>
          <p:nvPr/>
        </p:nvSpPr>
        <p:spPr>
          <a:xfrm>
            <a:off x="767408" y="5392910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accent1">
                    <a:lumMod val="75000"/>
                  </a:schemeClr>
                </a:solidFill>
              </a:rPr>
              <a:t>Do que mais vocês precisam?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108686E-44CC-2E7E-277F-2DE8131497A1}"/>
              </a:ext>
            </a:extLst>
          </p:cNvPr>
          <p:cNvSpPr txBox="1"/>
          <p:nvPr/>
        </p:nvSpPr>
        <p:spPr>
          <a:xfrm>
            <a:off x="294455" y="4169693"/>
            <a:ext cx="11897545" cy="950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200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 o </a:t>
            </a:r>
            <a:r>
              <a:rPr lang="pt-BR" sz="2200" b="1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projeto continua</a:t>
            </a:r>
            <a:r>
              <a:rPr lang="pt-BR" sz="2200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  <a:r>
              <a:rPr lang="pt-BR" sz="2200" b="1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2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2200" b="1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CGU </a:t>
            </a:r>
            <a:r>
              <a:rPr lang="pt-BR" sz="22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manterá a</a:t>
            </a:r>
            <a:r>
              <a:rPr lang="pt-BR" sz="2200" b="1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comunicação direta </a:t>
            </a:r>
            <a:r>
              <a:rPr lang="pt-BR" sz="2200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com os participantes do Projeto</a:t>
            </a:r>
            <a:r>
              <a:rPr lang="pt-BR" sz="2200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  <a:endParaRPr lang="pt-BR" sz="2200" kern="100" dirty="0">
              <a:solidFill>
                <a:srgbClr val="C000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048D219-65DB-8C61-9168-95803A63EEBA}"/>
              </a:ext>
            </a:extLst>
          </p:cNvPr>
          <p:cNvSpPr txBox="1"/>
          <p:nvPr/>
        </p:nvSpPr>
        <p:spPr>
          <a:xfrm>
            <a:off x="1126545" y="6157797"/>
            <a:ext cx="593598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79375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Arial"/>
                <a:ea typeface="MS PGothic"/>
                <a:cs typeface="Arial"/>
              </a:rPr>
              <a:t>Em breve você receberá o link do </a:t>
            </a:r>
            <a:r>
              <a:rPr lang="pt-BR" sz="2000" b="1" dirty="0">
                <a:latin typeface="Arial"/>
                <a:ea typeface="MS PGothic"/>
                <a:cs typeface="Arial"/>
              </a:rPr>
              <a:t>site do projeto</a:t>
            </a:r>
            <a:r>
              <a:rPr lang="pt-BR" sz="2000" dirty="0">
                <a:latin typeface="Arial"/>
                <a:ea typeface="MS PGothic"/>
                <a:cs typeface="Arial"/>
              </a:rPr>
              <a:t>! 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DDA529A-9F7E-37C7-2E84-F45D42B20CCE}"/>
              </a:ext>
            </a:extLst>
          </p:cNvPr>
          <p:cNvSpPr txBox="1"/>
          <p:nvPr/>
        </p:nvSpPr>
        <p:spPr>
          <a:xfrm>
            <a:off x="468262" y="393151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/>
                <a:ea typeface="MS PGothic"/>
                <a:cs typeface="Arial"/>
              </a:rPr>
              <a:t>SITE DO PROJETO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1FC2F84-6DF7-DC37-E88C-E56225FB7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900" y="176248"/>
            <a:ext cx="1290638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BCA9B-96B8-012B-99B0-AD50C1F13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3F2ACE2-E0E8-C54A-42C9-7BCE275C98C0}"/>
              </a:ext>
            </a:extLst>
          </p:cNvPr>
          <p:cNvSpPr txBox="1"/>
          <p:nvPr/>
        </p:nvSpPr>
        <p:spPr>
          <a:xfrm>
            <a:off x="494199" y="443065"/>
            <a:ext cx="982204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3200" b="1">
                <a:solidFill>
                  <a:schemeClr val="accent1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pt-BR" altLang="pt-BR" sz="2800" dirty="0"/>
              <a:t>O CONTROLE DA EFETIVIDADE DA POLÍTICA PÚBLICA</a:t>
            </a:r>
            <a:endParaRPr lang="pt-BR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354F01-93E3-E98F-D702-FAF0B6527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93" y="1329716"/>
            <a:ext cx="5322708" cy="313076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1B9EC69-B80B-41CA-39B8-7A64358B68B6}"/>
              </a:ext>
            </a:extLst>
          </p:cNvPr>
          <p:cNvSpPr txBox="1"/>
          <p:nvPr/>
        </p:nvSpPr>
        <p:spPr>
          <a:xfrm>
            <a:off x="860905" y="4568276"/>
            <a:ext cx="932460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/>
              <a:t>Ação do Plano Juventude Negra Viva – PJNV </a:t>
            </a:r>
            <a:r>
              <a:rPr lang="pt-BR" sz="2200" dirty="0"/>
              <a:t>que tem a finalidade de </a:t>
            </a:r>
            <a:r>
              <a:rPr lang="pt-BR" sz="2200" u="sng" dirty="0"/>
              <a:t>enfrentar e reduzir a violência </a:t>
            </a:r>
            <a:r>
              <a:rPr lang="pt-BR" sz="2200" dirty="0"/>
              <a:t>letal e as demais </a:t>
            </a:r>
            <a:r>
              <a:rPr lang="pt-BR" sz="2400" b="1" dirty="0"/>
              <a:t>vulnerabilidades sociais</a:t>
            </a:r>
            <a:r>
              <a:rPr lang="pt-BR" sz="2200" dirty="0"/>
              <a:t>, decorrentes do racismo, que afetam </a:t>
            </a:r>
            <a:r>
              <a:rPr lang="pt-BR" sz="2200" u="sng" dirty="0"/>
              <a:t>a juventude negra</a:t>
            </a:r>
          </a:p>
          <a:p>
            <a:pPr algn="ctr"/>
            <a:endParaRPr lang="pt-BR" sz="2200" u="sng" dirty="0"/>
          </a:p>
          <a:p>
            <a:pPr algn="ctr"/>
            <a:r>
              <a:rPr lang="pt-BR" sz="2200" u="sng" dirty="0">
                <a:solidFill>
                  <a:srgbClr val="FF0000"/>
                </a:solidFill>
              </a:rPr>
              <a:t>COMO VERIFICAR A EFETIVIDADE / BENEFÍCIO CONCRETO?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9E76604-BED7-1C15-9E31-A2DCB11C3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193" y="1354844"/>
            <a:ext cx="4880620" cy="307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BCA9B-96B8-012B-99B0-AD50C1F13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3F2ACE2-E0E8-C54A-42C9-7BCE275C98C0}"/>
              </a:ext>
            </a:extLst>
          </p:cNvPr>
          <p:cNvSpPr txBox="1"/>
          <p:nvPr/>
        </p:nvSpPr>
        <p:spPr>
          <a:xfrm>
            <a:off x="193516" y="234923"/>
            <a:ext cx="982204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3200" b="1">
                <a:solidFill>
                  <a:schemeClr val="accent1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altLang="pt-BR" sz="2400" dirty="0"/>
              <a:t>O CONTROLE DA EFETIVIDADE DA POLÍTICA PÚBLICA</a:t>
            </a:r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354F01-93E3-E98F-D702-FAF0B6527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16" y="921544"/>
            <a:ext cx="2379367" cy="139951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9E76604-BED7-1C15-9E31-A2DCB11C3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026" y="1443969"/>
            <a:ext cx="1889151" cy="119068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E22CEAF-6F40-9CD5-E847-E1E3754C6A43}"/>
              </a:ext>
            </a:extLst>
          </p:cNvPr>
          <p:cNvSpPr txBox="1"/>
          <p:nvPr/>
        </p:nvSpPr>
        <p:spPr>
          <a:xfrm>
            <a:off x="2775454" y="996327"/>
            <a:ext cx="8608433" cy="45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pt-BR" sz="22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Quais as ações de s</a:t>
            </a:r>
            <a:r>
              <a:rPr lang="pt-BR" sz="2200" b="1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egurança pública no EEC? </a:t>
            </a:r>
            <a:endParaRPr lang="pt-BR" sz="2200" u="sng" kern="100" dirty="0">
              <a:solidFill>
                <a:srgbClr val="C000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58D70B-BDAD-C6A0-1F8B-79BB91F0CD9A}"/>
              </a:ext>
            </a:extLst>
          </p:cNvPr>
          <p:cNvSpPr txBox="1"/>
          <p:nvPr/>
        </p:nvSpPr>
        <p:spPr>
          <a:xfrm>
            <a:off x="2775454" y="1537761"/>
            <a:ext cx="6425671" cy="45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pt-BR" sz="2200" b="1" u="sng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Como será a iluminação </a:t>
            </a:r>
            <a:r>
              <a:rPr lang="pt-BR" sz="2200" b="1" u="sng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pública do EEC</a:t>
            </a:r>
            <a:r>
              <a:rPr lang="pt-BR" sz="2200" b="1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(horários)?</a:t>
            </a:r>
            <a:endParaRPr lang="pt-BR" sz="2200" kern="100" dirty="0">
              <a:solidFill>
                <a:srgbClr val="C000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58F46A8-B488-AC8D-30E3-DC1FFAB3C512}"/>
              </a:ext>
            </a:extLst>
          </p:cNvPr>
          <p:cNvSpPr txBox="1"/>
          <p:nvPr/>
        </p:nvSpPr>
        <p:spPr>
          <a:xfrm>
            <a:off x="2775454" y="2097344"/>
            <a:ext cx="6991882" cy="45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pt-BR" sz="22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Há previsão de disponibilização de materiais esportivos?</a:t>
            </a:r>
            <a:endParaRPr lang="pt-BR" sz="2200" kern="100" dirty="0">
              <a:solidFill>
                <a:srgbClr val="C000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7D3F9DC-5583-5C3D-A305-CA9099F43427}"/>
              </a:ext>
            </a:extLst>
          </p:cNvPr>
          <p:cNvSpPr txBox="1"/>
          <p:nvPr/>
        </p:nvSpPr>
        <p:spPr>
          <a:xfrm>
            <a:off x="2775454" y="2629062"/>
            <a:ext cx="8608433" cy="45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pt-BR" sz="2200" b="1" u="sng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Quais procedimentos para manutenção, conservação e limpeza do EEC?</a:t>
            </a:r>
            <a:endParaRPr lang="pt-BR" sz="2200" u="sng" kern="100" dirty="0">
              <a:solidFill>
                <a:srgbClr val="C000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3606C12-CED9-C0F6-6C9A-42BB1C6AB674}"/>
              </a:ext>
            </a:extLst>
          </p:cNvPr>
          <p:cNvSpPr txBox="1"/>
          <p:nvPr/>
        </p:nvSpPr>
        <p:spPr>
          <a:xfrm>
            <a:off x="2775454" y="4329960"/>
            <a:ext cx="6425671" cy="45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pt-BR" sz="22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Há regras para utilização do EEC?</a:t>
            </a:r>
            <a:endParaRPr lang="pt-BR" sz="2200" kern="100" dirty="0">
              <a:solidFill>
                <a:srgbClr val="C000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5DB4ED3-89A1-A777-9C06-671751784172}"/>
              </a:ext>
            </a:extLst>
          </p:cNvPr>
          <p:cNvSpPr txBox="1"/>
          <p:nvPr/>
        </p:nvSpPr>
        <p:spPr>
          <a:xfrm>
            <a:off x="2775454" y="3813823"/>
            <a:ext cx="8991890" cy="417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pt-BR" sz="22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Quem é o gestor do EEC? Com quem a comunidade deve falar sobre o EEC?</a:t>
            </a:r>
            <a:endParaRPr lang="pt-BR" sz="2200" kern="100" dirty="0">
              <a:solidFill>
                <a:srgbClr val="C000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03A89C6-0222-D195-CA17-DF15D6CCB8CC}"/>
              </a:ext>
            </a:extLst>
          </p:cNvPr>
          <p:cNvSpPr txBox="1"/>
          <p:nvPr/>
        </p:nvSpPr>
        <p:spPr>
          <a:xfrm>
            <a:off x="2775454" y="4834246"/>
            <a:ext cx="8991890" cy="671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pt-BR" sz="22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Há parcerias com instituições para fomentar o uso do EEC? </a:t>
            </a:r>
            <a:endParaRPr lang="pt-BR" sz="2200" kern="100" dirty="0">
              <a:solidFill>
                <a:srgbClr val="C000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1B9EC69-B80B-41CA-39B8-7A64358B68B6}"/>
              </a:ext>
            </a:extLst>
          </p:cNvPr>
          <p:cNvSpPr txBox="1"/>
          <p:nvPr/>
        </p:nvSpPr>
        <p:spPr>
          <a:xfrm>
            <a:off x="218866" y="2637070"/>
            <a:ext cx="23793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u="sng" dirty="0">
                <a:solidFill>
                  <a:schemeClr val="accent1">
                    <a:lumMod val="50000"/>
                  </a:schemeClr>
                </a:solidFill>
              </a:rPr>
              <a:t>Questões relacionadas ao alcance da efetividade dos espaços esportivos comunitários (</a:t>
            </a:r>
            <a:r>
              <a:rPr lang="pt-BR" sz="2000" u="sng" dirty="0" err="1">
                <a:solidFill>
                  <a:schemeClr val="accent1">
                    <a:lumMod val="50000"/>
                  </a:schemeClr>
                </a:solidFill>
              </a:rPr>
              <a:t>EECs</a:t>
            </a:r>
            <a:r>
              <a:rPr lang="pt-BR" sz="2000" u="sng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656C527-4C7F-DE36-AC9F-DDED45C732CF}"/>
              </a:ext>
            </a:extLst>
          </p:cNvPr>
          <p:cNvSpPr txBox="1"/>
          <p:nvPr/>
        </p:nvSpPr>
        <p:spPr>
          <a:xfrm>
            <a:off x="2775454" y="3221442"/>
            <a:ext cx="6425671" cy="45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pt-BR" sz="2200" b="1" u="sng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Há disponibilização de internet – gratuita?</a:t>
            </a:r>
            <a:endParaRPr lang="pt-BR" sz="2200" u="sng" kern="100" dirty="0">
              <a:solidFill>
                <a:srgbClr val="C000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78C3D5-02A7-8A61-B350-F7D0B5B8C25B}"/>
              </a:ext>
            </a:extLst>
          </p:cNvPr>
          <p:cNvSpPr txBox="1"/>
          <p:nvPr/>
        </p:nvSpPr>
        <p:spPr>
          <a:xfrm>
            <a:off x="113882" y="5531866"/>
            <a:ext cx="9600510" cy="9834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pt-BR" sz="24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Os </a:t>
            </a:r>
            <a:r>
              <a:rPr lang="pt-BR" sz="2400" b="1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agentes que atuarão na segurança e na gestão do EEC foram capacitados </a:t>
            </a:r>
            <a:r>
              <a:rPr lang="pt-BR" sz="24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em  </a:t>
            </a:r>
            <a:r>
              <a:rPr lang="pt-BR" sz="28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Educação para as Relações </a:t>
            </a:r>
            <a:r>
              <a:rPr lang="pt-BR" sz="2800" b="1" kern="100" dirty="0" err="1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Etnico-Raciais</a:t>
            </a:r>
            <a:r>
              <a:rPr lang="pt-BR" sz="28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pt-BR" sz="2400" b="1" kern="100" dirty="0">
                <a:solidFill>
                  <a:srgbClr val="C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ERER)?</a:t>
            </a:r>
            <a:endParaRPr lang="pt-BR" sz="2200" kern="100" dirty="0">
              <a:solidFill>
                <a:srgbClr val="C000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3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AB7E0-3C36-3DA6-E6AB-5B5FABF3E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DE5A352-4966-05A2-E1FF-E575B40D5B52}"/>
              </a:ext>
            </a:extLst>
          </p:cNvPr>
          <p:cNvSpPr txBox="1"/>
          <p:nvPr/>
        </p:nvSpPr>
        <p:spPr>
          <a:xfrm>
            <a:off x="3015272" y="1306729"/>
            <a:ext cx="8483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>
              <a:spcBef>
                <a:spcPts val="900"/>
              </a:spcBef>
              <a:defRPr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Que tal o conselho fomentar 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audiências públicas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para construção de um 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Plano de Utilização do EEC?</a:t>
            </a:r>
            <a:endParaRPr lang="pt-BR" sz="2400" u="sng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5C5AB04-6F10-4C49-B5CE-5F293B9AB13A}"/>
              </a:ext>
            </a:extLst>
          </p:cNvPr>
          <p:cNvSpPr txBox="1"/>
          <p:nvPr/>
        </p:nvSpPr>
        <p:spPr>
          <a:xfrm>
            <a:off x="450018" y="304306"/>
            <a:ext cx="6152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Como buscar respostas às questões?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AC427E-71D3-C07F-E280-5C57A7EAEC5B}"/>
              </a:ext>
            </a:extLst>
          </p:cNvPr>
          <p:cNvSpPr txBox="1"/>
          <p:nvPr/>
        </p:nvSpPr>
        <p:spPr>
          <a:xfrm>
            <a:off x="4403684" y="3674007"/>
            <a:ext cx="6358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2pPr marL="342900" lvl="1" algn="ctr">
              <a:spcBef>
                <a:spcPts val="900"/>
              </a:spcBef>
              <a:defRPr sz="2400"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</a:lstStyle>
          <a:p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Vídeo: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Modelo prático de Audiência Pública para a construção coletiva do Plano de Utilização do EEC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46622E77-CFC1-9A2C-9B10-099D0DFEF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091" y="2362126"/>
            <a:ext cx="800496" cy="71258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335A8BDF-C6D3-3BEE-01D3-5AFD70FE4534}"/>
              </a:ext>
            </a:extLst>
          </p:cNvPr>
          <p:cNvSpPr txBox="1"/>
          <p:nvPr/>
        </p:nvSpPr>
        <p:spPr>
          <a:xfrm>
            <a:off x="4403684" y="2403634"/>
            <a:ext cx="39997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2pPr marL="342900" lvl="1" algn="ctr">
              <a:spcBef>
                <a:spcPts val="900"/>
              </a:spcBef>
              <a:defRPr sz="2400"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</a:lstStyle>
          <a:p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Vídeo: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Audiências Públicas: Mobilize, Ouça e Transforme!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21FC607-A01F-9888-3016-B0B88131023D}"/>
              </a:ext>
            </a:extLst>
          </p:cNvPr>
          <p:cNvSpPr txBox="1"/>
          <p:nvPr/>
        </p:nvSpPr>
        <p:spPr>
          <a:xfrm>
            <a:off x="4403684" y="4944380"/>
            <a:ext cx="55995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2pPr marL="342900" lvl="1" algn="ctr">
              <a:spcBef>
                <a:spcPts val="900"/>
              </a:spcBef>
              <a:defRPr sz="2400"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</a:lstStyle>
          <a:p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Vídeo: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Modelo Prático de Audiência Pública para contextos mais específicos 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63DB360A-40B4-6D6A-FD9E-C17ED2EFB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1789">
            <a:off x="428006" y="1953829"/>
            <a:ext cx="2728946" cy="33147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6A2B2CD-DB4B-DE73-C1D4-4ED0B4CDB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091" y="3651647"/>
            <a:ext cx="800496" cy="71258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3ECE41D-7697-020A-D57F-C57D2072A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091" y="4941168"/>
            <a:ext cx="800496" cy="71258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9138960-80A6-6300-1DDB-4B9C473ABE21}"/>
              </a:ext>
            </a:extLst>
          </p:cNvPr>
          <p:cNvSpPr txBox="1"/>
          <p:nvPr/>
        </p:nvSpPr>
        <p:spPr>
          <a:xfrm>
            <a:off x="964314" y="6009025"/>
            <a:ext cx="593598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79375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Arial"/>
                <a:ea typeface="MS PGothic"/>
                <a:cs typeface="Arial"/>
              </a:rPr>
              <a:t>Em breve você receberá o link do </a:t>
            </a:r>
            <a:r>
              <a:rPr lang="pt-BR" sz="2000" b="1" dirty="0">
                <a:latin typeface="Arial"/>
                <a:ea typeface="MS PGothic"/>
                <a:cs typeface="Arial"/>
              </a:rPr>
              <a:t>site do projeto</a:t>
            </a:r>
            <a:r>
              <a:rPr lang="pt-BR" sz="2000" dirty="0">
                <a:latin typeface="Arial"/>
                <a:ea typeface="MS PGothic"/>
                <a:cs typeface="Arial"/>
              </a:rPr>
              <a:t>! 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9A42721-A106-5A00-DAFF-BB4341778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133" y="5659419"/>
            <a:ext cx="1290638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8" grpId="0"/>
      <p:bldP spid="29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73F9375-D23E-A941-605D-8303104C4189}"/>
              </a:ext>
            </a:extLst>
          </p:cNvPr>
          <p:cNvSpPr txBox="1"/>
          <p:nvPr/>
        </p:nvSpPr>
        <p:spPr>
          <a:xfrm>
            <a:off x="-78600" y="6041878"/>
            <a:ext cx="1037709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3200" b="1">
                <a:solidFill>
                  <a:schemeClr val="accent1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FF0000"/>
                </a:solidFill>
              </a:rPr>
              <a:t>Vamos nos unir para fomentar a execução de políticas públicas que gerem efetivamente benefícios a sociedade?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8310518-DAE4-5057-576A-B2C2276CE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976" y="3221370"/>
            <a:ext cx="4579711" cy="282559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A522A35-3467-9616-6CC5-1AAC6BEE9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976" y="804971"/>
            <a:ext cx="4579712" cy="266118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03D6A775-1F98-493C-11B8-F2757736F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29" y="1044162"/>
            <a:ext cx="4225642" cy="2139663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BDA09083-EB9A-65CC-85A8-FB61CB921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245" y="3612495"/>
            <a:ext cx="4250226" cy="2302206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7F91B245-B2EA-BBF7-7E36-63D0051C7632}"/>
              </a:ext>
            </a:extLst>
          </p:cNvPr>
          <p:cNvSpPr txBox="1"/>
          <p:nvPr/>
        </p:nvSpPr>
        <p:spPr>
          <a:xfrm>
            <a:off x="487305" y="2415186"/>
            <a:ext cx="443379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Controle Institucional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B0593E5-7587-7A0C-DD68-B7A91B246D29}"/>
              </a:ext>
            </a:extLst>
          </p:cNvPr>
          <p:cNvSpPr txBox="1"/>
          <p:nvPr/>
        </p:nvSpPr>
        <p:spPr>
          <a:xfrm>
            <a:off x="690484" y="3585540"/>
            <a:ext cx="402744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3600">
                <a:solidFill>
                  <a:srgbClr val="FFFF00"/>
                </a:solidFill>
              </a:rPr>
              <a:t>Controle Social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F1B4550-0BE3-60AC-90EA-35BA59FDC044}"/>
              </a:ext>
            </a:extLst>
          </p:cNvPr>
          <p:cNvSpPr txBox="1"/>
          <p:nvPr/>
        </p:nvSpPr>
        <p:spPr>
          <a:xfrm rot="21047974">
            <a:off x="5133132" y="766596"/>
            <a:ext cx="2555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>
                <a:solidFill>
                  <a:srgbClr val="00B050"/>
                </a:solidFill>
              </a:rPr>
              <a:t>CGU e CONSELHOS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7B4E324-8558-5A16-123C-6E1F53300FCC}"/>
              </a:ext>
            </a:extLst>
          </p:cNvPr>
          <p:cNvSpPr txBox="1"/>
          <p:nvPr/>
        </p:nvSpPr>
        <p:spPr>
          <a:xfrm>
            <a:off x="-52024" y="103867"/>
            <a:ext cx="10728256" cy="754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3200" dirty="0">
                <a:solidFill>
                  <a:schemeClr val="accent1"/>
                </a:solidFill>
              </a:rPr>
              <a:t>Videoaula 2: CGU e Conselhos: em busca do Controle Efetivo</a:t>
            </a:r>
          </a:p>
        </p:txBody>
      </p:sp>
    </p:spTree>
    <p:extLst>
      <p:ext uri="{BB962C8B-B14F-4D97-AF65-F5344CB8AC3E}">
        <p14:creationId xmlns:p14="http://schemas.microsoft.com/office/powerpoint/2010/main" val="32215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">
            <a:extLst>
              <a:ext uri="{FF2B5EF4-FFF2-40B4-BE49-F238E27FC236}">
                <a16:creationId xmlns:a16="http://schemas.microsoft.com/office/drawing/2014/main" id="{9A054FC4-43E5-21A4-2A02-A90AA2544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187" y="2649713"/>
            <a:ext cx="762779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Transparência Passiva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Ofícios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Pedidos de informações públicas no canal do SIC (amparados pela LAI)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293FB49-9207-C302-6C0E-597C9CB40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310" y="2459678"/>
            <a:ext cx="2551197" cy="1821251"/>
          </a:xfrm>
          <a:prstGeom prst="rect">
            <a:avLst/>
          </a:prstGeom>
        </p:spPr>
      </p:pic>
      <p:sp>
        <p:nvSpPr>
          <p:cNvPr id="7" name="Retângulo 1">
            <a:extLst>
              <a:ext uri="{FF2B5EF4-FFF2-40B4-BE49-F238E27FC236}">
                <a16:creationId xmlns:a16="http://schemas.microsoft.com/office/drawing/2014/main" id="{9A054FC4-43E5-21A4-2A02-A90AA2544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40" y="91405"/>
            <a:ext cx="1091745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45720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Cuidar do Bem Público!</a:t>
            </a:r>
          </a:p>
          <a:p>
            <a:pPr indent="-45720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Qualificar as Comunicações entre Controle Social e Gestores Públicos</a:t>
            </a:r>
            <a:endParaRPr lang="pt-BR" altLang="pt-BR"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tângulo 1">
            <a:extLst>
              <a:ext uri="{FF2B5EF4-FFF2-40B4-BE49-F238E27FC236}">
                <a16:creationId xmlns:a16="http://schemas.microsoft.com/office/drawing/2014/main" id="{89AAD118-D2DB-63D6-4A1E-CE42310C8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78" y="4491142"/>
            <a:ext cx="661990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Interação com os gestores responsáveis pela ação </a:t>
            </a: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diálogos e registros caminham juntos)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Reuniões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Ofícios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Manifestações no canal de ouvidoria</a:t>
            </a:r>
          </a:p>
        </p:txBody>
      </p:sp>
      <p:sp>
        <p:nvSpPr>
          <p:cNvPr id="5" name="Retângulo 1">
            <a:extLst>
              <a:ext uri="{FF2B5EF4-FFF2-40B4-BE49-F238E27FC236}">
                <a16:creationId xmlns:a16="http://schemas.microsoft.com/office/drawing/2014/main" id="{FC1DF92C-7AE1-70D0-FF07-1EC96160A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09" y="1355865"/>
            <a:ext cx="6910898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42950" lvl="1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Transparência Ativa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Buscar as informações disponíveis nos portais e sistemas públicos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DBD861-5D84-D1E3-8E8C-4556E0642C09}"/>
              </a:ext>
            </a:extLst>
          </p:cNvPr>
          <p:cNvSpPr txBox="1"/>
          <p:nvPr/>
        </p:nvSpPr>
        <p:spPr>
          <a:xfrm>
            <a:off x="443983" y="1410234"/>
            <a:ext cx="700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1º) </a:t>
            </a:r>
            <a:endParaRPr lang="pt-BR" sz="24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9E666F2-CEED-9064-6214-11E188A5E5F6}"/>
              </a:ext>
            </a:extLst>
          </p:cNvPr>
          <p:cNvSpPr txBox="1"/>
          <p:nvPr/>
        </p:nvSpPr>
        <p:spPr>
          <a:xfrm>
            <a:off x="507794" y="2746671"/>
            <a:ext cx="700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2º) </a:t>
            </a:r>
            <a:endParaRPr lang="pt-BR" sz="240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05AB93E-EF81-6497-F7AD-F21C0132EBF4}"/>
              </a:ext>
            </a:extLst>
          </p:cNvPr>
          <p:cNvSpPr txBox="1"/>
          <p:nvPr/>
        </p:nvSpPr>
        <p:spPr>
          <a:xfrm>
            <a:off x="403877" y="4873769"/>
            <a:ext cx="700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3º) </a:t>
            </a:r>
            <a:endParaRPr lang="pt-BR" sz="2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7740916-E147-B717-21D2-7D65187B3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402" y="1205143"/>
            <a:ext cx="1421427" cy="20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1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5" grpId="0"/>
      <p:bldP spid="11" grpId="0"/>
      <p:bldP spid="15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5CE826D9-2ABE-C7F9-D7B5-E7D79C30881C}"/>
              </a:ext>
            </a:extLst>
          </p:cNvPr>
          <p:cNvSpPr txBox="1"/>
          <p:nvPr/>
        </p:nvSpPr>
        <p:spPr>
          <a:xfrm>
            <a:off x="387131" y="150981"/>
            <a:ext cx="927118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accent1">
                    <a:lumMod val="75000"/>
                  </a:schemeClr>
                </a:solidFill>
              </a:rPr>
              <a:t>ATUAÇÃO DA CGU DIANTE DE IRREGULARIDADES CONSTATADAS PELO CONTROLE SOCIAL NO ÂMBITO DESTE PROJETO</a:t>
            </a:r>
          </a:p>
          <a:p>
            <a:r>
              <a:rPr lang="pt-BR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1A69C97-9923-D502-CF87-C5B87A478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44" y="1099937"/>
            <a:ext cx="5575384" cy="306253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3FA17A6-61F0-2FD4-4EF3-4923A0983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60" y="4384362"/>
            <a:ext cx="4512965" cy="1609719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383E279E-AFC5-CBC2-EB6D-929BAE50576C}"/>
              </a:ext>
            </a:extLst>
          </p:cNvPr>
          <p:cNvSpPr txBox="1"/>
          <p:nvPr/>
        </p:nvSpPr>
        <p:spPr>
          <a:xfrm>
            <a:off x="5627662" y="5665425"/>
            <a:ext cx="259724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000" dirty="0">
                <a:solidFill>
                  <a:srgbClr val="FF0000"/>
                </a:solidFill>
              </a:rPr>
              <a:t>NÃO é um pedido de providências para a CGU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2549C51A-209A-D137-B0AB-6C0FEE037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836" y="4906307"/>
            <a:ext cx="476172" cy="41024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BF702CD-6A0C-DF1A-5E5E-766575552F1B}"/>
              </a:ext>
            </a:extLst>
          </p:cNvPr>
          <p:cNvSpPr txBox="1"/>
          <p:nvPr/>
        </p:nvSpPr>
        <p:spPr>
          <a:xfrm>
            <a:off x="6366386" y="2614089"/>
            <a:ext cx="5598978" cy="8463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2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 um Problema no EEC! E agora, o que fazer?</a:t>
            </a:r>
          </a:p>
          <a:p>
            <a:pPr>
              <a:spcBef>
                <a:spcPts val="600"/>
              </a:spcBef>
            </a:pPr>
            <a:r>
              <a:rPr lang="pt-BR" sz="2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Roteiro, </a:t>
            </a:r>
            <a:r>
              <a:rPr lang="pt-BR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Vídeo e Modelos</a:t>
            </a:r>
            <a:endParaRPr lang="pt-BR" sz="2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ED14C05-E43D-CCD2-81F1-07426C02B5A0}"/>
              </a:ext>
            </a:extLst>
          </p:cNvPr>
          <p:cNvSpPr txBox="1"/>
          <p:nvPr/>
        </p:nvSpPr>
        <p:spPr>
          <a:xfrm>
            <a:off x="5448008" y="4557429"/>
            <a:ext cx="29565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chemeClr val="tx1"/>
                </a:solidFill>
              </a:rPr>
              <a:t>Para que a CGU consolide dados na base nacional do projeto</a:t>
            </a:r>
            <a:endParaRPr lang="pt-BR" sz="2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3D17E26-8CED-5974-C805-CC2A43DC719E}"/>
              </a:ext>
            </a:extLst>
          </p:cNvPr>
          <p:cNvSpPr txBox="1"/>
          <p:nvPr/>
        </p:nvSpPr>
        <p:spPr>
          <a:xfrm>
            <a:off x="6111501" y="1628756"/>
            <a:ext cx="593598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79375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Arial"/>
                <a:ea typeface="MS PGothic"/>
                <a:cs typeface="Arial"/>
              </a:rPr>
              <a:t>Em breve você receberá o link do </a:t>
            </a:r>
            <a:r>
              <a:rPr lang="pt-BR" sz="2000" b="1" dirty="0">
                <a:latin typeface="Arial"/>
                <a:ea typeface="MS PGothic"/>
                <a:cs typeface="Arial"/>
              </a:rPr>
              <a:t>site do projeto</a:t>
            </a:r>
            <a:r>
              <a:rPr lang="pt-BR" sz="2000" dirty="0">
                <a:latin typeface="Arial"/>
                <a:ea typeface="MS PGothic"/>
                <a:cs typeface="Arial"/>
              </a:rPr>
              <a:t>! 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9478F-F74A-185D-E80B-A1239C05F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6447691-320E-0946-0AAE-D4ADC3E3EEA3}"/>
              </a:ext>
            </a:extLst>
          </p:cNvPr>
          <p:cNvSpPr txBox="1"/>
          <p:nvPr/>
        </p:nvSpPr>
        <p:spPr>
          <a:xfrm>
            <a:off x="480641" y="202117"/>
            <a:ext cx="1813421" cy="465384"/>
          </a:xfrm>
          <a:prstGeom prst="rect">
            <a:avLst/>
          </a:prstGeom>
          <a:solidFill>
            <a:schemeClr val="bg1">
              <a:lumMod val="95000"/>
            </a:schemeClr>
          </a:solidFill>
          <a:ln w="79375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latin typeface="Arial"/>
                <a:ea typeface="MS PGothic"/>
                <a:cs typeface="Arial"/>
              </a:rPr>
              <a:t>Site do projeto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E7A7800-7750-29A0-D005-C3FFCBEDF60C}"/>
              </a:ext>
            </a:extLst>
          </p:cNvPr>
          <p:cNvSpPr txBox="1"/>
          <p:nvPr/>
        </p:nvSpPr>
        <p:spPr>
          <a:xfrm>
            <a:off x="3462871" y="495731"/>
            <a:ext cx="5913473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2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 um Problema no EEC! E agora, o que fazer?</a:t>
            </a:r>
            <a:endParaRPr lang="pt-BR" sz="2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CEFAD61-8552-5FC4-8899-9BE11BB9405B}"/>
              </a:ext>
            </a:extLst>
          </p:cNvPr>
          <p:cNvSpPr txBox="1"/>
          <p:nvPr/>
        </p:nvSpPr>
        <p:spPr>
          <a:xfrm>
            <a:off x="2803861" y="1215768"/>
            <a:ext cx="65139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800"/>
              </a:spcAft>
            </a:pPr>
            <a:r>
              <a:rPr lang="pt-BR" sz="28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1º</a:t>
            </a:r>
            <a:r>
              <a:rPr lang="pt-BR" sz="2200" kern="100" dirty="0">
                <a:solidFill>
                  <a:srgbClr val="00206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- Encaminhe e apresente o </a:t>
            </a:r>
            <a:r>
              <a:rPr lang="pt-BR" sz="2200" b="1" kern="100" dirty="0">
                <a:solidFill>
                  <a:srgbClr val="00206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Relatório do Controle Social</a:t>
            </a:r>
            <a:r>
              <a:rPr lang="pt-BR" sz="2200" b="1" kern="100" dirty="0">
                <a:solidFill>
                  <a:srgbClr val="00206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200" kern="100" dirty="0">
                <a:solidFill>
                  <a:srgbClr val="00206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ao gestor municipal</a:t>
            </a:r>
            <a:endParaRPr lang="pt-BR" sz="2200" b="1" kern="100" dirty="0">
              <a:solidFill>
                <a:srgbClr val="00206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7F90D4D-51F4-0EBB-8E99-21331ED47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95" y="1190423"/>
            <a:ext cx="2206567" cy="1428529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43E17AEA-BCFF-9F8E-2611-C09DC6EF1AD1}"/>
              </a:ext>
            </a:extLst>
          </p:cNvPr>
          <p:cNvSpPr txBox="1"/>
          <p:nvPr/>
        </p:nvSpPr>
        <p:spPr>
          <a:xfrm>
            <a:off x="503909" y="4527192"/>
            <a:ext cx="10704866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200" b="1" kern="1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Se não houver resultado junto ao gestor e/ou à ouvidoria </a:t>
            </a:r>
            <a:r>
              <a:rPr lang="pt-BR" sz="2200" kern="1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municipal, mesmo após tentativas formais (como reuniões e envio de ofícios, seguindo os modelos fornecidos); ou</a:t>
            </a:r>
          </a:p>
          <a:p>
            <a:pPr marL="342900" lvl="0" indent="-342900" algn="just">
              <a:spcBef>
                <a:spcPts val="12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200" b="1" kern="1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Se a situação exigir providências imediatas da CGU</a:t>
            </a:r>
            <a:r>
              <a:rPr lang="pt-BR" sz="2200" kern="1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4AEB990-E545-D205-ABEE-429CD7F9093E}"/>
              </a:ext>
            </a:extLst>
          </p:cNvPr>
          <p:cNvSpPr txBox="1"/>
          <p:nvPr/>
        </p:nvSpPr>
        <p:spPr>
          <a:xfrm>
            <a:off x="2792307" y="2143253"/>
            <a:ext cx="6513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8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2º</a:t>
            </a:r>
            <a:r>
              <a:rPr lang="pt-BR" sz="2200" kern="100" dirty="0">
                <a:solidFill>
                  <a:srgbClr val="00206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- Acompanhe o retorno do gestor</a:t>
            </a:r>
            <a:endParaRPr lang="pt-BR" sz="2200" b="1" kern="100" dirty="0">
              <a:solidFill>
                <a:srgbClr val="00206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E1B051A-562C-AA0A-3E1F-0ACCED155718}"/>
              </a:ext>
            </a:extLst>
          </p:cNvPr>
          <p:cNvSpPr txBox="1"/>
          <p:nvPr/>
        </p:nvSpPr>
        <p:spPr>
          <a:xfrm>
            <a:off x="2792306" y="2651425"/>
            <a:ext cx="65139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8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3º</a:t>
            </a:r>
            <a:r>
              <a:rPr lang="pt-BR" sz="2200" kern="100" dirty="0">
                <a:solidFill>
                  <a:srgbClr val="00206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- Use a </a:t>
            </a:r>
            <a:r>
              <a:rPr lang="pt-BR" sz="2200" b="1" kern="100" dirty="0">
                <a:solidFill>
                  <a:srgbClr val="00206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Ouvidoria do município </a:t>
            </a:r>
            <a:r>
              <a:rPr lang="pt-BR" sz="2200" kern="100" dirty="0">
                <a:solidFill>
                  <a:srgbClr val="00206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se</a:t>
            </a:r>
            <a:r>
              <a:rPr lang="pt-BR" sz="2200" kern="100" dirty="0">
                <a:solidFill>
                  <a:srgbClr val="00206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resposta do gestor for </a:t>
            </a:r>
            <a:r>
              <a:rPr lang="pt-BR" sz="2200" b="1" kern="100" dirty="0">
                <a:solidFill>
                  <a:srgbClr val="00206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inadequada, incompleta</a:t>
            </a:r>
            <a:r>
              <a:rPr lang="pt-BR" sz="2200" kern="100" dirty="0">
                <a:solidFill>
                  <a:srgbClr val="00206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ou </a:t>
            </a:r>
            <a:r>
              <a:rPr lang="pt-BR" sz="2200" b="1" kern="100" dirty="0">
                <a:solidFill>
                  <a:srgbClr val="00206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não houver retorno</a:t>
            </a:r>
          </a:p>
        </p:txBody>
      </p:sp>
      <p:sp>
        <p:nvSpPr>
          <p:cNvPr id="30" name="Chave Direita 29">
            <a:extLst>
              <a:ext uri="{FF2B5EF4-FFF2-40B4-BE49-F238E27FC236}">
                <a16:creationId xmlns:a16="http://schemas.microsoft.com/office/drawing/2014/main" id="{F5F09E5B-C325-2F05-3911-7E37D6975968}"/>
              </a:ext>
            </a:extLst>
          </p:cNvPr>
          <p:cNvSpPr/>
          <p:nvPr/>
        </p:nvSpPr>
        <p:spPr>
          <a:xfrm rot="10800000">
            <a:off x="2580968" y="1218218"/>
            <a:ext cx="252388" cy="1421572"/>
          </a:xfrm>
          <a:prstGeom prst="rightBrace">
            <a:avLst/>
          </a:prstGeom>
          <a:ln w="349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200">
              <a:latin typeface="+mj-lt"/>
            </a:endParaRP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F363DECE-EF08-55A8-2ADC-962F00653E41}"/>
              </a:ext>
            </a:extLst>
          </p:cNvPr>
          <p:cNvSpPr/>
          <p:nvPr/>
        </p:nvSpPr>
        <p:spPr>
          <a:xfrm>
            <a:off x="325100" y="1160927"/>
            <a:ext cx="9063039" cy="2563033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7F243C35-0C4D-7BD1-35A8-FB4D41936321}"/>
              </a:ext>
            </a:extLst>
          </p:cNvPr>
          <p:cNvSpPr/>
          <p:nvPr/>
        </p:nvSpPr>
        <p:spPr>
          <a:xfrm>
            <a:off x="316920" y="3938661"/>
            <a:ext cx="11024590" cy="272760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01E17A5-585C-0777-FB75-316CC0DE4CEF}"/>
              </a:ext>
            </a:extLst>
          </p:cNvPr>
          <p:cNvSpPr txBox="1"/>
          <p:nvPr/>
        </p:nvSpPr>
        <p:spPr>
          <a:xfrm>
            <a:off x="877869" y="4052061"/>
            <a:ext cx="80596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kern="100" dirty="0">
                <a:solidFill>
                  <a:srgbClr val="00206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Registrar uma manifestação no sistema Fala.BR, direcionada à CGU</a:t>
            </a:r>
            <a:endParaRPr lang="pt-BR" sz="2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D38B0A1-0E25-BC4A-C741-3B178CEDEB32}"/>
              </a:ext>
            </a:extLst>
          </p:cNvPr>
          <p:cNvSpPr txBox="1"/>
          <p:nvPr/>
        </p:nvSpPr>
        <p:spPr>
          <a:xfrm>
            <a:off x="480641" y="4003972"/>
            <a:ext cx="1015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4º</a:t>
            </a:r>
            <a:r>
              <a:rPr lang="pt-BR" sz="2800" b="1" kern="100" dirty="0">
                <a:solidFill>
                  <a:srgbClr val="00206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endParaRPr lang="pt-BR" sz="2800" b="1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F762192-5626-CAAE-E0D6-02EFE9A530A9}"/>
              </a:ext>
            </a:extLst>
          </p:cNvPr>
          <p:cNvSpPr txBox="1"/>
          <p:nvPr/>
        </p:nvSpPr>
        <p:spPr>
          <a:xfrm>
            <a:off x="503908" y="5988077"/>
            <a:ext cx="6098458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pt-BR" sz="2400" b="1" kern="1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Como: </a:t>
            </a:r>
            <a:endParaRPr lang="pt-BR" sz="2400" kern="100" dirty="0">
              <a:solidFill>
                <a:srgbClr val="FF00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C67CBFA-034A-622F-4E6E-E8406710A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5" y="118033"/>
            <a:ext cx="663570" cy="56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8" grpId="0"/>
      <p:bldP spid="29" grpId="0"/>
      <p:bldP spid="30" grpId="0" animBg="1"/>
      <p:bldP spid="32" grpId="0" animBg="1"/>
      <p:bldP spid="33" grpId="0"/>
      <p:bldP spid="34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AB633-E52B-890F-DEBB-64E316765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id="{0E03ED9D-2018-DF56-E5BB-882C44EB7895}"/>
              </a:ext>
            </a:extLst>
          </p:cNvPr>
          <p:cNvSpPr txBox="1"/>
          <p:nvPr/>
        </p:nvSpPr>
        <p:spPr>
          <a:xfrm>
            <a:off x="328830" y="770200"/>
            <a:ext cx="9546494" cy="3926909"/>
          </a:xfrm>
          <a:prstGeom prst="rect">
            <a:avLst/>
          </a:prstGeom>
          <a:noFill/>
          <a:ln w="349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pt-BR" sz="2400" b="1" kern="1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Como: </a:t>
            </a:r>
            <a:endParaRPr lang="pt-BR" sz="2400" kern="100" dirty="0">
              <a:solidFill>
                <a:srgbClr val="FF00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pt-B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Acesse a plataforma Fala.BR [</a:t>
            </a:r>
            <a:r>
              <a:rPr lang="pt-BR" sz="2400" b="1" kern="100" dirty="0">
                <a:solidFill>
                  <a:srgbClr val="00206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https://falabr.cgu.gov.br/web/home</a:t>
            </a:r>
            <a:r>
              <a:rPr lang="pt-B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] </a:t>
            </a:r>
            <a:endParaRPr lang="pt-BR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Tipo de Manifestação: </a:t>
            </a:r>
            <a:r>
              <a:rPr lang="pt-B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Solicitação de providência</a:t>
            </a:r>
            <a:endParaRPr lang="pt-BR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Esfera: </a:t>
            </a:r>
            <a:r>
              <a:rPr lang="pt-B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Federal</a:t>
            </a:r>
            <a:endParaRPr lang="pt-BR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Destinatário: </a:t>
            </a:r>
            <a:r>
              <a:rPr lang="pt-B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CGU – Controladoria-Geral da União</a:t>
            </a:r>
            <a:endParaRPr lang="pt-BR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Assunto: </a:t>
            </a:r>
            <a:r>
              <a:rPr lang="pt-B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Controle Social</a:t>
            </a:r>
            <a:endParaRPr lang="pt-BR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Texto inicial sugerido: “No âmbito do </a:t>
            </a:r>
            <a:r>
              <a:rPr lang="pt-B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Projeto CGU e Conselhos: Pela Juventude e Igualdade Racial</a:t>
            </a:r>
            <a:r>
              <a:rPr lang="pt-BR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referente ao </a:t>
            </a:r>
            <a:r>
              <a:rPr lang="pt-BR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EEC de [Município/UF]</a:t>
            </a:r>
            <a:r>
              <a:rPr lang="pt-BR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...”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E8CCDF2-DE60-CB06-F2B3-657B81899AC2}"/>
              </a:ext>
            </a:extLst>
          </p:cNvPr>
          <p:cNvSpPr txBox="1"/>
          <p:nvPr/>
        </p:nvSpPr>
        <p:spPr>
          <a:xfrm>
            <a:off x="877869" y="246980"/>
            <a:ext cx="80596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kern="100" dirty="0">
                <a:solidFill>
                  <a:srgbClr val="00206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Registrar uma manifestação no sistema Fala.BR, direcionada à CGU</a:t>
            </a:r>
            <a:endParaRPr lang="pt-BR" sz="2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29F5B7-7649-F284-EDAD-0B0FECE6F91D}"/>
              </a:ext>
            </a:extLst>
          </p:cNvPr>
          <p:cNvSpPr txBox="1"/>
          <p:nvPr/>
        </p:nvSpPr>
        <p:spPr>
          <a:xfrm>
            <a:off x="503908" y="218201"/>
            <a:ext cx="1015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4º</a:t>
            </a:r>
            <a:r>
              <a:rPr lang="pt-BR" sz="2800" b="1" kern="100" dirty="0">
                <a:solidFill>
                  <a:srgbClr val="00206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endParaRPr lang="pt-BR" sz="28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E17352-C8CF-BA12-6483-155FDC701CB1}"/>
              </a:ext>
            </a:extLst>
          </p:cNvPr>
          <p:cNvSpPr txBox="1"/>
          <p:nvPr/>
        </p:nvSpPr>
        <p:spPr>
          <a:xfrm>
            <a:off x="466588" y="5474209"/>
            <a:ext cx="981303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200" b="1" kern="100">
                <a:solidFill>
                  <a:srgbClr val="00206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sz="2800" dirty="0"/>
              <a:t>5º - </a:t>
            </a:r>
            <a:r>
              <a:rPr lang="pt-BR" b="0" dirty="0">
                <a:ea typeface="+mn-ea"/>
              </a:rPr>
              <a:t>Acione também outros órgãos de controle (</a:t>
            </a:r>
            <a:r>
              <a:rPr lang="pt-BR" dirty="0">
                <a:ea typeface="+mn-ea"/>
              </a:rPr>
              <a:t>Tribunais de Contas </a:t>
            </a:r>
            <a:r>
              <a:rPr lang="pt-BR" b="0" dirty="0">
                <a:ea typeface="+mn-ea"/>
              </a:rPr>
              <a:t>(da União, do Estado, do Município) ou os </a:t>
            </a:r>
            <a:r>
              <a:rPr lang="pt-BR" dirty="0">
                <a:ea typeface="+mn-ea"/>
              </a:rPr>
              <a:t>Ministérios Públicos </a:t>
            </a:r>
            <a:r>
              <a:rPr lang="pt-BR" b="0" dirty="0">
                <a:ea typeface="+mn-ea"/>
              </a:rPr>
              <a:t>(Federal, Estadual),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203F75B-AA3F-40F7-9C86-3056E4ED7DD0}"/>
              </a:ext>
            </a:extLst>
          </p:cNvPr>
          <p:cNvSpPr/>
          <p:nvPr/>
        </p:nvSpPr>
        <p:spPr>
          <a:xfrm>
            <a:off x="257928" y="188705"/>
            <a:ext cx="9719344" cy="503222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68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F3521C0-273F-A84A-52F1-9745B3B0D4E8}"/>
              </a:ext>
            </a:extLst>
          </p:cNvPr>
          <p:cNvSpPr txBox="1"/>
          <p:nvPr/>
        </p:nvSpPr>
        <p:spPr>
          <a:xfrm>
            <a:off x="-52024" y="103867"/>
            <a:ext cx="10728256" cy="754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3200" dirty="0">
                <a:solidFill>
                  <a:schemeClr val="accent1"/>
                </a:solidFill>
              </a:rPr>
              <a:t>Videoaula 2: CGU e Conselhos: em busca do Controle Efetivo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C4A37D-8E37-2585-091B-DB32570E28AA}"/>
              </a:ext>
            </a:extLst>
          </p:cNvPr>
          <p:cNvSpPr txBox="1"/>
          <p:nvPr/>
        </p:nvSpPr>
        <p:spPr>
          <a:xfrm>
            <a:off x="474500" y="5464765"/>
            <a:ext cx="6973435" cy="1055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Todas as perguntas </a:t>
            </a:r>
            <a:r>
              <a:rPr lang="pt-BR" sz="2200" b="1" dirty="0"/>
              <a:t>serão respondidas e disponibilizadas </a:t>
            </a:r>
            <a:r>
              <a:rPr lang="pt-BR" sz="2200" dirty="0"/>
              <a:t>junto com todos os materiais no </a:t>
            </a:r>
            <a:r>
              <a:rPr lang="pt-BR" sz="2200" b="1" dirty="0"/>
              <a:t>site do projeto</a:t>
            </a:r>
            <a:r>
              <a:rPr lang="pt-BR" sz="2200" dirty="0"/>
              <a:t>. </a:t>
            </a: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DBC9BE-2B5A-5C1D-2FAE-C009036EA9B3}"/>
              </a:ext>
            </a:extLst>
          </p:cNvPr>
          <p:cNvSpPr txBox="1"/>
          <p:nvPr/>
        </p:nvSpPr>
        <p:spPr>
          <a:xfrm>
            <a:off x="474500" y="987436"/>
            <a:ext cx="6192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CC0000"/>
                </a:solidFill>
              </a:rPr>
              <a:t>💬 </a:t>
            </a:r>
            <a:r>
              <a:rPr lang="pt-BR" sz="2800" b="1" dirty="0">
                <a:solidFill>
                  <a:srgbClr val="CC0000"/>
                </a:solidFill>
              </a:rPr>
              <a:t>Dúvidas?</a:t>
            </a:r>
            <a:endParaRPr lang="pt-BR" sz="2800" dirty="0">
              <a:solidFill>
                <a:srgbClr val="CC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560681B-79DA-18D5-65DC-37D2C2C13732}"/>
              </a:ext>
            </a:extLst>
          </p:cNvPr>
          <p:cNvSpPr txBox="1"/>
          <p:nvPr/>
        </p:nvSpPr>
        <p:spPr>
          <a:xfrm>
            <a:off x="2949677" y="987436"/>
            <a:ext cx="8043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Você receberá por e-mail um formulário para avaliar a videoaula e enviar suas dúvidas pelo link 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7CA1516-125B-6128-E2EB-B734F40A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840" y="3293627"/>
            <a:ext cx="5109517" cy="217113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1F6DB70-A0D7-F391-A352-786AB03B3CBA}"/>
              </a:ext>
            </a:extLst>
          </p:cNvPr>
          <p:cNvSpPr txBox="1"/>
          <p:nvPr/>
        </p:nvSpPr>
        <p:spPr>
          <a:xfrm>
            <a:off x="3570844" y="1841105"/>
            <a:ext cx="63958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</a:rPr>
              <a:t>Preencha o formulário de avaliação</a:t>
            </a:r>
            <a:r>
              <a:rPr lang="pt-BR" sz="2400" dirty="0">
                <a:solidFill>
                  <a:srgbClr val="C00000"/>
                </a:solidFill>
              </a:rPr>
              <a:t>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200" dirty="0"/>
              <a:t>Campos para você avaliar essa live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200" dirty="0"/>
              <a:t>Campo para você colocar suas dúvidas</a:t>
            </a: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6C1FED-F66D-DEF8-1719-2E45D05CF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36" y="6052545"/>
            <a:ext cx="836755" cy="7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F8A63B-DD3F-0D3F-DB10-EF0F152B8CB9}"/>
              </a:ext>
            </a:extLst>
          </p:cNvPr>
          <p:cNvSpPr txBox="1"/>
          <p:nvPr/>
        </p:nvSpPr>
        <p:spPr>
          <a:xfrm>
            <a:off x="2885395" y="777557"/>
            <a:ext cx="7302836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br>
              <a:rPr lang="pt-BR" sz="2400" dirty="0"/>
            </a:br>
            <a:r>
              <a:rPr lang="pt-BR" sz="2400" b="1" dirty="0"/>
              <a:t>Hoje demos o segundo passo de um projeto para fortalecer a atuação dos conselhos no acompanhamento das políticas públicas</a:t>
            </a:r>
            <a:r>
              <a:rPr lang="pt-BR" sz="2400" dirty="0"/>
              <a:t>.</a:t>
            </a:r>
          </a:p>
          <a:p>
            <a:pPr algn="ctr"/>
            <a:endParaRPr lang="pt-BR" sz="2400" dirty="0"/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📅 </a:t>
            </a:r>
            <a:r>
              <a:rPr lang="pt-BR" sz="2400" b="1" dirty="0"/>
              <a:t>Próxima ação do projeto: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4A88A1-212B-EA4E-DA9C-4555C1577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03" y="1853199"/>
            <a:ext cx="2764260" cy="320402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5B6BA4B-C577-7B3D-4B36-22D1FC6F334F}"/>
              </a:ext>
            </a:extLst>
          </p:cNvPr>
          <p:cNvSpPr txBox="1"/>
          <p:nvPr/>
        </p:nvSpPr>
        <p:spPr>
          <a:xfrm>
            <a:off x="146354" y="365181"/>
            <a:ext cx="938223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3200">
                <a:solidFill>
                  <a:schemeClr val="accent1"/>
                </a:solidFill>
              </a:rPr>
              <a:t>CGU e Conselhos: em busca do Controle Efetivo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787404D-DD3A-1760-23B9-6B22A1E2F0EF}"/>
              </a:ext>
            </a:extLst>
          </p:cNvPr>
          <p:cNvSpPr txBox="1"/>
          <p:nvPr/>
        </p:nvSpPr>
        <p:spPr>
          <a:xfrm>
            <a:off x="4438880" y="4032304"/>
            <a:ext cx="7448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🛠️ </a:t>
            </a:r>
            <a:r>
              <a:rPr lang="pt-BR" sz="2400" b="1" dirty="0"/>
              <a:t>Oficina presencial Mão na Massa: Pela Juventude e Igualdade (Espaço Esportivo Comunitário</a:t>
            </a:r>
            <a:r>
              <a:rPr lang="pt-BR" sz="2400" dirty="0"/>
              <a:t>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29D960-9283-ECA1-B993-F4655C24CEE8}"/>
              </a:ext>
            </a:extLst>
          </p:cNvPr>
          <p:cNvSpPr txBox="1"/>
          <p:nvPr/>
        </p:nvSpPr>
        <p:spPr>
          <a:xfrm>
            <a:off x="4704350" y="4994095"/>
            <a:ext cx="73448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Um encontro para que conselheiros(as) e técnicos da CGU façam juntos o monitoramento   </a:t>
            </a:r>
          </a:p>
        </p:txBody>
      </p:sp>
    </p:spTree>
    <p:extLst>
      <p:ext uri="{BB962C8B-B14F-4D97-AF65-F5344CB8AC3E}">
        <p14:creationId xmlns:p14="http://schemas.microsoft.com/office/powerpoint/2010/main" val="45680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DF44D59-A746-42D7-B5EB-E9791524491A}"/>
              </a:ext>
            </a:extLst>
          </p:cNvPr>
          <p:cNvSpPr txBox="1"/>
          <p:nvPr/>
        </p:nvSpPr>
        <p:spPr>
          <a:xfrm>
            <a:off x="5974248" y="2021691"/>
            <a:ext cx="4291780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/>
              <a:t>Estamos </a:t>
            </a:r>
            <a:r>
              <a:rPr lang="pt-BR" sz="2000" i="1"/>
              <a:t>entrando em um </a:t>
            </a:r>
            <a:r>
              <a:rPr lang="pt-BR" sz="2000" i="1" dirty="0"/>
              <a:t>trabalho que começou lá atrás, em condições muito mais adversas. Ainda enfrentamos dificuldades, mas precisamos continuar essa costura — mesmo que, por enquanto, seja apenas um ponto.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ADF6D3A-E06A-523C-DC92-3D4A9A30E3DB}"/>
              </a:ext>
            </a:extLst>
          </p:cNvPr>
          <p:cNvSpPr txBox="1"/>
          <p:nvPr/>
        </p:nvSpPr>
        <p:spPr>
          <a:xfrm>
            <a:off x="146354" y="231966"/>
            <a:ext cx="938223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3200" dirty="0">
                <a:solidFill>
                  <a:schemeClr val="accent1"/>
                </a:solidFill>
              </a:rPr>
              <a:t>CGU e Conselhos: em busca do Controle Efetivo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8F3FA8F-F63D-19E7-38BD-191F975D2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972" y="2143296"/>
            <a:ext cx="3369288" cy="25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085D1C9-512E-A36D-BF5F-9F1652E6BE39}"/>
              </a:ext>
            </a:extLst>
          </p:cNvPr>
          <p:cNvSpPr txBox="1"/>
          <p:nvPr/>
        </p:nvSpPr>
        <p:spPr>
          <a:xfrm>
            <a:off x="2055499" y="4450491"/>
            <a:ext cx="40405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Agradecemos a todos vocês!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35E003-C878-39AD-FD81-414CAACE0AB3}"/>
              </a:ext>
            </a:extLst>
          </p:cNvPr>
          <p:cNvSpPr txBox="1"/>
          <p:nvPr/>
        </p:nvSpPr>
        <p:spPr>
          <a:xfrm>
            <a:off x="1463375" y="6001390"/>
            <a:ext cx="496855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400" dirty="0">
                <a:latin typeface="+mj-lt"/>
              </a:rPr>
              <a:t>📢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Nos vemos na Oficina Presencial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3083DD-1E1D-5D88-70F6-101DEBEEA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26" y="1261378"/>
            <a:ext cx="2136431" cy="283854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ADF6D3A-E06A-523C-DC92-3D4A9A30E3DB}"/>
              </a:ext>
            </a:extLst>
          </p:cNvPr>
          <p:cNvSpPr txBox="1"/>
          <p:nvPr/>
        </p:nvSpPr>
        <p:spPr>
          <a:xfrm>
            <a:off x="146354" y="231966"/>
            <a:ext cx="938223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3200" dirty="0">
                <a:solidFill>
                  <a:schemeClr val="accent1"/>
                </a:solidFill>
              </a:rPr>
              <a:t>CGU e Conselhos: em busca do Controle Efetivo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5D41F3-3597-3E56-FDA1-64912DF2549E}"/>
              </a:ext>
            </a:extLst>
          </p:cNvPr>
          <p:cNvSpPr txBox="1"/>
          <p:nvPr/>
        </p:nvSpPr>
        <p:spPr>
          <a:xfrm>
            <a:off x="4183625" y="1886909"/>
            <a:ext cx="7216543" cy="12772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400" dirty="0">
                <a:solidFill>
                  <a:srgbClr val="FF0000"/>
                </a:solidFill>
              </a:rPr>
              <a:t>Convide outras pessoas! 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2400" dirty="0">
                <a:solidFill>
                  <a:srgbClr val="FF0000"/>
                </a:solidFill>
              </a:rPr>
              <a:t>Compartilhe o link de inscrição para a oficina presencial que você recebeu por e-mail!</a:t>
            </a:r>
          </a:p>
        </p:txBody>
      </p:sp>
    </p:spTree>
    <p:extLst>
      <p:ext uri="{BB962C8B-B14F-4D97-AF65-F5344CB8AC3E}">
        <p14:creationId xmlns:p14="http://schemas.microsoft.com/office/powerpoint/2010/main" val="97082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EDC0F6-EF7F-A5ED-AE19-328FEF2287E0}"/>
              </a:ext>
            </a:extLst>
          </p:cNvPr>
          <p:cNvSpPr txBox="1"/>
          <p:nvPr/>
        </p:nvSpPr>
        <p:spPr>
          <a:xfrm>
            <a:off x="0" y="-117506"/>
            <a:ext cx="10884310" cy="754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3200">
                <a:solidFill>
                  <a:schemeClr val="accent1"/>
                </a:solidFill>
              </a:rPr>
              <a:t>O Objeto da Ação de Controle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24223A3-14E2-0153-910B-9214D5FF6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051" y="1768459"/>
            <a:ext cx="2577506" cy="18551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96BF811-D882-2EF6-AE5A-1D8CA38E799B}"/>
              </a:ext>
            </a:extLst>
          </p:cNvPr>
          <p:cNvSpPr txBox="1"/>
          <p:nvPr/>
        </p:nvSpPr>
        <p:spPr>
          <a:xfrm>
            <a:off x="99761" y="4301602"/>
            <a:ext cx="40027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pt-BR" sz="2200" b="1">
                <a:solidFill>
                  <a:srgbClr val="000000"/>
                </a:solidFill>
                <a:latin typeface="Calibri" panose="020F0502020204030204" pitchFamily="34" charset="0"/>
              </a:rPr>
              <a:t>Critérios:</a:t>
            </a:r>
            <a:endParaRPr lang="en-US" sz="220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B62CB26-4072-765E-E565-CB961E029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20" y="4697232"/>
            <a:ext cx="73616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🧾 </a:t>
            </a:r>
            <a:r>
              <a:rPr kumimoji="0" lang="pt-BR" altLang="pt-B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Materialidade</a:t>
            </a:r>
            <a:endParaRPr kumimoji="0" lang="pt-BR" alt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Alto volume de recursos • Abrangência nacional • Execução contínua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1B87910-612A-3292-C918-07B983A1A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20" y="5391204"/>
            <a:ext cx="65453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📐 </a:t>
            </a:r>
            <a:r>
              <a:rPr kumimoji="0" lang="pt-BR" altLang="pt-B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Auditabilidade</a:t>
            </a:r>
            <a:endParaRPr kumimoji="0" lang="pt-BR" alt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Projeto padrão • Comparabilidade • Facilidade de verificação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CEFF5E85-4A24-6C19-94AC-6B5122852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20" y="6143390"/>
            <a:ext cx="67126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🎯 </a:t>
            </a:r>
            <a:r>
              <a:rPr kumimoji="0" lang="pt-BR" altLang="pt-B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Relevância Social</a:t>
            </a:r>
            <a:endParaRPr kumimoji="0" lang="pt-BR" alt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Juventude negra • Igualdade racial • Política estratégica (PJNV)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AD1B3D4-F74A-CAFA-8E0A-9308D77D6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5" y="681488"/>
            <a:ext cx="6569639" cy="36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4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A0B5998-E35D-E3FA-C299-A2DB32EEA3D1}"/>
              </a:ext>
            </a:extLst>
          </p:cNvPr>
          <p:cNvSpPr txBox="1"/>
          <p:nvPr/>
        </p:nvSpPr>
        <p:spPr>
          <a:xfrm>
            <a:off x="1369366" y="2682495"/>
            <a:ext cx="4968552" cy="2058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 PJNV foi criado para promover políticas públicas que enfrentem as desigualdades históricas que atingem a juventude negra no Brasil.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BR" b="1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E3F1121-970F-7064-C253-36E6369F3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16" y="1504335"/>
            <a:ext cx="4417601" cy="2489057"/>
          </a:xfrm>
          <a:prstGeom prst="rect">
            <a:avLst/>
          </a:prstGeom>
        </p:spPr>
      </p:pic>
      <p:pic>
        <p:nvPicPr>
          <p:cNvPr id="11" name="Imagem 10" descr="Pessoas posando para foto com mala de viagem&#10;&#10;O conteúdo gerado por IA pode estar incorreto.">
            <a:extLst>
              <a:ext uri="{FF2B5EF4-FFF2-40B4-BE49-F238E27FC236}">
                <a16:creationId xmlns:a16="http://schemas.microsoft.com/office/drawing/2014/main" id="{4C23794E-63BA-26E4-EC9E-2CF687B9C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57" y="4212662"/>
            <a:ext cx="4424990" cy="248905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A6AAE01-3C91-56A9-5C2A-F34544C73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1" y="26489"/>
            <a:ext cx="6308417" cy="22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2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xto&#10;&#10;O conteúdo gerado por IA pode estar incorreto.">
            <a:extLst>
              <a:ext uri="{FF2B5EF4-FFF2-40B4-BE49-F238E27FC236}">
                <a16:creationId xmlns:a16="http://schemas.microsoft.com/office/drawing/2014/main" id="{F5E89A83-EA62-7491-FE35-07E4CA1591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245805" y="229506"/>
            <a:ext cx="12022635" cy="13928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06DD645-2682-C4A3-054C-8A85A2D4D0C1}"/>
              </a:ext>
            </a:extLst>
          </p:cNvPr>
          <p:cNvSpPr txBox="1"/>
          <p:nvPr/>
        </p:nvSpPr>
        <p:spPr>
          <a:xfrm>
            <a:off x="245805" y="1755401"/>
            <a:ext cx="34117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pt-BR" sz="24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 Espaço Esportivo Comunitário nos eixos do PJNV</a:t>
            </a:r>
            <a:endParaRPr lang="pt-BR" sz="2400" b="1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FD212FB-6048-7BF6-5C84-4024F1338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130" y="1943014"/>
            <a:ext cx="6528990" cy="363053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95D34B0-6459-26F0-0F88-364E066BB4D7}"/>
              </a:ext>
            </a:extLst>
          </p:cNvPr>
          <p:cNvSpPr txBox="1"/>
          <p:nvPr/>
        </p:nvSpPr>
        <p:spPr>
          <a:xfrm>
            <a:off x="53882" y="5894242"/>
            <a:ext cx="121381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>
                <a:solidFill>
                  <a:schemeClr val="accent5">
                    <a:lumMod val="5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pt-BR" sz="2200" b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companhar a obra do Espaço Esportivo Comunitário é mais do que verificar paredes, quadras e brinquedos — é entender como esse espaço pode transformar vidas e contribuir para um país mais justo!</a:t>
            </a:r>
            <a:endParaRPr lang="pt-BR" sz="2200" b="1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FB6E5F-DB7B-FFC3-C097-5A84BE93BD10}"/>
              </a:ext>
            </a:extLst>
          </p:cNvPr>
          <p:cNvSpPr txBox="1"/>
          <p:nvPr/>
        </p:nvSpPr>
        <p:spPr>
          <a:xfrm>
            <a:off x="172067" y="3088809"/>
            <a:ext cx="3690583" cy="2532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u="sng" kern="1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Esporte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2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Território e direito à cidade</a:t>
            </a:r>
            <a:endParaRPr lang="pt-BR" sz="2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2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Saúde</a:t>
            </a:r>
            <a:endParaRPr lang="pt-BR" sz="2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2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Cultura</a:t>
            </a:r>
            <a:endParaRPr lang="pt-BR" sz="2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2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Assistência Social</a:t>
            </a:r>
            <a:endParaRPr lang="pt-BR" sz="2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xto&#10;&#10;O conteúdo gerado por IA pode estar incorreto.">
            <a:extLst>
              <a:ext uri="{FF2B5EF4-FFF2-40B4-BE49-F238E27FC236}">
                <a16:creationId xmlns:a16="http://schemas.microsoft.com/office/drawing/2014/main" id="{F5E89A83-EA62-7491-FE35-07E4CA1591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/>
        </p:blipFill>
        <p:spPr bwMode="auto">
          <a:xfrm>
            <a:off x="245805" y="229506"/>
            <a:ext cx="12022635" cy="13928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876598A-32B2-A7EE-AA68-7DA618C81135}"/>
              </a:ext>
            </a:extLst>
          </p:cNvPr>
          <p:cNvSpPr txBox="1"/>
          <p:nvPr/>
        </p:nvSpPr>
        <p:spPr>
          <a:xfrm>
            <a:off x="449753" y="2680740"/>
            <a:ext cx="8856984" cy="8651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2400" b="1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adesão</a:t>
            </a:r>
            <a:r>
              <a:rPr lang="pt-BR" sz="24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de estados e municípios </a:t>
            </a:r>
            <a:r>
              <a:rPr lang="pt-BR" sz="2400" b="1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é voluntária</a:t>
            </a:r>
            <a:r>
              <a:rPr lang="pt-BR" sz="24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mas altamente </a:t>
            </a:r>
            <a:r>
              <a:rPr lang="pt-BR" sz="2400" b="1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recomendada para fortalecer as ações locais</a:t>
            </a:r>
            <a:r>
              <a:rPr lang="pt-BR" sz="24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24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1F8AA3-3A75-136B-E592-31E7DD25A82E}"/>
              </a:ext>
            </a:extLst>
          </p:cNvPr>
          <p:cNvSpPr txBox="1"/>
          <p:nvPr/>
        </p:nvSpPr>
        <p:spPr>
          <a:xfrm>
            <a:off x="449753" y="3791612"/>
            <a:ext cx="8856984" cy="16555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b="1" kern="100" dirty="0">
                <a:latin typeface="+mj-lt"/>
                <a:ea typeface="Aptos" panose="020B0004020202020204" pitchFamily="34" charset="0"/>
                <a:cs typeface="Times New Roman"/>
              </a:rPr>
              <a:t>Participar das redes nacionais</a:t>
            </a:r>
            <a:r>
              <a:rPr lang="pt-BR" sz="2400" kern="100" dirty="0">
                <a:latin typeface="+mj-lt"/>
                <a:ea typeface="Aptos" panose="020B0004020202020204" pitchFamily="34" charset="0"/>
                <a:cs typeface="Times New Roman"/>
              </a:rPr>
              <a:t>, como o Sistema Nacional de Juventude (</a:t>
            </a:r>
            <a:r>
              <a:rPr lang="pt-BR" sz="2400" b="1" kern="100" dirty="0">
                <a:latin typeface="+mj-lt"/>
                <a:ea typeface="Aptos" panose="020B0004020202020204" pitchFamily="34" charset="0"/>
                <a:cs typeface="Times New Roman"/>
              </a:rPr>
              <a:t>SINAJUVE</a:t>
            </a:r>
            <a:r>
              <a:rPr lang="pt-BR" sz="2400" kern="100" dirty="0">
                <a:latin typeface="+mj-lt"/>
                <a:ea typeface="Aptos" panose="020B0004020202020204" pitchFamily="34" charset="0"/>
                <a:cs typeface="Times New Roman"/>
              </a:rPr>
              <a:t>) e o Sistema Nacional de Promoção da Igualdade Racial (</a:t>
            </a:r>
            <a:r>
              <a:rPr lang="pt-BR" sz="2400" b="1" kern="100" dirty="0">
                <a:latin typeface="+mj-lt"/>
                <a:ea typeface="Aptos" panose="020B0004020202020204" pitchFamily="34" charset="0"/>
                <a:cs typeface="Times New Roman"/>
              </a:rPr>
              <a:t>SINAPIR</a:t>
            </a:r>
            <a:r>
              <a:rPr lang="pt-BR" sz="2400" kern="100" dirty="0">
                <a:latin typeface="+mj-lt"/>
                <a:ea typeface="Aptos" panose="020B0004020202020204" pitchFamily="34" charset="0"/>
                <a:cs typeface="Times New Roman"/>
              </a:rPr>
              <a:t>), </a:t>
            </a:r>
            <a:r>
              <a:rPr lang="pt-BR" sz="2400" b="1" kern="100" dirty="0">
                <a:latin typeface="+mj-lt"/>
                <a:ea typeface="Aptos" panose="020B0004020202020204" pitchFamily="34" charset="0"/>
                <a:cs typeface="Times New Roman"/>
              </a:rPr>
              <a:t>amplia oportunidades de recursos e parcerias</a:t>
            </a:r>
            <a:r>
              <a:rPr lang="pt-BR" sz="2400" kern="100" dirty="0">
                <a:latin typeface="+mj-lt"/>
                <a:ea typeface="Aptos" panose="020B0004020202020204" pitchFamily="34" charset="0"/>
                <a:cs typeface="Times New Roman"/>
              </a:rPr>
              <a:t>.</a:t>
            </a:r>
            <a:endParaRPr lang="pt-BR" sz="24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1CACC7-2208-2A36-FC4B-C61D2770AED1}"/>
              </a:ext>
            </a:extLst>
          </p:cNvPr>
          <p:cNvSpPr txBox="1"/>
          <p:nvPr/>
        </p:nvSpPr>
        <p:spPr>
          <a:xfrm>
            <a:off x="449753" y="5679493"/>
            <a:ext cx="8856984" cy="8651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kern="100" dirty="0">
                <a:latin typeface="+mj-lt"/>
                <a:cs typeface="Times New Roman"/>
              </a:rPr>
              <a:t>Essa </a:t>
            </a:r>
            <a:r>
              <a:rPr lang="pt-BR" sz="2400" b="1" kern="100" dirty="0">
                <a:latin typeface="+mj-lt"/>
                <a:cs typeface="Times New Roman"/>
              </a:rPr>
              <a:t>integração ajuda a criar políticas mais alinhadas e eficazes</a:t>
            </a:r>
            <a:r>
              <a:rPr lang="pt-BR" sz="2400" kern="100" dirty="0">
                <a:latin typeface="+mj-lt"/>
                <a:cs typeface="Times New Roman"/>
              </a:rPr>
              <a:t> em todo o país.</a:t>
            </a:r>
            <a:endParaRPr lang="pt-BR" dirty="0">
              <a:cs typeface="Times New Roman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31B6E3-37E3-C0E3-AC3C-87E16FCF436D}"/>
              </a:ext>
            </a:extLst>
          </p:cNvPr>
          <p:cNvSpPr txBox="1"/>
          <p:nvPr/>
        </p:nvSpPr>
        <p:spPr>
          <a:xfrm>
            <a:off x="495381" y="1739387"/>
            <a:ext cx="85762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 tooltip="https://www.youtube.com/watch?v=5iadwskrmcg"/>
              </a:rPr>
              <a:t>https://www.youtube.com/watch?v=5IAdWSKRmcg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7530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B6CD61A-6720-4A73-B1FF-043634223E87}"/>
              </a:ext>
            </a:extLst>
          </p:cNvPr>
          <p:cNvSpPr txBox="1"/>
          <p:nvPr/>
        </p:nvSpPr>
        <p:spPr>
          <a:xfrm>
            <a:off x="-7221" y="-5435"/>
            <a:ext cx="4281922" cy="754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spcBef>
                <a:spcPts val="1375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 sz="2800" b="1">
                <a:solidFill>
                  <a:srgbClr val="222A35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3200" dirty="0">
                <a:solidFill>
                  <a:schemeClr val="accent1"/>
                </a:solidFill>
              </a:rPr>
              <a:t>Ações do  Projeto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0436AEB-6984-4F89-B21A-C8CE9444818E}"/>
              </a:ext>
            </a:extLst>
          </p:cNvPr>
          <p:cNvSpPr txBox="1"/>
          <p:nvPr/>
        </p:nvSpPr>
        <p:spPr>
          <a:xfrm>
            <a:off x="3559202" y="4430502"/>
            <a:ext cx="519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/>
              <a:t>🛠️ </a:t>
            </a:r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E52EEAC-2E04-8F94-B7AE-509DA611B7EB}"/>
              </a:ext>
            </a:extLst>
          </p:cNvPr>
          <p:cNvSpPr txBox="1"/>
          <p:nvPr/>
        </p:nvSpPr>
        <p:spPr>
          <a:xfrm>
            <a:off x="0" y="5199943"/>
            <a:ext cx="7713077" cy="84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200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 o </a:t>
            </a:r>
            <a:r>
              <a:rPr lang="pt-BR" sz="2200" b="1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projeto não termina aí</a:t>
            </a:r>
            <a:r>
              <a:rPr lang="pt-BR" sz="2200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  <a:r>
              <a:rPr lang="pt-BR" sz="2200" b="1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2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2200" b="1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CGU </a:t>
            </a:r>
            <a:r>
              <a:rPr lang="pt-BR" sz="22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manterá a</a:t>
            </a:r>
            <a:r>
              <a:rPr lang="pt-BR" sz="2200" b="1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comunicação direta </a:t>
            </a:r>
            <a:r>
              <a:rPr lang="pt-BR" sz="2200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com os participantes do Projeto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327086A0-9A05-CC6B-7259-8F40F3418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154" y="1007802"/>
            <a:ext cx="485775" cy="685800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8D262EEA-1D3A-48E5-80F2-7FD614AC9BE9}"/>
              </a:ext>
            </a:extLst>
          </p:cNvPr>
          <p:cNvSpPr txBox="1"/>
          <p:nvPr/>
        </p:nvSpPr>
        <p:spPr>
          <a:xfrm>
            <a:off x="5246981" y="930638"/>
            <a:ext cx="4296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2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Videoaula 1 – </a:t>
            </a:r>
            <a:r>
              <a:rPr lang="pt-BR" sz="2200" b="1" kern="100" dirty="0">
                <a:solidFill>
                  <a:schemeClr val="accent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Controle Social e CGU: Juntos pelo Bem de Todos</a:t>
            </a:r>
            <a:endParaRPr lang="pt-BR" sz="2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F016E5B-064A-16D2-0618-95FD087E924A}"/>
              </a:ext>
            </a:extLst>
          </p:cNvPr>
          <p:cNvSpPr txBox="1"/>
          <p:nvPr/>
        </p:nvSpPr>
        <p:spPr>
          <a:xfrm>
            <a:off x="4939926" y="2227860"/>
            <a:ext cx="47033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200" b="1" kern="100" dirty="0" err="1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Videoauda</a:t>
            </a:r>
            <a:r>
              <a:rPr lang="pt-BR" sz="22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2 – </a:t>
            </a:r>
            <a:r>
              <a:rPr lang="pt-BR" sz="2200" b="1" kern="100" dirty="0">
                <a:solidFill>
                  <a:schemeClr val="accent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CGU e conselhos: em busca do controle efetivo</a:t>
            </a:r>
            <a:r>
              <a:rPr lang="pt-BR" sz="2200" kern="100" dirty="0">
                <a:solidFill>
                  <a:schemeClr val="accent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(Espaço Esportivo Comunitário)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4555977F-D4DB-25CD-D686-19CFFF18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206" y="2345928"/>
            <a:ext cx="485775" cy="685800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8FF4860F-E044-077E-E07F-5CB805396153}"/>
              </a:ext>
            </a:extLst>
          </p:cNvPr>
          <p:cNvSpPr txBox="1"/>
          <p:nvPr/>
        </p:nvSpPr>
        <p:spPr>
          <a:xfrm>
            <a:off x="3609618" y="3870832"/>
            <a:ext cx="47033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2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Oficina Presencial – </a:t>
            </a:r>
            <a:r>
              <a:rPr lang="pt-BR" sz="2200" b="1" kern="100" dirty="0">
                <a:solidFill>
                  <a:schemeClr val="accent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Mão na Massa: Pela Juventude e Igualdade</a:t>
            </a:r>
            <a:endParaRPr lang="pt-BR" sz="2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8C58EC31-482C-D41D-6409-196EDE495A81}"/>
              </a:ext>
            </a:extLst>
          </p:cNvPr>
          <p:cNvSpPr/>
          <p:nvPr/>
        </p:nvSpPr>
        <p:spPr>
          <a:xfrm>
            <a:off x="4680448" y="1910604"/>
            <a:ext cx="5526231" cy="162491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B62254-C3E0-584F-0DC7-8EFD413FDE3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3000"/>
          </a:blip>
          <a:stretch>
            <a:fillRect/>
          </a:stretch>
        </p:blipFill>
        <p:spPr>
          <a:xfrm>
            <a:off x="343750" y="923987"/>
            <a:ext cx="4227881" cy="2317323"/>
          </a:xfrm>
          <a:prstGeom prst="rect">
            <a:avLst/>
          </a:prstGeom>
        </p:spPr>
      </p:pic>
      <p:pic>
        <p:nvPicPr>
          <p:cNvPr id="13" name="Imagem 12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D2215C28-860F-54AC-0343-4E4242535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7" y="1910603"/>
            <a:ext cx="4077815" cy="119709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0294A38-1503-230B-4111-64DF85A755B6}"/>
              </a:ext>
            </a:extLst>
          </p:cNvPr>
          <p:cNvSpPr txBox="1"/>
          <p:nvPr/>
        </p:nvSpPr>
        <p:spPr>
          <a:xfrm>
            <a:off x="743090" y="6215511"/>
            <a:ext cx="593598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79375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Arial"/>
                <a:ea typeface="MS PGothic"/>
                <a:cs typeface="Arial"/>
              </a:rPr>
              <a:t>Em breve você receberá o link do </a:t>
            </a:r>
            <a:r>
              <a:rPr lang="pt-BR" sz="2000" b="1" dirty="0">
                <a:latin typeface="Arial"/>
                <a:ea typeface="MS PGothic"/>
                <a:cs typeface="Arial"/>
              </a:rPr>
              <a:t>site do projeto</a:t>
            </a:r>
            <a:r>
              <a:rPr lang="pt-BR" sz="2000" dirty="0">
                <a:latin typeface="Arial"/>
                <a:ea typeface="MS PGothic"/>
                <a:cs typeface="Arial"/>
              </a:rPr>
              <a:t>! 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285D87-3BD4-D7B8-0486-9051AF93C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393" y="6007651"/>
            <a:ext cx="883866" cy="7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8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3" grpId="0"/>
      <p:bldP spid="34" grpId="0"/>
      <p:bldP spid="36" grpId="0"/>
      <p:bldP spid="5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1">
            <a:extLst>
              <a:ext uri="{FF2B5EF4-FFF2-40B4-BE49-F238E27FC236}">
                <a16:creationId xmlns:a16="http://schemas.microsoft.com/office/drawing/2014/main" id="{F1972AFB-AE54-374F-5036-034B9B8F2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09" y="162503"/>
            <a:ext cx="69294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45720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altLang="pt-BR" sz="2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1º Passo: </a:t>
            </a:r>
            <a:r>
              <a:rPr lang="pt-BR" altLang="pt-BR" sz="2600" b="1" dirty="0">
                <a:solidFill>
                  <a:srgbClr val="C00000"/>
                </a:solidFill>
                <a:latin typeface="+mj-lt"/>
              </a:rPr>
              <a:t>Conhecer o objeto do controle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651B7C8-A485-6ADE-964C-15394ECC6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68" y="975467"/>
            <a:ext cx="8192707" cy="459549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FD5AAF7-E692-2B81-4B3B-55C686B1EADF}"/>
              </a:ext>
            </a:extLst>
          </p:cNvPr>
          <p:cNvSpPr txBox="1"/>
          <p:nvPr/>
        </p:nvSpPr>
        <p:spPr>
          <a:xfrm>
            <a:off x="9561592" y="2205995"/>
            <a:ext cx="1884266" cy="1420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latin typeface="Arial"/>
                <a:ea typeface="MS Mincho"/>
                <a:cs typeface="Times New Roman"/>
              </a:rPr>
              <a:t>Espaço Esportivo Comunitário</a:t>
            </a:r>
            <a:endParaRPr lang="pt-BR" sz="2000" dirty="0">
              <a:latin typeface="Arial"/>
              <a:ea typeface="MS Mincho"/>
              <a:cs typeface="Times New Roman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530DF9-0B93-52D0-0790-37DE949C34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422" t="17759" r="24013"/>
          <a:stretch>
            <a:fillRect/>
          </a:stretch>
        </p:blipFill>
        <p:spPr>
          <a:xfrm>
            <a:off x="559368" y="975467"/>
            <a:ext cx="8192707" cy="558009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8F7A020-4C1E-DF2B-90A5-A0E200D0486C}"/>
              </a:ext>
            </a:extLst>
          </p:cNvPr>
          <p:cNvSpPr txBox="1"/>
          <p:nvPr/>
        </p:nvSpPr>
        <p:spPr>
          <a:xfrm>
            <a:off x="1363154" y="4863071"/>
            <a:ext cx="6585133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/>
                <a:ea typeface="MS Mincho"/>
                <a:cs typeface="Times New Roman"/>
              </a:rPr>
              <a:t>(campo de futebol com grama sintética; meia quadra de esporte; pista de caminhada; e parquinho infantil)</a:t>
            </a:r>
          </a:p>
        </p:txBody>
      </p:sp>
    </p:spTree>
    <p:extLst>
      <p:ext uri="{BB962C8B-B14F-4D97-AF65-F5344CB8AC3E}">
        <p14:creationId xmlns:p14="http://schemas.microsoft.com/office/powerpoint/2010/main" val="212854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FE546EBE3CD14FB1D0D4B7683FC691" ma:contentTypeVersion="3" ma:contentTypeDescription="Crie um novo documento." ma:contentTypeScope="" ma:versionID="b3d5937cb0bcdd5a7a74af4bea64b321">
  <xsd:schema xmlns:xsd="http://www.w3.org/2001/XMLSchema" xmlns:xs="http://www.w3.org/2001/XMLSchema" xmlns:p="http://schemas.microsoft.com/office/2006/metadata/properties" xmlns:ns2="a5b981ab-8a4a-4d14-aaa4-5953ea41a036" targetNamespace="http://schemas.microsoft.com/office/2006/metadata/properties" ma:root="true" ma:fieldsID="5b1dfe0e3e71295487422998949b6f87" ns2:_="">
    <xsd:import namespace="a5b981ab-8a4a-4d14-aaa4-5953ea41a0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981ab-8a4a-4d14-aaa4-5953ea41a0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DFAB04-0915-4E4C-B23C-DB3BA54BC1F6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7583cc20-b980-4f5a-97d7-d6758ea2d2ab"/>
    <ds:schemaRef ds:uri="http://purl.org/dc/dcmitype/"/>
    <ds:schemaRef ds:uri="de44b333-3c27-45b1-b827-90ede025379b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72C4B4-8719-4570-8462-7DCEC1382D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011C14-58B4-4434-BBED-055D595176CF}"/>
</file>

<file path=docMetadata/LabelInfo.xml><?xml version="1.0" encoding="utf-8"?>
<clbl:labelList xmlns:clbl="http://schemas.microsoft.com/office/2020/mipLabelMetadata">
  <clbl:label id="{6678d9fe-0921-417d-8411-5f1c18defbbb}" enabled="0" method="" siteId="{6678d9fe-0921-417d-8411-5f1c18defb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2229</Words>
  <Application>Microsoft Office PowerPoint</Application>
  <PresentationFormat>Widescreen</PresentationFormat>
  <Paragraphs>252</Paragraphs>
  <Slides>37</Slides>
  <Notes>37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Symbol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PALESTRA Palestrante</dc:title>
  <dc:creator>Gabriela de Alencar Araripe Pereira</dc:creator>
  <cp:lastModifiedBy>Rosemary Zucareli</cp:lastModifiedBy>
  <cp:revision>48</cp:revision>
  <dcterms:created xsi:type="dcterms:W3CDTF">2023-02-27T23:08:33Z</dcterms:created>
  <dcterms:modified xsi:type="dcterms:W3CDTF">2025-09-25T20:06:25Z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0x010100ACFE546EBE3CD14FB1D0D4B7683FC691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Order">
    <vt:r8>12500</vt:r8>
  </property>
  <property fmtid="{D5CDD505-2E9C-101B-9397-08002B2CF9AE}" pid="11" name="_SourceUrl">
    <vt:lpwstr/>
  </property>
  <property fmtid="{D5CDD505-2E9C-101B-9397-08002B2CF9AE}" pid="12" name="_SharedFileIndex">
    <vt:lpwstr/>
  </property>
</Properties>
</file>