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3_0.xml" ContentType="application/vnd.ms-powerpoint.comments+xml"/>
  <Override PartName="/ppt/comments/modernComment_10D_AEC69342.xml" ContentType="application/vnd.ms-powerpoint.comments+xml"/>
  <Override PartName="/ppt/comments/modernComment_104_0.xml" ContentType="application/vnd.ms-powerpoint.comments+xml"/>
  <Override PartName="/ppt/comments/modernComment_107_0.xml" ContentType="application/vnd.ms-powerpoint.comments+xml"/>
  <Override PartName="/ppt/comments/modernComment_106_0.xml" ContentType="application/vnd.ms-powerpoint.comments+xml"/>
  <Override PartName="/ppt/comments/modernComment_105_0.xml" ContentType="application/vnd.ms-powerpoint.comments+xml"/>
  <Override PartName="/ppt/comments/modernComment_10B_CDACE73B.xml" ContentType="application/vnd.ms-powerpoint.comments+xml"/>
  <Override PartName="/ppt/comments/modernComment_108_0.xml" ContentType="application/vnd.ms-powerpoint.comments+xml"/>
  <Override PartName="/ppt/comments/modernComment_10E_DC3A6F4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0" r:id="rId10"/>
    <p:sldId id="263" r:id="rId11"/>
    <p:sldId id="262" r:id="rId12"/>
    <p:sldId id="261" r:id="rId13"/>
    <p:sldId id="267" r:id="rId14"/>
    <p:sldId id="268" r:id="rId15"/>
    <p:sldId id="264" r:id="rId16"/>
    <p:sldId id="27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D6AA0F-6E18-3A8B-284D-D867A3E540F6}" name="Andresa Coelho Penido de Morais" initials="AM" userId="S::andresa.penido@cgu.gov.br::caab54e6-0c3b-4ccf-aad2-9b0bba2287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32C72-4640-5710-4465-EF722386DE6A}" v="53" dt="2025-09-16T17:18:20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a Coelho Penido de Morais" userId="S::andresa.penido@cgu.gov.br::caab54e6-0c3b-4ccf-aad2-9b0bba228704" providerId="AD" clId="Web-{9D8B705A-6220-3FE3-1028-356D115A5C09}"/>
    <pc:docChg chg="mod addSld delSld modSld sldOrd">
      <pc:chgData name="Andresa Coelho Penido de Morais" userId="S::andresa.penido@cgu.gov.br::caab54e6-0c3b-4ccf-aad2-9b0bba228704" providerId="AD" clId="Web-{9D8B705A-6220-3FE3-1028-356D115A5C09}" dt="2025-05-07T14:27:19.679" v="404" actId="14100"/>
      <pc:docMkLst>
        <pc:docMk/>
      </pc:docMkLst>
      <pc:sldChg chg="addSp modSp">
        <pc:chgData name="Andresa Coelho Penido de Morais" userId="S::andresa.penido@cgu.gov.br::caab54e6-0c3b-4ccf-aad2-9b0bba228704" providerId="AD" clId="Web-{9D8B705A-6220-3FE3-1028-356D115A5C09}" dt="2025-05-07T13:57:45.990" v="144" actId="1076"/>
        <pc:sldMkLst>
          <pc:docMk/>
          <pc:sldMk cId="0" sldId="256"/>
        </pc:sldMkLst>
      </pc:sldChg>
      <pc:sldChg chg="modSp">
        <pc:chgData name="Andresa Coelho Penido de Morais" userId="S::andresa.penido@cgu.gov.br::caab54e6-0c3b-4ccf-aad2-9b0bba228704" providerId="AD" clId="Web-{9D8B705A-6220-3FE3-1028-356D115A5C09}" dt="2025-05-07T14:15:23.231" v="337" actId="20577"/>
        <pc:sldMkLst>
          <pc:docMk/>
          <pc:sldMk cId="0" sldId="258"/>
        </pc:sldMkLst>
      </pc:sldChg>
      <pc:sldChg chg="modSp">
        <pc:chgData name="Andresa Coelho Penido de Morais" userId="S::andresa.penido@cgu.gov.br::caab54e6-0c3b-4ccf-aad2-9b0bba228704" providerId="AD" clId="Web-{9D8B705A-6220-3FE3-1028-356D115A5C09}" dt="2025-05-07T14:12:30.037" v="278" actId="20577"/>
        <pc:sldMkLst>
          <pc:docMk/>
          <pc:sldMk cId="0" sldId="260"/>
        </pc:sldMkLst>
      </pc:sldChg>
      <pc:sldChg chg="modSp">
        <pc:chgData name="Andresa Coelho Penido de Morais" userId="S::andresa.penido@cgu.gov.br::caab54e6-0c3b-4ccf-aad2-9b0bba228704" providerId="AD" clId="Web-{9D8B705A-6220-3FE3-1028-356D115A5C09}" dt="2025-05-07T14:14:00.947" v="310" actId="20577"/>
        <pc:sldMkLst>
          <pc:docMk/>
          <pc:sldMk cId="0" sldId="261"/>
        </pc:sldMkLst>
      </pc:sldChg>
      <pc:sldChg chg="modSp ord">
        <pc:chgData name="Andresa Coelho Penido de Morais" userId="S::andresa.penido@cgu.gov.br::caab54e6-0c3b-4ccf-aad2-9b0bba228704" providerId="AD" clId="Web-{9D8B705A-6220-3FE3-1028-356D115A5C09}" dt="2025-05-07T14:13:21.399" v="290" actId="20577"/>
        <pc:sldMkLst>
          <pc:docMk/>
          <pc:sldMk cId="0" sldId="262"/>
        </pc:sldMkLst>
      </pc:sldChg>
      <pc:sldChg chg="modSp ord">
        <pc:chgData name="Andresa Coelho Penido de Morais" userId="S::andresa.penido@cgu.gov.br::caab54e6-0c3b-4ccf-aad2-9b0bba228704" providerId="AD" clId="Web-{9D8B705A-6220-3FE3-1028-356D115A5C09}" dt="2025-05-07T14:13:06.476" v="287" actId="20577"/>
        <pc:sldMkLst>
          <pc:docMk/>
          <pc:sldMk cId="0" sldId="263"/>
        </pc:sldMkLst>
      </pc:sldChg>
      <pc:sldChg chg="modSp ord">
        <pc:chgData name="Andresa Coelho Penido de Morais" userId="S::andresa.penido@cgu.gov.br::caab54e6-0c3b-4ccf-aad2-9b0bba228704" providerId="AD" clId="Web-{9D8B705A-6220-3FE3-1028-356D115A5C09}" dt="2025-05-07T14:16:27.218" v="342" actId="20577"/>
        <pc:sldMkLst>
          <pc:docMk/>
          <pc:sldMk cId="0" sldId="264"/>
        </pc:sldMkLst>
      </pc:sldChg>
      <pc:sldChg chg="addSp delSp modSp new del mod setBg">
        <pc:chgData name="Andresa Coelho Penido de Morais" userId="S::andresa.penido@cgu.gov.br::caab54e6-0c3b-4ccf-aad2-9b0bba228704" providerId="AD" clId="Web-{9D8B705A-6220-3FE3-1028-356D115A5C09}" dt="2025-05-07T13:25:23.780" v="40"/>
        <pc:sldMkLst>
          <pc:docMk/>
          <pc:sldMk cId="307928892" sldId="266"/>
        </pc:sldMkLst>
      </pc:sldChg>
      <pc:sldChg chg="addSp delSp modSp new">
        <pc:chgData name="Andresa Coelho Penido de Morais" userId="S::andresa.penido@cgu.gov.br::caab54e6-0c3b-4ccf-aad2-9b0bba228704" providerId="AD" clId="Web-{9D8B705A-6220-3FE3-1028-356D115A5C09}" dt="2025-05-07T14:14:31.526" v="330" actId="20577"/>
        <pc:sldMkLst>
          <pc:docMk/>
          <pc:sldMk cId="3450660667" sldId="267"/>
        </pc:sldMkLst>
      </pc:sldChg>
      <pc:sldChg chg="addSp delSp modSp new">
        <pc:chgData name="Andresa Coelho Penido de Morais" userId="S::andresa.penido@cgu.gov.br::caab54e6-0c3b-4ccf-aad2-9b0bba228704" providerId="AD" clId="Web-{9D8B705A-6220-3FE3-1028-356D115A5C09}" dt="2025-05-07T13:33:32.797" v="135" actId="1076"/>
        <pc:sldMkLst>
          <pc:docMk/>
          <pc:sldMk cId="2340713625" sldId="268"/>
        </pc:sldMkLst>
      </pc:sldChg>
      <pc:sldChg chg="addSp delSp modSp new">
        <pc:chgData name="Andresa Coelho Penido de Morais" userId="S::andresa.penido@cgu.gov.br::caab54e6-0c3b-4ccf-aad2-9b0bba228704" providerId="AD" clId="Web-{9D8B705A-6220-3FE3-1028-356D115A5C09}" dt="2025-05-07T14:27:19.679" v="404" actId="14100"/>
        <pc:sldMkLst>
          <pc:docMk/>
          <pc:sldMk cId="2932249410" sldId="269"/>
        </pc:sldMkLst>
      </pc:sldChg>
    </pc:docChg>
  </pc:docChgLst>
  <pc:docChgLst>
    <pc:chgData name="Andresa Coelho Penido de Morais" userId="S::andresa.penido@cgu.gov.br::caab54e6-0c3b-4ccf-aad2-9b0bba228704" providerId="AD" clId="Web-{E8260CE1-0ACA-C4B9-6E48-5748CBCB715A}"/>
    <pc:docChg chg="modSld">
      <pc:chgData name="Andresa Coelho Penido de Morais" userId="S::andresa.penido@cgu.gov.br::caab54e6-0c3b-4ccf-aad2-9b0bba228704" providerId="AD" clId="Web-{E8260CE1-0ACA-C4B9-6E48-5748CBCB715A}" dt="2025-05-14T10:57:37.924" v="47" actId="20577"/>
      <pc:docMkLst>
        <pc:docMk/>
      </pc:docMkLst>
      <pc:sldChg chg="modSp">
        <pc:chgData name="Andresa Coelho Penido de Morais" userId="S::andresa.penido@cgu.gov.br::caab54e6-0c3b-4ccf-aad2-9b0bba228704" providerId="AD" clId="Web-{E8260CE1-0ACA-C4B9-6E48-5748CBCB715A}" dt="2025-05-14T10:57:37.924" v="47" actId="20577"/>
        <pc:sldMkLst>
          <pc:docMk/>
          <pc:sldMk cId="0" sldId="261"/>
        </pc:sldMkLst>
      </pc:sldChg>
    </pc:docChg>
  </pc:docChgLst>
  <pc:docChgLst>
    <pc:chgData name="Andresa Coelho Penido de Morais" userId="S::andresa.penido@cgu.gov.br::caab54e6-0c3b-4ccf-aad2-9b0bba228704" providerId="AD" clId="Web-{F81885C1-DABC-5785-E0E5-AC1A2A74F4A1}"/>
    <pc:docChg chg="modSld">
      <pc:chgData name="Andresa Coelho Penido de Morais" userId="S::andresa.penido@cgu.gov.br::caab54e6-0c3b-4ccf-aad2-9b0bba228704" providerId="AD" clId="Web-{F81885C1-DABC-5785-E0E5-AC1A2A74F4A1}" dt="2025-05-07T19:36:54.240" v="17" actId="14100"/>
      <pc:docMkLst>
        <pc:docMk/>
      </pc:docMkLst>
      <pc:sldChg chg="modSp">
        <pc:chgData name="Andresa Coelho Penido de Morais" userId="S::andresa.penido@cgu.gov.br::caab54e6-0c3b-4ccf-aad2-9b0bba228704" providerId="AD" clId="Web-{F81885C1-DABC-5785-E0E5-AC1A2A74F4A1}" dt="2025-05-07T19:36:54.240" v="17" actId="14100"/>
        <pc:sldMkLst>
          <pc:docMk/>
          <pc:sldMk cId="0" sldId="259"/>
        </pc:sldMkLst>
      </pc:sldChg>
    </pc:docChg>
  </pc:docChgLst>
  <pc:docChgLst>
    <pc:chgData name="Andresa Coelho Penido de Morais" userId="S::andresa.penido@cgu.gov.br::caab54e6-0c3b-4ccf-aad2-9b0bba228704" providerId="AD" clId="Web-{35C6F077-D086-6716-ADF6-788155227B1A}"/>
    <pc:docChg chg="modSld">
      <pc:chgData name="Andresa Coelho Penido de Morais" userId="S::andresa.penido@cgu.gov.br::caab54e6-0c3b-4ccf-aad2-9b0bba228704" providerId="AD" clId="Web-{35C6F077-D086-6716-ADF6-788155227B1A}" dt="2025-05-13T23:31:04.776" v="4" actId="20577"/>
      <pc:docMkLst>
        <pc:docMk/>
      </pc:docMkLst>
      <pc:sldChg chg="modSp">
        <pc:chgData name="Andresa Coelho Penido de Morais" userId="S::andresa.penido@cgu.gov.br::caab54e6-0c3b-4ccf-aad2-9b0bba228704" providerId="AD" clId="Web-{35C6F077-D086-6716-ADF6-788155227B1A}" dt="2025-05-13T23:31:04.776" v="4" actId="20577"/>
        <pc:sldMkLst>
          <pc:docMk/>
          <pc:sldMk cId="0" sldId="264"/>
        </pc:sldMkLst>
      </pc:sldChg>
    </pc:docChg>
  </pc:docChgLst>
  <pc:docChgLst>
    <pc:chgData name="Andresa Coelho Penido de Morais" userId="S::andresa.penido@cgu.gov.br::caab54e6-0c3b-4ccf-aad2-9b0bba228704" providerId="AD" clId="Web-{598F9D97-DA21-BC8A-027B-8BF4E370650E}"/>
    <pc:docChg chg="modSld">
      <pc:chgData name="Andresa Coelho Penido de Morais" userId="S::andresa.penido@cgu.gov.br::caab54e6-0c3b-4ccf-aad2-9b0bba228704" providerId="AD" clId="Web-{598F9D97-DA21-BC8A-027B-8BF4E370650E}" dt="2025-05-13T10:48:28.863" v="3" actId="20577"/>
      <pc:docMkLst>
        <pc:docMk/>
      </pc:docMkLst>
      <pc:sldChg chg="modSp">
        <pc:chgData name="Andresa Coelho Penido de Morais" userId="S::andresa.penido@cgu.gov.br::caab54e6-0c3b-4ccf-aad2-9b0bba228704" providerId="AD" clId="Web-{598F9D97-DA21-BC8A-027B-8BF4E370650E}" dt="2025-05-13T10:48:28.863" v="3" actId="20577"/>
        <pc:sldMkLst>
          <pc:docMk/>
          <pc:sldMk cId="0" sldId="256"/>
        </pc:sldMkLst>
      </pc:sldChg>
    </pc:docChg>
  </pc:docChgLst>
  <pc:docChgLst>
    <pc:chgData name="Anjuli Tostes Faria Melo" userId="c82b7288-dac7-4dab-bccf-c73842e473de" providerId="ADAL" clId="{7E4E21B6-C363-4DD5-B66E-DCCE92344244}"/>
    <pc:docChg chg="custSel modSld">
      <pc:chgData name="Anjuli Tostes Faria Melo" userId="c82b7288-dac7-4dab-bccf-c73842e473de" providerId="ADAL" clId="{7E4E21B6-C363-4DD5-B66E-DCCE92344244}" dt="2025-05-23T18:55:57.060" v="0" actId="27636"/>
      <pc:docMkLst>
        <pc:docMk/>
      </pc:docMkLst>
      <pc:sldChg chg="modSp mod">
        <pc:chgData name="Anjuli Tostes Faria Melo" userId="c82b7288-dac7-4dab-bccf-c73842e473de" providerId="ADAL" clId="{7E4E21B6-C363-4DD5-B66E-DCCE92344244}" dt="2025-05-23T18:55:57.060" v="0" actId="27636"/>
        <pc:sldMkLst>
          <pc:docMk/>
          <pc:sldMk cId="0" sldId="259"/>
        </pc:sldMkLst>
      </pc:sldChg>
    </pc:docChg>
  </pc:docChgLst>
  <pc:docChgLst>
    <pc:chgData name="Andresa Coelho Penido de Morais" userId="S::andresa.penido@cgu.gov.br::caab54e6-0c3b-4ccf-aad2-9b0bba228704" providerId="AD" clId="Web-{69444523-69F9-3129-32CB-549DB99F14EB}"/>
    <pc:docChg chg="modSld">
      <pc:chgData name="Andresa Coelho Penido de Morais" userId="S::andresa.penido@cgu.gov.br::caab54e6-0c3b-4ccf-aad2-9b0bba228704" providerId="AD" clId="Web-{69444523-69F9-3129-32CB-549DB99F14EB}" dt="2025-05-09T11:10:47.106" v="35" actId="20577"/>
      <pc:docMkLst>
        <pc:docMk/>
      </pc:docMkLst>
      <pc:sldChg chg="modSp">
        <pc:chgData name="Andresa Coelho Penido de Morais" userId="S::andresa.penido@cgu.gov.br::caab54e6-0c3b-4ccf-aad2-9b0bba228704" providerId="AD" clId="Web-{69444523-69F9-3129-32CB-549DB99F14EB}" dt="2025-05-09T11:10:47.106" v="35" actId="20577"/>
        <pc:sldMkLst>
          <pc:docMk/>
          <pc:sldMk cId="0" sldId="259"/>
        </pc:sldMkLst>
      </pc:sldChg>
    </pc:docChg>
  </pc:docChgLst>
  <pc:docChgLst>
    <pc:chgData name="Andresa Coelho Penido de Morais" userId="S::andresa.penido@cgu.gov.br::caab54e6-0c3b-4ccf-aad2-9b0bba228704" providerId="AD" clId="Web-{33132C72-4640-5710-4465-EF722386DE6A}"/>
    <pc:docChg chg="modSld">
      <pc:chgData name="Andresa Coelho Penido de Morais" userId="S::andresa.penido@cgu.gov.br::caab54e6-0c3b-4ccf-aad2-9b0bba228704" providerId="AD" clId="Web-{33132C72-4640-5710-4465-EF722386DE6A}" dt="2025-09-16T17:18:19.749" v="50" actId="20577"/>
      <pc:docMkLst>
        <pc:docMk/>
      </pc:docMkLst>
      <pc:sldChg chg="modSp">
        <pc:chgData name="Andresa Coelho Penido de Morais" userId="S::andresa.penido@cgu.gov.br::caab54e6-0c3b-4ccf-aad2-9b0bba228704" providerId="AD" clId="Web-{33132C72-4640-5710-4465-EF722386DE6A}" dt="2025-09-16T17:18:19.749" v="50" actId="20577"/>
        <pc:sldMkLst>
          <pc:docMk/>
          <pc:sldMk cId="0" sldId="256"/>
        </pc:sldMkLst>
        <pc:spChg chg="mod">
          <ac:chgData name="Andresa Coelho Penido de Morais" userId="S::andresa.penido@cgu.gov.br::caab54e6-0c3b-4ccf-aad2-9b0bba228704" providerId="AD" clId="Web-{33132C72-4640-5710-4465-EF722386DE6A}" dt="2025-09-16T17:18:19.749" v="50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  <pc:docChgLst>
    <pc:chgData name="Andresa Coelho Penido de Morais" userId="S::andresa.penido@cgu.gov.br::caab54e6-0c3b-4ccf-aad2-9b0bba228704" providerId="AD" clId="Web-{3B827762-709F-37F2-3369-3DBAC588B247}"/>
    <pc:docChg chg="modSld">
      <pc:chgData name="Andresa Coelho Penido de Morais" userId="S::andresa.penido@cgu.gov.br::caab54e6-0c3b-4ccf-aad2-9b0bba228704" providerId="AD" clId="Web-{3B827762-709F-37F2-3369-3DBAC588B247}" dt="2025-05-13T18:32:37.404" v="1" actId="20577"/>
      <pc:docMkLst>
        <pc:docMk/>
      </pc:docMkLst>
      <pc:sldChg chg="modSp">
        <pc:chgData name="Andresa Coelho Penido de Morais" userId="S::andresa.penido@cgu.gov.br::caab54e6-0c3b-4ccf-aad2-9b0bba228704" providerId="AD" clId="Web-{3B827762-709F-37F2-3369-3DBAC588B247}" dt="2025-05-13T18:32:37.404" v="1" actId="20577"/>
        <pc:sldMkLst>
          <pc:docMk/>
          <pc:sldMk cId="0" sldId="264"/>
        </pc:sldMkLst>
      </pc:sldChg>
    </pc:docChg>
  </pc:docChgLst>
  <pc:docChgLst>
    <pc:chgData name="Andresa Coelho Penido de Morais" userId="S::andresa.penido@cgu.gov.br::caab54e6-0c3b-4ccf-aad2-9b0bba228704" providerId="AD" clId="Web-{78F4DCBE-2B81-4568-9909-5D5E9D720B1A}"/>
    <pc:docChg chg="addSld modSld">
      <pc:chgData name="Andresa Coelho Penido de Morais" userId="S::andresa.penido@cgu.gov.br::caab54e6-0c3b-4ccf-aad2-9b0bba228704" providerId="AD" clId="Web-{78F4DCBE-2B81-4568-9909-5D5E9D720B1A}" dt="2025-05-27T12:55:05.867" v="95" actId="1076"/>
      <pc:docMkLst>
        <pc:docMk/>
      </pc:docMkLst>
      <pc:sldChg chg="modSp">
        <pc:chgData name="Andresa Coelho Penido de Morais" userId="S::andresa.penido@cgu.gov.br::caab54e6-0c3b-4ccf-aad2-9b0bba228704" providerId="AD" clId="Web-{78F4DCBE-2B81-4568-9909-5D5E9D720B1A}" dt="2025-05-27T12:47:47.648" v="29" actId="20577"/>
        <pc:sldMkLst>
          <pc:docMk/>
          <pc:sldMk cId="0" sldId="258"/>
        </pc:sldMkLst>
      </pc:sldChg>
      <pc:sldChg chg="modSp">
        <pc:chgData name="Andresa Coelho Penido de Morais" userId="S::andresa.penido@cgu.gov.br::caab54e6-0c3b-4ccf-aad2-9b0bba228704" providerId="AD" clId="Web-{78F4DCBE-2B81-4568-9909-5D5E9D720B1A}" dt="2025-05-27T12:47:12.584" v="16" actId="20577"/>
        <pc:sldMkLst>
          <pc:docMk/>
          <pc:sldMk cId="0" sldId="264"/>
        </pc:sldMkLst>
      </pc:sldChg>
      <pc:sldChg chg="modSp add replId">
        <pc:chgData name="Andresa Coelho Penido de Morais" userId="S::andresa.penido@cgu.gov.br::caab54e6-0c3b-4ccf-aad2-9b0bba228704" providerId="AD" clId="Web-{78F4DCBE-2B81-4568-9909-5D5E9D720B1A}" dt="2025-05-27T12:55:05.867" v="95" actId="1076"/>
        <pc:sldMkLst>
          <pc:docMk/>
          <pc:sldMk cId="3694817095" sldId="270"/>
        </pc:sldMkLst>
      </pc:sldChg>
    </pc:docChg>
  </pc:docChgLst>
</pc:chgInfo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3A7325-CEBB-4BEE-BED8-FAD261C0E3AB}" authorId="{A1D6AA0F-6E18-3A8B-284D-D867A3E540F6}" created="2025-05-07T14:23:02.185">
    <pc:sldMkLst xmlns:pc="http://schemas.microsoft.com/office/powerpoint/2013/main/command">
      <pc:docMk/>
      <pc:sldMk cId="0" sldId="259"/>
    </pc:sldMkLst>
    <p188:txBody>
      <a:bodyPr/>
      <a:lstStyle/>
      <a:p>
        <a:r>
          <a:rPr lang="pt-BR"/>
          <a:t>No material tem uma Proposta de Criação dos Conselhos Municipais da Juventude e da Promoção da Igualdade Racial, com 
1. Apresentação da proposta
2. Justificativa para criação
3. Finalidade dos Conselhos da Juventude e da Promoção da Igualdade Racial
4. Composição Proposta 
5. Benefícios para o Município 
6. Etapas para Implementação 
7. Conclusão 
Arquivo: Anexo_Proposta_Conselhos</a:t>
        </a:r>
      </a:p>
    </p188:txBody>
  </p188:cm>
</p188:cmLst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DC3888-A6FF-427C-861E-853A91A39165}" authorId="{A1D6AA0F-6E18-3A8B-284D-D867A3E540F6}" created="2025-05-07T13:59:45.151">
    <pc:sldMkLst xmlns:pc="http://schemas.microsoft.com/office/powerpoint/2013/main/command">
      <pc:docMk/>
      <pc:sldMk cId="0" sldId="260"/>
    </pc:sldMkLst>
    <p188:txBody>
      <a:bodyPr/>
      <a:lstStyle/>
      <a:p>
        <a:r>
          <a:rPr lang="pt-BR"/>
          <a:t>Realize um diagnóstico do seu município com os dados disponíveis (se possível, incluindo: vontade política da gestão na criação dos conselhos,  levantamento das principais demandas da população jovem/negra local e levantamento das políticas públicas para jovens e para a igualdade racial em execução no município); 
Envolva diferentes setores da sociedade desde o início (se possível, fazer o levantamento prévio de todas as entidades públicas e da sociedade civil que atuam para a  juventude e a promoção da igualdade racial); </a:t>
        </a:r>
      </a:p>
    </p188:txBody>
  </p188:cm>
</p188:cmLst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D1F65E9-2D47-4892-AD6D-7EF921CC6816}" authorId="{A1D6AA0F-6E18-3A8B-284D-D867A3E540F6}" created="2025-05-07T14:02:47.220">
    <pc:sldMkLst xmlns:pc="http://schemas.microsoft.com/office/powerpoint/2013/main/command">
      <pc:docMk/>
      <pc:sldMk cId="0" sldId="261"/>
    </pc:sldMkLst>
    <p188:replyLst/>
    <p188:txBody>
      <a:bodyPr/>
      <a:lstStyle/>
      <a:p>
        <a:r>
          <a:rPr lang="pt-BR"/>
          <a:t>No material de apoio do curso tem modelo simplificado de projeto de lei municipal e de regimento interno.
Anexo: Material_Curso_Conselhos_Juventude_Igualdade_Racial</a:t>
        </a:r>
      </a:p>
    </p188:txBody>
  </p188:cm>
</p188:cmLst>
</file>

<file path=ppt/comments/modernComment_10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DB8B26-0800-49C3-8673-0364AE108204}" authorId="{A1D6AA0F-6E18-3A8B-284D-D867A3E540F6}" created="2025-05-07T14:34:31.288">
    <pc:sldMkLst xmlns:pc="http://schemas.microsoft.com/office/powerpoint/2013/main/command">
      <pc:docMk/>
      <pc:sldMk cId="0" sldId="262"/>
    </pc:sldMkLst>
    <p188:txBody>
      <a:bodyPr/>
      <a:lstStyle/>
      <a:p>
        <a:r>
          <a:rPr lang="pt-BR"/>
          <a:t>No material tem detalhamento de ferramentas/ações para auxílio no fomento à criação dos conselhos.
Arquivo: Anexo_Ferramentas_e_Acoes_Conselhos</a:t>
        </a:r>
      </a:p>
    </p188:txBody>
  </p188:cm>
</p188:cmLst>
</file>

<file path=ppt/comments/modernComment_10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F44D8E-8D5B-4652-8C61-D85F8F92BCAA}" authorId="{A1D6AA0F-6E18-3A8B-284D-D867A3E540F6}" created="2025-05-07T14:34:08.850">
    <pc:sldMkLst xmlns:pc="http://schemas.microsoft.com/office/powerpoint/2013/main/command">
      <pc:docMk/>
      <pc:sldMk cId="0" sldId="263"/>
    </pc:sldMkLst>
    <p188:txBody>
      <a:bodyPr/>
      <a:lstStyle/>
      <a:p>
        <a:r>
          <a:rPr lang="pt-BR"/>
          <a:t>No material tem detalhamento de ferramentas/ações para auxílio no fomento à criação dos conselhos.
Arquivo: Anexo_Ferramentas_e_Acoes_Conselhos</a:t>
        </a:r>
      </a:p>
    </p188:txBody>
  </p188:cm>
</p188:cmLst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9916DE-3010-41B1-937B-76AF9EE69C24}" authorId="{A1D6AA0F-6E18-3A8B-284D-D867A3E540F6}" created="2025-05-07T14:19:56.288">
    <pc:sldMkLst xmlns:pc="http://schemas.microsoft.com/office/powerpoint/2013/main/command">
      <pc:docMk/>
      <pc:sldMk cId="0" sldId="264"/>
    </pc:sldMkLst>
    <p188:txBody>
      <a:bodyPr/>
      <a:lstStyle/>
      <a:p>
        <a:r>
          <a:rPr lang="pt-BR"/>
          <a:t>No material de apoio do curso tem um modelo simplificado de Plano de Ação Participativo.
Anexo: Material_Curso_Conselhos_Juventude_Igualdade_Racial</a:t>
        </a:r>
      </a:p>
    </p188:txBody>
  </p188:cm>
</p188:cmLst>
</file>

<file path=ppt/comments/modernComment_10B_CDACE7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B2CD81-71A8-429B-97D7-9415450BB901}" authorId="{A1D6AA0F-6E18-3A8B-284D-D867A3E540F6}" created="2025-05-07T14:16:16.717">
    <pc:sldMkLst xmlns:pc="http://schemas.microsoft.com/office/powerpoint/2013/main/command">
      <pc:docMk/>
      <pc:sldMk cId="3450660667" sldId="267"/>
    </pc:sldMkLst>
    <p188:replyLst/>
    <p188:txBody>
      <a:bodyPr/>
      <a:lstStyle/>
      <a:p>
        <a:r>
          <a:rPr lang="pt-BR"/>
          <a:t>No material tem os responsáveis por cada etapa da proposta.
Arquivo: Anexo_Cronograma_Conselhos</a:t>
        </a:r>
      </a:p>
    </p188:txBody>
  </p188:cm>
</p188:cmLst>
</file>

<file path=ppt/comments/modernComment_10D_AEC6934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A970FB-E09C-4C55-96D6-5332C10C352D}" authorId="{A1D6AA0F-6E18-3A8B-284D-D867A3E540F6}" created="2025-05-13T10:52:42.170">
    <pc:sldMkLst xmlns:pc="http://schemas.microsoft.com/office/powerpoint/2013/main/command">
      <pc:docMk/>
      <pc:sldMk cId="2932249410" sldId="269"/>
    </pc:sldMkLst>
    <p188:txBody>
      <a:bodyPr/>
      <a:lstStyle/>
      <a:p>
        <a:r>
          <a:rPr lang="pt-BR"/>
          <a:t>No campo Materiais Complementares do material de apoio do curso, apresentamos um checklist prático para auxiliar na criação dos conselhos. 
Anexo: Material_Curso_Conselhos_Juventude_Igualdade_Racial</a:t>
        </a:r>
      </a:p>
    </p188:txBody>
  </p188:cm>
</p188:cmLst>
</file>

<file path=ppt/comments/modernComment_10E_DC3A6F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DC320A-2A2E-4EF5-80E3-298CAB10AB24}" authorId="{A1D6AA0F-6E18-3A8B-284D-D867A3E540F6}" created="2025-05-07T14:19:56.288">
    <pc:sldMkLst xmlns:pc="http://schemas.microsoft.com/office/powerpoint/2013/main/command">
      <pc:docMk/>
      <pc:sldMk cId="0" sldId="264"/>
    </pc:sldMkLst>
    <p188:txBody>
      <a:bodyPr/>
      <a:lstStyle/>
      <a:p>
        <a:r>
          <a:rPr lang="pt-BR"/>
          <a:t>No material de apoio do curso tem mais informações sobre a realização de audiências públicas.
Anexo: Material_Curso_Conselhos_Juventude_Igualdade_Racial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B_CDACE73B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E_DC3A6F4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D_AEC693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4_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_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238" y="856946"/>
            <a:ext cx="7772400" cy="1470025"/>
          </a:xfrm>
        </p:spPr>
        <p:txBody>
          <a:bodyPr>
            <a:normAutofit fontScale="90000"/>
          </a:bodyPr>
          <a:lstStyle/>
          <a:p>
            <a:r>
              <a:rPr err="1"/>
              <a:t>Criando</a:t>
            </a:r>
            <a:r>
              <a:t> e </a:t>
            </a:r>
            <a:r>
              <a:rPr err="1"/>
              <a:t>Fortalecendo</a:t>
            </a:r>
            <a:r>
              <a:t> </a:t>
            </a:r>
            <a:r>
              <a:rPr err="1"/>
              <a:t>Conselhos</a:t>
            </a:r>
            <a:r>
              <a:t> da </a:t>
            </a:r>
            <a:r>
              <a:rPr err="1"/>
              <a:t>Juventude</a:t>
            </a:r>
            <a:r>
              <a:t> e </a:t>
            </a:r>
            <a:r>
              <a:rPr lang="pt-BR"/>
              <a:t>da </a:t>
            </a:r>
            <a:r>
              <a:rPr err="1"/>
              <a:t>Igualdade</a:t>
            </a:r>
            <a:r>
              <a:t> Racial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608" y="2326631"/>
            <a:ext cx="7572615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Projeto CGU e Conselhos: </a:t>
            </a:r>
            <a:endParaRPr lang="pt-BR"/>
          </a:p>
          <a:p>
            <a:r>
              <a:rPr lang="pt-BR" dirty="0"/>
              <a:t>Pela Juventude e Igualdade Racial</a:t>
            </a:r>
            <a:endParaRPr dirty="0">
              <a:ea typeface="Calibri"/>
              <a:cs typeface="Calibri"/>
            </a:endParaRPr>
          </a:p>
        </p:txBody>
      </p:sp>
      <p:pic>
        <p:nvPicPr>
          <p:cNvPr id="4" name="Imagem 3" descr="Uma imagem contendo quarto&#10;&#10;O conteúdo gerado por IA pode estar incorreto.">
            <a:extLst>
              <a:ext uri="{FF2B5EF4-FFF2-40B4-BE49-F238E27FC236}">
                <a16:creationId xmlns:a16="http://schemas.microsoft.com/office/drawing/2014/main" id="{63AE81B0-1AF3-8C4A-5392-09EEFB68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48" y="3429000"/>
            <a:ext cx="4926904" cy="32776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12F1D-764F-2E3F-D999-928E4D8C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997"/>
            <a:ext cx="8229600" cy="668547"/>
          </a:xfrm>
        </p:spPr>
        <p:txBody>
          <a:bodyPr>
            <a:normAutofit/>
          </a:bodyPr>
          <a:lstStyle/>
          <a:p>
            <a:r>
              <a:rPr lang="pt-BR" sz="3600">
                <a:ea typeface="Calibri"/>
                <a:cs typeface="Calibri"/>
              </a:rPr>
              <a:t>7. Proposta de cronograma de criação</a:t>
            </a:r>
            <a:endParaRPr lang="pt-BR" sz="3600"/>
          </a:p>
        </p:txBody>
      </p:sp>
      <p:graphicFrame>
        <p:nvGraphicFramePr>
          <p:cNvPr id="13" name="Espaço Reservado para Conteúdo 12">
            <a:extLst>
              <a:ext uri="{FF2B5EF4-FFF2-40B4-BE49-F238E27FC236}">
                <a16:creationId xmlns:a16="http://schemas.microsoft.com/office/drawing/2014/main" id="{6A5F3A10-231C-44DB-1C4F-F93D1D3C5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453450"/>
              </p:ext>
            </p:extLst>
          </p:nvPr>
        </p:nvGraphicFramePr>
        <p:xfrm>
          <a:off x="158150" y="1164565"/>
          <a:ext cx="8842210" cy="5669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71176">
                  <a:extLst>
                    <a:ext uri="{9D8B030D-6E8A-4147-A177-3AD203B41FA5}">
                      <a16:colId xmlns:a16="http://schemas.microsoft.com/office/drawing/2014/main" val="3230189401"/>
                    </a:ext>
                  </a:extLst>
                </a:gridCol>
                <a:gridCol w="1628588">
                  <a:extLst>
                    <a:ext uri="{9D8B030D-6E8A-4147-A177-3AD203B41FA5}">
                      <a16:colId xmlns:a16="http://schemas.microsoft.com/office/drawing/2014/main" val="1923086575"/>
                    </a:ext>
                  </a:extLst>
                </a:gridCol>
                <a:gridCol w="3352487">
                  <a:extLst>
                    <a:ext uri="{9D8B030D-6E8A-4147-A177-3AD203B41FA5}">
                      <a16:colId xmlns:a16="http://schemas.microsoft.com/office/drawing/2014/main" val="2066694492"/>
                    </a:ext>
                  </a:extLst>
                </a:gridCol>
                <a:gridCol w="2889959">
                  <a:extLst>
                    <a:ext uri="{9D8B030D-6E8A-4147-A177-3AD203B41FA5}">
                      <a16:colId xmlns:a16="http://schemas.microsoft.com/office/drawing/2014/main" val="1594265454"/>
                    </a:ext>
                  </a:extLst>
                </a:gridCol>
              </a:tblGrid>
              <a:tr h="358588"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</a:rPr>
                        <a:t>Semana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</a:rPr>
                        <a:t>Etapa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</a:rPr>
                        <a:t>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</a:rPr>
                        <a:t>Observações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8658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Planejamento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Reunião interna de articulação com secretarias envolvidas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Definir equipe de trabalho e estratégia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8975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Diagnóstico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Levantamento de dados e histórico de políticas públicas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Pode ser feito em paralelo com início da mobilização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3169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3 a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Mapeamento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Identificar e contatar lideranças, coletivos e entidades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Criar banco de contatos e grupos de WhatsApp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5641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4 a 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Comunicação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Lançamento da campanha de divulgação nas redes e rádios locais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Produzir materiais simples e chamativos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4047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5 a 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Roda de conversa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Tema: Juventude, participação e políticas públicas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Convidar coletivos juvenis, estudantes e professores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6336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6 a 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Roda de conversa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Tema: Igualdade racial e enfrentamento ao racismo institucional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Chamar lideranças negras e quilombolas, se houver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93257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7 a 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Oficina Participativa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Construção da proposta dos conselhos (estrutura, composição, etc.)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Registrar sugestões para embasar a minuta da lei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89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6606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7132099-1C4B-55B9-3655-F4C42BC53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785752"/>
              </p:ext>
            </p:extLst>
          </p:nvPr>
        </p:nvGraphicFramePr>
        <p:xfrm>
          <a:off x="143773" y="1308339"/>
          <a:ext cx="8857153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0703">
                  <a:extLst>
                    <a:ext uri="{9D8B030D-6E8A-4147-A177-3AD203B41FA5}">
                      <a16:colId xmlns:a16="http://schemas.microsoft.com/office/drawing/2014/main" val="963872310"/>
                    </a:ext>
                  </a:extLst>
                </a:gridCol>
                <a:gridCol w="1987175">
                  <a:extLst>
                    <a:ext uri="{9D8B030D-6E8A-4147-A177-3AD203B41FA5}">
                      <a16:colId xmlns:a16="http://schemas.microsoft.com/office/drawing/2014/main" val="972553397"/>
                    </a:ext>
                  </a:extLst>
                </a:gridCol>
                <a:gridCol w="3481294">
                  <a:extLst>
                    <a:ext uri="{9D8B030D-6E8A-4147-A177-3AD203B41FA5}">
                      <a16:colId xmlns:a16="http://schemas.microsoft.com/office/drawing/2014/main" val="3913930900"/>
                    </a:ext>
                  </a:extLst>
                </a:gridCol>
                <a:gridCol w="2297981">
                  <a:extLst>
                    <a:ext uri="{9D8B030D-6E8A-4147-A177-3AD203B41FA5}">
                      <a16:colId xmlns:a16="http://schemas.microsoft.com/office/drawing/2014/main" val="42944257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</a:rPr>
                        <a:t>Semana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</a:rPr>
                        <a:t>Etapa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</a:rPr>
                        <a:t>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</a:rPr>
                        <a:t>Observações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4941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Reunião Política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Apresentação da proposta ao prefeito e secretariado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Mostrar força da demanda popular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1033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Reunião Política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Apresentação aos vereadores e pedido de apoio institucional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Sugerir audiência pública na Câmara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833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Audiência Pública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Apresentação oficial da proposta de criação dos conselhos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Transmitir ao vivo, abrir fala para a comunidade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2339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Finalização da minuta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Redação final da proposta de lei com base nas contribuições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Enviar para tramitação legislativa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81980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13 em diante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Tramitação e acompanhamento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Acompanhar aprovação na Câmara e articulações finais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Manter mobilização nas redes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0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71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8</a:t>
            </a:r>
            <a:r>
              <a:t>. Plano de Ação Participativo</a:t>
            </a:r>
            <a:r>
              <a:rPr lang="pt-BR"/>
              <a:t> para Funcionamento Efetivo dos Conselhos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dirty="0"/>
              <a:t>Metas claras e prazos definidos.</a:t>
            </a:r>
            <a:endParaRPr lang="pt-BR" dirty="0">
              <a:ea typeface="Calibri"/>
              <a:cs typeface="Calibri"/>
            </a:endParaRPr>
          </a:p>
          <a:p>
            <a:r>
              <a:rPr lang="pt-BR" dirty="0"/>
              <a:t>Registros</a:t>
            </a:r>
            <a:r>
              <a:rPr dirty="0"/>
              <a:t> de </a:t>
            </a:r>
            <a:r>
              <a:rPr dirty="0" err="1"/>
              <a:t>acompanhamento</a:t>
            </a:r>
            <a:r>
              <a:rPr dirty="0"/>
              <a:t>.</a:t>
            </a:r>
            <a:endParaRPr dirty="0">
              <a:ea typeface="Calibri"/>
              <a:cs typeface="Calibri"/>
            </a:endParaRPr>
          </a:p>
          <a:p>
            <a:r>
              <a:rPr err="1"/>
              <a:t>Revisão</a:t>
            </a:r>
            <a:r>
              <a:rPr dirty="0"/>
              <a:t> e </a:t>
            </a:r>
            <a:r>
              <a:rPr err="1"/>
              <a:t>participação</a:t>
            </a:r>
            <a:r>
              <a:rPr dirty="0"/>
              <a:t> </a:t>
            </a:r>
            <a:r>
              <a:rPr err="1"/>
              <a:t>contínua</a:t>
            </a:r>
            <a:r>
              <a:rPr dirty="0"/>
              <a:t>.</a:t>
            </a:r>
          </a:p>
          <a:p>
            <a:endParaRPr lang="pt-BR" dirty="0">
              <a:ea typeface="Calibri"/>
              <a:cs typeface="Calibri"/>
            </a:endParaRPr>
          </a:p>
          <a:p>
            <a:pPr marL="0" indent="0">
              <a:buNone/>
            </a:pPr>
            <a:endParaRPr lang="pt-BR" dirty="0">
              <a:ea typeface="Calibri"/>
              <a:cs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2B483-2276-4D24-C2D2-C58B53532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FFE6-B8DA-2ED2-9AEF-29B4B7C2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9</a:t>
            </a:r>
            <a:r>
              <a:rPr dirty="0"/>
              <a:t>. </a:t>
            </a:r>
            <a:r>
              <a:rPr lang="pt-BR" dirty="0"/>
              <a:t>Audiência Pública como ferramenta de atuação dos Conselhos</a:t>
            </a:r>
            <a:endParaRPr lang="pt-BR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B0CF-BDD7-7E25-17F0-87BFDE70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422"/>
            <a:ext cx="8229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t-BR" sz="2800" dirty="0">
                <a:ea typeface="+mn-lt"/>
                <a:cs typeface="+mn-lt"/>
              </a:rPr>
              <a:t>É um instrumento de </a:t>
            </a:r>
            <a:r>
              <a:rPr lang="pt-BR" sz="2800" b="1" dirty="0">
                <a:ea typeface="+mn-lt"/>
                <a:cs typeface="+mn-lt"/>
              </a:rPr>
              <a:t>escuta ativa e participação social</a:t>
            </a:r>
            <a:r>
              <a:rPr lang="pt-BR" sz="2800" dirty="0">
                <a:ea typeface="+mn-lt"/>
                <a:cs typeface="+mn-lt"/>
              </a:rPr>
              <a:t>, por meio do qual a administração pública convoca a sociedade para discutir temas de interesse coletivo antes da tomada de decisões.</a:t>
            </a:r>
            <a:endParaRPr lang="pt-BR" dirty="0">
              <a:ea typeface="Calibri"/>
              <a:cs typeface="Calibri"/>
            </a:endParaRPr>
          </a:p>
          <a:p>
            <a:pPr marL="0" indent="0">
              <a:buNone/>
            </a:pPr>
            <a:endParaRPr lang="pt-BR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pt-BR" sz="2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t-BR" sz="2800" dirty="0"/>
              <a:t>O conselho pode fomentar audiências públicas para construção de planos de ação.</a:t>
            </a:r>
            <a:endParaRPr lang="pt-BR" sz="2800">
              <a:ea typeface="Calibri"/>
              <a:cs typeface="Calibri"/>
            </a:endParaRPr>
          </a:p>
          <a:p>
            <a:pPr marL="0" indent="0">
              <a:buNone/>
            </a:pPr>
            <a:endParaRPr lang="pt-BR" sz="2800" dirty="0">
              <a:ea typeface="Calibri"/>
              <a:cs typeface="Calibri"/>
            </a:endParaRPr>
          </a:p>
          <a:p>
            <a:pPr>
              <a:buNone/>
            </a:pPr>
            <a:r>
              <a:rPr lang="pt-BR" sz="2800" i="1" dirty="0">
                <a:ea typeface="+mn-lt"/>
                <a:cs typeface="+mn-lt"/>
              </a:rPr>
              <a:t>Conselhos que escutam, transformam!</a:t>
            </a: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endParaRPr lang="pt-BR" sz="2800" dirty="0">
              <a:ea typeface="Calibri"/>
              <a:cs typeface="Calibri"/>
            </a:endParaRPr>
          </a:p>
          <a:p>
            <a:endParaRPr lang="pt-BR" dirty="0">
              <a:ea typeface="Calibri"/>
              <a:cs typeface="Calibri"/>
            </a:endParaRPr>
          </a:p>
          <a:p>
            <a:pPr marL="0" indent="0">
              <a:buNone/>
            </a:pPr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8170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Mensagem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algn="just"/>
            <a:r>
              <a:rPr err="1"/>
              <a:t>Conselhos</a:t>
            </a:r>
            <a:r>
              <a:t> </a:t>
            </a:r>
            <a:r>
              <a:rPr err="1"/>
              <a:t>são</a:t>
            </a:r>
            <a:r>
              <a:t> </a:t>
            </a:r>
            <a:r>
              <a:rPr err="1"/>
              <a:t>espaços</a:t>
            </a:r>
            <a:r>
              <a:t> </a:t>
            </a:r>
            <a:r>
              <a:rPr err="1"/>
              <a:t>fundamentais</a:t>
            </a:r>
            <a:r>
              <a:t> para o </a:t>
            </a:r>
            <a:r>
              <a:rPr err="1"/>
              <a:t>diálogo</a:t>
            </a:r>
            <a:r>
              <a:t> e a </a:t>
            </a:r>
            <a:r>
              <a:rPr err="1"/>
              <a:t>construção</a:t>
            </a:r>
            <a:r>
              <a:t> </a:t>
            </a:r>
            <a:r>
              <a:rPr err="1"/>
              <a:t>coletiva</a:t>
            </a:r>
            <a:r>
              <a:t> de </a:t>
            </a:r>
            <a:r>
              <a:rPr err="1"/>
              <a:t>políticas</a:t>
            </a:r>
            <a:r>
              <a:t> </a:t>
            </a:r>
            <a:r>
              <a:rPr err="1"/>
              <a:t>públicas</a:t>
            </a:r>
            <a:r>
              <a:t>.</a:t>
            </a:r>
          </a:p>
          <a:p>
            <a:pPr algn="just"/>
            <a:r>
              <a:rPr err="1"/>
              <a:t>Esteja</a:t>
            </a:r>
            <a:r>
              <a:t> </a:t>
            </a:r>
            <a:r>
              <a:rPr err="1"/>
              <a:t>engajado</a:t>
            </a:r>
            <a:r>
              <a:t>(a) </a:t>
            </a:r>
            <a:r>
              <a:rPr err="1"/>
              <a:t>na</a:t>
            </a:r>
            <a:r>
              <a:t> </a:t>
            </a:r>
            <a:r>
              <a:rPr err="1"/>
              <a:t>criação</a:t>
            </a:r>
            <a:r>
              <a:t>, </a:t>
            </a:r>
            <a:r>
              <a:rPr err="1"/>
              <a:t>fortalecimento</a:t>
            </a:r>
            <a:r>
              <a:t> e </a:t>
            </a:r>
            <a:r>
              <a:rPr err="1"/>
              <a:t>acompanhamento</a:t>
            </a:r>
            <a:r>
              <a:t> de </a:t>
            </a:r>
            <a:r>
              <a:rPr err="1"/>
              <a:t>ações</a:t>
            </a:r>
            <a:r>
              <a:t> </a:t>
            </a:r>
            <a:r>
              <a:rPr err="1"/>
              <a:t>voltadas</a:t>
            </a:r>
            <a:r>
              <a:t> à </a:t>
            </a:r>
            <a:r>
              <a:rPr err="1"/>
              <a:t>juventude</a:t>
            </a:r>
            <a:r>
              <a:t> e à </a:t>
            </a:r>
            <a:r>
              <a:rPr err="1"/>
              <a:t>igualdade</a:t>
            </a:r>
            <a:r>
              <a:t> racial.</a:t>
            </a:r>
            <a:endParaRPr lang="pt-BR"/>
          </a:p>
          <a:p>
            <a:pPr algn="just"/>
            <a:r>
              <a:rPr lang="pt-BR"/>
              <a:t>Vamos juntos fortalecer a democracia, valorizar a diversidade e garantir o direito de todas e todos à participação.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 Geral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err="1"/>
              <a:t>Capacitar</a:t>
            </a:r>
            <a:r>
              <a:t> </a:t>
            </a:r>
            <a:r>
              <a:rPr err="1"/>
              <a:t>gestores</a:t>
            </a:r>
            <a:r>
              <a:t>, </a:t>
            </a:r>
            <a:r>
              <a:rPr err="1"/>
              <a:t>conselheiros</a:t>
            </a:r>
            <a:r>
              <a:t> e </a:t>
            </a:r>
            <a:r>
              <a:rPr err="1"/>
              <a:t>lideranças</a:t>
            </a:r>
            <a:r>
              <a:t> </a:t>
            </a:r>
            <a:r>
              <a:rPr err="1"/>
              <a:t>sociais</a:t>
            </a:r>
            <a:r>
              <a:t> para </a:t>
            </a:r>
            <a:r>
              <a:rPr err="1"/>
              <a:t>implementar</a:t>
            </a:r>
            <a:r>
              <a:t> </a:t>
            </a:r>
            <a:r>
              <a:rPr err="1"/>
              <a:t>ou</a:t>
            </a:r>
            <a:r>
              <a:t> </a:t>
            </a:r>
            <a:r>
              <a:rPr err="1"/>
              <a:t>aprimorar</a:t>
            </a:r>
            <a:r>
              <a:t> </a:t>
            </a:r>
            <a:r>
              <a:rPr err="1"/>
              <a:t>Conselhos</a:t>
            </a:r>
            <a:r>
              <a:t> </a:t>
            </a:r>
            <a:r>
              <a:rPr err="1"/>
              <a:t>Municipais</a:t>
            </a:r>
            <a:r>
              <a:t> da </a:t>
            </a:r>
            <a:r>
              <a:rPr err="1"/>
              <a:t>Juventude</a:t>
            </a:r>
            <a:r>
              <a:t> e da </a:t>
            </a:r>
            <a:r>
              <a:rPr err="1"/>
              <a:t>Promoção</a:t>
            </a:r>
            <a:r>
              <a:t> da </a:t>
            </a:r>
            <a:r>
              <a:rPr err="1"/>
              <a:t>Igualdade</a:t>
            </a:r>
            <a:r>
              <a:t> Racial </a:t>
            </a:r>
            <a:r>
              <a:rPr err="1"/>
              <a:t>como</a:t>
            </a:r>
            <a:r>
              <a:t> </a:t>
            </a:r>
            <a:r>
              <a:rPr err="1"/>
              <a:t>espaços</a:t>
            </a:r>
            <a:r>
              <a:t> de </a:t>
            </a:r>
            <a:r>
              <a:rPr err="1"/>
              <a:t>controle</a:t>
            </a:r>
            <a:r>
              <a:t> social e </a:t>
            </a:r>
            <a:r>
              <a:rPr err="1"/>
              <a:t>participação</a:t>
            </a:r>
            <a:r>
              <a:t> popular.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Tópicos do Curso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1. </a:t>
            </a:r>
            <a:r>
              <a:rPr dirty="0" err="1"/>
              <a:t>Importância</a:t>
            </a:r>
            <a:r>
              <a:rPr dirty="0"/>
              <a:t> dos </a:t>
            </a:r>
            <a:r>
              <a:rPr dirty="0" err="1"/>
              <a:t>Conselhos</a:t>
            </a:r>
            <a:endParaRPr dirty="0"/>
          </a:p>
          <a:p>
            <a:pPr marL="0" indent="0">
              <a:buNone/>
            </a:pPr>
            <a:r>
              <a:rPr dirty="0"/>
              <a:t>2. </a:t>
            </a:r>
            <a:r>
              <a:rPr lang="pt-BR" dirty="0"/>
              <a:t>Principais Etapas para Criação de Conselhos</a:t>
            </a:r>
            <a:endParaRPr lang="pt-BR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t-BR" dirty="0"/>
              <a:t>3. Diagnóstico</a:t>
            </a:r>
            <a:r>
              <a:rPr dirty="0"/>
              <a:t> e </a:t>
            </a:r>
            <a:r>
              <a:rPr dirty="0" err="1"/>
              <a:t>Planejamento</a:t>
            </a:r>
            <a:r>
              <a:rPr dirty="0"/>
              <a:t> </a:t>
            </a:r>
            <a:r>
              <a:rPr dirty="0" err="1"/>
              <a:t>Inicial</a:t>
            </a:r>
            <a:endParaRPr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dirty="0"/>
              <a:t>4. </a:t>
            </a:r>
            <a:r>
              <a:rPr lang="en-US" dirty="0" err="1"/>
              <a:t>Mobilização</a:t>
            </a:r>
            <a:r>
              <a:rPr lang="en-US" dirty="0"/>
              <a:t> e </a:t>
            </a:r>
            <a:r>
              <a:rPr lang="en-US" dirty="0" err="1"/>
              <a:t>Escuta</a:t>
            </a:r>
            <a:r>
              <a:rPr lang="en-US" dirty="0"/>
              <a:t> Social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t-BR" dirty="0"/>
              <a:t>5. Diversidade</a:t>
            </a:r>
            <a:r>
              <a:rPr dirty="0"/>
              <a:t> e </a:t>
            </a:r>
            <a:r>
              <a:rPr dirty="0" err="1"/>
              <a:t>Representatividade</a:t>
            </a:r>
            <a:endParaRPr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dirty="0"/>
              <a:t>6. </a:t>
            </a:r>
            <a:r>
              <a:rPr lang="pt-BR" dirty="0"/>
              <a:t>Elaboração de Minutas</a:t>
            </a:r>
            <a:endParaRPr lang="pt-BR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t-BR" dirty="0"/>
              <a:t>7.Proposta de Cronograma de Criação</a:t>
            </a:r>
            <a:endParaRPr lang="pt-BR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t-BR" dirty="0"/>
              <a:t>8. </a:t>
            </a:r>
            <a:r>
              <a:rPr dirty="0"/>
              <a:t>Plano de </a:t>
            </a:r>
            <a:r>
              <a:rPr err="1"/>
              <a:t>Ação</a:t>
            </a:r>
            <a:r>
              <a:rPr dirty="0"/>
              <a:t> </a:t>
            </a:r>
            <a:r>
              <a:rPr err="1"/>
              <a:t>Participativo</a:t>
            </a:r>
            <a:endParaRPr>
              <a:ea typeface="Calibri"/>
              <a:cs typeface="Calibri"/>
            </a:endParaRPr>
          </a:p>
          <a:p>
            <a:pPr marL="0" indent="0">
              <a:buNone/>
            </a:pPr>
            <a:r>
              <a:rPr lang="pt-BR" dirty="0">
                <a:ea typeface="Calibri"/>
                <a:cs typeface="Calibri"/>
              </a:rPr>
              <a:t>9. Audiência Pública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1. Por que criar ou fortalecer Conselhos?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64" y="1600200"/>
            <a:ext cx="8796297" cy="51214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err="1"/>
              <a:t>Importância</a:t>
            </a:r>
            <a:r>
              <a:t> </a:t>
            </a:r>
            <a:r>
              <a:rPr err="1"/>
              <a:t>como</a:t>
            </a:r>
            <a:r>
              <a:t> </a:t>
            </a:r>
            <a:r>
              <a:rPr err="1"/>
              <a:t>espaço</a:t>
            </a:r>
            <a:r>
              <a:t> de </a:t>
            </a:r>
            <a:r>
              <a:rPr err="1"/>
              <a:t>participação</a:t>
            </a:r>
            <a:r>
              <a:t> e </a:t>
            </a:r>
            <a:r>
              <a:rPr err="1"/>
              <a:t>controle</a:t>
            </a:r>
            <a:r>
              <a:t> social.</a:t>
            </a:r>
          </a:p>
          <a:p>
            <a:pPr algn="just"/>
            <a:r>
              <a:t>Garantia de </a:t>
            </a:r>
            <a:r>
              <a:rPr err="1"/>
              <a:t>direitos</a:t>
            </a:r>
            <a:r>
              <a:t> para </a:t>
            </a:r>
            <a:r>
              <a:rPr err="1"/>
              <a:t>juventude</a:t>
            </a:r>
            <a:r>
              <a:t> e </a:t>
            </a:r>
            <a:r>
              <a:rPr err="1"/>
              <a:t>população</a:t>
            </a:r>
            <a:r>
              <a:t> </a:t>
            </a:r>
            <a:r>
              <a:rPr err="1"/>
              <a:t>negra</a:t>
            </a:r>
            <a:r>
              <a:t>.</a:t>
            </a:r>
          </a:p>
          <a:p>
            <a:pPr algn="just"/>
            <a:r>
              <a:t>Base legal e </a:t>
            </a:r>
            <a:r>
              <a:rPr err="1"/>
              <a:t>institucional</a:t>
            </a:r>
            <a:r>
              <a:t> dos </a:t>
            </a:r>
            <a:r>
              <a:rPr err="1"/>
              <a:t>conselhos</a:t>
            </a:r>
            <a:r>
              <a:t>.</a:t>
            </a:r>
          </a:p>
          <a:p>
            <a:pPr marL="0" indent="0" algn="just">
              <a:buNone/>
            </a:pPr>
            <a:endParaRPr lang="pt-BR" sz="2800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sz="2800">
              <a:ea typeface="Calibri"/>
              <a:cs typeface="Calibri"/>
            </a:endParaRPr>
          </a:p>
          <a:p>
            <a:pPr algn="just">
              <a:buNone/>
            </a:pPr>
            <a:r>
              <a:rPr lang="pt-BR" sz="2800" b="1">
                <a:ea typeface="Calibri"/>
                <a:cs typeface="Calibri"/>
              </a:rPr>
              <a:t>Estatuto da Juventude</a:t>
            </a:r>
            <a:r>
              <a:rPr lang="pt-BR" sz="2800">
                <a:ea typeface="Calibri"/>
                <a:cs typeface="Calibri"/>
              </a:rPr>
              <a:t> (Lei nº 12.852/2013)</a:t>
            </a:r>
          </a:p>
          <a:p>
            <a:pPr algn="just">
              <a:buNone/>
            </a:pPr>
            <a:endParaRPr lang="pt-BR" sz="2800">
              <a:ea typeface="Calibri"/>
              <a:cs typeface="Calibri"/>
            </a:endParaRPr>
          </a:p>
          <a:p>
            <a:pPr algn="just">
              <a:buNone/>
            </a:pPr>
            <a:r>
              <a:rPr lang="pt-BR" sz="2800" b="1">
                <a:ea typeface="Calibri"/>
                <a:cs typeface="Calibri"/>
              </a:rPr>
              <a:t>Estatuto da Igualdade Racial</a:t>
            </a:r>
            <a:r>
              <a:rPr lang="pt-BR" sz="2800">
                <a:ea typeface="Calibri"/>
                <a:cs typeface="Calibri"/>
              </a:rPr>
              <a:t> (Lei nº 12.288/2010)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6C966E-EDA3-B6EB-F72C-383FD4309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7687"/>
            <a:ext cx="8565775" cy="3872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err="1">
                <a:latin typeface="Calibri"/>
                <a:ea typeface="Cambria"/>
                <a:cs typeface="Calibri"/>
              </a:rPr>
              <a:t>Diagnóstico</a:t>
            </a:r>
            <a:r>
              <a:rPr lang="en-US">
                <a:latin typeface="Calibri"/>
                <a:ea typeface="Cambria"/>
                <a:cs typeface="Calibri"/>
              </a:rPr>
              <a:t> e </a:t>
            </a:r>
            <a:r>
              <a:rPr lang="en-US" err="1">
                <a:latin typeface="Calibri"/>
                <a:ea typeface="Cambria"/>
                <a:cs typeface="Calibri"/>
              </a:rPr>
              <a:t>Planejamento</a:t>
            </a:r>
            <a:r>
              <a:rPr lang="en-US">
                <a:latin typeface="Calibri"/>
                <a:ea typeface="Cambria"/>
                <a:cs typeface="Calibri"/>
              </a:rPr>
              <a:t> </a:t>
            </a:r>
            <a:r>
              <a:rPr lang="en-US" err="1">
                <a:latin typeface="Calibri"/>
                <a:ea typeface="Cambria"/>
                <a:cs typeface="Calibri"/>
              </a:rPr>
              <a:t>Inicial</a:t>
            </a:r>
            <a:endParaRPr lang="pt-BR" err="1">
              <a:latin typeface="Calibri"/>
              <a:ea typeface="Calibri"/>
              <a:cs typeface="Calibri"/>
            </a:endParaRPr>
          </a:p>
          <a:p>
            <a:pPr marL="457200" indent="-457200"/>
            <a:r>
              <a:rPr lang="en-US" err="1">
                <a:latin typeface="Calibri"/>
                <a:ea typeface="Cambria"/>
                <a:cs typeface="Calibri"/>
              </a:rPr>
              <a:t>Mobilização</a:t>
            </a:r>
            <a:r>
              <a:rPr lang="en-US">
                <a:latin typeface="Calibri"/>
                <a:ea typeface="Cambria"/>
                <a:cs typeface="Calibri"/>
              </a:rPr>
              <a:t> e </a:t>
            </a:r>
            <a:r>
              <a:rPr lang="en-US" err="1">
                <a:latin typeface="Calibri"/>
                <a:ea typeface="Cambria"/>
                <a:cs typeface="Calibri"/>
              </a:rPr>
              <a:t>Sensibilização</a:t>
            </a:r>
            <a:endParaRPr lang="pt-BR" err="1">
              <a:latin typeface="Calibri"/>
              <a:ea typeface="Calibri"/>
              <a:cs typeface="Calibri"/>
            </a:endParaRPr>
          </a:p>
          <a:p>
            <a:pPr marL="457200" indent="-457200"/>
            <a:r>
              <a:rPr lang="en-US" err="1">
                <a:latin typeface="Calibri"/>
                <a:ea typeface="Cambria"/>
                <a:cs typeface="Calibri"/>
              </a:rPr>
              <a:t>Construção</a:t>
            </a:r>
            <a:r>
              <a:rPr lang="en-US">
                <a:latin typeface="Calibri"/>
                <a:ea typeface="Cambria"/>
                <a:cs typeface="Calibri"/>
              </a:rPr>
              <a:t> </a:t>
            </a:r>
            <a:r>
              <a:rPr lang="en-US" err="1">
                <a:latin typeface="Calibri"/>
                <a:ea typeface="Cambria"/>
                <a:cs typeface="Calibri"/>
              </a:rPr>
              <a:t>Participativa</a:t>
            </a:r>
            <a:endParaRPr lang="pt-BR" err="1">
              <a:latin typeface="Calibri"/>
              <a:ea typeface="Calibri"/>
              <a:cs typeface="Calibri"/>
            </a:endParaRPr>
          </a:p>
          <a:p>
            <a:pPr marL="457200" indent="-457200"/>
            <a:r>
              <a:rPr lang="en-US" err="1">
                <a:latin typeface="Calibri"/>
                <a:ea typeface="Cambria"/>
                <a:cs typeface="Calibri"/>
              </a:rPr>
              <a:t>Elaboração</a:t>
            </a:r>
            <a:r>
              <a:rPr lang="en-US">
                <a:latin typeface="Calibri"/>
                <a:ea typeface="Cambria"/>
                <a:cs typeface="Calibri"/>
              </a:rPr>
              <a:t> da </a:t>
            </a:r>
            <a:r>
              <a:rPr lang="en-US" err="1">
                <a:latin typeface="Calibri"/>
                <a:ea typeface="Cambria"/>
                <a:cs typeface="Calibri"/>
              </a:rPr>
              <a:t>Minuta</a:t>
            </a:r>
            <a:r>
              <a:rPr lang="en-US">
                <a:latin typeface="Calibri"/>
                <a:ea typeface="Cambria"/>
                <a:cs typeface="Calibri"/>
              </a:rPr>
              <a:t> de Lei</a:t>
            </a:r>
            <a:endParaRPr lang="pt-BR">
              <a:ea typeface="Calibri"/>
              <a:cs typeface="Calibri"/>
            </a:endParaRPr>
          </a:p>
          <a:p>
            <a:pPr marL="457200" indent="-457200"/>
            <a:r>
              <a:rPr lang="en-US" err="1">
                <a:latin typeface="Calibri"/>
                <a:ea typeface="Cambria"/>
                <a:cs typeface="Calibri"/>
              </a:rPr>
              <a:t>Tramitação</a:t>
            </a:r>
            <a:r>
              <a:rPr lang="en-US">
                <a:latin typeface="Calibri"/>
                <a:ea typeface="Cambria"/>
                <a:cs typeface="Calibri"/>
              </a:rPr>
              <a:t> e </a:t>
            </a:r>
            <a:r>
              <a:rPr lang="en-US" err="1">
                <a:latin typeface="Calibri"/>
                <a:ea typeface="Cambria"/>
                <a:cs typeface="Calibri"/>
              </a:rPr>
              <a:t>Aprovação</a:t>
            </a:r>
            <a:r>
              <a:rPr lang="en-US">
                <a:latin typeface="Calibri"/>
                <a:ea typeface="Cambria"/>
                <a:cs typeface="Calibri"/>
              </a:rPr>
              <a:t> </a:t>
            </a:r>
            <a:r>
              <a:rPr lang="en-US" err="1">
                <a:latin typeface="Calibri"/>
                <a:ea typeface="Cambria"/>
                <a:cs typeface="Calibri"/>
              </a:rPr>
              <a:t>Legislativa</a:t>
            </a:r>
            <a:endParaRPr lang="en-US">
              <a:latin typeface="Calibri"/>
              <a:ea typeface="Cambria"/>
              <a:cs typeface="Calibri"/>
            </a:endParaRPr>
          </a:p>
          <a:p>
            <a:pPr marL="457200" indent="-457200"/>
            <a:r>
              <a:rPr lang="en-US" err="1">
                <a:latin typeface="Calibri"/>
                <a:ea typeface="Cambria"/>
                <a:cs typeface="Calibri"/>
              </a:rPr>
              <a:t>Eleição</a:t>
            </a:r>
            <a:r>
              <a:rPr lang="en-US">
                <a:latin typeface="Calibri"/>
                <a:ea typeface="Cambria"/>
                <a:cs typeface="Calibri"/>
              </a:rPr>
              <a:t> dos </a:t>
            </a:r>
            <a:r>
              <a:rPr lang="en-US" err="1">
                <a:latin typeface="Calibri"/>
                <a:ea typeface="Cambria"/>
                <a:cs typeface="Calibri"/>
              </a:rPr>
              <a:t>Conselheiros</a:t>
            </a:r>
            <a:r>
              <a:rPr lang="en-US">
                <a:latin typeface="Calibri"/>
                <a:ea typeface="Cambria"/>
                <a:cs typeface="Calibri"/>
              </a:rPr>
              <a:t> e </a:t>
            </a:r>
            <a:r>
              <a:rPr lang="en-US" err="1">
                <a:latin typeface="Calibri"/>
                <a:ea typeface="Cambria"/>
                <a:cs typeface="Calibri"/>
              </a:rPr>
              <a:t>Início</a:t>
            </a:r>
            <a:r>
              <a:rPr lang="en-US">
                <a:latin typeface="Calibri"/>
                <a:ea typeface="Cambria"/>
                <a:cs typeface="Calibri"/>
              </a:rPr>
              <a:t> das </a:t>
            </a:r>
            <a:r>
              <a:rPr lang="en-US" err="1">
                <a:latin typeface="Calibri"/>
                <a:ea typeface="Cambria"/>
                <a:cs typeface="Calibri"/>
              </a:rPr>
              <a:t>Atividades</a:t>
            </a:r>
          </a:p>
          <a:p>
            <a:endParaRPr lang="pt-BR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32CAD3-8DD3-B898-B93F-8AA921CF57EE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2. Principais Etapas para Criação</a:t>
            </a:r>
            <a:endParaRPr lang="pt-B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2494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3</a:t>
            </a:r>
            <a:r>
              <a:t>. Diagnóstico e Planejamento Inicial</a:t>
            </a:r>
            <a:endParaRPr lang="pt-BR" err="1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Levantamento de dados locais.</a:t>
            </a:r>
          </a:p>
          <a:p>
            <a:r>
              <a:t>Mapeamento de atores sociais.</a:t>
            </a:r>
          </a:p>
          <a:p>
            <a:r>
              <a:t>Definição de objetivos estratégicos.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4</a:t>
            </a:r>
            <a:r>
              <a:t>. </a:t>
            </a:r>
            <a:r>
              <a:rPr err="1"/>
              <a:t>Mobilização</a:t>
            </a:r>
            <a:r>
              <a:t> e </a:t>
            </a:r>
            <a:r>
              <a:rPr lang="pt-BR"/>
              <a:t>Escuta Social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Audiências, rodas de conversa e oficinas.</a:t>
            </a:r>
          </a:p>
          <a:p>
            <a:r>
              <a:t>Ferramentas digitais para participação.</a:t>
            </a:r>
          </a:p>
          <a:p>
            <a:r>
              <a:t>Comunicação acessível e ampla divulgação.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1832" cy="1143000"/>
          </a:xfrm>
        </p:spPr>
        <p:txBody>
          <a:bodyPr/>
          <a:lstStyle/>
          <a:p>
            <a:r>
              <a:rPr lang="pt-BR"/>
              <a:t>5</a:t>
            </a:r>
            <a:r>
              <a:t>. </a:t>
            </a:r>
            <a:r>
              <a:rPr err="1"/>
              <a:t>Diversidade</a:t>
            </a:r>
            <a:r>
              <a:t> e </a:t>
            </a:r>
            <a:r>
              <a:rPr err="1"/>
              <a:t>Representatividade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Critérios</a:t>
            </a:r>
            <a:r>
              <a:t> de </a:t>
            </a:r>
            <a:r>
              <a:rPr lang="pt-BR"/>
              <a:t>gênero</a:t>
            </a:r>
            <a:r>
              <a:t>, </a:t>
            </a:r>
            <a:r>
              <a:rPr lang="pt-BR"/>
              <a:t>raça</a:t>
            </a:r>
            <a:r>
              <a:t> e </a:t>
            </a:r>
            <a:r>
              <a:rPr lang="pt-BR"/>
              <a:t>território</a:t>
            </a:r>
            <a:r>
              <a:t>.</a:t>
            </a:r>
          </a:p>
          <a:p>
            <a:r>
              <a:rPr lang="pt-BR"/>
              <a:t>Participação</a:t>
            </a:r>
            <a:r>
              <a:t> de </a:t>
            </a:r>
            <a:r>
              <a:rPr lang="pt-BR"/>
              <a:t>jovens</a:t>
            </a:r>
            <a:r>
              <a:t> de </a:t>
            </a:r>
            <a:r>
              <a:rPr lang="pt-BR"/>
              <a:t>áreas</a:t>
            </a:r>
            <a:r>
              <a:t> </a:t>
            </a:r>
            <a:r>
              <a:rPr lang="pt-BR"/>
              <a:t>diversas</a:t>
            </a:r>
            <a:r>
              <a:t>.</a:t>
            </a:r>
          </a:p>
          <a:p>
            <a:r>
              <a:rPr lang="pt-BR"/>
              <a:t>Inclusão</a:t>
            </a:r>
            <a:r>
              <a:t> e </a:t>
            </a:r>
            <a:r>
              <a:rPr lang="pt-BR"/>
              <a:t>paridade</a:t>
            </a:r>
            <a:r>
              <a:t>.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6</a:t>
            </a:r>
            <a:r>
              <a:t>. </a:t>
            </a:r>
            <a:r>
              <a:rPr lang="pt-BR"/>
              <a:t>Elaboração das Minutas</a:t>
            </a:r>
            <a:endParaRPr lang="pt-BR">
              <a:ea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err="1"/>
              <a:t>Criação</a:t>
            </a:r>
            <a:r>
              <a:t> </a:t>
            </a:r>
            <a:r>
              <a:rPr err="1"/>
              <a:t>por</a:t>
            </a:r>
            <a:r>
              <a:t> </a:t>
            </a:r>
            <a:r>
              <a:rPr err="1"/>
              <a:t>decreto</a:t>
            </a:r>
            <a:r>
              <a:t> </a:t>
            </a:r>
            <a:r>
              <a:rPr err="1"/>
              <a:t>ou</a:t>
            </a:r>
            <a:r>
              <a:t> lei municipal.</a:t>
            </a:r>
          </a:p>
          <a:p>
            <a:r>
              <a:rPr err="1"/>
              <a:t>Projeto</a:t>
            </a:r>
            <a:r>
              <a:t> de Lei e </a:t>
            </a:r>
            <a:r>
              <a:rPr err="1"/>
              <a:t>Regimento</a:t>
            </a:r>
            <a:r>
              <a:t> Interno</a:t>
            </a:r>
            <a:r>
              <a:rPr lang="pt-BR"/>
              <a:t>.</a:t>
            </a:r>
            <a:endParaRPr/>
          </a:p>
          <a:p>
            <a:r>
              <a:rPr lang="pt-BR"/>
              <a:t>Como o Conselho funciona, as regras que devem ser seguidas: Composição</a:t>
            </a:r>
            <a:r>
              <a:t>, </a:t>
            </a:r>
            <a:r>
              <a:rPr lang="pt-BR"/>
              <a:t>votações, </a:t>
            </a:r>
            <a:r>
              <a:rPr err="1"/>
              <a:t>periodicidade</a:t>
            </a:r>
            <a:r>
              <a:t> e </a:t>
            </a:r>
            <a:r>
              <a:rPr err="1"/>
              <a:t>atribuições</a:t>
            </a:r>
            <a:r>
              <a:t>.</a:t>
            </a:r>
            <a:endParaRPr>
              <a:ea typeface="Calibri"/>
              <a:cs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CFE546EBE3CD14FB1D0D4B7683FC691" ma:contentTypeVersion="3" ma:contentTypeDescription="Crie um novo documento." ma:contentTypeScope="" ma:versionID="b3d5937cb0bcdd5a7a74af4bea64b321">
  <xsd:schema xmlns:xsd="http://www.w3.org/2001/XMLSchema" xmlns:xs="http://www.w3.org/2001/XMLSchema" xmlns:p="http://schemas.microsoft.com/office/2006/metadata/properties" xmlns:ns2="a5b981ab-8a4a-4d14-aaa4-5953ea41a036" targetNamespace="http://schemas.microsoft.com/office/2006/metadata/properties" ma:root="true" ma:fieldsID="5b1dfe0e3e71295487422998949b6f87" ns2:_="">
    <xsd:import namespace="a5b981ab-8a4a-4d14-aaa4-5953ea41a0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981ab-8a4a-4d14-aaa4-5953ea41a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6F755-4DB6-45A9-B204-C63F57CCA29D}">
  <ds:schemaRefs>
    <ds:schemaRef ds:uri="de44b333-3c27-45b1-b827-90ede02537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583cc20-b980-4f5a-97d7-d6758ea2d2ab"/>
  </ds:schemaRefs>
</ds:datastoreItem>
</file>

<file path=customXml/itemProps2.xml><?xml version="1.0" encoding="utf-8"?>
<ds:datastoreItem xmlns:ds="http://schemas.openxmlformats.org/officeDocument/2006/customXml" ds:itemID="{7ABE630D-7876-4E99-9BB6-8C12952898B5}"/>
</file>

<file path=customXml/itemProps3.xml><?xml version="1.0" encoding="utf-8"?>
<ds:datastoreItem xmlns:ds="http://schemas.openxmlformats.org/officeDocument/2006/customXml" ds:itemID="{4EA50FA6-190F-4C2C-8A81-3AC4847EE1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(4:3)</PresentationFormat>
  <Slides>14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Criando e Fortalecendo Conselhos da Juventude e da Igualdade Racial</vt:lpstr>
      <vt:lpstr>Objetivo Geral</vt:lpstr>
      <vt:lpstr>Tópicos do Curso</vt:lpstr>
      <vt:lpstr>1. Por que criar ou fortalecer Conselhos?</vt:lpstr>
      <vt:lpstr>Apresentação do PowerPoint</vt:lpstr>
      <vt:lpstr>3. Diagnóstico e Planejamento Inicial</vt:lpstr>
      <vt:lpstr>4. Mobilização e Escuta Social</vt:lpstr>
      <vt:lpstr>5. Diversidade e Representatividade</vt:lpstr>
      <vt:lpstr>6. Elaboração das Minutas</vt:lpstr>
      <vt:lpstr>7. Proposta de cronograma de criação</vt:lpstr>
      <vt:lpstr>Apresentação do PowerPoint</vt:lpstr>
      <vt:lpstr>8. Plano de Ação Participativo para Funcionamento Efetivo dos Conselhos</vt:lpstr>
      <vt:lpstr>9. Audiência Pública como ferramenta de atuação dos Conselhos</vt:lpstr>
      <vt:lpstr>Mensagem Final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revision>39</cp:revision>
  <dcterms:created xsi:type="dcterms:W3CDTF">2013-01-27T09:14:16Z</dcterms:created>
  <dcterms:modified xsi:type="dcterms:W3CDTF">2025-09-16T17:18:23Z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0x010100ACFE546EBE3CD14FB1D0D4B7683FC691</vt:lpwstr>
  </property>
  <property fmtid="{D5CDD505-2E9C-101B-9397-08002B2CF9AE}" pid="3" name="MediaServiceImageTags">
    <vt:lpwstr/>
  </property>
  <property fmtid="{D5CDD505-2E9C-101B-9397-08002B2CF9AE}" pid="4" name="Order">
    <vt:r8>1600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