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5" r:id="rId4"/>
    <p:sldId id="281" r:id="rId5"/>
    <p:sldId id="273" r:id="rId6"/>
    <p:sldId id="272" r:id="rId7"/>
    <p:sldId id="263" r:id="rId8"/>
    <p:sldId id="289" r:id="rId9"/>
    <p:sldId id="268" r:id="rId10"/>
    <p:sldId id="258" r:id="rId11"/>
    <p:sldId id="260" r:id="rId12"/>
    <p:sldId id="261" r:id="rId13"/>
    <p:sldId id="269" r:id="rId14"/>
    <p:sldId id="278" r:id="rId15"/>
    <p:sldId id="279" r:id="rId16"/>
    <p:sldId id="283" r:id="rId17"/>
    <p:sldId id="282" r:id="rId18"/>
    <p:sldId id="270" r:id="rId19"/>
    <p:sldId id="280" r:id="rId20"/>
    <p:sldId id="285" r:id="rId21"/>
    <p:sldId id="286" r:id="rId22"/>
    <p:sldId id="287" r:id="rId23"/>
    <p:sldId id="290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133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9F2ED-3545-4302-9AEC-BE0F99A203B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BDB8E2D-BD7D-49B3-8B5E-2602529E6264}">
      <dgm:prSet phldrT="[Texto]" custT="1"/>
      <dgm:spPr>
        <a:solidFill>
          <a:srgbClr val="002060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Resultado das Políticas Públicas</a:t>
          </a:r>
        </a:p>
      </dgm:t>
    </dgm:pt>
    <dgm:pt modelId="{13F063E1-26DE-4017-95B8-1C068402CCEC}" type="parTrans" cxnId="{CF6B2432-14B0-419A-9B16-FF2ECE7DB7E8}">
      <dgm:prSet/>
      <dgm:spPr/>
      <dgm:t>
        <a:bodyPr/>
        <a:lstStyle/>
        <a:p>
          <a:endParaRPr lang="pt-BR"/>
        </a:p>
      </dgm:t>
    </dgm:pt>
    <dgm:pt modelId="{5FA10081-CF77-407D-8C7A-AE54B8460CB2}" type="sibTrans" cxnId="{CF6B2432-14B0-419A-9B16-FF2ECE7DB7E8}">
      <dgm:prSet/>
      <dgm:spPr/>
      <dgm:t>
        <a:bodyPr/>
        <a:lstStyle/>
        <a:p>
          <a:endParaRPr lang="pt-BR"/>
        </a:p>
      </dgm:t>
    </dgm:pt>
    <dgm:pt modelId="{4824EAF1-5A94-4A5E-860B-D12CBDA26FCB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600" dirty="0"/>
            <a:t>Transparência e </a:t>
          </a:r>
          <a:r>
            <a:rPr lang="pt-BR" sz="1600" dirty="0" err="1"/>
            <a:t>Accountability</a:t>
          </a:r>
          <a:endParaRPr lang="pt-BR" sz="1600" dirty="0"/>
        </a:p>
      </dgm:t>
    </dgm:pt>
    <dgm:pt modelId="{149C578A-F018-4F68-9FBC-051C683AAC41}" type="parTrans" cxnId="{C882B9FA-1AC8-4D5E-B03A-06C1B2FBA41A}">
      <dgm:prSet/>
      <dgm:spPr/>
      <dgm:t>
        <a:bodyPr/>
        <a:lstStyle/>
        <a:p>
          <a:endParaRPr lang="pt-BR"/>
        </a:p>
      </dgm:t>
    </dgm:pt>
    <dgm:pt modelId="{E58EF7C8-84F4-4161-A67B-630502171E88}" type="sibTrans" cxnId="{C882B9FA-1AC8-4D5E-B03A-06C1B2FBA41A}">
      <dgm:prSet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B19AB984-4D6B-481D-ABE2-B7A3643B16E5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Melhoria do diálogo com a sociedade</a:t>
          </a:r>
        </a:p>
      </dgm:t>
    </dgm:pt>
    <dgm:pt modelId="{05269C61-A0F3-41C6-BCA8-2B8BEB0A0353}" type="parTrans" cxnId="{55C21AF1-7560-4652-9A1D-DDF8E664A29F}">
      <dgm:prSet/>
      <dgm:spPr/>
      <dgm:t>
        <a:bodyPr/>
        <a:lstStyle/>
        <a:p>
          <a:endParaRPr lang="pt-BR"/>
        </a:p>
      </dgm:t>
    </dgm:pt>
    <dgm:pt modelId="{47B80F96-E8C2-4E15-B27A-E4ABD07A67A9}" type="sibTrans" cxnId="{55C21AF1-7560-4652-9A1D-DDF8E664A29F}">
      <dgm:prSet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1CC5F587-8C31-4F58-88B3-4EE7A04290AE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Contribuir para a melhoria do processo de governança no setor público</a:t>
          </a:r>
        </a:p>
      </dgm:t>
    </dgm:pt>
    <dgm:pt modelId="{23A75116-560C-4447-A505-5B081AF97618}" type="parTrans" cxnId="{0F6A81FE-7A5B-46BE-8606-BC233C96A294}">
      <dgm:prSet/>
      <dgm:spPr/>
      <dgm:t>
        <a:bodyPr/>
        <a:lstStyle/>
        <a:p>
          <a:endParaRPr lang="pt-BR"/>
        </a:p>
      </dgm:t>
    </dgm:pt>
    <dgm:pt modelId="{9954AA7E-EEB2-49C9-90C7-9BBACF7E13F9}" type="sibTrans" cxnId="{0F6A81FE-7A5B-46BE-8606-BC233C96A294}">
      <dgm:prSet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0DBB16F4-89DD-4D14-855A-1A2EB4F70762}">
      <dgm:prSet phldrT="[Texto]"/>
      <dgm:spPr/>
      <dgm:t>
        <a:bodyPr/>
        <a:lstStyle/>
        <a:p>
          <a:endParaRPr lang="pt-BR" dirty="0"/>
        </a:p>
      </dgm:t>
    </dgm:pt>
    <dgm:pt modelId="{4AC4E3CC-B5A1-44FD-A679-33FDC488A0B3}" type="parTrans" cxnId="{F74F8EB7-F7A1-46C0-B963-836C9E2E1DFF}">
      <dgm:prSet/>
      <dgm:spPr/>
      <dgm:t>
        <a:bodyPr/>
        <a:lstStyle/>
        <a:p>
          <a:endParaRPr lang="pt-BR"/>
        </a:p>
      </dgm:t>
    </dgm:pt>
    <dgm:pt modelId="{78727C73-68C2-4CF4-A5DA-28B26C66BF00}" type="sibTrans" cxnId="{F74F8EB7-F7A1-46C0-B963-836C9E2E1DFF}">
      <dgm:prSet/>
      <dgm:spPr/>
      <dgm:t>
        <a:bodyPr/>
        <a:lstStyle/>
        <a:p>
          <a:endParaRPr lang="pt-BR"/>
        </a:p>
      </dgm:t>
    </dgm:pt>
    <dgm:pt modelId="{FC09BD79-A2E2-4D4C-8D49-EE864368F782}" type="pres">
      <dgm:prSet presAssocID="{0FB9F2ED-3545-4302-9AEC-BE0F99A203B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ECED081-D0ED-4CF3-9D0B-4B2F99DF7FC0}" type="pres">
      <dgm:prSet presAssocID="{2BDB8E2D-BD7D-49B3-8B5E-2602529E6264}" presName="centerShape" presStyleLbl="node0" presStyleIdx="0" presStyleCnt="1" custScaleX="115693" custLinFactNeighborX="261" custLinFactNeighborY="-2349"/>
      <dgm:spPr/>
    </dgm:pt>
    <dgm:pt modelId="{15681D5D-A1B1-4B72-B981-9E0240DD2198}" type="pres">
      <dgm:prSet presAssocID="{4824EAF1-5A94-4A5E-860B-D12CBDA26FCB}" presName="node" presStyleLbl="node1" presStyleIdx="0" presStyleCnt="3" custScaleX="168447" custScaleY="128423" custRadScaleRad="96341" custRadScaleInc="-777">
        <dgm:presLayoutVars>
          <dgm:bulletEnabled val="1"/>
        </dgm:presLayoutVars>
      </dgm:prSet>
      <dgm:spPr/>
    </dgm:pt>
    <dgm:pt modelId="{C962C837-A2A9-4959-862C-2D65DB06FAAD}" type="pres">
      <dgm:prSet presAssocID="{4824EAF1-5A94-4A5E-860B-D12CBDA26FCB}" presName="dummy" presStyleCnt="0"/>
      <dgm:spPr/>
    </dgm:pt>
    <dgm:pt modelId="{EE3FAC3C-1A2C-4971-922C-6D6B17C20123}" type="pres">
      <dgm:prSet presAssocID="{E58EF7C8-84F4-4161-A67B-630502171E88}" presName="sibTrans" presStyleLbl="sibTrans2D1" presStyleIdx="0" presStyleCnt="3"/>
      <dgm:spPr/>
    </dgm:pt>
    <dgm:pt modelId="{E9FF42BD-9B21-4210-8950-A825EE22AF03}" type="pres">
      <dgm:prSet presAssocID="{B19AB984-4D6B-481D-ABE2-B7A3643B16E5}" presName="node" presStyleLbl="node1" presStyleIdx="1" presStyleCnt="3" custScaleX="154794" custScaleY="125058">
        <dgm:presLayoutVars>
          <dgm:bulletEnabled val="1"/>
        </dgm:presLayoutVars>
      </dgm:prSet>
      <dgm:spPr/>
    </dgm:pt>
    <dgm:pt modelId="{678252DE-412A-49E7-BD2A-AF4B82F8DA38}" type="pres">
      <dgm:prSet presAssocID="{B19AB984-4D6B-481D-ABE2-B7A3643B16E5}" presName="dummy" presStyleCnt="0"/>
      <dgm:spPr/>
    </dgm:pt>
    <dgm:pt modelId="{7B9EC07F-9DCF-4F79-8393-DA09038310BB}" type="pres">
      <dgm:prSet presAssocID="{47B80F96-E8C2-4E15-B27A-E4ABD07A67A9}" presName="sibTrans" presStyleLbl="sibTrans2D1" presStyleIdx="1" presStyleCnt="3"/>
      <dgm:spPr/>
    </dgm:pt>
    <dgm:pt modelId="{F429DD0E-9B4A-4482-8738-31351C0CB5B4}" type="pres">
      <dgm:prSet presAssocID="{1CC5F587-8C31-4F58-88B3-4EE7A04290AE}" presName="node" presStyleLbl="node1" presStyleIdx="2" presStyleCnt="3" custScaleX="167542" custScaleY="121886">
        <dgm:presLayoutVars>
          <dgm:bulletEnabled val="1"/>
        </dgm:presLayoutVars>
      </dgm:prSet>
      <dgm:spPr/>
    </dgm:pt>
    <dgm:pt modelId="{9D2B0208-BC43-45B1-88F3-20092483B4EE}" type="pres">
      <dgm:prSet presAssocID="{1CC5F587-8C31-4F58-88B3-4EE7A04290AE}" presName="dummy" presStyleCnt="0"/>
      <dgm:spPr/>
    </dgm:pt>
    <dgm:pt modelId="{7CFB4C10-9D04-4180-86D4-117A5E80C951}" type="pres">
      <dgm:prSet presAssocID="{9954AA7E-EEB2-49C9-90C7-9BBACF7E13F9}" presName="sibTrans" presStyleLbl="sibTrans2D1" presStyleIdx="2" presStyleCnt="3"/>
      <dgm:spPr/>
    </dgm:pt>
  </dgm:ptLst>
  <dgm:cxnLst>
    <dgm:cxn modelId="{F74F8EB7-F7A1-46C0-B963-836C9E2E1DFF}" srcId="{0FB9F2ED-3545-4302-9AEC-BE0F99A203BA}" destId="{0DBB16F4-89DD-4D14-855A-1A2EB4F70762}" srcOrd="1" destOrd="0" parTransId="{4AC4E3CC-B5A1-44FD-A679-33FDC488A0B3}" sibTransId="{78727C73-68C2-4CF4-A5DA-28B26C66BF00}"/>
    <dgm:cxn modelId="{C882B9FA-1AC8-4D5E-B03A-06C1B2FBA41A}" srcId="{2BDB8E2D-BD7D-49B3-8B5E-2602529E6264}" destId="{4824EAF1-5A94-4A5E-860B-D12CBDA26FCB}" srcOrd="0" destOrd="0" parTransId="{149C578A-F018-4F68-9FBC-051C683AAC41}" sibTransId="{E58EF7C8-84F4-4161-A67B-630502171E88}"/>
    <dgm:cxn modelId="{B6D7CAE7-3D19-4E96-B542-B23968D83108}" type="presOf" srcId="{0FB9F2ED-3545-4302-9AEC-BE0F99A203BA}" destId="{FC09BD79-A2E2-4D4C-8D49-EE864368F782}" srcOrd="0" destOrd="0" presId="urn:microsoft.com/office/officeart/2005/8/layout/radial6"/>
    <dgm:cxn modelId="{5AC0F2CA-482C-4462-8D03-D8CC722FBCCD}" type="presOf" srcId="{2BDB8E2D-BD7D-49B3-8B5E-2602529E6264}" destId="{9ECED081-D0ED-4CF3-9D0B-4B2F99DF7FC0}" srcOrd="0" destOrd="0" presId="urn:microsoft.com/office/officeart/2005/8/layout/radial6"/>
    <dgm:cxn modelId="{55C21AF1-7560-4652-9A1D-DDF8E664A29F}" srcId="{2BDB8E2D-BD7D-49B3-8B5E-2602529E6264}" destId="{B19AB984-4D6B-481D-ABE2-B7A3643B16E5}" srcOrd="1" destOrd="0" parTransId="{05269C61-A0F3-41C6-BCA8-2B8BEB0A0353}" sibTransId="{47B80F96-E8C2-4E15-B27A-E4ABD07A67A9}"/>
    <dgm:cxn modelId="{77F2EFBC-D456-471A-B8FA-303920A5FAB9}" type="presOf" srcId="{47B80F96-E8C2-4E15-B27A-E4ABD07A67A9}" destId="{7B9EC07F-9DCF-4F79-8393-DA09038310BB}" srcOrd="0" destOrd="0" presId="urn:microsoft.com/office/officeart/2005/8/layout/radial6"/>
    <dgm:cxn modelId="{ABC3CED2-D12C-4943-A2C4-4D51427B860C}" type="presOf" srcId="{4824EAF1-5A94-4A5E-860B-D12CBDA26FCB}" destId="{15681D5D-A1B1-4B72-B981-9E0240DD2198}" srcOrd="0" destOrd="0" presId="urn:microsoft.com/office/officeart/2005/8/layout/radial6"/>
    <dgm:cxn modelId="{402219A1-E93B-48BC-BC94-628F52BE23E4}" type="presOf" srcId="{9954AA7E-EEB2-49C9-90C7-9BBACF7E13F9}" destId="{7CFB4C10-9D04-4180-86D4-117A5E80C951}" srcOrd="0" destOrd="0" presId="urn:microsoft.com/office/officeart/2005/8/layout/radial6"/>
    <dgm:cxn modelId="{FF69683B-A6F4-4CAE-A814-8725E6A300AC}" type="presOf" srcId="{1CC5F587-8C31-4F58-88B3-4EE7A04290AE}" destId="{F429DD0E-9B4A-4482-8738-31351C0CB5B4}" srcOrd="0" destOrd="0" presId="urn:microsoft.com/office/officeart/2005/8/layout/radial6"/>
    <dgm:cxn modelId="{CF6B2432-14B0-419A-9B16-FF2ECE7DB7E8}" srcId="{0FB9F2ED-3545-4302-9AEC-BE0F99A203BA}" destId="{2BDB8E2D-BD7D-49B3-8B5E-2602529E6264}" srcOrd="0" destOrd="0" parTransId="{13F063E1-26DE-4017-95B8-1C068402CCEC}" sibTransId="{5FA10081-CF77-407D-8C7A-AE54B8460CB2}"/>
    <dgm:cxn modelId="{1ECD632D-18E4-4C22-A220-514F44C34BD4}" type="presOf" srcId="{E58EF7C8-84F4-4161-A67B-630502171E88}" destId="{EE3FAC3C-1A2C-4971-922C-6D6B17C20123}" srcOrd="0" destOrd="0" presId="urn:microsoft.com/office/officeart/2005/8/layout/radial6"/>
    <dgm:cxn modelId="{01309194-034D-4084-8948-7B122330A70F}" type="presOf" srcId="{B19AB984-4D6B-481D-ABE2-B7A3643B16E5}" destId="{E9FF42BD-9B21-4210-8950-A825EE22AF03}" srcOrd="0" destOrd="0" presId="urn:microsoft.com/office/officeart/2005/8/layout/radial6"/>
    <dgm:cxn modelId="{0F6A81FE-7A5B-46BE-8606-BC233C96A294}" srcId="{2BDB8E2D-BD7D-49B3-8B5E-2602529E6264}" destId="{1CC5F587-8C31-4F58-88B3-4EE7A04290AE}" srcOrd="2" destOrd="0" parTransId="{23A75116-560C-4447-A505-5B081AF97618}" sibTransId="{9954AA7E-EEB2-49C9-90C7-9BBACF7E13F9}"/>
    <dgm:cxn modelId="{3DF6B06A-EA1B-45BB-B0D1-3BFC81E5C4AF}" type="presParOf" srcId="{FC09BD79-A2E2-4D4C-8D49-EE864368F782}" destId="{9ECED081-D0ED-4CF3-9D0B-4B2F99DF7FC0}" srcOrd="0" destOrd="0" presId="urn:microsoft.com/office/officeart/2005/8/layout/radial6"/>
    <dgm:cxn modelId="{D7787A9C-7811-4465-AAD2-A105096C70E5}" type="presParOf" srcId="{FC09BD79-A2E2-4D4C-8D49-EE864368F782}" destId="{15681D5D-A1B1-4B72-B981-9E0240DD2198}" srcOrd="1" destOrd="0" presId="urn:microsoft.com/office/officeart/2005/8/layout/radial6"/>
    <dgm:cxn modelId="{427C1B9E-32DA-4ADB-B297-05D7E35A17EC}" type="presParOf" srcId="{FC09BD79-A2E2-4D4C-8D49-EE864368F782}" destId="{C962C837-A2A9-4959-862C-2D65DB06FAAD}" srcOrd="2" destOrd="0" presId="urn:microsoft.com/office/officeart/2005/8/layout/radial6"/>
    <dgm:cxn modelId="{55E27613-18FA-47C0-9126-BBDB414E20E3}" type="presParOf" srcId="{FC09BD79-A2E2-4D4C-8D49-EE864368F782}" destId="{EE3FAC3C-1A2C-4971-922C-6D6B17C20123}" srcOrd="3" destOrd="0" presId="urn:microsoft.com/office/officeart/2005/8/layout/radial6"/>
    <dgm:cxn modelId="{2A7024E9-1908-4C71-AEC4-F277FF06D7E2}" type="presParOf" srcId="{FC09BD79-A2E2-4D4C-8D49-EE864368F782}" destId="{E9FF42BD-9B21-4210-8950-A825EE22AF03}" srcOrd="4" destOrd="0" presId="urn:microsoft.com/office/officeart/2005/8/layout/radial6"/>
    <dgm:cxn modelId="{9577A5EF-95AD-4F86-98E2-4983F4FFFCCC}" type="presParOf" srcId="{FC09BD79-A2E2-4D4C-8D49-EE864368F782}" destId="{678252DE-412A-49E7-BD2A-AF4B82F8DA38}" srcOrd="5" destOrd="0" presId="urn:microsoft.com/office/officeart/2005/8/layout/radial6"/>
    <dgm:cxn modelId="{44ECB44B-93D1-4FE8-B343-B1E8B09A2A4A}" type="presParOf" srcId="{FC09BD79-A2E2-4D4C-8D49-EE864368F782}" destId="{7B9EC07F-9DCF-4F79-8393-DA09038310BB}" srcOrd="6" destOrd="0" presId="urn:microsoft.com/office/officeart/2005/8/layout/radial6"/>
    <dgm:cxn modelId="{A317F9BA-AC56-4D7B-882F-EFB110395BA7}" type="presParOf" srcId="{FC09BD79-A2E2-4D4C-8D49-EE864368F782}" destId="{F429DD0E-9B4A-4482-8738-31351C0CB5B4}" srcOrd="7" destOrd="0" presId="urn:microsoft.com/office/officeart/2005/8/layout/radial6"/>
    <dgm:cxn modelId="{0E5E9657-2A2C-436E-B1A5-03B9A32961D5}" type="presParOf" srcId="{FC09BD79-A2E2-4D4C-8D49-EE864368F782}" destId="{9D2B0208-BC43-45B1-88F3-20092483B4EE}" srcOrd="8" destOrd="0" presId="urn:microsoft.com/office/officeart/2005/8/layout/radial6"/>
    <dgm:cxn modelId="{ED4CEE08-28AB-4F69-B35B-937B309DD457}" type="presParOf" srcId="{FC09BD79-A2E2-4D4C-8D49-EE864368F782}" destId="{7CFB4C10-9D04-4180-86D4-117A5E80C95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B4C10-9D04-4180-86D4-117A5E80C951}">
      <dsp:nvSpPr>
        <dsp:cNvPr id="0" name=""/>
        <dsp:cNvSpPr/>
      </dsp:nvSpPr>
      <dsp:spPr>
        <a:xfrm>
          <a:off x="2227194" y="775849"/>
          <a:ext cx="4063307" cy="4063307"/>
        </a:xfrm>
        <a:prstGeom prst="blockArc">
          <a:avLst>
            <a:gd name="adj1" fmla="val 9142382"/>
            <a:gd name="adj2" fmla="val 16113408"/>
            <a:gd name="adj3" fmla="val 464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EC07F-9DCF-4F79-8393-DA09038310BB}">
      <dsp:nvSpPr>
        <dsp:cNvPr id="0" name=""/>
        <dsp:cNvSpPr/>
      </dsp:nvSpPr>
      <dsp:spPr>
        <a:xfrm>
          <a:off x="2187582" y="703837"/>
          <a:ext cx="4063307" cy="4063307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FAC3C-1A2C-4971-922C-6D6B17C20123}">
      <dsp:nvSpPr>
        <dsp:cNvPr id="0" name=""/>
        <dsp:cNvSpPr/>
      </dsp:nvSpPr>
      <dsp:spPr>
        <a:xfrm>
          <a:off x="2147756" y="776260"/>
          <a:ext cx="4063307" cy="4063307"/>
        </a:xfrm>
        <a:prstGeom prst="blockArc">
          <a:avLst>
            <a:gd name="adj1" fmla="val 16251026"/>
            <a:gd name="adj2" fmla="val 1656814"/>
            <a:gd name="adj3" fmla="val 464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ED081-D0ED-4CF3-9D0B-4B2F99DF7FC0}">
      <dsp:nvSpPr>
        <dsp:cNvPr id="0" name=""/>
        <dsp:cNvSpPr/>
      </dsp:nvSpPr>
      <dsp:spPr>
        <a:xfrm>
          <a:off x="3147579" y="1707011"/>
          <a:ext cx="2164032" cy="1870495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Resultado das Políticas Públicas</a:t>
          </a:r>
        </a:p>
      </dsp:txBody>
      <dsp:txXfrm>
        <a:off x="3464494" y="1980939"/>
        <a:ext cx="1530202" cy="1322639"/>
      </dsp:txXfrm>
    </dsp:sp>
    <dsp:sp modelId="{15681D5D-A1B1-4B72-B981-9E0240DD2198}">
      <dsp:nvSpPr>
        <dsp:cNvPr id="0" name=""/>
        <dsp:cNvSpPr/>
      </dsp:nvSpPr>
      <dsp:spPr>
        <a:xfrm>
          <a:off x="3106088" y="-17135"/>
          <a:ext cx="2205555" cy="1681502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Transparência e </a:t>
          </a:r>
          <a:r>
            <a:rPr lang="pt-BR" sz="1600" kern="1200" dirty="0" err="1"/>
            <a:t>Accountability</a:t>
          </a:r>
          <a:endParaRPr lang="pt-BR" sz="1600" kern="1200" dirty="0"/>
        </a:p>
      </dsp:txBody>
      <dsp:txXfrm>
        <a:off x="3429084" y="229115"/>
        <a:ext cx="1559563" cy="1189002"/>
      </dsp:txXfrm>
    </dsp:sp>
    <dsp:sp modelId="{E9FF42BD-9B21-4210-8950-A825EE22AF03}">
      <dsp:nvSpPr>
        <dsp:cNvPr id="0" name=""/>
        <dsp:cNvSpPr/>
      </dsp:nvSpPr>
      <dsp:spPr>
        <a:xfrm>
          <a:off x="4924484" y="2909028"/>
          <a:ext cx="2026790" cy="1637443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Melhoria do diálogo com a sociedade</a:t>
          </a:r>
        </a:p>
      </dsp:txBody>
      <dsp:txXfrm>
        <a:off x="5221301" y="3148826"/>
        <a:ext cx="1433156" cy="1157847"/>
      </dsp:txXfrm>
    </dsp:sp>
    <dsp:sp modelId="{F429DD0E-9B4A-4482-8738-31351C0CB5B4}">
      <dsp:nvSpPr>
        <dsp:cNvPr id="0" name=""/>
        <dsp:cNvSpPr/>
      </dsp:nvSpPr>
      <dsp:spPr>
        <a:xfrm>
          <a:off x="1403741" y="2929794"/>
          <a:ext cx="2193705" cy="1595910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Contribuir para a melhoria do processo de governança no setor público</a:t>
          </a:r>
        </a:p>
      </dsp:txBody>
      <dsp:txXfrm>
        <a:off x="1725002" y="3163510"/>
        <a:ext cx="1551183" cy="1128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71F59-01E2-400D-A199-4AD8ECC32F3E}" type="datetimeFigureOut">
              <a:rPr lang="pt-BR" smtClean="0"/>
              <a:pPr/>
              <a:t>05/12/2016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C87DF-953D-4806-BB56-310B4173AB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17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pPr/>
              <a:t>05/12/2016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38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pPr/>
              <a:t>05/12/2016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91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pPr/>
              <a:t>05/12/2016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81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2" y="-63010"/>
            <a:ext cx="9221562" cy="69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5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pPr/>
              <a:t>05/12/2016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04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pPr/>
              <a:t>05/12/2016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7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pPr/>
              <a:t>05/12/2016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50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pPr/>
              <a:t>05/12/2016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70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pPr/>
              <a:t>05/12/2016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7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pPr/>
              <a:t>05/12/2016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39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pPr/>
              <a:t>05/12/2016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73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pPr/>
              <a:t>05/12/2016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838D-A64D-4E66-BD46-21EB438C63D3}" type="datetimeFigureOut">
              <a:rPr lang="pt-BR" smtClean="0"/>
              <a:pPr/>
              <a:t>05/12/2016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08C1-DDB1-487A-B695-0CEA51BF5B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 txBox="1">
            <a:spLocks/>
          </p:cNvSpPr>
          <p:nvPr/>
        </p:nvSpPr>
        <p:spPr>
          <a:xfrm>
            <a:off x="286561" y="1749963"/>
            <a:ext cx="8612372" cy="15204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PRESTAÇÃO DE CONTAS </a:t>
            </a:r>
          </a:p>
          <a:p>
            <a:pPr algn="ctr"/>
            <a:r>
              <a:rPr lang="pt-B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 PRESIDENTE DA REPÚBLICA</a:t>
            </a:r>
            <a:br>
              <a:rPr lang="pt-B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PCPR / EXERCÍCIO 2016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52" y="3560351"/>
            <a:ext cx="1360189" cy="2206740"/>
          </a:xfrm>
          <a:prstGeom prst="roundRect">
            <a:avLst>
              <a:gd name="adj" fmla="val 1747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839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 txBox="1">
            <a:spLocks/>
          </p:cNvSpPr>
          <p:nvPr/>
        </p:nvSpPr>
        <p:spPr>
          <a:xfrm>
            <a:off x="639097" y="1085770"/>
            <a:ext cx="7835052" cy="5250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4.ESTRUTURA DA PCPR</a:t>
            </a:r>
            <a:br>
              <a:rPr lang="pt-BR" sz="1800" u="sng" dirty="0">
                <a:solidFill>
                  <a:schemeClr val="tx2"/>
                </a:solidFill>
                <a:latin typeface="+mn-lt"/>
              </a:rPr>
            </a:br>
            <a:br>
              <a:rPr lang="pt-BR" sz="1800" dirty="0">
                <a:solidFill>
                  <a:schemeClr val="tx2"/>
                </a:solidFill>
                <a:latin typeface="+mn-lt"/>
              </a:rPr>
            </a:br>
            <a:endParaRPr lang="pt-BR" sz="1800" dirty="0">
              <a:solidFill>
                <a:schemeClr val="tx2"/>
              </a:solidFill>
              <a:latin typeface="+mn-lt"/>
            </a:endParaRPr>
          </a:p>
          <a:p>
            <a:r>
              <a:rPr lang="pt-BR" sz="2000" u="sng" dirty="0">
                <a:solidFill>
                  <a:schemeClr val="tx2"/>
                </a:solidFill>
                <a:latin typeface="+mn-lt"/>
              </a:rPr>
              <a:t>Volume Impresso</a:t>
            </a:r>
          </a:p>
          <a:p>
            <a:pPr marL="357188"/>
            <a:br>
              <a:rPr lang="pt-BR" sz="2000" dirty="0">
                <a:solidFill>
                  <a:schemeClr val="tx2"/>
                </a:solidFill>
                <a:latin typeface="+mn-lt"/>
              </a:rPr>
            </a:br>
            <a:r>
              <a:rPr lang="pt-BR" sz="2000" dirty="0">
                <a:solidFill>
                  <a:schemeClr val="tx2"/>
                </a:solidFill>
                <a:latin typeface="+mn-lt"/>
              </a:rPr>
              <a:t>Parte I – Política Econômico-Financeira;</a:t>
            </a:r>
          </a:p>
          <a:p>
            <a:pPr marL="357188"/>
            <a:r>
              <a:rPr lang="pt-BR" sz="2000" dirty="0">
                <a:solidFill>
                  <a:schemeClr val="tx2"/>
                </a:solidFill>
                <a:latin typeface="+mn-lt"/>
              </a:rPr>
              <a:t>Parte II – Orçamento Fiscal e da Seguridade Social;</a:t>
            </a:r>
          </a:p>
          <a:p>
            <a:pPr marL="357188"/>
            <a:r>
              <a:rPr lang="pt-BR" sz="2000" dirty="0">
                <a:solidFill>
                  <a:schemeClr val="tx2"/>
                </a:solidFill>
                <a:latin typeface="+mn-lt"/>
              </a:rPr>
              <a:t>Parte III – Orçamento de Investimentos – Empresas Estatais;</a:t>
            </a:r>
          </a:p>
          <a:p>
            <a:pPr marL="357188"/>
            <a:r>
              <a:rPr lang="pt-BR" sz="2000" dirty="0">
                <a:solidFill>
                  <a:schemeClr val="tx2"/>
                </a:solidFill>
                <a:latin typeface="+mn-lt"/>
              </a:rPr>
              <a:t>Parte IV – Atuação por Eixo Temático;</a:t>
            </a:r>
          </a:p>
          <a:p>
            <a:pPr marL="357188"/>
            <a:r>
              <a:rPr lang="pt-BR" sz="2000" dirty="0">
                <a:solidFill>
                  <a:schemeClr val="tx2"/>
                </a:solidFill>
                <a:latin typeface="+mn-lt"/>
              </a:rPr>
              <a:t>Parte V – Relatório do Controle Interno (*);</a:t>
            </a:r>
          </a:p>
          <a:p>
            <a:pPr marL="357188"/>
            <a:r>
              <a:rPr lang="pt-BR" sz="2000" dirty="0">
                <a:solidFill>
                  <a:schemeClr val="tx2"/>
                </a:solidFill>
                <a:latin typeface="+mn-lt"/>
              </a:rPr>
              <a:t>Parte VI - Balanço Geral da União;</a:t>
            </a:r>
          </a:p>
          <a:p>
            <a:pPr marL="357188"/>
            <a:r>
              <a:rPr lang="pt-BR" sz="2000" dirty="0">
                <a:solidFill>
                  <a:schemeClr val="tx2"/>
                </a:solidFill>
                <a:latin typeface="+mn-lt"/>
              </a:rPr>
              <a:t>Parte VII – Providências Adotadas Sobre as Recomendações do TCU.</a:t>
            </a:r>
          </a:p>
          <a:p>
            <a:br>
              <a:rPr lang="pt-BR" sz="2000" dirty="0">
                <a:solidFill>
                  <a:schemeClr val="tx2"/>
                </a:solidFill>
                <a:latin typeface="+mn-lt"/>
              </a:rPr>
            </a:br>
            <a:r>
              <a:rPr lang="pt-BR" sz="2000" u="sng" dirty="0">
                <a:solidFill>
                  <a:schemeClr val="tx2"/>
                </a:solidFill>
                <a:latin typeface="+mn-lt"/>
              </a:rPr>
              <a:t>CD</a:t>
            </a:r>
          </a:p>
          <a:p>
            <a:pPr marL="357188"/>
            <a:br>
              <a:rPr lang="pt-BR" sz="2000" dirty="0">
                <a:solidFill>
                  <a:schemeClr val="tx2"/>
                </a:solidFill>
                <a:latin typeface="+mn-lt"/>
              </a:rPr>
            </a:br>
            <a:r>
              <a:rPr lang="pt-BR" sz="2000" dirty="0">
                <a:solidFill>
                  <a:schemeClr val="tx2"/>
                </a:solidFill>
                <a:latin typeface="+mn-lt"/>
              </a:rPr>
              <a:t>Parte I – Orçamento Fiscal e da Seguridade Social;</a:t>
            </a:r>
            <a:br>
              <a:rPr lang="pt-BR" sz="2000" dirty="0">
                <a:solidFill>
                  <a:schemeClr val="tx2"/>
                </a:solidFill>
                <a:latin typeface="+mn-lt"/>
              </a:rPr>
            </a:br>
            <a:r>
              <a:rPr lang="pt-BR" sz="2000" dirty="0">
                <a:solidFill>
                  <a:schemeClr val="tx2"/>
                </a:solidFill>
                <a:latin typeface="+mn-lt"/>
              </a:rPr>
              <a:t>Parte II – Orçamento de Investimentos;</a:t>
            </a:r>
            <a:br>
              <a:rPr lang="pt-BR" sz="2000" dirty="0">
                <a:solidFill>
                  <a:schemeClr val="tx2"/>
                </a:solidFill>
                <a:latin typeface="+mn-lt"/>
              </a:rPr>
            </a:br>
            <a:r>
              <a:rPr lang="pt-BR" sz="2000" dirty="0">
                <a:solidFill>
                  <a:schemeClr val="tx2"/>
                </a:solidFill>
                <a:latin typeface="+mn-lt"/>
              </a:rPr>
              <a:t>Parte III – Demonstrações Contábeis – Órgãos Superiores </a:t>
            </a:r>
          </a:p>
          <a:p>
            <a:endParaRPr lang="pt-BR" sz="2000" dirty="0">
              <a:solidFill>
                <a:schemeClr val="tx2"/>
              </a:solidFill>
              <a:latin typeface="+mn-lt"/>
            </a:endParaRPr>
          </a:p>
          <a:p>
            <a:r>
              <a:rPr lang="pt-BR" sz="2000" dirty="0">
                <a:solidFill>
                  <a:schemeClr val="tx2"/>
                </a:solidFill>
                <a:latin typeface="+mn-lt"/>
              </a:rPr>
              <a:t>(*) Inovação a partir da PCPR 2015.</a:t>
            </a:r>
            <a:br>
              <a:rPr lang="pt-BR" sz="1800" dirty="0">
                <a:solidFill>
                  <a:schemeClr val="tx2"/>
                </a:solidFill>
                <a:latin typeface="+mn-lt"/>
              </a:rPr>
            </a:br>
            <a:br>
              <a:rPr lang="pt-BR" sz="1800" dirty="0">
                <a:solidFill>
                  <a:schemeClr val="tx2"/>
                </a:solidFill>
                <a:latin typeface="+mn-lt"/>
              </a:rPr>
            </a:br>
            <a:endParaRPr lang="pt-BR" sz="1800" b="1" u="sng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615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22745" y="2424224"/>
            <a:ext cx="6815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SFC nº 01/2016</a:t>
            </a:r>
          </a:p>
          <a:p>
            <a:pPr algn="ctr"/>
            <a:endParaRPr lang="pt-BR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DESTAQUES</a:t>
            </a:r>
          </a:p>
        </p:txBody>
      </p:sp>
    </p:spTree>
    <p:extLst>
      <p:ext uri="{BB962C8B-B14F-4D97-AF65-F5344CB8AC3E}">
        <p14:creationId xmlns:p14="http://schemas.microsoft.com/office/powerpoint/2010/main" val="139109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7846" y="981049"/>
            <a:ext cx="74002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MINISTÉRIOS COM </a:t>
            </a:r>
          </a:p>
          <a:p>
            <a:pPr algn="ctr"/>
            <a:r>
              <a:rPr lang="pt-BR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E OBJETIVOS SELECIONADOS</a:t>
            </a:r>
          </a:p>
          <a:p>
            <a:pPr algn="ctr"/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(Obs.: Máximo de 10 páginas por Programa)</a:t>
            </a:r>
          </a:p>
          <a:p>
            <a:pPr algn="ctr"/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86994" y="2555679"/>
            <a:ext cx="73178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da Saúde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do Desenvolvimento Social e Agrário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da Previdência Social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do Trabalho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da Educação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da Agricultura, Pecuária e Abastecimento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do Meio Ambiente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da Defesa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da Justiça e Cidadania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de Minas e Energia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dos Transportes, Portos e Aviação Civil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da Ciência, Tecnologia, Inovação e Comunicações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30681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1300" y="1650122"/>
            <a:ext cx="740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ADICIONAIS REQUERIDOS PELO TCU</a:t>
            </a:r>
            <a:endParaRPr lang="pt-BR" sz="2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1300" y="2777297"/>
            <a:ext cx="76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Informações sobre valores de renúncias tributárias, financeiras e creditícias da União, dos estados, dos municípios e do Distrito Federal afetos à </a:t>
            </a:r>
            <a:r>
              <a:rPr lang="pt-BR" sz="2000" u="sng" dirty="0">
                <a:solidFill>
                  <a:srgbClr val="002060"/>
                </a:solidFill>
              </a:rPr>
              <a:t>Copa do Mundo Fifa 2014</a:t>
            </a:r>
            <a:r>
              <a:rPr lang="pt-BR" sz="2000" dirty="0">
                <a:solidFill>
                  <a:srgbClr val="002060"/>
                </a:solidFill>
              </a:rPr>
              <a:t> e </a:t>
            </a:r>
            <a:r>
              <a:rPr lang="pt-BR" sz="2000" u="sng" dirty="0">
                <a:solidFill>
                  <a:srgbClr val="002060"/>
                </a:solidFill>
              </a:rPr>
              <a:t>Copa das Confederações Fifa 2013</a:t>
            </a:r>
            <a:r>
              <a:rPr lang="pt-BR" sz="2000" dirty="0">
                <a:solidFill>
                  <a:srgbClr val="002060"/>
                </a:solidFill>
              </a:rPr>
              <a:t> (Acórdão TCU nº 76/2015) (a serem fornecidas pelo Ministério do Esporte);</a:t>
            </a:r>
          </a:p>
          <a:p>
            <a:pPr algn="just"/>
            <a:endParaRPr lang="pt-BR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Metas inscritas no Plano Nacional de Educação (Lei nº 13.005/2014) (Informações a serem fornecidas pelo Ministério da Educação).</a:t>
            </a:r>
          </a:p>
        </p:txBody>
      </p:sp>
    </p:spTree>
    <p:extLst>
      <p:ext uri="{BB962C8B-B14F-4D97-AF65-F5344CB8AC3E}">
        <p14:creationId xmlns:p14="http://schemas.microsoft.com/office/powerpoint/2010/main" val="45648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/>
          <p:cNvSpPr>
            <a:spLocks noChangeArrowheads="1"/>
          </p:cNvSpPr>
          <p:nvPr/>
        </p:nvSpPr>
        <p:spPr bwMode="auto">
          <a:xfrm>
            <a:off x="1223245" y="2054357"/>
            <a:ext cx="6720084" cy="32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marL="0" lvl="1"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Evidencia o desempenho da economia brasileira:</a:t>
            </a:r>
          </a:p>
          <a:p>
            <a:pPr marL="0" lvl="1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marL="0" lvl="1" algn="just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Políticas Monetária e Cambial.</a:t>
            </a:r>
          </a:p>
          <a:p>
            <a:pPr marL="0" lvl="1" algn="just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Sistema Financeiro Nacional</a:t>
            </a:r>
          </a:p>
          <a:p>
            <a:pPr marL="0" lvl="1" algn="just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Dívida Externa</a:t>
            </a:r>
          </a:p>
          <a:p>
            <a:pPr marL="0" lvl="1" algn="just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Reservas Internacionais</a:t>
            </a:r>
          </a:p>
          <a:p>
            <a:pPr marL="0" lvl="1" algn="just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Haveres da União</a:t>
            </a:r>
          </a:p>
          <a:p>
            <a:pPr marL="0" lvl="1" algn="just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Gestão da Dívida Pública</a:t>
            </a:r>
          </a:p>
          <a:p>
            <a:pPr marL="0" lvl="1" algn="just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Operações Oficiais de Crédito</a:t>
            </a:r>
          </a:p>
          <a:p>
            <a:pPr marL="0" lvl="1" algn="just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Etc.</a:t>
            </a:r>
          </a:p>
          <a:p>
            <a:pPr marL="0" lvl="1" algn="just" eaLnBrk="1" hangingPunct="1">
              <a:spcBef>
                <a:spcPct val="0"/>
              </a:spcBef>
              <a:buFontTx/>
              <a:buNone/>
            </a:pPr>
            <a:endParaRPr lang="pt-BR" altLang="pt-BR" sz="2300" dirty="0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879895" y="908051"/>
            <a:ext cx="74048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marL="0" lvl="1" algn="just" eaLnBrk="1" hangingPunct="1">
              <a:spcBef>
                <a:spcPct val="0"/>
              </a:spcBef>
              <a:buFontTx/>
              <a:buNone/>
            </a:pPr>
            <a:r>
              <a:rPr lang="pt-BR" altLang="pt-BR" sz="3200" b="1" dirty="0">
                <a:latin typeface="+mj-lt"/>
                <a:ea typeface="+mj-ea"/>
                <a:cs typeface="+mj-cs"/>
              </a:rPr>
              <a:t>Capítulo I – Política Econômico-Financeira e Social: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59407" y="5796362"/>
            <a:ext cx="7263279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1936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Clr>
                <a:schemeClr val="bg1"/>
              </a:buClr>
              <a:defRPr/>
            </a:pPr>
            <a:r>
              <a:rPr lang="pt-BR" sz="2000" b="1" dirty="0">
                <a:solidFill>
                  <a:srgbClr val="C00000"/>
                </a:solidFill>
                <a:latin typeface="CG Omega" pitchFamily="34" charset="0"/>
              </a:rPr>
              <a:t>Informação a ser apresentada pelo Bacen, STN/MF, SPE/MF e Agências Oficiais de Fomento.</a:t>
            </a:r>
            <a:endParaRPr lang="pt-BR" sz="2000" dirty="0">
              <a:solidFill>
                <a:srgbClr val="194197"/>
              </a:solidFill>
            </a:endParaRPr>
          </a:p>
          <a:p>
            <a:pPr algn="ctr" eaLnBrk="1" hangingPunct="1">
              <a:buClr>
                <a:srgbClr val="375BB0"/>
              </a:buClr>
              <a:defRPr/>
            </a:pPr>
            <a:endParaRPr lang="pt-BR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/>
          <p:cNvSpPr>
            <a:spLocks noChangeArrowheads="1"/>
          </p:cNvSpPr>
          <p:nvPr/>
        </p:nvSpPr>
        <p:spPr bwMode="auto">
          <a:xfrm>
            <a:off x="1047010" y="2353934"/>
            <a:ext cx="723223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marL="0" lvl="1"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Contempla uma visão consolidada do Orçamento Fiscal e da Seguridade Social, evidenciando a autorização legislativa para a previsão e fixação das receitas e despesas públicas, bem como a sua execução no exercício:</a:t>
            </a:r>
          </a:p>
          <a:p>
            <a:pPr marL="0" lvl="1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marL="0" lvl="1" algn="just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Programação Financeira</a:t>
            </a:r>
          </a:p>
          <a:p>
            <a:pPr marL="0" lvl="1" algn="just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Execução da Receita e da Despesa</a:t>
            </a:r>
          </a:p>
          <a:p>
            <a:pPr marL="0" lvl="1" algn="just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Dívida Ativa, Parcelamento de Créditos</a:t>
            </a:r>
          </a:p>
          <a:p>
            <a:pPr marL="0" lvl="1" algn="just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Política de Restos a Pagar</a:t>
            </a:r>
          </a:p>
          <a:p>
            <a:pPr marL="0" lvl="1" algn="just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Análise dos Limites Constitucionais e Legais e da LRF</a:t>
            </a:r>
          </a:p>
        </p:txBody>
      </p:sp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959408" y="908051"/>
            <a:ext cx="7388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marL="0" lvl="1" algn="just">
              <a:spcBef>
                <a:spcPct val="0"/>
              </a:spcBef>
              <a:buNone/>
            </a:pPr>
            <a:r>
              <a:rPr lang="pt-BR" altLang="pt-BR" sz="3200" b="1" dirty="0">
                <a:latin typeface="+mj-lt"/>
                <a:ea typeface="+mj-ea"/>
                <a:cs typeface="+mj-cs"/>
              </a:rPr>
              <a:t>Capítulo II – Orçamento Fiscal e da Seguridade Social: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30010" y="5769769"/>
            <a:ext cx="7263279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1936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Clr>
                <a:schemeClr val="bg1"/>
              </a:buClr>
              <a:defRPr/>
            </a:pPr>
            <a:r>
              <a:rPr lang="pt-BR" sz="2000" b="1" dirty="0">
                <a:solidFill>
                  <a:srgbClr val="C00000"/>
                </a:solidFill>
                <a:latin typeface="CG Omega" pitchFamily="34" charset="0"/>
              </a:rPr>
              <a:t>Informação a ser apresentada pela STN/MF, SOF/MP, SRF, PGFN, PGF e PG/Bacen.</a:t>
            </a:r>
            <a:endParaRPr lang="pt-BR" sz="2000" dirty="0">
              <a:solidFill>
                <a:srgbClr val="194197"/>
              </a:solidFill>
            </a:endParaRPr>
          </a:p>
          <a:p>
            <a:pPr algn="ctr" eaLnBrk="1" hangingPunct="1">
              <a:buClr>
                <a:srgbClr val="375BB0"/>
              </a:buClr>
              <a:defRPr/>
            </a:pPr>
            <a:endParaRPr lang="pt-BR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/>
          <p:cNvSpPr>
            <a:spLocks noChangeArrowheads="1"/>
          </p:cNvSpPr>
          <p:nvPr/>
        </p:nvSpPr>
        <p:spPr bwMode="auto">
          <a:xfrm>
            <a:off x="431321" y="2222041"/>
            <a:ext cx="762064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marL="0" lvl="1" algn="just" eaLnBrk="1" hangingPunct="1">
              <a:spcBef>
                <a:spcPct val="0"/>
              </a:spcBef>
              <a:buFontTx/>
              <a:buNone/>
            </a:pPr>
            <a:endParaRPr lang="pt-BR" altLang="pt-BR" sz="2300" dirty="0">
              <a:solidFill>
                <a:srgbClr val="19419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lvl="1"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Informações referentes às Empresas Estatais não dependentes do Poder Executivo Federal, vinculadas ao Orçamento de Investimento, produzidas pelo Departamento de Coordenação e Governança das Empresas Estatais (DEST), órgão do Ministério do Planejamento, Orçamento e Gestão.</a:t>
            </a:r>
          </a:p>
          <a:p>
            <a:pPr marL="0" lvl="1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marL="285750" lvl="1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Ênfase nos principais resultados alcançados no exercício, de forma agregada, agrupadas por setor e por grupo de atividade econômica.</a:t>
            </a:r>
            <a:endParaRPr lang="pt-BR" altLang="pt-BR" sz="18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marL="0" lvl="1" algn="just" eaLnBrk="1" hangingPunct="1">
              <a:spcBef>
                <a:spcPct val="0"/>
              </a:spcBef>
              <a:buFontTx/>
              <a:buNone/>
            </a:pPr>
            <a:endParaRPr lang="pt-BR" altLang="pt-BR" sz="2300" dirty="0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336430" y="973138"/>
            <a:ext cx="82986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marL="0" lvl="1" algn="just">
              <a:spcBef>
                <a:spcPct val="0"/>
              </a:spcBef>
              <a:buNone/>
            </a:pPr>
            <a:r>
              <a:rPr lang="pt-BR" altLang="pt-BR" sz="3200" b="1" dirty="0">
                <a:latin typeface="+mj-lt"/>
                <a:ea typeface="+mj-ea"/>
                <a:cs typeface="+mj-cs"/>
              </a:rPr>
              <a:t>Capítulo III – Orçamento de Investimento – Empresas Estatais: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09241" y="5445126"/>
            <a:ext cx="7263279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1936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chemeClr val="bg1"/>
              </a:buClr>
              <a:defRPr/>
            </a:pPr>
            <a:r>
              <a:rPr lang="pt-BR" sz="2000" b="1" dirty="0">
                <a:solidFill>
                  <a:srgbClr val="C00000"/>
                </a:solidFill>
                <a:latin typeface="CG Omega" pitchFamily="34" charset="0"/>
              </a:rPr>
              <a:t>Informação a ser apresentada pela SEST/MP.</a:t>
            </a:r>
            <a:endParaRPr lang="pt-BR" sz="2000" dirty="0">
              <a:solidFill>
                <a:srgbClr val="C00000"/>
              </a:solidFill>
            </a:endParaRPr>
          </a:p>
          <a:p>
            <a:pPr algn="ctr" eaLnBrk="1" hangingPunct="1">
              <a:buClr>
                <a:srgbClr val="375BB0"/>
              </a:buClr>
              <a:buFont typeface="Lucida Sans" pitchFamily="34" charset="0"/>
              <a:buAutoNum type="arabicParenR"/>
              <a:defRPr/>
            </a:pPr>
            <a:endParaRPr lang="pt-BR" sz="2000" dirty="0">
              <a:solidFill>
                <a:srgbClr val="194197"/>
              </a:solidFill>
            </a:endParaRPr>
          </a:p>
          <a:p>
            <a:pPr algn="ctr" eaLnBrk="1" hangingPunct="1">
              <a:buClr>
                <a:srgbClr val="375BB0"/>
              </a:buClr>
              <a:buFont typeface="Lucida Sans" pitchFamily="34" charset="0"/>
              <a:buAutoNum type="arabicParenR"/>
              <a:defRPr/>
            </a:pPr>
            <a:endParaRPr lang="pt-BR" sz="2000" dirty="0">
              <a:solidFill>
                <a:srgbClr val="194197"/>
              </a:solidFill>
            </a:endParaRPr>
          </a:p>
          <a:p>
            <a:pPr algn="ctr" eaLnBrk="1" hangingPunct="1">
              <a:buClr>
                <a:srgbClr val="375BB0"/>
              </a:buClr>
              <a:defRPr/>
            </a:pPr>
            <a:endParaRPr lang="pt-BR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/>
          <p:cNvSpPr>
            <a:spLocks noChangeArrowheads="1"/>
          </p:cNvSpPr>
          <p:nvPr/>
        </p:nvSpPr>
        <p:spPr bwMode="auto">
          <a:xfrm>
            <a:off x="819508" y="2359025"/>
            <a:ext cx="74031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marL="0" lvl="1" algn="just">
              <a:spcBef>
                <a:spcPct val="0"/>
              </a:spcBef>
              <a:buNone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Contempla a ação governamental priorizada para o exercício objeto da prestação de contas, privilegiando a informação por programa temático e objetivo, expondo uma análise temporal da execução orçamentária e, principalmente, evidenciando </a:t>
            </a:r>
            <a:r>
              <a:rPr lang="pt-BR" altLang="pt-BR" sz="1800" b="1" u="sng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os resultados alcançados.</a:t>
            </a:r>
            <a:endParaRPr lang="pt-BR" altLang="pt-BR" sz="18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819509" y="1038225"/>
            <a:ext cx="6820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marL="0" lvl="1" algn="just">
              <a:spcBef>
                <a:spcPct val="0"/>
              </a:spcBef>
              <a:buNone/>
            </a:pPr>
            <a:r>
              <a:rPr lang="pt-BR" altLang="pt-BR" sz="3200" b="1" dirty="0">
                <a:latin typeface="+mj-lt"/>
                <a:ea typeface="+mj-ea"/>
                <a:cs typeface="+mj-cs"/>
              </a:rPr>
              <a:t>Capítulo IV – Atuação Governamental: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59407" y="4941889"/>
            <a:ext cx="7263279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1936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Clr>
                <a:schemeClr val="bg1"/>
              </a:buClr>
              <a:defRPr/>
            </a:pPr>
            <a:r>
              <a:rPr lang="pt-BR" sz="2000" b="1" dirty="0">
                <a:solidFill>
                  <a:srgbClr val="C00000"/>
                </a:solidFill>
                <a:latin typeface="CG Omega" pitchFamily="34" charset="0"/>
              </a:rPr>
              <a:t>Informação a ser apresentada pela SEPLAN/MP e por todos os Ministérios.</a:t>
            </a:r>
            <a:endParaRPr lang="pt-BR" sz="2000" dirty="0">
              <a:solidFill>
                <a:srgbClr val="C00000"/>
              </a:solidFill>
            </a:endParaRPr>
          </a:p>
          <a:p>
            <a:pPr algn="ctr" eaLnBrk="1" hangingPunct="1">
              <a:buClr>
                <a:srgbClr val="375BB0"/>
              </a:buClr>
              <a:buFont typeface="Lucida Sans" pitchFamily="34" charset="0"/>
              <a:buAutoNum type="arabicParenR"/>
              <a:defRPr/>
            </a:pPr>
            <a:endParaRPr lang="pt-BR" sz="2000" dirty="0">
              <a:solidFill>
                <a:srgbClr val="194197"/>
              </a:solidFill>
            </a:endParaRPr>
          </a:p>
          <a:p>
            <a:pPr algn="ctr" eaLnBrk="1" hangingPunct="1">
              <a:buClr>
                <a:srgbClr val="375BB0"/>
              </a:buClr>
              <a:buFont typeface="Lucida Sans" pitchFamily="34" charset="0"/>
              <a:buAutoNum type="arabicParenR"/>
              <a:defRPr/>
            </a:pPr>
            <a:endParaRPr lang="pt-BR" sz="2000" dirty="0">
              <a:solidFill>
                <a:srgbClr val="194197"/>
              </a:solidFill>
            </a:endParaRPr>
          </a:p>
          <a:p>
            <a:pPr algn="ctr" eaLnBrk="1" hangingPunct="1">
              <a:buClr>
                <a:srgbClr val="375BB0"/>
              </a:buClr>
              <a:defRPr/>
            </a:pPr>
            <a:endParaRPr lang="pt-BR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7846" y="981049"/>
            <a:ext cx="74002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MINISTÉRIOS COM </a:t>
            </a:r>
          </a:p>
          <a:p>
            <a:pPr algn="ctr"/>
            <a:r>
              <a:rPr lang="pt-BR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E OBJETIVOS SELECIONADOS</a:t>
            </a:r>
          </a:p>
          <a:p>
            <a:pPr algn="ctr"/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(Obs.: Máximo de 10 páginas por Programa)</a:t>
            </a:r>
          </a:p>
          <a:p>
            <a:pPr algn="ctr"/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2817" y="3548138"/>
            <a:ext cx="731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Programas e Objetivos selecionados são os constantes do Anexo IV à Norma de Execução nº 01/2016</a:t>
            </a:r>
          </a:p>
        </p:txBody>
      </p:sp>
    </p:spTree>
    <p:extLst>
      <p:ext uri="{BB962C8B-B14F-4D97-AF65-F5344CB8AC3E}">
        <p14:creationId xmlns:p14="http://schemas.microsoft.com/office/powerpoint/2010/main" val="271965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/>
          <p:cNvSpPr>
            <a:spLocks noChangeArrowheads="1"/>
          </p:cNvSpPr>
          <p:nvPr/>
        </p:nvSpPr>
        <p:spPr bwMode="auto">
          <a:xfrm>
            <a:off x="577970" y="2212914"/>
            <a:ext cx="7496355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marL="0" lvl="1" algn="just" eaLnBrk="1" hangingPunct="1">
              <a:spcBef>
                <a:spcPct val="0"/>
              </a:spcBef>
              <a:buFontTx/>
              <a:buNone/>
            </a:pPr>
            <a:endParaRPr lang="pt-BR" altLang="pt-BR" sz="2300" dirty="0">
              <a:solidFill>
                <a:srgbClr val="194197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lvl="1"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Contempla a execução e a análise dos Orçamentos Fiscal e da Seguridade Social, materializada nos demonstrativos e nos balanços orçamentário, financeiro, patrimonial e demonstração das variações patrimoniais. </a:t>
            </a:r>
          </a:p>
          <a:p>
            <a:pPr marL="0" lvl="1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marL="0" lvl="1"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Complementam os balanços as notas explicativas, que buscam evidenciar aspectos relevantes que afetam a elaboração e conteúdo das informações contábeis.</a:t>
            </a:r>
          </a:p>
        </p:txBody>
      </p:sp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1568914" y="1111250"/>
            <a:ext cx="620369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0"/>
              </a:spcBef>
              <a:buNone/>
            </a:pPr>
            <a:r>
              <a:rPr lang="pt-BR" altLang="pt-BR" sz="3200" b="1" dirty="0">
                <a:latin typeface="+mj-lt"/>
                <a:ea typeface="+mj-ea"/>
                <a:cs typeface="+mj-cs"/>
              </a:rPr>
              <a:t>Capítulo V – Balanço Geral da União: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93096" y="5513884"/>
            <a:ext cx="7263279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1936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Clr>
                <a:schemeClr val="bg1"/>
              </a:buClr>
              <a:defRPr/>
            </a:pPr>
            <a:r>
              <a:rPr lang="pt-BR" sz="2000" b="1" dirty="0">
                <a:solidFill>
                  <a:srgbClr val="C00000"/>
                </a:solidFill>
                <a:latin typeface="CG Omega" pitchFamily="34" charset="0"/>
              </a:rPr>
              <a:t>Informação a ser apresentada pela STN/MF, no entanto, é de suma importância a participação de todos os Ministérios na elaboração das Notas Explicativas.</a:t>
            </a:r>
            <a:endParaRPr lang="pt-BR" sz="2000" dirty="0">
              <a:solidFill>
                <a:srgbClr val="C00000"/>
              </a:solidFill>
            </a:endParaRPr>
          </a:p>
          <a:p>
            <a:pPr algn="ctr" eaLnBrk="1" hangingPunct="1">
              <a:buClr>
                <a:srgbClr val="375BB0"/>
              </a:buClr>
              <a:buFont typeface="Lucida Sans" pitchFamily="34" charset="0"/>
              <a:buAutoNum type="arabicParenR"/>
              <a:defRPr/>
            </a:pPr>
            <a:endParaRPr lang="pt-BR" sz="2000" dirty="0">
              <a:solidFill>
                <a:srgbClr val="194197"/>
              </a:solidFill>
            </a:endParaRPr>
          </a:p>
          <a:p>
            <a:pPr algn="ctr" eaLnBrk="1" hangingPunct="1">
              <a:buClr>
                <a:srgbClr val="375BB0"/>
              </a:buClr>
              <a:buFont typeface="Lucida Sans" pitchFamily="34" charset="0"/>
              <a:buAutoNum type="arabicParenR"/>
              <a:defRPr/>
            </a:pPr>
            <a:endParaRPr lang="pt-BR" sz="2000" dirty="0">
              <a:solidFill>
                <a:srgbClr val="194197"/>
              </a:solidFill>
            </a:endParaRPr>
          </a:p>
          <a:p>
            <a:pPr algn="ctr" eaLnBrk="1" hangingPunct="1">
              <a:buClr>
                <a:srgbClr val="375BB0"/>
              </a:buClr>
              <a:defRPr/>
            </a:pPr>
            <a:endParaRPr lang="pt-B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866812" y="1908145"/>
            <a:ext cx="7182034" cy="3194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Agenda</a:t>
            </a:r>
            <a:endParaRPr lang="pt-BR" sz="24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>
              <a:lnSpc>
                <a:spcPct val="120000"/>
              </a:lnSpc>
              <a:defRPr/>
            </a:pPr>
            <a:endParaRPr lang="pt-BR" sz="2400" b="1" i="1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algn="just" eaLnBrk="0" hangingPunct="0">
              <a:lnSpc>
                <a:spcPct val="120000"/>
              </a:lnSpc>
              <a:buFontTx/>
              <a:buAutoNum type="arabicPeriod"/>
              <a:defRPr/>
            </a:pPr>
            <a:r>
              <a:rPr lang="pt-BR" sz="20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Considerações iniciais</a:t>
            </a:r>
          </a:p>
          <a:p>
            <a:pPr marL="914400" lvl="1" indent="-457200" algn="just" eaLnBrk="0" hangingPunct="0">
              <a:lnSpc>
                <a:spcPct val="120000"/>
              </a:lnSpc>
              <a:buFontTx/>
              <a:buAutoNum type="arabicPeriod"/>
              <a:defRPr/>
            </a:pPr>
            <a:r>
              <a:rPr lang="pt-BR" sz="20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Balanço PCPR 2015</a:t>
            </a:r>
          </a:p>
          <a:p>
            <a:pPr marL="914400" lvl="1" indent="-457200" algn="just" eaLnBrk="0" hangingPunct="0">
              <a:lnSpc>
                <a:spcPct val="120000"/>
              </a:lnSpc>
              <a:buFontTx/>
              <a:buAutoNum type="arabicPeriod"/>
              <a:defRPr/>
            </a:pPr>
            <a:r>
              <a:rPr lang="pt-BR" sz="20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Normativos</a:t>
            </a:r>
          </a:p>
          <a:p>
            <a:pPr marL="914400" lvl="1" indent="-457200" algn="just" eaLnBrk="0" hangingPunct="0">
              <a:lnSpc>
                <a:spcPct val="120000"/>
              </a:lnSpc>
              <a:buFontTx/>
              <a:buAutoNum type="arabicPeriod"/>
              <a:defRPr/>
            </a:pPr>
            <a:r>
              <a:rPr lang="pt-BR" sz="20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Estrutura</a:t>
            </a:r>
          </a:p>
          <a:p>
            <a:pPr marL="914400" lvl="1" indent="-457200" algn="just" eaLnBrk="0" hangingPunct="0">
              <a:lnSpc>
                <a:spcPct val="120000"/>
              </a:lnSpc>
              <a:buFontTx/>
              <a:buAutoNum type="arabicPeriod"/>
              <a:defRPr/>
            </a:pPr>
            <a:r>
              <a:rPr lang="pt-BR" sz="20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Cronograma e Prazos</a:t>
            </a:r>
          </a:p>
          <a:p>
            <a:pPr marL="914400" lvl="1" indent="-457200" algn="just" eaLnBrk="0" hangingPunct="0">
              <a:lnSpc>
                <a:spcPct val="120000"/>
              </a:lnSpc>
              <a:buFontTx/>
              <a:buAutoNum type="arabicPeriod"/>
              <a:defRPr/>
            </a:pPr>
            <a:endParaRPr lang="pt-BR" sz="20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24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319176" y="953576"/>
            <a:ext cx="850564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0"/>
              </a:spcBef>
              <a:buNone/>
            </a:pPr>
            <a:r>
              <a:rPr lang="pt-BR" altLang="pt-BR" sz="3200" b="1" dirty="0">
                <a:latin typeface="+mj-lt"/>
                <a:ea typeface="+mj-ea"/>
                <a:cs typeface="+mj-cs"/>
              </a:rPr>
              <a:t>Capítulo VI – Relatório do Órgão Central do Sistema de Controle Interno: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850604" y="2476595"/>
            <a:ext cx="74853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tx2"/>
                </a:solidFill>
              </a:rPr>
              <a:t>Atuação do Controle Interno</a:t>
            </a:r>
          </a:p>
          <a:p>
            <a:pPr marL="285750" lvl="1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2000" dirty="0">
              <a:solidFill>
                <a:schemeClr val="tx2"/>
              </a:solidFill>
            </a:endParaRPr>
          </a:p>
          <a:p>
            <a:pPr marL="285750" lvl="1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tx2"/>
                </a:solidFill>
              </a:rPr>
              <a:t>Análise Consolidada da Execução Orçamentária e Financeira</a:t>
            </a:r>
          </a:p>
          <a:p>
            <a:pPr marL="285750" lvl="1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2000" dirty="0">
              <a:solidFill>
                <a:schemeClr val="tx2"/>
              </a:solidFill>
            </a:endParaRPr>
          </a:p>
          <a:p>
            <a:pPr marL="285750" lvl="1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tx2"/>
                </a:solidFill>
              </a:rPr>
              <a:t>Análise da Execução Orçamentária e Financeira dos Programas de Governo</a:t>
            </a:r>
          </a:p>
          <a:p>
            <a:pPr marL="285750" lvl="1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2000" dirty="0">
              <a:solidFill>
                <a:schemeClr val="tx2"/>
              </a:solidFill>
            </a:endParaRPr>
          </a:p>
          <a:p>
            <a:pPr marL="285750" lvl="1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tx2"/>
                </a:solidFill>
              </a:rPr>
              <a:t>Limites Constitucionais e Legais</a:t>
            </a:r>
            <a:endParaRPr lang="pt-BR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/>
          <p:cNvSpPr>
            <a:spLocks noChangeArrowheads="1"/>
          </p:cNvSpPr>
          <p:nvPr/>
        </p:nvSpPr>
        <p:spPr bwMode="auto">
          <a:xfrm>
            <a:off x="793630" y="2208524"/>
            <a:ext cx="74618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>
              <a:spcBef>
                <a:spcPct val="20000"/>
              </a:spcBef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marL="0" lvl="1" indent="0" algn="just">
              <a:spcBef>
                <a:spcPct val="0"/>
              </a:spcBef>
              <a:buNone/>
            </a:pP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Providências adotadas pelos órgãos e entidades com vistas ao cumprimento das recomendações, se for o caso, constantes do Relatório e Parecer Prévio sobre as Contas de Governo relativas ao exercício de 2016 (Acórdão nº </a:t>
            </a:r>
            <a:r>
              <a:rPr 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2523/2016-</a:t>
            </a:r>
            <a:r>
              <a:rPr lang="pt-BR" sz="1800" dirty="0"/>
              <a:t> </a:t>
            </a:r>
            <a:r>
              <a:rPr 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Plenário</a:t>
            </a:r>
            <a:r>
              <a:rPr lang="pt-BR" altLang="pt-BR" sz="1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TCU).</a:t>
            </a:r>
          </a:p>
        </p:txBody>
      </p:sp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250167" y="836613"/>
            <a:ext cx="856783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0"/>
              </a:spcBef>
              <a:buNone/>
            </a:pPr>
            <a:r>
              <a:rPr lang="pt-BR" altLang="pt-BR" sz="3200" b="1" dirty="0">
                <a:latin typeface="+mj-lt"/>
                <a:ea typeface="+mj-ea"/>
                <a:cs typeface="+mj-cs"/>
              </a:rPr>
              <a:t>Capítulo VI – Providências sobre as Recomendações do TCU: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12466" y="4292601"/>
            <a:ext cx="788795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1936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Clr>
                <a:schemeClr val="bg1"/>
              </a:buClr>
              <a:defRPr/>
            </a:pPr>
            <a:r>
              <a:rPr lang="pt-BR" sz="2000" b="1" dirty="0">
                <a:solidFill>
                  <a:srgbClr val="C00000"/>
                </a:solidFill>
                <a:latin typeface="CG Omega" pitchFamily="34" charset="0"/>
              </a:rPr>
              <a:t>Informação a ser apresentada pelos Órgãos e Entidades que tiveram recomendações no Parecer Prévio emitido pelo TCU sobre as Contas de 2015 (Anexo XX da NE nº 01/2016).</a:t>
            </a:r>
            <a:endParaRPr lang="pt-BR" sz="2000" dirty="0">
              <a:solidFill>
                <a:srgbClr val="C00000"/>
              </a:solidFill>
            </a:endParaRPr>
          </a:p>
          <a:p>
            <a:pPr algn="ctr" eaLnBrk="1" hangingPunct="1">
              <a:buClr>
                <a:srgbClr val="375BB0"/>
              </a:buClr>
              <a:buFont typeface="Lucida Sans" pitchFamily="34" charset="0"/>
              <a:buAutoNum type="arabicParenR"/>
              <a:defRPr/>
            </a:pPr>
            <a:endParaRPr lang="pt-BR" sz="2000" dirty="0">
              <a:solidFill>
                <a:srgbClr val="194197"/>
              </a:solidFill>
            </a:endParaRPr>
          </a:p>
          <a:p>
            <a:pPr algn="ctr" eaLnBrk="1" hangingPunct="1">
              <a:buClr>
                <a:srgbClr val="375BB0"/>
              </a:buClr>
              <a:buFont typeface="Lucida Sans" pitchFamily="34" charset="0"/>
              <a:buAutoNum type="arabicParenR"/>
              <a:defRPr/>
            </a:pPr>
            <a:endParaRPr lang="pt-BR" sz="2000" dirty="0">
              <a:solidFill>
                <a:srgbClr val="194197"/>
              </a:solidFill>
            </a:endParaRPr>
          </a:p>
          <a:p>
            <a:pPr algn="ctr" eaLnBrk="1" hangingPunct="1">
              <a:buClr>
                <a:srgbClr val="375BB0"/>
              </a:buClr>
              <a:defRPr/>
            </a:pPr>
            <a:endParaRPr lang="pt-BR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 para a direita 2"/>
          <p:cNvSpPr/>
          <p:nvPr/>
        </p:nvSpPr>
        <p:spPr>
          <a:xfrm>
            <a:off x="500332" y="1520825"/>
            <a:ext cx="8643667" cy="57626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31/Jan/17     </a:t>
            </a:r>
            <a:r>
              <a:rPr lang="pt-BR" b="1" dirty="0" err="1">
                <a:solidFill>
                  <a:schemeClr val="bg1">
                    <a:lumMod val="95000"/>
                  </a:schemeClr>
                </a:solidFill>
              </a:rPr>
              <a:t>Fev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-Mar/17         17/Mar/17  30/Mar/17  01/</a:t>
            </a:r>
            <a:r>
              <a:rPr lang="pt-BR" b="1" dirty="0" err="1">
                <a:solidFill>
                  <a:schemeClr val="bg1">
                    <a:lumMod val="95000"/>
                  </a:schemeClr>
                </a:solidFill>
              </a:rPr>
              <a:t>Abr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/17       Mai-Out/17      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6070" y="2281403"/>
            <a:ext cx="1717057" cy="830262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latin typeface="CG Omega" pitchFamily="34" charset="0"/>
              </a:rPr>
              <a:t>Recebimentos dos Relatórios Ministeriais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49891" y="3153052"/>
            <a:ext cx="2512801" cy="830997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latin typeface="CG Omega" pitchFamily="34" charset="0"/>
              </a:rPr>
              <a:t>Análise, Revisão, Consolidação e Editoração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40517" y="4398963"/>
            <a:ext cx="1716487" cy="830263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latin typeface="CG Omega" pitchFamily="34" charset="0"/>
              </a:rPr>
              <a:t>Tramitação Ministro, Casa Civil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60188" y="5894866"/>
            <a:ext cx="1348077" cy="584775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latin typeface="CG Omega" pitchFamily="34" charset="0"/>
              </a:rPr>
              <a:t>Publicação na Internet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64540" y="5376863"/>
            <a:ext cx="1214779" cy="830262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latin typeface="CG Omega" pitchFamily="34" charset="0"/>
              </a:rPr>
              <a:t>Parecer e Relatório do TCU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644219" y="5373688"/>
            <a:ext cx="1318625" cy="830997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latin typeface="CG Omega" pitchFamily="34" charset="0"/>
              </a:rPr>
              <a:t>Publicação do Acórdão TCU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951562" y="5272355"/>
            <a:ext cx="1348077" cy="584775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latin typeface="CG Omega" pitchFamily="34" charset="0"/>
              </a:rPr>
              <a:t>Entrega ao Congresso</a:t>
            </a:r>
          </a:p>
        </p:txBody>
      </p:sp>
      <p:cxnSp>
        <p:nvCxnSpPr>
          <p:cNvPr id="11" name="Conector de seta reta 10"/>
          <p:cNvCxnSpPr/>
          <p:nvPr/>
        </p:nvCxnSpPr>
        <p:spPr bwMode="auto">
          <a:xfrm>
            <a:off x="5753819" y="1989138"/>
            <a:ext cx="0" cy="3199455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Conector de seta reta 12"/>
          <p:cNvCxnSpPr>
            <a:cxnSpLocks noChangeShapeType="1"/>
          </p:cNvCxnSpPr>
          <p:nvPr/>
        </p:nvCxnSpPr>
        <p:spPr bwMode="auto">
          <a:xfrm>
            <a:off x="1029606" y="1989138"/>
            <a:ext cx="0" cy="215900"/>
          </a:xfrm>
          <a:prstGeom prst="straightConnector1">
            <a:avLst/>
          </a:prstGeom>
          <a:noFill/>
          <a:ln w="28575" algn="ctr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ector de seta reta 12"/>
          <p:cNvCxnSpPr/>
          <p:nvPr/>
        </p:nvCxnSpPr>
        <p:spPr bwMode="auto">
          <a:xfrm>
            <a:off x="3568455" y="2099620"/>
            <a:ext cx="0" cy="18557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 bwMode="auto">
          <a:xfrm flipH="1">
            <a:off x="4523492" y="1957120"/>
            <a:ext cx="14109" cy="2303462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500332" y="973580"/>
            <a:ext cx="631513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pt-BR" sz="3200" b="1" u="sng" dirty="0">
                <a:latin typeface="+mj-lt"/>
                <a:ea typeface="+mj-ea"/>
                <a:cs typeface="+mj-cs"/>
              </a:rPr>
              <a:t>5. Cronograma e Prazos da PCPR 2016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064873" y="4008265"/>
            <a:ext cx="1151289" cy="338138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latin typeface="CG Omega" pitchFamily="34" charset="0"/>
              </a:rPr>
              <a:t>Gráfica</a:t>
            </a:r>
          </a:p>
        </p:txBody>
      </p:sp>
      <p:cxnSp>
        <p:nvCxnSpPr>
          <p:cNvPr id="17" name="Conector de seta reta 12"/>
          <p:cNvCxnSpPr/>
          <p:nvPr/>
        </p:nvCxnSpPr>
        <p:spPr bwMode="auto">
          <a:xfrm flipH="1">
            <a:off x="2463800" y="1957120"/>
            <a:ext cx="12455" cy="1195932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Conector de seta reta 10"/>
          <p:cNvCxnSpPr/>
          <p:nvPr/>
        </p:nvCxnSpPr>
        <p:spPr bwMode="auto">
          <a:xfrm>
            <a:off x="7579319" y="1989138"/>
            <a:ext cx="0" cy="3199455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628650" y="630945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defTabSz="914400" rtl="0">
              <a:lnSpc>
                <a:spcPct val="90000"/>
              </a:lnSpc>
              <a:spcBef>
                <a:spcPct val="0"/>
              </a:spcBef>
            </a:pPr>
            <a:endParaRPr lang="pt-BR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192862"/>
              </p:ext>
            </p:extLst>
          </p:nvPr>
        </p:nvGraphicFramePr>
        <p:xfrm>
          <a:off x="621327" y="1081819"/>
          <a:ext cx="7936302" cy="5702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1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2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GRUPO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PRAZO LIMITE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GRUPOS DE ASSUNTO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RESPONSÁVEL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CONFORME ANEXO 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59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>
                    <a:solidFill>
                      <a:srgbClr val="00206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31/01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000" dirty="0">
                          <a:effectLst/>
                        </a:rPr>
                        <a:t>Atuação do Poder Executivo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Ministérios com programas selecionados</a:t>
                      </a:r>
                      <a:endParaRPr lang="pt-B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Anexo IV</a:t>
                      </a:r>
                      <a:endParaRPr lang="pt-B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6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000" dirty="0">
                          <a:effectLst/>
                        </a:rPr>
                        <a:t>Dívida Ativa (União, Autarquias e Fundações)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PGF, PGFN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Anexos  XV e XVI</a:t>
                      </a:r>
                      <a:endParaRPr lang="pt-B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2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</a:rPr>
                        <a:t>Atendimento às Recomendações do TCU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Órgãos que receberam recomendação do TCU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Anexo XVII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</a:rPr>
                        <a:t>Agências de Fomento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BB, BNB, Basa, Caixa, Finep, BNDES</a:t>
                      </a:r>
                      <a:endParaRPr lang="pt-B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Anexo XIII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6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</a:rPr>
                        <a:t>Arrecadação de Receitas e Estoque de Créditos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RFB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Anexo IX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6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</a:rPr>
                        <a:t>Relatório SOF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SOF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Anexo X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6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</a:rPr>
                        <a:t>Financiamentos com Recursos Externos (Auditorias)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DCREX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Anexo XIV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6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II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12/02</a:t>
                      </a:r>
                      <a:endParaRPr lang="pt-B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</a:rPr>
                        <a:t>Política Econômica sob a ótica da SPE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SPE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Anexo VII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6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</a:rPr>
                        <a:t>Política Econômica sob a ótica do BCB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BCB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Anexo VIII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640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III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>
                    <a:solidFill>
                      <a:srgbClr val="00206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15/02</a:t>
                      </a:r>
                      <a:endParaRPr lang="pt-B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</a:rPr>
                        <a:t>Orçamento Fiscal e Seguridade Social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 rowSpan="5"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STN</a:t>
                      </a:r>
                    </a:p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 rowSpan="5"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Anexo VI</a:t>
                      </a:r>
                    </a:p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6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</a:rPr>
                        <a:t>Orçamento de Investimento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6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</a:rPr>
                        <a:t>Transferências Constitucionais e Legais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16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</a:rPr>
                        <a:t>Política Econômico-Financeira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16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</a:rPr>
                        <a:t>Dívida Ativa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16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</a:rPr>
                        <a:t>Orçamento de Investimento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DEST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Anexo XI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66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  <a:latin typeface="Times New Roman"/>
                          <a:ea typeface="Times New Roman"/>
                        </a:rPr>
                        <a:t>Informações sobre o Plano Brasil sem Miséria</a:t>
                      </a: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Times New Roman"/>
                          <a:ea typeface="Times New Roman"/>
                        </a:rPr>
                        <a:t>MDSA</a:t>
                      </a: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Times New Roman"/>
                          <a:ea typeface="Times New Roman"/>
                        </a:rPr>
                        <a:t>Anexo XIV</a:t>
                      </a:r>
                    </a:p>
                  </a:txBody>
                  <a:tcPr marL="51664" marR="51664" marT="0" marB="0" anchor="ctr"/>
                </a:tc>
                <a:extLst>
                  <a:ext uri="{0D108BD9-81ED-4DB2-BD59-A6C34878D82A}">
                    <a16:rowId xmlns:a16="http://schemas.microsoft.com/office/drawing/2014/main" val="2045530890"/>
                  </a:ext>
                </a:extLst>
              </a:tr>
              <a:tr h="2366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  <a:latin typeface="Times New Roman"/>
                          <a:ea typeface="Times New Roman"/>
                        </a:rPr>
                        <a:t>Informações sobre o</a:t>
                      </a:r>
                      <a:r>
                        <a:rPr lang="pt-BR" sz="1000" baseline="0" dirty="0">
                          <a:effectLst/>
                          <a:latin typeface="Times New Roman"/>
                          <a:ea typeface="Times New Roman"/>
                        </a:rPr>
                        <a:t> Plano Nacional de Educação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Times New Roman"/>
                          <a:ea typeface="Times New Roman"/>
                        </a:rPr>
                        <a:t>MEC</a:t>
                      </a: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Times New Roman"/>
                          <a:ea typeface="Times New Roman"/>
                        </a:rPr>
                        <a:t>Anexo XIII</a:t>
                      </a:r>
                    </a:p>
                  </a:txBody>
                  <a:tcPr marL="51664" marR="51664" marT="0" marB="0" anchor="ctr"/>
                </a:tc>
                <a:extLst>
                  <a:ext uri="{0D108BD9-81ED-4DB2-BD59-A6C34878D82A}">
                    <a16:rowId xmlns:a16="http://schemas.microsoft.com/office/drawing/2014/main" val="158179087"/>
                  </a:ext>
                </a:extLst>
              </a:tr>
              <a:tr h="2366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</a:rPr>
                        <a:t>Programa de Aceleração do Crescimento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SEPAC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Anexo XII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66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Times New Roman"/>
                          <a:ea typeface="Times New Roman"/>
                        </a:rPr>
                        <a:t>IV</a:t>
                      </a:r>
                    </a:p>
                  </a:txBody>
                  <a:tcPr marL="51664" marR="51664" marT="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Times New Roman"/>
                          <a:ea typeface="Times New Roman"/>
                        </a:rPr>
                        <a:t>23/02</a:t>
                      </a: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  <a:latin typeface="Times New Roman"/>
                          <a:ea typeface="Times New Roman"/>
                        </a:rPr>
                        <a:t>Demonstrativos Contábeis</a:t>
                      </a:r>
                      <a:r>
                        <a:rPr lang="pt-BR" sz="1000" baseline="0" dirty="0">
                          <a:effectLst/>
                          <a:latin typeface="Times New Roman"/>
                          <a:ea typeface="Times New Roman"/>
                        </a:rPr>
                        <a:t> Consolidado e Detalhados e Notas Explicativas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extLst>
                  <a:ext uri="{0D108BD9-81ED-4DB2-BD59-A6C34878D82A}">
                    <a16:rowId xmlns:a16="http://schemas.microsoft.com/office/drawing/2014/main" val="1615074414"/>
                  </a:ext>
                </a:extLst>
              </a:tr>
              <a:tr h="23664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  <a:latin typeface="Times New Roman"/>
                          <a:ea typeface="Times New Roman"/>
                        </a:rPr>
                        <a:t>Prévia dos</a:t>
                      </a:r>
                      <a:r>
                        <a:rPr lang="pt-BR" sz="1000" baseline="0" dirty="0">
                          <a:effectLst/>
                          <a:latin typeface="Times New Roman"/>
                          <a:ea typeface="Times New Roman"/>
                        </a:rPr>
                        <a:t> Balanços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Times New Roman"/>
                          <a:ea typeface="Times New Roman"/>
                        </a:rPr>
                        <a:t>STN</a:t>
                      </a: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Times New Roman"/>
                          <a:ea typeface="Times New Roman"/>
                        </a:rPr>
                        <a:t>Anexo VI</a:t>
                      </a:r>
                    </a:p>
                  </a:txBody>
                  <a:tcPr marL="51664" marR="51664" marT="0" marB="0" anchor="ctr"/>
                </a:tc>
                <a:extLst>
                  <a:ext uri="{0D108BD9-81ED-4DB2-BD59-A6C34878D82A}">
                    <a16:rowId xmlns:a16="http://schemas.microsoft.com/office/drawing/2014/main" val="2538807548"/>
                  </a:ext>
                </a:extLst>
              </a:tr>
              <a:tr h="2366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V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24/02</a:t>
                      </a:r>
                      <a:endParaRPr lang="pt-B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dirty="0">
                          <a:effectLst/>
                        </a:rPr>
                        <a:t>Resultado consolidado da Atuação Governamental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 rowSpan="2"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SPI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tc rowSpan="2"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Anexo V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64" marR="51664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14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Indicadores do PPA</a:t>
                      </a:r>
                    </a:p>
                  </a:txBody>
                  <a:tcPr marL="51664" marR="51664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500332" y="598076"/>
            <a:ext cx="631513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pt-BR" sz="3200" b="1" u="sng" dirty="0">
                <a:latin typeface="+mj-lt"/>
                <a:ea typeface="+mj-ea"/>
                <a:cs typeface="+mj-cs"/>
              </a:rPr>
              <a:t>5. Cronograma e Prazos da PCPR 2016</a:t>
            </a:r>
          </a:p>
        </p:txBody>
      </p:sp>
    </p:spTree>
    <p:extLst>
      <p:ext uri="{BB962C8B-B14F-4D97-AF65-F5344CB8AC3E}">
        <p14:creationId xmlns:p14="http://schemas.microsoft.com/office/powerpoint/2010/main" val="948061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71599" y="829908"/>
            <a:ext cx="6326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Omega" pitchFamily="34" charset="0"/>
              </a:rPr>
              <a:t>SECRETARIA FEDERAL DE CONTROLE INTERNO</a:t>
            </a:r>
          </a:p>
          <a:p>
            <a:pPr algn="ctr">
              <a:defRPr/>
            </a:pP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Omega" pitchFamily="34" charset="0"/>
              </a:rPr>
              <a:t>DIRETORIA DE AUDITORIA DA ÁREA ECONÔMICA</a:t>
            </a:r>
            <a:endParaRPr lang="pt-BR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10917" y="2420938"/>
            <a:ext cx="7775433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Omega" pitchFamily="34" charset="0"/>
              </a:rPr>
              <a:t>Alexandre de Sales Lima</a:t>
            </a:r>
          </a:p>
          <a:p>
            <a:pPr algn="ctr" eaLnBrk="1" hangingPunct="1">
              <a:defRPr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Omega" pitchFamily="34" charset="0"/>
              </a:rPr>
              <a:t>Coordenador-Geral de Contas do Governo</a:t>
            </a:r>
          </a:p>
          <a:p>
            <a:pPr algn="ctr" eaLnBrk="1" hangingPunct="1">
              <a:defRPr/>
            </a:pPr>
            <a:endParaRPr lang="pt-BR" sz="18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G Omega" pitchFamily="34" charset="0"/>
            </a:endParaRPr>
          </a:p>
          <a:p>
            <a:pPr algn="ctr" eaLnBrk="1" hangingPunct="1">
              <a:defRPr/>
            </a:pP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Omega" pitchFamily="34" charset="0"/>
              </a:rPr>
              <a:t>Equipe Técnica:</a:t>
            </a:r>
          </a:p>
          <a:p>
            <a:pPr algn="ctr" eaLnBrk="1" hangingPunct="1">
              <a:defRPr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Omega" pitchFamily="34" charset="0"/>
              </a:rPr>
              <a:t>Paterson da Rocha Severo</a:t>
            </a:r>
          </a:p>
          <a:p>
            <a:pPr algn="ctr" eaLnBrk="1" hangingPunct="1">
              <a:defRPr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Omega" pitchFamily="34" charset="0"/>
              </a:rPr>
              <a:t>Lícia Maria Gaspar B. </a:t>
            </a:r>
            <a:r>
              <a:rPr lang="pt-BR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Omega" pitchFamily="34" charset="0"/>
              </a:rPr>
              <a:t>Kilson</a:t>
            </a: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G Omega" pitchFamily="34" charset="0"/>
            </a:endParaRPr>
          </a:p>
          <a:p>
            <a:pPr algn="ctr" eaLnBrk="1" hangingPunct="1">
              <a:defRPr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Omega" pitchFamily="34" charset="0"/>
              </a:rPr>
              <a:t>Adalberto Carvalho Pinto</a:t>
            </a:r>
          </a:p>
          <a:p>
            <a:pPr algn="ctr" eaLnBrk="1" hangingPunct="1">
              <a:defRPr/>
            </a:pPr>
            <a:endParaRPr lang="pt-BR" sz="16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G Omega" pitchFamily="34" charset="0"/>
            </a:endParaRPr>
          </a:p>
          <a:p>
            <a:pPr algn="ctr" eaLnBrk="1" hangingPunct="1">
              <a:defRPr/>
            </a:pPr>
            <a:r>
              <a:rPr lang="pt-B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Omega" pitchFamily="34" charset="0"/>
              </a:rPr>
              <a:t>e-mail: </a:t>
            </a: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Omega" pitchFamily="34" charset="0"/>
              </a:rPr>
              <a:t>pcpr</a:t>
            </a:r>
            <a:r>
              <a:rPr lang="pt-B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Omega" pitchFamily="34" charset="0"/>
              </a:rPr>
              <a:t>@cgu.gov.br</a:t>
            </a:r>
          </a:p>
          <a:p>
            <a:pPr algn="ctr" eaLnBrk="1" hangingPunct="1">
              <a:defRPr/>
            </a:pPr>
            <a:r>
              <a:rPr lang="pt-B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Omega" pitchFamily="34" charset="0"/>
              </a:rPr>
              <a:t>(61) 2020 7190 - 6845</a:t>
            </a:r>
            <a:endParaRPr lang="pt-BR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G Ome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4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65544" y="1552353"/>
            <a:ext cx="7283302" cy="27022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pt-BR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1.	Considerações Iniciais</a:t>
            </a:r>
          </a:p>
          <a:p>
            <a:pPr algn="just" eaLnBrk="0" hangingPunct="0">
              <a:lnSpc>
                <a:spcPct val="120000"/>
              </a:lnSpc>
              <a:defRPr/>
            </a:pPr>
            <a:endParaRPr lang="pt-BR" sz="2400" dirty="0">
              <a:solidFill>
                <a:schemeClr val="tx2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lvl="1" algn="just" eaLnBrk="0" hangingPunct="0">
              <a:defRPr/>
            </a:pPr>
            <a:endParaRPr lang="pt-BR" sz="20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 algn="just" eaLnBrk="0" hangingPunct="0">
              <a:defRPr/>
            </a:pPr>
            <a:endParaRPr lang="pt-BR" sz="20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>
              <a:lnSpc>
                <a:spcPct val="120000"/>
              </a:lnSpc>
              <a:defRPr/>
            </a:pPr>
            <a:endParaRPr lang="pt-BR" sz="2400" b="1" i="1" dirty="0">
              <a:solidFill>
                <a:schemeClr val="tx2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algn="just" eaLnBrk="0" hangingPunct="0">
              <a:lnSpc>
                <a:spcPct val="120000"/>
              </a:lnSpc>
              <a:buFontTx/>
              <a:buAutoNum type="arabicPeriod"/>
              <a:defRPr/>
            </a:pPr>
            <a:endParaRPr lang="pt-BR" sz="20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72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70214" y="562554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399259"/>
              </p:ext>
            </p:extLst>
          </p:nvPr>
        </p:nvGraphicFramePr>
        <p:xfrm>
          <a:off x="363682" y="1320888"/>
          <a:ext cx="8355016" cy="4940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08344" y="1552353"/>
            <a:ext cx="7740502" cy="23945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pt-BR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2.	Balanço PCPR 2015</a:t>
            </a:r>
          </a:p>
          <a:p>
            <a:pPr algn="just" eaLnBrk="0" hangingPunct="0">
              <a:lnSpc>
                <a:spcPct val="120000"/>
              </a:lnSpc>
              <a:defRPr/>
            </a:pPr>
            <a:endParaRPr lang="pt-BR" sz="2400" dirty="0">
              <a:solidFill>
                <a:schemeClr val="tx2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lvl="1" algn="just" eaLnBrk="0" hangingPunct="0">
              <a:buFont typeface="Wingdings" pitchFamily="2" charset="2"/>
              <a:buChar char="ü"/>
              <a:defRPr/>
            </a:pPr>
            <a:endParaRPr lang="pt-BR" sz="20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>
              <a:lnSpc>
                <a:spcPct val="120000"/>
              </a:lnSpc>
              <a:defRPr/>
            </a:pPr>
            <a:endParaRPr lang="pt-BR" sz="2400" b="1" i="1" dirty="0">
              <a:solidFill>
                <a:schemeClr val="tx2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algn="just" eaLnBrk="0" hangingPunct="0">
              <a:lnSpc>
                <a:spcPct val="120000"/>
              </a:lnSpc>
              <a:buFontTx/>
              <a:buAutoNum type="arabicPeriod"/>
              <a:defRPr/>
            </a:pPr>
            <a:endParaRPr lang="pt-BR" sz="20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35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137187" y="1949456"/>
            <a:ext cx="8697431" cy="47916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Intermediar a interlocução entre as áreas da CGU e os ministérios </a:t>
            </a:r>
            <a:r>
              <a:rPr lang="pt-BR" sz="2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responsáveis pela elaboração e consolidação das informações que comporão a PCPR;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Participar das reuniões internas com objetivo de </a:t>
            </a:r>
            <a:r>
              <a:rPr lang="pt-BR" sz="2000" b="1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orientar as áreas dos ministérios sobre as normas e parâmetros definidos pela CGU </a:t>
            </a:r>
            <a:r>
              <a:rPr lang="pt-BR" sz="2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 aplicáveis ao processo de elaboração da PCPR;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Acompanhar a implementação das providências adotadas pelos órgãos e entidades com vistas ao cumprimento das recomendações </a:t>
            </a:r>
            <a:r>
              <a:rPr lang="pt-BR" sz="2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proferidas pelo Tribunal de Contas da União;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Monitorar o cronograma e prazos internos </a:t>
            </a:r>
            <a:r>
              <a:rPr lang="pt-BR" sz="2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definidos para elaboração da PCPR;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Contribuir</a:t>
            </a:r>
            <a:r>
              <a:rPr lang="pt-BR" sz="2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com os responsáveis no âmbito dos ministérios no </a:t>
            </a:r>
            <a:r>
              <a:rPr lang="pt-BR" sz="2000" b="1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processo de revisão e consolidação das informações</a:t>
            </a:r>
            <a:r>
              <a:rPr lang="pt-BR" sz="2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a serem encaminhadas à CGU;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285750" indent="-285750"/>
            <a:endParaRPr lang="pt-BR" sz="2000" b="1" dirty="0">
              <a:solidFill>
                <a:schemeClr val="accent5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69581" y="797434"/>
            <a:ext cx="778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Atuação AECI e Secretários de CI</a:t>
            </a:r>
          </a:p>
        </p:txBody>
      </p:sp>
    </p:spTree>
    <p:extLst>
      <p:ext uri="{BB962C8B-B14F-4D97-AF65-F5344CB8AC3E}">
        <p14:creationId xmlns:p14="http://schemas.microsoft.com/office/powerpoint/2010/main" val="55675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39951" y="1344203"/>
            <a:ext cx="5586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>
                <a:solidFill>
                  <a:schemeClr val="tx2"/>
                </a:solidFill>
              </a:rPr>
              <a:t>FORMA DE APRESENTAÇÃO DOS RELATÓRIOS</a:t>
            </a:r>
            <a:endParaRPr lang="pt-BR" sz="2000" u="sng" dirty="0">
              <a:solidFill>
                <a:schemeClr val="tx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50430" y="2154994"/>
            <a:ext cx="8165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pt-BR" b="1" dirty="0">
                <a:solidFill>
                  <a:schemeClr val="tx2"/>
                </a:solidFill>
              </a:rPr>
              <a:t>Formatos de arquivos permitidos: </a:t>
            </a:r>
            <a:r>
              <a:rPr lang="pt-BR" dirty="0">
                <a:solidFill>
                  <a:schemeClr val="tx2"/>
                </a:solidFill>
              </a:rPr>
              <a:t>extensões </a:t>
            </a:r>
            <a:r>
              <a:rPr lang="pt-BR" b="1" dirty="0">
                <a:solidFill>
                  <a:schemeClr val="tx2"/>
                </a:solidFill>
              </a:rPr>
              <a:t>.</a:t>
            </a:r>
            <a:r>
              <a:rPr lang="pt-BR" b="1" dirty="0" err="1">
                <a:solidFill>
                  <a:schemeClr val="tx2"/>
                </a:solidFill>
              </a:rPr>
              <a:t>doc</a:t>
            </a:r>
            <a:r>
              <a:rPr lang="pt-BR" b="1" dirty="0">
                <a:solidFill>
                  <a:schemeClr val="tx2"/>
                </a:solidFill>
              </a:rPr>
              <a:t> / .</a:t>
            </a:r>
            <a:r>
              <a:rPr lang="pt-BR" b="1" dirty="0" err="1">
                <a:solidFill>
                  <a:schemeClr val="tx2"/>
                </a:solidFill>
              </a:rPr>
              <a:t>txt</a:t>
            </a:r>
            <a:r>
              <a:rPr lang="pt-BR" dirty="0">
                <a:solidFill>
                  <a:schemeClr val="tx2"/>
                </a:solidFill>
              </a:rPr>
              <a:t> / </a:t>
            </a:r>
            <a:r>
              <a:rPr lang="pt-BR" b="1" dirty="0">
                <a:solidFill>
                  <a:schemeClr val="tx2"/>
                </a:solidFill>
              </a:rPr>
              <a:t>.</a:t>
            </a:r>
            <a:r>
              <a:rPr lang="pt-BR" b="1" dirty="0" err="1">
                <a:solidFill>
                  <a:schemeClr val="tx2"/>
                </a:solidFill>
              </a:rPr>
              <a:t>docx</a:t>
            </a:r>
            <a:r>
              <a:rPr lang="pt-BR" dirty="0">
                <a:solidFill>
                  <a:schemeClr val="tx2"/>
                </a:solidFill>
              </a:rPr>
              <a:t> / </a:t>
            </a:r>
            <a:r>
              <a:rPr lang="pt-BR" b="1" dirty="0">
                <a:solidFill>
                  <a:schemeClr val="tx2"/>
                </a:solidFill>
              </a:rPr>
              <a:t>.</a:t>
            </a:r>
            <a:r>
              <a:rPr lang="pt-BR" b="1" dirty="0" err="1">
                <a:solidFill>
                  <a:schemeClr val="tx2"/>
                </a:solidFill>
              </a:rPr>
              <a:t>rtf</a:t>
            </a:r>
            <a:r>
              <a:rPr lang="pt-BR" b="1" dirty="0">
                <a:solidFill>
                  <a:schemeClr val="tx2"/>
                </a:solidFill>
              </a:rPr>
              <a:t> / .</a:t>
            </a:r>
            <a:r>
              <a:rPr lang="pt-BR" b="1" dirty="0" err="1">
                <a:solidFill>
                  <a:schemeClr val="tx2"/>
                </a:solidFill>
              </a:rPr>
              <a:t>xls</a:t>
            </a:r>
            <a:endParaRPr lang="pt-BR" b="1" dirty="0">
              <a:solidFill>
                <a:schemeClr val="tx2"/>
              </a:solidFill>
            </a:endParaRPr>
          </a:p>
          <a:p>
            <a:pPr marL="342900" indent="-342900">
              <a:buAutoNum type="alphaLcParenR"/>
            </a:pPr>
            <a:r>
              <a:rPr lang="pt-BR" b="1" dirty="0">
                <a:solidFill>
                  <a:schemeClr val="tx2"/>
                </a:solidFill>
              </a:rPr>
              <a:t>Texto</a:t>
            </a:r>
          </a:p>
          <a:p>
            <a:pPr marL="342900" indent="-342900">
              <a:buAutoNum type="alphaLcParenR"/>
            </a:pP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401385"/>
              </p:ext>
            </p:extLst>
          </p:nvPr>
        </p:nvGraphicFramePr>
        <p:xfrm>
          <a:off x="1549177" y="2933358"/>
          <a:ext cx="5877536" cy="2229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7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0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chemeClr val="bg1"/>
                          </a:solidFill>
                          <a:effectLst/>
                        </a:rPr>
                        <a:t>TAMANHO DO PAPEL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chemeClr val="bg1"/>
                          </a:solidFill>
                          <a:effectLst/>
                        </a:rPr>
                        <a:t>A4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chemeClr val="bg1"/>
                          </a:solidFill>
                          <a:effectLst/>
                        </a:rPr>
                        <a:t>MARGENS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chemeClr val="bg1"/>
                          </a:solidFill>
                          <a:effectLst/>
                        </a:rPr>
                        <a:t>2,5 cm em todos os lados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chemeClr val="bg1"/>
                          </a:solidFill>
                          <a:effectLst/>
                        </a:rPr>
                        <a:t>FONTE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chemeClr val="bg1"/>
                          </a:solidFill>
                          <a:effectLst/>
                        </a:rPr>
                        <a:t>Tipo: Arial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chemeClr val="bg1"/>
                          </a:solidFill>
                          <a:effectLst/>
                        </a:rPr>
                        <a:t>Tamanho: 10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chemeClr val="bg1"/>
                          </a:solidFill>
                          <a:effectLst/>
                        </a:rPr>
                        <a:t>AVANÇO DE PARÁGRAFO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chemeClr val="bg1"/>
                          </a:solidFill>
                          <a:effectLst/>
                        </a:rPr>
                        <a:t>Sem avanço (alinhado à esquerda)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chemeClr val="bg1"/>
                          </a:solidFill>
                          <a:effectLst/>
                        </a:rPr>
                        <a:t>ESPAÇAMENTO DE TEXTO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chemeClr val="bg1"/>
                          </a:solidFill>
                          <a:effectLst/>
                        </a:rPr>
                        <a:t>Antes: 0 </a:t>
                      </a:r>
                      <a:r>
                        <a:rPr lang="pt-BR" sz="900" dirty="0" err="1">
                          <a:solidFill>
                            <a:schemeClr val="bg1"/>
                          </a:solidFill>
                          <a:effectLst/>
                        </a:rPr>
                        <a:t>pt</a:t>
                      </a:r>
                      <a:r>
                        <a:rPr lang="pt-BR" sz="900" dirty="0">
                          <a:solidFill>
                            <a:schemeClr val="bg1"/>
                          </a:solidFill>
                          <a:effectLst/>
                        </a:rPr>
                        <a:t>: Depois: 0 </a:t>
                      </a:r>
                      <a:r>
                        <a:rPr lang="pt-BR" sz="900" dirty="0" err="1">
                          <a:solidFill>
                            <a:schemeClr val="bg1"/>
                          </a:solidFill>
                          <a:effectLst/>
                        </a:rPr>
                        <a:t>pt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chemeClr val="bg1"/>
                          </a:solidFill>
                          <a:effectLst/>
                        </a:rPr>
                        <a:t>Espaçamento entre linhas: Simples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chemeClr val="bg1"/>
                          </a:solidFill>
                          <a:effectLst/>
                        </a:rPr>
                        <a:t>Espaçamento entre parágrafos: Duplo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550430" y="5479713"/>
            <a:ext cx="8165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c) Quadros e tabelas </a:t>
            </a:r>
            <a:r>
              <a:rPr lang="pt-BR" dirty="0">
                <a:solidFill>
                  <a:schemeClr val="tx2"/>
                </a:solidFill>
              </a:rPr>
              <a:t>  - conforme Norma de Execução.</a:t>
            </a:r>
          </a:p>
          <a:p>
            <a:r>
              <a:rPr lang="pt-BR" b="1" dirty="0">
                <a:solidFill>
                  <a:schemeClr val="tx2"/>
                </a:solidFill>
              </a:rPr>
              <a:t>d) Gráficos - </a:t>
            </a:r>
            <a:r>
              <a:rPr lang="pt-BR" dirty="0">
                <a:solidFill>
                  <a:schemeClr val="tx2"/>
                </a:solidFill>
              </a:rPr>
              <a:t>conforme Norma de Execução.</a:t>
            </a:r>
            <a:r>
              <a:rPr lang="pt-BR" b="1" dirty="0">
                <a:solidFill>
                  <a:schemeClr val="tx2"/>
                </a:solidFill>
              </a:rPr>
              <a:t> </a:t>
            </a:r>
            <a:r>
              <a:rPr lang="pt-BR" dirty="0">
                <a:solidFill>
                  <a:schemeClr val="tx2"/>
                </a:solidFill>
              </a:rPr>
              <a:t> </a:t>
            </a:r>
          </a:p>
          <a:p>
            <a:r>
              <a:rPr lang="pt-BR" b="1" dirty="0">
                <a:solidFill>
                  <a:schemeClr val="tx2"/>
                </a:solidFill>
              </a:rPr>
              <a:t>e) Devolução de arquivos </a:t>
            </a:r>
            <a:r>
              <a:rPr lang="pt-BR" dirty="0">
                <a:solidFill>
                  <a:schemeClr val="tx2"/>
                </a:solidFill>
              </a:rPr>
              <a:t>conforme Norma de Execução. </a:t>
            </a:r>
          </a:p>
        </p:txBody>
      </p:sp>
    </p:spTree>
    <p:extLst>
      <p:ext uri="{BB962C8B-B14F-4D97-AF65-F5344CB8AC3E}">
        <p14:creationId xmlns:p14="http://schemas.microsoft.com/office/powerpoint/2010/main" val="367100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42260" y="1344203"/>
            <a:ext cx="86017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>
                <a:solidFill>
                  <a:schemeClr val="tx2"/>
                </a:solidFill>
              </a:rPr>
              <a:t>FORMA DE APRESENTAÇÃO DOS RELATÓRIOS</a:t>
            </a:r>
          </a:p>
          <a:p>
            <a:pPr algn="ctr"/>
            <a:endParaRPr lang="pt-BR" sz="2000" b="1" u="sng" dirty="0">
              <a:solidFill>
                <a:schemeClr val="tx2"/>
              </a:solidFill>
            </a:endParaRPr>
          </a:p>
          <a:p>
            <a:pPr algn="ctr"/>
            <a:endParaRPr lang="pt-BR" sz="2000" b="1" u="sng" dirty="0">
              <a:solidFill>
                <a:schemeClr val="tx2"/>
              </a:solidFill>
            </a:endParaRPr>
          </a:p>
          <a:p>
            <a:pPr algn="ctr"/>
            <a:endParaRPr lang="pt-BR" sz="2000" b="1" u="sng" dirty="0">
              <a:solidFill>
                <a:schemeClr val="tx2"/>
              </a:solidFill>
            </a:endParaRPr>
          </a:p>
          <a:p>
            <a:pPr algn="ctr"/>
            <a:endParaRPr lang="pt-BR" sz="2000" b="1" u="sng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</a:rPr>
              <a:t>Serão devolvidos relatórios que não atendam as especificações detalhadas na NE, sem interrupção da contagem de prazos para encaminhamento de novo arquivo adequado aos padrões fixados pela SFC.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</a:rPr>
              <a:t>Não serão considerados para revisão pela SFC relatórios em versão preliminar.</a:t>
            </a:r>
          </a:p>
          <a:p>
            <a:pPr algn="ctr"/>
            <a:endParaRPr lang="pt-BR" sz="20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4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22247" y="1932521"/>
            <a:ext cx="8921753" cy="47916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Browallia New" panose="020B0604020202020204" pitchFamily="34" charset="-34"/>
              </a:rPr>
              <a:t>Portaria CGU nº 50.123, de 20 de novembro de 2015</a:t>
            </a:r>
            <a:endParaRPr lang="pt-BR" sz="2000" dirty="0">
              <a:solidFill>
                <a:schemeClr val="accent5">
                  <a:lumMod val="50000"/>
                </a:schemeClr>
              </a:solidFill>
              <a:latin typeface="+mn-lt"/>
              <a:cs typeface="Browallia New" panose="020B0604020202020204" pitchFamily="34" charset="-34"/>
            </a:endParaRPr>
          </a:p>
          <a:p>
            <a:pPr marL="571500" indent="-5715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000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rowallia New" panose="020B0604020202020204" pitchFamily="34" charset="-34"/>
            </a:endParaRPr>
          </a:p>
          <a:p>
            <a:pPr marL="571500" indent="-5715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Browallia New" panose="020B0604020202020204" pitchFamily="34" charset="-34"/>
              </a:rPr>
              <a:t>Norma de Execução para a PCPR 2016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rowallia New" panose="020B0604020202020204" pitchFamily="34" charset="-34"/>
              </a:rPr>
              <a:t>(NE nº 01, de 18 de novembro de 2016 – D.O.U. de 23.11.2016)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pt-BR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rowallia New" panose="020B0604020202020204" pitchFamily="34" charset="-34"/>
            </a:endParaRPr>
          </a:p>
          <a:p>
            <a:pPr marL="571500" indent="-5715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Browallia New" panose="020B0604020202020204" pitchFamily="34" charset="-34"/>
              </a:rPr>
              <a:t>Orientação Normativa STN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22247" y="797434"/>
            <a:ext cx="8730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3.	Normativos</a:t>
            </a:r>
          </a:p>
        </p:txBody>
      </p:sp>
    </p:spTree>
    <p:extLst>
      <p:ext uri="{BB962C8B-B14F-4D97-AF65-F5344CB8AC3E}">
        <p14:creationId xmlns:p14="http://schemas.microsoft.com/office/powerpoint/2010/main" val="1814256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1323</Words>
  <Application>Microsoft Office PowerPoint</Application>
  <PresentationFormat>Apresentação na tela (4:3)</PresentationFormat>
  <Paragraphs>251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8" baseType="lpstr">
      <vt:lpstr>Arial Unicode MS</vt:lpstr>
      <vt:lpstr>MS PGothic</vt:lpstr>
      <vt:lpstr>MS PGothic</vt:lpstr>
      <vt:lpstr>Arial</vt:lpstr>
      <vt:lpstr>Browallia New</vt:lpstr>
      <vt:lpstr>Calibri</vt:lpstr>
      <vt:lpstr>Calibri Light</vt:lpstr>
      <vt:lpstr>CG Omega</vt:lpstr>
      <vt:lpstr>Humanst521 BT</vt:lpstr>
      <vt:lpstr>Lucida Sans</vt:lpstr>
      <vt:lpstr>Symbol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de Alencar Araripe Pereira</dc:creator>
  <cp:lastModifiedBy>Lucas Cajueiro Tenorio de Lima</cp:lastModifiedBy>
  <cp:revision>57</cp:revision>
  <dcterms:created xsi:type="dcterms:W3CDTF">2016-09-14T18:22:07Z</dcterms:created>
  <dcterms:modified xsi:type="dcterms:W3CDTF">2016-12-05T11:46:00Z</dcterms:modified>
</cp:coreProperties>
</file>