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7" r:id="rId2"/>
    <p:sldId id="269" r:id="rId3"/>
    <p:sldId id="275" r:id="rId4"/>
    <p:sldId id="260" r:id="rId5"/>
    <p:sldId id="278" r:id="rId6"/>
    <p:sldId id="272" r:id="rId7"/>
    <p:sldId id="280" r:id="rId8"/>
    <p:sldId id="281" r:id="rId9"/>
    <p:sldId id="282" r:id="rId10"/>
    <p:sldId id="261" r:id="rId11"/>
    <p:sldId id="274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50585B-99E8-1A4B-AF98-9F3D618C0206}" type="datetimeFigureOut">
              <a:rPr lang="en-US" smtClean="0"/>
              <a:t>6/27/2016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48CE79-BB84-0C45-857E-C822D1BBA4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148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4307C-CF5F-9F4C-ACCC-EEC202A167C5}" type="datetimeFigureOut">
              <a:rPr lang="en-US" smtClean="0"/>
              <a:t>6/27/2016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25F34-DE4F-E442-875D-466781478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290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4307C-CF5F-9F4C-ACCC-EEC202A167C5}" type="datetimeFigureOut">
              <a:rPr lang="en-US" smtClean="0"/>
              <a:t>6/27/2016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25F34-DE4F-E442-875D-466781478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660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4307C-CF5F-9F4C-ACCC-EEC202A167C5}" type="datetimeFigureOut">
              <a:rPr lang="en-US" smtClean="0"/>
              <a:t>6/27/2016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25F34-DE4F-E442-875D-466781478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458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4307C-CF5F-9F4C-ACCC-EEC202A167C5}" type="datetimeFigureOut">
              <a:rPr lang="en-US" smtClean="0"/>
              <a:t>6/27/2016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25F34-DE4F-E442-875D-466781478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536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4307C-CF5F-9F4C-ACCC-EEC202A167C5}" type="datetimeFigureOut">
              <a:rPr lang="en-US" smtClean="0"/>
              <a:t>6/27/2016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25F34-DE4F-E442-875D-466781478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848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4307C-CF5F-9F4C-ACCC-EEC202A167C5}" type="datetimeFigureOut">
              <a:rPr lang="en-US" smtClean="0"/>
              <a:t>6/27/2016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25F34-DE4F-E442-875D-466781478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56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4307C-CF5F-9F4C-ACCC-EEC202A167C5}" type="datetimeFigureOut">
              <a:rPr lang="en-US" smtClean="0"/>
              <a:t>6/27/2016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25F34-DE4F-E442-875D-466781478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927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4307C-CF5F-9F4C-ACCC-EEC202A167C5}" type="datetimeFigureOut">
              <a:rPr lang="en-US" smtClean="0"/>
              <a:t>6/27/2016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25F34-DE4F-E442-875D-466781478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010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4307C-CF5F-9F4C-ACCC-EEC202A167C5}" type="datetimeFigureOut">
              <a:rPr lang="en-US" smtClean="0"/>
              <a:t>6/27/2016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25F34-DE4F-E442-875D-466781478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992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4307C-CF5F-9F4C-ACCC-EEC202A167C5}" type="datetimeFigureOut">
              <a:rPr lang="en-US" smtClean="0"/>
              <a:t>6/27/2016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25F34-DE4F-E442-875D-466781478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139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4307C-CF5F-9F4C-ACCC-EEC202A167C5}" type="datetimeFigureOut">
              <a:rPr lang="en-US" smtClean="0"/>
              <a:t>6/27/2016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25F34-DE4F-E442-875D-466781478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167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4307C-CF5F-9F4C-ACCC-EEC202A167C5}" type="datetimeFigureOut">
              <a:rPr lang="en-US" smtClean="0"/>
              <a:t>6/27/2016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F25F34-DE4F-E442-875D-466781478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527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9735" y="1249099"/>
            <a:ext cx="7239000" cy="440120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t-BR" sz="4000" b="1" dirty="0">
                <a:latin typeface="Arial"/>
                <a:cs typeface="Arial"/>
              </a:rPr>
              <a:t>Inovação na Administração Pública</a:t>
            </a:r>
            <a:r>
              <a:rPr lang="pt-BR" sz="3200" dirty="0">
                <a:latin typeface="Arial"/>
                <a:cs typeface="Arial"/>
              </a:rPr>
              <a:t/>
            </a:r>
            <a:br>
              <a:rPr lang="pt-BR" sz="3200" dirty="0">
                <a:latin typeface="Arial"/>
                <a:cs typeface="Arial"/>
              </a:rPr>
            </a:br>
            <a:r>
              <a:rPr lang="pt-BR" sz="3200" dirty="0">
                <a:latin typeface="Arial"/>
                <a:cs typeface="Arial"/>
              </a:rPr>
              <a:t/>
            </a:r>
            <a:br>
              <a:rPr lang="pt-BR" sz="3200" dirty="0">
                <a:latin typeface="Arial"/>
                <a:cs typeface="Arial"/>
              </a:rPr>
            </a:br>
            <a:r>
              <a:rPr lang="pt-BR" sz="3200" dirty="0">
                <a:latin typeface="Arial"/>
                <a:cs typeface="Arial"/>
              </a:rPr>
              <a:t>Possibilidades e Limites de Aplicação em Órgãos de Controle</a:t>
            </a:r>
            <a:br>
              <a:rPr lang="pt-BR" sz="3200" dirty="0">
                <a:latin typeface="Arial"/>
                <a:cs typeface="Arial"/>
              </a:rPr>
            </a:br>
            <a:r>
              <a:rPr lang="pt-BR" sz="3200" dirty="0">
                <a:latin typeface="Arial"/>
                <a:cs typeface="Arial"/>
              </a:rPr>
              <a:t/>
            </a:r>
            <a:br>
              <a:rPr lang="pt-BR" sz="3200" dirty="0">
                <a:latin typeface="Arial"/>
                <a:cs typeface="Arial"/>
              </a:rPr>
            </a:br>
            <a:r>
              <a:rPr lang="pt-BR" sz="2400" i="1" dirty="0">
                <a:latin typeface="Arial"/>
                <a:cs typeface="Arial"/>
              </a:rPr>
              <a:t>Prof. Tomas de Aquino Guimaraes</a:t>
            </a:r>
            <a:br>
              <a:rPr lang="pt-BR" sz="2400" i="1" dirty="0">
                <a:latin typeface="Arial"/>
                <a:cs typeface="Arial"/>
              </a:rPr>
            </a:br>
            <a:r>
              <a:rPr lang="pt-BR" sz="2400" i="1" dirty="0">
                <a:latin typeface="Arial"/>
                <a:cs typeface="Arial"/>
              </a:rPr>
              <a:t>Universidade de Brasília</a:t>
            </a:r>
            <a:br>
              <a:rPr lang="pt-BR" sz="2400" i="1" dirty="0">
                <a:latin typeface="Arial"/>
                <a:cs typeface="Arial"/>
              </a:rPr>
            </a:br>
            <a:r>
              <a:rPr lang="pt-BR" sz="2400" i="1" dirty="0">
                <a:latin typeface="Arial"/>
                <a:cs typeface="Arial"/>
              </a:rPr>
              <a:t>Junho de 2016</a:t>
            </a:r>
            <a:endParaRPr lang="x-non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52932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2406" y="200038"/>
            <a:ext cx="8663931" cy="489364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x-none" sz="4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Para Que (e a Quem) Serve a Inovação em Órgão de Controle</a:t>
            </a:r>
          </a:p>
          <a:p>
            <a:endParaRPr lang="x-none" sz="40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/>
              <a:cs typeface="Arial"/>
            </a:endParaRPr>
          </a:p>
          <a:p>
            <a:pPr marL="457200" indent="-457200">
              <a:buFont typeface="Wingdings" charset="2"/>
              <a:buChar char="ü"/>
            </a:pPr>
            <a:r>
              <a:rPr lang="x-none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Aperfeiçoamento do controle?</a:t>
            </a:r>
          </a:p>
          <a:p>
            <a:pPr marL="457200" indent="-457200">
              <a:buFont typeface="Wingdings" charset="2"/>
              <a:buChar char="ü"/>
            </a:pPr>
            <a:r>
              <a:rPr lang="x-none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Melhoria da eficiência e da eficácia da administração pública?</a:t>
            </a:r>
          </a:p>
          <a:p>
            <a:pPr marL="457200" indent="-457200">
              <a:buFont typeface="Wingdings" charset="2"/>
              <a:buChar char="ü"/>
            </a:pPr>
            <a:r>
              <a:rPr lang="x-none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Melhoria do </a:t>
            </a:r>
            <a:r>
              <a:rPr lang="x-none" sz="320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serviço prestado ao cidadão?</a:t>
            </a:r>
            <a:endParaRPr lang="x-none" sz="32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/>
              <a:cs typeface="Arial"/>
            </a:endParaRPr>
          </a:p>
          <a:p>
            <a:pPr marL="457200" indent="-457200">
              <a:buFont typeface="Wingdings" charset="2"/>
              <a:buChar char="ü"/>
            </a:pPr>
            <a:r>
              <a:rPr lang="x-none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Ampliação do poder do órgão de controle?</a:t>
            </a:r>
          </a:p>
          <a:p>
            <a:pPr marL="457200" indent="-457200">
              <a:buFont typeface="Wingdings" charset="2"/>
              <a:buChar char="ü"/>
            </a:pPr>
            <a:r>
              <a:rPr lang="x-none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Controle político de órgãos e grupos?</a:t>
            </a:r>
          </a:p>
        </p:txBody>
      </p:sp>
    </p:spTree>
    <p:extLst>
      <p:ext uri="{BB962C8B-B14F-4D97-AF65-F5344CB8AC3E}">
        <p14:creationId xmlns:p14="http://schemas.microsoft.com/office/powerpoint/2010/main" val="3801157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441" y="549726"/>
            <a:ext cx="8953500" cy="563231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spcAft>
                <a:spcPts val="600"/>
              </a:spcAft>
            </a:pPr>
            <a:r>
              <a:rPr lang="x-none" sz="4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Programa de Pós-Graduação em Administração da Universidade de Brasília</a:t>
            </a:r>
          </a:p>
          <a:p>
            <a:pPr algn="ctr">
              <a:spcAft>
                <a:spcPts val="600"/>
              </a:spcAft>
            </a:pPr>
            <a:r>
              <a:rPr lang="x-none" sz="4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(www.ppga.unb.br)</a:t>
            </a:r>
          </a:p>
          <a:p>
            <a:pPr algn="ctr">
              <a:spcAft>
                <a:spcPts val="600"/>
              </a:spcAft>
            </a:pPr>
            <a:endParaRPr lang="x-none" sz="4000" i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/>
              <a:cs typeface="Arial"/>
            </a:endParaRPr>
          </a:p>
          <a:p>
            <a:pPr algn="ctr">
              <a:spcAft>
                <a:spcPts val="600"/>
              </a:spcAft>
            </a:pPr>
            <a:r>
              <a:rPr lang="x-none" sz="40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“Linhas de pesquisa em temas relacionados com inovação no setor público e no Judiciário” </a:t>
            </a:r>
            <a:endParaRPr lang="x-none" sz="4000" i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/>
              <a:cs typeface="Arial"/>
            </a:endParaRPr>
          </a:p>
          <a:p>
            <a:pPr algn="just">
              <a:spcAft>
                <a:spcPts val="600"/>
              </a:spcAft>
            </a:pPr>
            <a:endParaRPr lang="x-none" sz="20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1388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5658" y="439298"/>
            <a:ext cx="7239000" cy="542712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>
              <a:lnSpc>
                <a:spcPct val="150000"/>
              </a:lnSpc>
              <a:spcAft>
                <a:spcPts val="600"/>
              </a:spcAft>
              <a:buFont typeface="Wingdings" charset="2"/>
              <a:buChar char="ü"/>
            </a:pPr>
            <a:r>
              <a:rPr lang="is-IS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O fenômeno da inovação em geral</a:t>
            </a:r>
          </a:p>
          <a:p>
            <a:pPr marL="457200" indent="-457200">
              <a:lnSpc>
                <a:spcPct val="150000"/>
              </a:lnSpc>
              <a:spcAft>
                <a:spcPts val="600"/>
              </a:spcAft>
              <a:buFont typeface="Wingdings" charset="2"/>
              <a:buChar char="ü"/>
            </a:pPr>
            <a:r>
              <a:rPr lang="is-IS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Inovação na Administração Pública</a:t>
            </a:r>
          </a:p>
          <a:p>
            <a:pPr marL="457200" indent="-457200">
              <a:lnSpc>
                <a:spcPct val="150000"/>
              </a:lnSpc>
              <a:spcAft>
                <a:spcPts val="600"/>
              </a:spcAft>
              <a:buFont typeface="Wingdings" charset="2"/>
              <a:buChar char="ü"/>
            </a:pPr>
            <a:r>
              <a:rPr lang="is-IS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Dimensoes da inovação no </a:t>
            </a:r>
            <a:r>
              <a:rPr lang="is-I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Judiciário</a:t>
            </a:r>
          </a:p>
          <a:p>
            <a:pPr marL="457200" indent="-457200">
              <a:lnSpc>
                <a:spcPct val="150000"/>
              </a:lnSpc>
              <a:spcAft>
                <a:spcPts val="600"/>
              </a:spcAft>
              <a:buFont typeface="Wingdings" charset="2"/>
              <a:buChar char="ü"/>
            </a:pPr>
            <a:r>
              <a:rPr lang="is-IS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Inovações em órgãos de controle</a:t>
            </a:r>
          </a:p>
          <a:p>
            <a:pPr marL="914400" lvl="1" indent="-457200">
              <a:lnSpc>
                <a:spcPct val="150000"/>
              </a:lnSpc>
              <a:spcAft>
                <a:spcPts val="600"/>
              </a:spcAft>
              <a:buFont typeface="Wingdings" charset="2"/>
              <a:buChar char="Ø"/>
            </a:pPr>
            <a:r>
              <a:rPr lang="is-IS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A 	quem se destinam?</a:t>
            </a:r>
          </a:p>
          <a:p>
            <a:pPr marL="914400" lvl="1" indent="-457200">
              <a:lnSpc>
                <a:spcPct val="150000"/>
              </a:lnSpc>
              <a:spcAft>
                <a:spcPts val="600"/>
              </a:spcAft>
              <a:buFont typeface="Wingdings" charset="2"/>
              <a:buChar char="Ø"/>
            </a:pPr>
            <a:r>
              <a:rPr lang="is-IS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Natureza dessas inovações.</a:t>
            </a:r>
          </a:p>
        </p:txBody>
      </p:sp>
    </p:spTree>
    <p:extLst>
      <p:ext uri="{BB962C8B-B14F-4D97-AF65-F5344CB8AC3E}">
        <p14:creationId xmlns:p14="http://schemas.microsoft.com/office/powerpoint/2010/main" val="4142396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295" y="334363"/>
            <a:ext cx="8740588" cy="586314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spcAft>
                <a:spcPts val="600"/>
              </a:spcAft>
            </a:pPr>
            <a:r>
              <a:rPr lang="x-none" sz="4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O Fenômeno da Inovação em Geral</a:t>
            </a:r>
          </a:p>
          <a:p>
            <a:pPr marL="457200" indent="-457200">
              <a:spcAft>
                <a:spcPts val="600"/>
              </a:spcAft>
              <a:buFont typeface="Wingdings" charset="2"/>
              <a:buChar char="ü"/>
            </a:pPr>
            <a:r>
              <a:rPr lang="x-none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Conceito explorado por distintas áreas de conhecimento, especialmente Economia, Sociologia e Psicologia, aplicado a distintos níveis (do societal ao individual)</a:t>
            </a:r>
          </a:p>
          <a:p>
            <a:pPr marL="457200" indent="-457200">
              <a:spcAft>
                <a:spcPts val="600"/>
              </a:spcAft>
              <a:buFont typeface="Wingdings" charset="2"/>
              <a:buChar char="ü"/>
            </a:pPr>
            <a:r>
              <a:rPr lang="x-none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Termo próprio de empresas privadas, sendo que o seu uso na administração pública tornou-se frequente nas últimas décadas</a:t>
            </a:r>
          </a:p>
          <a:p>
            <a:pPr marL="457200" indent="-457200">
              <a:spcAft>
                <a:spcPts val="600"/>
              </a:spcAft>
              <a:buFont typeface="Wingdings" charset="2"/>
              <a:buChar char="ü"/>
            </a:pPr>
            <a:r>
              <a:rPr lang="x-none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Termos e conceitos associados com inovação: estratégia, criatividade</a:t>
            </a:r>
            <a:r>
              <a:rPr lang="x-none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, </a:t>
            </a:r>
            <a:r>
              <a:rPr lang="x-none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empreendedorismo, mudança, qualidade.</a:t>
            </a:r>
          </a:p>
        </p:txBody>
      </p:sp>
    </p:spTree>
    <p:extLst>
      <p:ext uri="{BB962C8B-B14F-4D97-AF65-F5344CB8AC3E}">
        <p14:creationId xmlns:p14="http://schemas.microsoft.com/office/powerpoint/2010/main" val="411500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3059" y="236849"/>
            <a:ext cx="8489874" cy="623247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x-none" sz="4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Conceito e tipologias de inovação</a:t>
            </a:r>
          </a:p>
          <a:p>
            <a:pPr marL="457200" indent="-457200">
              <a:spcAft>
                <a:spcPts val="600"/>
              </a:spcAft>
              <a:buFont typeface="Wingdings" charset="2"/>
              <a:buChar char="ü"/>
            </a:pPr>
            <a:r>
              <a:rPr lang="x-none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R</a:t>
            </a:r>
            <a:r>
              <a:rPr lang="x-none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ecombinação de recursos que permite gerar produto, processo, mercado, método de organização, prática de negócio, fonte de matéria-prima, novo ou melhorado;</a:t>
            </a:r>
          </a:p>
          <a:p>
            <a:pPr marL="1371600" lvl="2" indent="-457200">
              <a:spcAft>
                <a:spcPts val="600"/>
              </a:spcAft>
              <a:buFont typeface="Wingdings" charset="2"/>
              <a:buChar char="ü"/>
            </a:pPr>
            <a:r>
              <a:rPr lang="x-none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Produto;</a:t>
            </a:r>
          </a:p>
          <a:p>
            <a:pPr marL="1371600" lvl="2" indent="-457200">
              <a:spcAft>
                <a:spcPts val="600"/>
              </a:spcAft>
              <a:buFont typeface="Wingdings" charset="2"/>
              <a:buChar char="ü"/>
            </a:pPr>
            <a:r>
              <a:rPr lang="x-none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Processo;</a:t>
            </a:r>
          </a:p>
          <a:p>
            <a:pPr marL="1371600" lvl="2" indent="-457200">
              <a:spcAft>
                <a:spcPts val="600"/>
              </a:spcAft>
              <a:buFont typeface="Wingdings" charset="2"/>
              <a:buChar char="ü"/>
            </a:pPr>
            <a:r>
              <a:rPr lang="x-none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Marketing;</a:t>
            </a:r>
          </a:p>
          <a:p>
            <a:pPr marL="1371600" lvl="2" indent="-457200">
              <a:spcAft>
                <a:spcPts val="600"/>
              </a:spcAft>
              <a:buFont typeface="Wingdings" charset="2"/>
              <a:buChar char="ü"/>
            </a:pPr>
            <a:r>
              <a:rPr lang="x-none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Organizacional;</a:t>
            </a:r>
          </a:p>
          <a:p>
            <a:pPr marL="1371600" lvl="2" indent="-457200">
              <a:spcAft>
                <a:spcPts val="600"/>
              </a:spcAft>
              <a:buFont typeface="Wingdings" charset="2"/>
              <a:buChar char="ü"/>
            </a:pPr>
            <a:r>
              <a:rPr lang="x-none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Serviços</a:t>
            </a:r>
          </a:p>
          <a:p>
            <a:pPr marL="1371600" lvl="2" indent="-457200">
              <a:spcAft>
                <a:spcPts val="600"/>
              </a:spcAft>
              <a:buFont typeface="Wingdings" charset="2"/>
              <a:buChar char="ü"/>
            </a:pPr>
            <a:r>
              <a:rPr lang="x-none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Social</a:t>
            </a:r>
          </a:p>
          <a:p>
            <a:pPr marL="1371600" lvl="2" indent="-457200">
              <a:spcAft>
                <a:spcPts val="600"/>
              </a:spcAft>
              <a:buFont typeface="Wingdings" charset="2"/>
              <a:buChar char="ü"/>
            </a:pPr>
            <a:r>
              <a:rPr lang="x-none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.......</a:t>
            </a:r>
          </a:p>
        </p:txBody>
      </p:sp>
    </p:spTree>
    <p:extLst>
      <p:ext uri="{BB962C8B-B14F-4D97-AF65-F5344CB8AC3E}">
        <p14:creationId xmlns:p14="http://schemas.microsoft.com/office/powerpoint/2010/main" val="284158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3059" y="236849"/>
            <a:ext cx="8489874" cy="58939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x-none" sz="4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O que sabemos sobre inovação? </a:t>
            </a:r>
          </a:p>
          <a:p>
            <a:pPr marL="457200" indent="-457200">
              <a:buFont typeface="Wingdings" charset="2"/>
              <a:buChar char="ü"/>
            </a:pPr>
            <a:r>
              <a:rPr lang="x-none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Inovação sempre implica melhorias</a:t>
            </a:r>
          </a:p>
          <a:p>
            <a:pPr marL="914400" lvl="1" indent="-457200">
              <a:buFont typeface="Wingdings" charset="2"/>
              <a:buChar char="ü"/>
            </a:pPr>
            <a:r>
              <a:rPr lang="x-none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Se é apenas “algo diferente” é mudança, não necessariamente inovação</a:t>
            </a:r>
          </a:p>
          <a:p>
            <a:pPr marL="914400" lvl="1" indent="-457200">
              <a:buFont typeface="Wingdings" charset="2"/>
              <a:buChar char="ü"/>
            </a:pPr>
            <a:r>
              <a:rPr lang="x-none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A melhoria gerada por uma inovação é percebida como geração de valor, por exemplo, econômico, público, social.</a:t>
            </a:r>
            <a:endParaRPr lang="en-US" altLang="pt-BR" dirty="0"/>
          </a:p>
          <a:p>
            <a:pPr marL="457200" indent="-457200">
              <a:spcAft>
                <a:spcPts val="600"/>
              </a:spcAft>
              <a:buFont typeface="Wingdings" charset="2"/>
              <a:buChar char="ü"/>
            </a:pPr>
            <a:r>
              <a:rPr lang="x-none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Logo, inovação incorpora um “viés positivo”.</a:t>
            </a:r>
          </a:p>
          <a:p>
            <a:pPr marL="457200" indent="-457200">
              <a:spcAft>
                <a:spcPts val="600"/>
              </a:spcAft>
              <a:buFont typeface="Wingdings" charset="2"/>
              <a:buChar char="ü"/>
            </a:pPr>
            <a:r>
              <a:rPr lang="x-none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A inovação pode ser analisada também na perspectiva de seus efeitos inesperados ou indesejados?</a:t>
            </a:r>
          </a:p>
        </p:txBody>
      </p:sp>
    </p:spTree>
    <p:extLst>
      <p:ext uri="{BB962C8B-B14F-4D97-AF65-F5344CB8AC3E}">
        <p14:creationId xmlns:p14="http://schemas.microsoft.com/office/powerpoint/2010/main" val="1398697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3059" y="236849"/>
            <a:ext cx="8489874" cy="570925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x-none" sz="40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“Inovação</a:t>
            </a:r>
            <a:r>
              <a:rPr lang="is-IS" sz="40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…” </a:t>
            </a:r>
            <a:endParaRPr lang="x-none" sz="4000" i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/>
              <a:cs typeface="Arial"/>
            </a:endParaRPr>
          </a:p>
          <a:p>
            <a:pPr lvl="1"/>
            <a:endParaRPr lang="x-none" sz="32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/>
              <a:cs typeface="Arial"/>
            </a:endParaRPr>
          </a:p>
          <a:p>
            <a:pPr marL="914400" lvl="1" indent="-457200">
              <a:spcAft>
                <a:spcPts val="600"/>
              </a:spcAft>
              <a:buFont typeface="Wingdings" charset="2"/>
              <a:buChar char="ü"/>
            </a:pPr>
            <a:r>
              <a:rPr lang="x-none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Incorpora um conceito multifacetado, plural </a:t>
            </a:r>
            <a:r>
              <a:rPr lang="x-none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e </a:t>
            </a:r>
            <a:r>
              <a:rPr lang="x-none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polissêmico, </a:t>
            </a:r>
            <a:r>
              <a:rPr lang="x-none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de difícil operacionalização. Tem origem na empresa privada. Dificuldade de transposição para a Administração Pública em </a:t>
            </a:r>
            <a:r>
              <a:rPr lang="x-none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geral;</a:t>
            </a:r>
          </a:p>
          <a:p>
            <a:pPr marL="914400" lvl="1" indent="-457200">
              <a:spcAft>
                <a:spcPts val="600"/>
              </a:spcAft>
              <a:buFont typeface="Wingdings" charset="2"/>
              <a:buChar char="ü"/>
            </a:pPr>
            <a:r>
              <a:rPr lang="x-none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Como é possível a transposição do conceito de inovação para órgãos de controle?</a:t>
            </a:r>
            <a:endParaRPr lang="x-none" sz="3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2906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3059" y="200038"/>
            <a:ext cx="8292353" cy="58785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x-none" sz="4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Inovação na Administração Pública</a:t>
            </a:r>
          </a:p>
          <a:p>
            <a:pPr marL="457200" indent="-457200">
              <a:buFont typeface="Wingdings" charset="2"/>
              <a:buChar char="ü"/>
            </a:pPr>
            <a:r>
              <a:rPr lang="x-none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Inovação em serviços – foco no cliente ou no cidadão usuário do serviço público;</a:t>
            </a:r>
          </a:p>
          <a:p>
            <a:pPr marL="457200" indent="-457200">
              <a:buFont typeface="Wingdings" charset="2"/>
              <a:buChar char="ü"/>
            </a:pPr>
            <a:r>
              <a:rPr lang="x-none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Inovação organizacional – foco em processos e métodos de trabalho. Pode resultar em inovação em serviços</a:t>
            </a:r>
          </a:p>
          <a:p>
            <a:endParaRPr lang="x-none" sz="40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/>
              <a:cs typeface="Arial"/>
            </a:endParaRPr>
          </a:p>
          <a:p>
            <a:r>
              <a:rPr lang="x-none" sz="4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Principais correntes teóricas</a:t>
            </a:r>
          </a:p>
          <a:p>
            <a:pPr marL="457200" indent="-457200">
              <a:buFont typeface="Wingdings" charset="2"/>
              <a:buChar char="ü"/>
            </a:pPr>
            <a:r>
              <a:rPr lang="x-none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Nova Administração Pública</a:t>
            </a:r>
          </a:p>
          <a:p>
            <a:pPr marL="457200" indent="-457200">
              <a:buFont typeface="Wingdings" charset="2"/>
              <a:buChar char="ü"/>
            </a:pPr>
            <a:r>
              <a:rPr lang="x-none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Novo Serviço Público</a:t>
            </a:r>
          </a:p>
          <a:p>
            <a:pPr marL="457200" indent="-457200">
              <a:buFont typeface="Wingdings" charset="2"/>
              <a:buChar char="ü"/>
            </a:pPr>
            <a:r>
              <a:rPr lang="x-none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Governança na Administração Pública</a:t>
            </a:r>
          </a:p>
        </p:txBody>
      </p:sp>
    </p:spTree>
    <p:extLst>
      <p:ext uri="{BB962C8B-B14F-4D97-AF65-F5344CB8AC3E}">
        <p14:creationId xmlns:p14="http://schemas.microsoft.com/office/powerpoint/2010/main" val="904802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3059" y="200038"/>
            <a:ext cx="8292353" cy="64325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x-none" sz="4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Dimensões da Inovação no Judiciário</a:t>
            </a:r>
          </a:p>
          <a:p>
            <a:pPr marL="457200" indent="-457200">
              <a:buFont typeface="Wingdings" charset="2"/>
              <a:buChar char="ü"/>
            </a:pPr>
            <a:r>
              <a:rPr lang="x-none" sz="3000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Político-legal</a:t>
            </a:r>
            <a:r>
              <a:rPr lang="x-none" sz="3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. </a:t>
            </a:r>
            <a:r>
              <a:rPr lang="x-none" sz="3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M</a:t>
            </a:r>
            <a:r>
              <a:rPr lang="x-none" sz="3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udanças de natureza legal e de procedimentos de julgamento;</a:t>
            </a:r>
          </a:p>
          <a:p>
            <a:pPr marL="457200" indent="-457200">
              <a:buFont typeface="Wingdings" charset="2"/>
              <a:buChar char="ü"/>
            </a:pPr>
            <a:r>
              <a:rPr lang="x-none" sz="3000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Tecnológica</a:t>
            </a:r>
            <a:r>
              <a:rPr lang="x-none" sz="3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. </a:t>
            </a:r>
            <a:r>
              <a:rPr lang="x-none" sz="3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A</a:t>
            </a:r>
            <a:r>
              <a:rPr lang="x-none" sz="3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doção de novas tecnologias de informação e comunicação – processo judicial eletrônico, julgamentos à distância;</a:t>
            </a:r>
          </a:p>
          <a:p>
            <a:pPr marL="457200" indent="-457200">
              <a:buFont typeface="Wingdings" charset="2"/>
              <a:buChar char="ü"/>
            </a:pPr>
            <a:r>
              <a:rPr lang="x-none" sz="3000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Organizacional</a:t>
            </a:r>
            <a:r>
              <a:rPr lang="x-none" sz="3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. </a:t>
            </a:r>
            <a:r>
              <a:rPr lang="x-none" sz="3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N</a:t>
            </a:r>
            <a:r>
              <a:rPr lang="x-none" sz="3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ovos métodos e padrões de gestão e governança; adoção de técnicas de planejamento e controle; portais com informações e dados de desempenho.</a:t>
            </a:r>
          </a:p>
          <a:p>
            <a:pPr marL="457200" indent="-457200">
              <a:buFont typeface="Wingdings" charset="2"/>
              <a:buChar char="ü"/>
            </a:pPr>
            <a:r>
              <a:rPr lang="x-none" sz="3000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Social</a:t>
            </a:r>
            <a:r>
              <a:rPr lang="x-none" sz="3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. Foco na melhoria do acesso à Justiça (prêmio Innovare)</a:t>
            </a:r>
            <a:r>
              <a:rPr lang="x-none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47196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2406" y="200038"/>
            <a:ext cx="8663931" cy="526297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x-none" sz="4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Inovação em Órgão de Controle</a:t>
            </a:r>
          </a:p>
          <a:p>
            <a:pPr marL="457200" indent="-457200">
              <a:buFont typeface="Wingdings" charset="2"/>
              <a:buChar char="ü"/>
            </a:pPr>
            <a:r>
              <a:rPr lang="x-none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Organização com tendência ao formalismo burocrático</a:t>
            </a:r>
          </a:p>
          <a:p>
            <a:pPr marL="457200" indent="-457200">
              <a:buFont typeface="Wingdings" charset="2"/>
              <a:buChar char="ü"/>
            </a:pPr>
            <a:r>
              <a:rPr lang="x-none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Dicotomia: auditoria com foco em conformidade x auditoria com foco em desempenho</a:t>
            </a:r>
          </a:p>
          <a:p>
            <a:r>
              <a:rPr lang="x-none" sz="4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Tipologias/Dimensões de Inovações</a:t>
            </a:r>
          </a:p>
          <a:p>
            <a:pPr marL="457200" indent="-457200">
              <a:buFont typeface="Wingdings" charset="2"/>
              <a:buChar char="ü"/>
            </a:pPr>
            <a:r>
              <a:rPr lang="x-none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Organizacional</a:t>
            </a:r>
          </a:p>
          <a:p>
            <a:pPr marL="457200" indent="-457200">
              <a:buFont typeface="Wingdings" charset="2"/>
              <a:buChar char="ü"/>
            </a:pPr>
            <a:r>
              <a:rPr lang="x-none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Serviços</a:t>
            </a:r>
          </a:p>
          <a:p>
            <a:pPr marL="457200" indent="-457200">
              <a:buFont typeface="Wingdings" charset="2"/>
              <a:buChar char="ü"/>
            </a:pPr>
            <a:r>
              <a:rPr lang="x-none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Tecnológica</a:t>
            </a:r>
            <a:endParaRPr lang="x-none" sz="3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39069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</TotalTime>
  <Words>484</Words>
  <Application>Microsoft Office PowerPoint</Application>
  <PresentationFormat>Apresentação na tela (4:3)</PresentationFormat>
  <Paragraphs>61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Tomas Guimaraes</dc:creator>
  <cp:lastModifiedBy>Jorge Henrique Teixeira de Mendonca</cp:lastModifiedBy>
  <cp:revision>71</cp:revision>
  <dcterms:created xsi:type="dcterms:W3CDTF">2016-05-18T19:43:33Z</dcterms:created>
  <dcterms:modified xsi:type="dcterms:W3CDTF">2016-06-27T17:57:41Z</dcterms:modified>
</cp:coreProperties>
</file>