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1" r:id="rId3"/>
    <p:sldId id="315" r:id="rId4"/>
    <p:sldId id="314" r:id="rId5"/>
    <p:sldId id="316" r:id="rId6"/>
    <p:sldId id="319" r:id="rId7"/>
    <p:sldId id="317" r:id="rId8"/>
    <p:sldId id="320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A905"/>
    <a:srgbClr val="182C80"/>
    <a:srgbClr val="66CCFF"/>
    <a:srgbClr val="365CD6"/>
    <a:srgbClr val="130D67"/>
    <a:srgbClr val="D09A12"/>
    <a:srgbClr val="8C67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07" autoAdjust="0"/>
    <p:restoredTop sz="88633" autoAdjust="0"/>
  </p:normalViewPr>
  <p:slideViewPr>
    <p:cSldViewPr>
      <p:cViewPr varScale="1">
        <p:scale>
          <a:sx n="86" d="100"/>
          <a:sy n="86" d="100"/>
        </p:scale>
        <p:origin x="-15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PHOENIX\GRUPOS\SFC\DE\DEFAZII\2014\APOIO\5%20-%20Coordena&#231;&#227;o\PlanejamentoMacroprocessos\Apresenta&#231;&#227;oDE\Apresenta&#231;&#227;o\Matriz%20de%20RiscotreinamentoExemplo.xls" TargetMode="External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1013242792109035E-2"/>
          <c:y val="9.1930544972979047E-2"/>
          <c:w val="0.72859567852823182"/>
          <c:h val="0.85190915536273526"/>
        </c:manualLayout>
      </c:layout>
      <c:scatterChart>
        <c:scatterStyle val="lineMarker"/>
        <c:varyColors val="0"/>
        <c:ser>
          <c:idx val="0"/>
          <c:order val="0"/>
          <c:tx>
            <c:strRef>
              <c:f>'Matriz de Risco'!$D$2</c:f>
              <c:strCache>
                <c:ptCount val="1"/>
                <c:pt idx="0">
                  <c:v>Macroprocesso 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7"/>
            <c:spPr>
              <a:solidFill>
                <a:schemeClr val="bg1"/>
              </a:solidFill>
            </c:spPr>
          </c:marker>
          <c:xVal>
            <c:numRef>
              <c:f>'Matriz de Risco'!$E$2</c:f>
              <c:numCache>
                <c:formatCode>0%</c:formatCode>
                <c:ptCount val="1"/>
                <c:pt idx="0">
                  <c:v>0.69696969696969702</c:v>
                </c:pt>
              </c:numCache>
            </c:numRef>
          </c:xVal>
          <c:yVal>
            <c:numRef>
              <c:f>'Matriz de Risco'!$F$2</c:f>
              <c:numCache>
                <c:formatCode>0%</c:formatCode>
                <c:ptCount val="1"/>
                <c:pt idx="0">
                  <c:v>0.46288164265188264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'Matriz de Risco'!$D$3</c:f>
              <c:strCache>
                <c:ptCount val="1"/>
                <c:pt idx="0">
                  <c:v>Macroprocesso 2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Risco'!$E$3</c:f>
              <c:numCache>
                <c:formatCode>0%</c:formatCode>
                <c:ptCount val="1"/>
                <c:pt idx="0">
                  <c:v>0.87878787878787878</c:v>
                </c:pt>
              </c:numCache>
            </c:numRef>
          </c:xVal>
          <c:yVal>
            <c:numRef>
              <c:f>'Matriz de Risco'!$F$3</c:f>
              <c:numCache>
                <c:formatCode>0%</c:formatCode>
                <c:ptCount val="1"/>
                <c:pt idx="0">
                  <c:v>0.71371002336350553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'Matriz de Risco'!$D$4</c:f>
              <c:strCache>
                <c:ptCount val="1"/>
                <c:pt idx="0">
                  <c:v>Macroprocesso 3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Risco'!$E$4</c:f>
              <c:numCache>
                <c:formatCode>0%</c:formatCode>
                <c:ptCount val="1"/>
                <c:pt idx="0">
                  <c:v>0.36363636363636365</c:v>
                </c:pt>
              </c:numCache>
            </c:numRef>
          </c:xVal>
          <c:yVal>
            <c:numRef>
              <c:f>'Matriz de Risco'!$F$4</c:f>
              <c:numCache>
                <c:formatCode>0%</c:formatCode>
                <c:ptCount val="1"/>
                <c:pt idx="0">
                  <c:v>0.26511696806402801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'Matriz de Risco'!$D$5</c:f>
              <c:strCache>
                <c:ptCount val="1"/>
                <c:pt idx="0">
                  <c:v>Macroprocesso 4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Risco'!$E$5</c:f>
              <c:numCache>
                <c:formatCode>0%</c:formatCode>
                <c:ptCount val="1"/>
                <c:pt idx="0">
                  <c:v>0.21212121212121213</c:v>
                </c:pt>
              </c:numCache>
            </c:numRef>
          </c:xVal>
          <c:yVal>
            <c:numRef>
              <c:f>'Matriz de Risco'!$F$5</c:f>
              <c:numCache>
                <c:formatCode>0%</c:formatCode>
                <c:ptCount val="1"/>
                <c:pt idx="0">
                  <c:v>0.12228693745426759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'Matriz de Risco'!$D$6</c:f>
              <c:strCache>
                <c:ptCount val="1"/>
                <c:pt idx="0">
                  <c:v>Macroprocesso 5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Risco'!$E$6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Risco'!$F$6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'Matriz de Risco'!$D$7</c:f>
              <c:strCache>
                <c:ptCount val="1"/>
                <c:pt idx="0">
                  <c:v>Macroprocesso 6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Risco'!$E$7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Risco'!$F$7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'Matriz de Risco'!$D$8</c:f>
              <c:strCache>
                <c:ptCount val="1"/>
                <c:pt idx="0">
                  <c:v>Macroprocesso 7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chemeClr val="bg1"/>
              </a:solidFill>
            </c:spPr>
          </c:marker>
          <c:xVal>
            <c:numRef>
              <c:f>'Matriz de Risco'!$E$8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Risco'!$F$8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ser>
          <c:idx val="7"/>
          <c:order val="7"/>
          <c:tx>
            <c:strRef>
              <c:f>'Matriz de Risco'!$D$9</c:f>
              <c:strCache>
                <c:ptCount val="1"/>
                <c:pt idx="0">
                  <c:v>Macroprocesso 8</c:v>
                </c:pt>
              </c:strCache>
            </c:strRef>
          </c:tx>
          <c:spPr>
            <a:ln w="28575">
              <a:noFill/>
            </a:ln>
          </c:spPr>
          <c:marker>
            <c:symbol val="dash"/>
            <c:size val="7"/>
            <c:spPr>
              <a:solidFill>
                <a:schemeClr val="bg1"/>
              </a:solidFill>
            </c:spPr>
          </c:marker>
          <c:dPt>
            <c:idx val="0"/>
            <c:bubble3D val="0"/>
          </c:dPt>
          <c:xVal>
            <c:numRef>
              <c:f>'Matriz de Risco'!$E$9</c:f>
              <c:numCache>
                <c:formatCode>0%</c:formatCode>
                <c:ptCount val="1"/>
                <c:pt idx="0">
                  <c:v>0</c:v>
                </c:pt>
              </c:numCache>
            </c:numRef>
          </c:xVal>
          <c:yVal>
            <c:numRef>
              <c:f>'Matriz de Risco'!$F$9</c:f>
              <c:numCache>
                <c:formatCode>0%</c:formatCode>
                <c:ptCount val="1"/>
                <c:pt idx="0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686080"/>
        <c:axId val="124215296"/>
      </c:scatterChart>
      <c:valAx>
        <c:axId val="122686080"/>
        <c:scaling>
          <c:orientation val="minMax"/>
          <c:max val="1"/>
          <c:min val="0"/>
        </c:scaling>
        <c:delete val="0"/>
        <c:axPos val="b"/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pt-BR"/>
          </a:p>
        </c:txPr>
        <c:crossAx val="124215296"/>
        <c:crosses val="autoZero"/>
        <c:crossBetween val="midCat"/>
      </c:valAx>
      <c:valAx>
        <c:axId val="124215296"/>
        <c:scaling>
          <c:orientation val="minMax"/>
          <c:max val="1"/>
          <c:min val="0"/>
        </c:scaling>
        <c:delete val="0"/>
        <c:axPos val="l"/>
        <c:numFmt formatCode="0%" sourceLinked="0"/>
        <c:majorTickMark val="out"/>
        <c:minorTickMark val="none"/>
        <c:tickLblPos val="nextTo"/>
        <c:crossAx val="122686080"/>
        <c:crosses val="autoZero"/>
        <c:crossBetween val="midCat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/>
      <c:overlay val="0"/>
    </c:legend>
    <c:plotVisOnly val="1"/>
    <c:dispBlanksAs val="gap"/>
    <c:showDLblsOverMax val="0"/>
  </c:chart>
  <c:externalData r:id="rId2">
    <c:autoUpdate val="0"/>
  </c:externalData>
  <c:userShapes r:id="rId3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40FA61-75A3-46B8-A242-335820CEFD2E}" type="doc">
      <dgm:prSet loTypeId="urn:microsoft.com/office/officeart/2005/8/layout/target1" loCatId="relationship" qsTypeId="urn:microsoft.com/office/officeart/2005/8/quickstyle/simple1" qsCatId="simple" csTypeId="urn:microsoft.com/office/officeart/2005/8/colors/accent1_3" csCatId="accent1" phldr="1"/>
      <dgm:spPr/>
    </dgm:pt>
    <dgm:pt modelId="{D8BD13AD-B832-4E0B-8437-C2F92C2D3A13}">
      <dgm:prSet phldrT="[Texto]" custT="1"/>
      <dgm:spPr/>
      <dgm:t>
        <a:bodyPr/>
        <a:lstStyle/>
        <a:p>
          <a:pPr algn="ctr"/>
          <a:r>
            <a:rPr lang="en-US" sz="1800" b="0" noProof="0" dirty="0" smtClean="0"/>
            <a:t>Internal Controls</a:t>
          </a:r>
          <a:endParaRPr lang="en-US" sz="1800" b="0" noProof="0" dirty="0"/>
        </a:p>
      </dgm:t>
    </dgm:pt>
    <dgm:pt modelId="{A9507AE8-BCEB-43B5-BD2B-B660BDB1A17A}" type="parTrans" cxnId="{F169F1DE-5982-4E51-A415-155A5CF471DC}">
      <dgm:prSet/>
      <dgm:spPr/>
      <dgm:t>
        <a:bodyPr/>
        <a:lstStyle/>
        <a:p>
          <a:endParaRPr lang="pt-BR"/>
        </a:p>
      </dgm:t>
    </dgm:pt>
    <dgm:pt modelId="{B2760C75-014B-478D-8DE0-42ABF9D90EB8}" type="sibTrans" cxnId="{F169F1DE-5982-4E51-A415-155A5CF471DC}">
      <dgm:prSet/>
      <dgm:spPr/>
      <dgm:t>
        <a:bodyPr/>
        <a:lstStyle/>
        <a:p>
          <a:endParaRPr lang="pt-BR"/>
        </a:p>
      </dgm:t>
    </dgm:pt>
    <dgm:pt modelId="{1260697C-83F8-4CB6-8843-883E85F5D44B}">
      <dgm:prSet phldrT="[Texto]" custT="1"/>
      <dgm:spPr/>
      <dgm:t>
        <a:bodyPr/>
        <a:lstStyle/>
        <a:p>
          <a:pPr algn="ctr"/>
          <a:r>
            <a:rPr lang="en-US" sz="1800" b="0" i="0" noProof="0" dirty="0" smtClean="0"/>
            <a:t>Internal</a:t>
          </a:r>
          <a:r>
            <a:rPr lang="pt-BR" sz="1800" b="0" i="0" dirty="0" smtClean="0"/>
            <a:t> </a:t>
          </a:r>
          <a:r>
            <a:rPr lang="en-US" sz="1800" b="0" i="0" noProof="0" dirty="0" smtClean="0"/>
            <a:t>Control</a:t>
          </a:r>
          <a:r>
            <a:rPr lang="pt-BR" sz="1800" b="0" i="0" dirty="0" smtClean="0"/>
            <a:t> System in </a:t>
          </a:r>
          <a:r>
            <a:rPr lang="pt-BR" sz="1800" b="0" i="0" dirty="0" err="1" smtClean="0"/>
            <a:t>the</a:t>
          </a:r>
          <a:r>
            <a:rPr lang="pt-BR" sz="1800" b="0" i="0" dirty="0" smtClean="0"/>
            <a:t> Federal </a:t>
          </a:r>
          <a:r>
            <a:rPr lang="pt-BR" sz="1800" b="0" i="0" dirty="0" err="1" smtClean="0"/>
            <a:t>Executive</a:t>
          </a:r>
          <a:r>
            <a:rPr lang="pt-BR" sz="1800" b="0" i="0" dirty="0" smtClean="0"/>
            <a:t> </a:t>
          </a:r>
          <a:r>
            <a:rPr lang="pt-BR" sz="1800" b="0" i="0" dirty="0" err="1" smtClean="0"/>
            <a:t>Branch</a:t>
          </a:r>
          <a:r>
            <a:rPr lang="pt-BR" sz="1800" b="0" i="0" dirty="0" smtClean="0"/>
            <a:t> (CGU)</a:t>
          </a:r>
          <a:endParaRPr lang="pt-BR" sz="1800" b="0" i="0" dirty="0"/>
        </a:p>
      </dgm:t>
    </dgm:pt>
    <dgm:pt modelId="{2C678511-52A4-4747-AF39-E8127269C7C2}" type="parTrans" cxnId="{AFED8713-46A8-4C61-A975-82CE59C0497C}">
      <dgm:prSet/>
      <dgm:spPr/>
      <dgm:t>
        <a:bodyPr/>
        <a:lstStyle/>
        <a:p>
          <a:endParaRPr lang="pt-BR"/>
        </a:p>
      </dgm:t>
    </dgm:pt>
    <dgm:pt modelId="{2ADEAF28-3AE2-42B4-B4B0-883F9CB778BA}" type="sibTrans" cxnId="{AFED8713-46A8-4C61-A975-82CE59C0497C}">
      <dgm:prSet/>
      <dgm:spPr/>
      <dgm:t>
        <a:bodyPr/>
        <a:lstStyle/>
        <a:p>
          <a:endParaRPr lang="pt-BR"/>
        </a:p>
      </dgm:t>
    </dgm:pt>
    <dgm:pt modelId="{DA889121-49BB-46E3-9CAD-021EDF607B27}">
      <dgm:prSet phldrT="[Texto]" custT="1"/>
      <dgm:spPr/>
      <dgm:t>
        <a:bodyPr/>
        <a:lstStyle/>
        <a:p>
          <a:pPr algn="ctr"/>
          <a:r>
            <a:rPr lang="en-US" sz="1800" b="0" noProof="0" dirty="0" smtClean="0"/>
            <a:t>External Control (TCU)</a:t>
          </a:r>
          <a:endParaRPr lang="en-US" sz="1800" b="0" noProof="0" dirty="0"/>
        </a:p>
      </dgm:t>
    </dgm:pt>
    <dgm:pt modelId="{BC3C9A4C-E372-4415-8184-D7FB10BAFFEF}" type="parTrans" cxnId="{ADA7184E-D85C-40E0-B25B-DA8DFBF8FF4A}">
      <dgm:prSet/>
      <dgm:spPr/>
      <dgm:t>
        <a:bodyPr/>
        <a:lstStyle/>
        <a:p>
          <a:endParaRPr lang="pt-BR"/>
        </a:p>
      </dgm:t>
    </dgm:pt>
    <dgm:pt modelId="{C8286C17-83D7-4683-9798-C109C22CA1F2}" type="sibTrans" cxnId="{ADA7184E-D85C-40E0-B25B-DA8DFBF8FF4A}">
      <dgm:prSet/>
      <dgm:spPr/>
      <dgm:t>
        <a:bodyPr/>
        <a:lstStyle/>
        <a:p>
          <a:endParaRPr lang="pt-BR"/>
        </a:p>
      </dgm:t>
    </dgm:pt>
    <dgm:pt modelId="{C4B712AD-EE86-47D9-AE62-6241518FE4C2}" type="pres">
      <dgm:prSet presAssocID="{6E40FA61-75A3-46B8-A242-335820CEFD2E}" presName="composite" presStyleCnt="0">
        <dgm:presLayoutVars>
          <dgm:chMax val="5"/>
          <dgm:dir/>
          <dgm:resizeHandles val="exact"/>
        </dgm:presLayoutVars>
      </dgm:prSet>
      <dgm:spPr/>
    </dgm:pt>
    <dgm:pt modelId="{9B15B077-942D-492D-8D2F-37F47318AD52}" type="pres">
      <dgm:prSet presAssocID="{D8BD13AD-B832-4E0B-8437-C2F92C2D3A13}" presName="circle1" presStyleLbl="lnNode1" presStyleIdx="0" presStyleCnt="3"/>
      <dgm:spPr>
        <a:solidFill>
          <a:schemeClr val="accent1">
            <a:lumMod val="60000"/>
            <a:lumOff val="40000"/>
          </a:schemeClr>
        </a:solidFill>
      </dgm:spPr>
    </dgm:pt>
    <dgm:pt modelId="{75CB688F-AB00-47CD-B374-D40D35D6330A}" type="pres">
      <dgm:prSet presAssocID="{D8BD13AD-B832-4E0B-8437-C2F92C2D3A13}" presName="text1" presStyleLbl="revTx" presStyleIdx="0" presStyleCnt="3" custScaleX="140235" custLinFactNeighborX="-373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6E8CB2D-2294-4CD8-AE4D-52CD86B370CA}" type="pres">
      <dgm:prSet presAssocID="{D8BD13AD-B832-4E0B-8437-C2F92C2D3A13}" presName="line1" presStyleLbl="callout" presStyleIdx="0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1075F520-477C-4C6F-96C3-8C34EEC64567}" type="pres">
      <dgm:prSet presAssocID="{D8BD13AD-B832-4E0B-8437-C2F92C2D3A13}" presName="d1" presStyleLbl="callout" presStyleIdx="1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10CB1060-04DF-45EC-9C61-6ABC8E4F213C}" type="pres">
      <dgm:prSet presAssocID="{1260697C-83F8-4CB6-8843-883E85F5D44B}" presName="circle2" presStyleLbl="lnNode1" presStyleIdx="1" presStyleCnt="3"/>
      <dgm:spPr>
        <a:solidFill>
          <a:schemeClr val="accent1">
            <a:lumMod val="75000"/>
          </a:schemeClr>
        </a:solidFill>
      </dgm:spPr>
    </dgm:pt>
    <dgm:pt modelId="{BC034310-80A6-4A66-9CAE-6AF0C969F47B}" type="pres">
      <dgm:prSet presAssocID="{1260697C-83F8-4CB6-8843-883E85F5D44B}" presName="text2" presStyleLbl="revTx" presStyleIdx="1" presStyleCnt="3" custScaleX="180333" custLinFactNeighborX="1451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455FA07-6A12-4F1A-B06D-37397C54D9A4}" type="pres">
      <dgm:prSet presAssocID="{1260697C-83F8-4CB6-8843-883E85F5D44B}" presName="line2" presStyleLbl="callout" presStyleIdx="2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C6217E4D-A012-472B-A3A3-7F03332162B6}" type="pres">
      <dgm:prSet presAssocID="{1260697C-83F8-4CB6-8843-883E85F5D44B}" presName="d2" presStyleLbl="callout" presStyleIdx="3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</dgm:pt>
    <dgm:pt modelId="{9651C1AE-DC94-4946-A690-12E83ABB6F09}" type="pres">
      <dgm:prSet presAssocID="{DA889121-49BB-46E3-9CAD-021EDF607B27}" presName="circle3" presStyleLbl="lnNode1" presStyleIdx="2" presStyleCnt="3"/>
      <dgm:spPr/>
    </dgm:pt>
    <dgm:pt modelId="{03F7CEFB-A2B9-4071-A99A-2CFDE340781F}" type="pres">
      <dgm:prSet presAssocID="{DA889121-49BB-46E3-9CAD-021EDF607B27}" presName="text3" presStyleLbl="revTx" presStyleIdx="2" presStyleCnt="3" custScaleX="139557" custLinFactNeighborX="8381" custLinFactNeighborY="147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963743-0C99-40B6-9D60-D55DB3E51575}" type="pres">
      <dgm:prSet presAssocID="{DA889121-49BB-46E3-9CAD-021EDF607B27}" presName="line3" presStyleLbl="callout" presStyleIdx="4" presStyleCnt="6"/>
      <dgm:spPr/>
    </dgm:pt>
    <dgm:pt modelId="{3BA464C2-D96F-4837-B79D-24391F358C12}" type="pres">
      <dgm:prSet presAssocID="{DA889121-49BB-46E3-9CAD-021EDF607B27}" presName="d3" presStyleLbl="callout" presStyleIdx="5" presStyleCnt="6"/>
      <dgm:spPr/>
    </dgm:pt>
  </dgm:ptLst>
  <dgm:cxnLst>
    <dgm:cxn modelId="{7C82E676-ADC9-47F9-92A8-48A5B32CBEB1}" type="presOf" srcId="{D8BD13AD-B832-4E0B-8437-C2F92C2D3A13}" destId="{75CB688F-AB00-47CD-B374-D40D35D6330A}" srcOrd="0" destOrd="0" presId="urn:microsoft.com/office/officeart/2005/8/layout/target1"/>
    <dgm:cxn modelId="{DFEACC70-CC3B-4DAE-A0C6-639F7F759E1B}" type="presOf" srcId="{6E40FA61-75A3-46B8-A242-335820CEFD2E}" destId="{C4B712AD-EE86-47D9-AE62-6241518FE4C2}" srcOrd="0" destOrd="0" presId="urn:microsoft.com/office/officeart/2005/8/layout/target1"/>
    <dgm:cxn modelId="{AFED8713-46A8-4C61-A975-82CE59C0497C}" srcId="{6E40FA61-75A3-46B8-A242-335820CEFD2E}" destId="{1260697C-83F8-4CB6-8843-883E85F5D44B}" srcOrd="1" destOrd="0" parTransId="{2C678511-52A4-4747-AF39-E8127269C7C2}" sibTransId="{2ADEAF28-3AE2-42B4-B4B0-883F9CB778BA}"/>
    <dgm:cxn modelId="{3548259C-782E-40AF-AED9-EC203CB61A5F}" type="presOf" srcId="{DA889121-49BB-46E3-9CAD-021EDF607B27}" destId="{03F7CEFB-A2B9-4071-A99A-2CFDE340781F}" srcOrd="0" destOrd="0" presId="urn:microsoft.com/office/officeart/2005/8/layout/target1"/>
    <dgm:cxn modelId="{ADA7184E-D85C-40E0-B25B-DA8DFBF8FF4A}" srcId="{6E40FA61-75A3-46B8-A242-335820CEFD2E}" destId="{DA889121-49BB-46E3-9CAD-021EDF607B27}" srcOrd="2" destOrd="0" parTransId="{BC3C9A4C-E372-4415-8184-D7FB10BAFFEF}" sibTransId="{C8286C17-83D7-4683-9798-C109C22CA1F2}"/>
    <dgm:cxn modelId="{F169F1DE-5982-4E51-A415-155A5CF471DC}" srcId="{6E40FA61-75A3-46B8-A242-335820CEFD2E}" destId="{D8BD13AD-B832-4E0B-8437-C2F92C2D3A13}" srcOrd="0" destOrd="0" parTransId="{A9507AE8-BCEB-43B5-BD2B-B660BDB1A17A}" sibTransId="{B2760C75-014B-478D-8DE0-42ABF9D90EB8}"/>
    <dgm:cxn modelId="{BD1F4928-FE72-4B2E-962D-EDF95DFD91DD}" type="presOf" srcId="{1260697C-83F8-4CB6-8843-883E85F5D44B}" destId="{BC034310-80A6-4A66-9CAE-6AF0C969F47B}" srcOrd="0" destOrd="0" presId="urn:microsoft.com/office/officeart/2005/8/layout/target1"/>
    <dgm:cxn modelId="{ED25AE18-8885-46B0-B423-4D4EB795DCC5}" type="presParOf" srcId="{C4B712AD-EE86-47D9-AE62-6241518FE4C2}" destId="{9B15B077-942D-492D-8D2F-37F47318AD52}" srcOrd="0" destOrd="0" presId="urn:microsoft.com/office/officeart/2005/8/layout/target1"/>
    <dgm:cxn modelId="{557FD94B-D5B8-4636-A270-945991538961}" type="presParOf" srcId="{C4B712AD-EE86-47D9-AE62-6241518FE4C2}" destId="{75CB688F-AB00-47CD-B374-D40D35D6330A}" srcOrd="1" destOrd="0" presId="urn:microsoft.com/office/officeart/2005/8/layout/target1"/>
    <dgm:cxn modelId="{BA6B797F-FB21-4DAD-8ED6-1AB095823A4B}" type="presParOf" srcId="{C4B712AD-EE86-47D9-AE62-6241518FE4C2}" destId="{76E8CB2D-2294-4CD8-AE4D-52CD86B370CA}" srcOrd="2" destOrd="0" presId="urn:microsoft.com/office/officeart/2005/8/layout/target1"/>
    <dgm:cxn modelId="{BCFB2865-1E6A-4892-B6EF-F1EDD5975094}" type="presParOf" srcId="{C4B712AD-EE86-47D9-AE62-6241518FE4C2}" destId="{1075F520-477C-4C6F-96C3-8C34EEC64567}" srcOrd="3" destOrd="0" presId="urn:microsoft.com/office/officeart/2005/8/layout/target1"/>
    <dgm:cxn modelId="{4A0793F5-6357-45A9-B84C-A96C7006D68D}" type="presParOf" srcId="{C4B712AD-EE86-47D9-AE62-6241518FE4C2}" destId="{10CB1060-04DF-45EC-9C61-6ABC8E4F213C}" srcOrd="4" destOrd="0" presId="urn:microsoft.com/office/officeart/2005/8/layout/target1"/>
    <dgm:cxn modelId="{E10F1C35-DE7D-49F8-AF0C-69D2EAC3D6F2}" type="presParOf" srcId="{C4B712AD-EE86-47D9-AE62-6241518FE4C2}" destId="{BC034310-80A6-4A66-9CAE-6AF0C969F47B}" srcOrd="5" destOrd="0" presId="urn:microsoft.com/office/officeart/2005/8/layout/target1"/>
    <dgm:cxn modelId="{B868F927-D994-45FC-B63F-06266A49D0CA}" type="presParOf" srcId="{C4B712AD-EE86-47D9-AE62-6241518FE4C2}" destId="{A455FA07-6A12-4F1A-B06D-37397C54D9A4}" srcOrd="6" destOrd="0" presId="urn:microsoft.com/office/officeart/2005/8/layout/target1"/>
    <dgm:cxn modelId="{5D090016-3829-46A7-B186-D11A7140D64A}" type="presParOf" srcId="{C4B712AD-EE86-47D9-AE62-6241518FE4C2}" destId="{C6217E4D-A012-472B-A3A3-7F03332162B6}" srcOrd="7" destOrd="0" presId="urn:microsoft.com/office/officeart/2005/8/layout/target1"/>
    <dgm:cxn modelId="{D95DF15B-EACF-4E0B-807E-494007ACDF2C}" type="presParOf" srcId="{C4B712AD-EE86-47D9-AE62-6241518FE4C2}" destId="{9651C1AE-DC94-4946-A690-12E83ABB6F09}" srcOrd="8" destOrd="0" presId="urn:microsoft.com/office/officeart/2005/8/layout/target1"/>
    <dgm:cxn modelId="{55A77EC3-C207-44C3-A461-C4C2BB025F09}" type="presParOf" srcId="{C4B712AD-EE86-47D9-AE62-6241518FE4C2}" destId="{03F7CEFB-A2B9-4071-A99A-2CFDE340781F}" srcOrd="9" destOrd="0" presId="urn:microsoft.com/office/officeart/2005/8/layout/target1"/>
    <dgm:cxn modelId="{6D7D2F1A-18FC-4C4E-97F0-EF5B2F543D01}" type="presParOf" srcId="{C4B712AD-EE86-47D9-AE62-6241518FE4C2}" destId="{FE963743-0C99-40B6-9D60-D55DB3E51575}" srcOrd="10" destOrd="0" presId="urn:microsoft.com/office/officeart/2005/8/layout/target1"/>
    <dgm:cxn modelId="{139F31C3-6A8E-4949-AD23-6CBF075C8D1A}" type="presParOf" srcId="{C4B712AD-EE86-47D9-AE62-6241518FE4C2}" destId="{3BA464C2-D96F-4837-B79D-24391F358C12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BFCD91-84D2-4FE0-9465-F7A76CC444F4}" type="doc">
      <dgm:prSet loTypeId="urn:microsoft.com/office/officeart/2005/8/layout/vProcess5" loCatId="process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pt-BR"/>
        </a:p>
      </dgm:t>
    </dgm:pt>
    <dgm:pt modelId="{85A28F0F-7ECF-4835-BB43-56DCA29E289D}">
      <dgm:prSet phldrT="[Texto]" custT="1"/>
      <dgm:spPr/>
      <dgm:t>
        <a:bodyPr/>
        <a:lstStyle/>
        <a:p>
          <a:r>
            <a:rPr lang="en-US" sz="2400" noProof="0" dirty="0" smtClean="0"/>
            <a:t>Knowledge about the unit to be audited and identification of its macro-processes</a:t>
          </a:r>
          <a:endParaRPr lang="en-US" sz="2400" noProof="0" dirty="0"/>
        </a:p>
      </dgm:t>
    </dgm:pt>
    <dgm:pt modelId="{F84F5E4C-7BB4-4518-B9A5-E1C71A41646E}" type="parTrans" cxnId="{2189E8D9-09F8-4A2E-A2EA-B09805A78B7D}">
      <dgm:prSet/>
      <dgm:spPr/>
      <dgm:t>
        <a:bodyPr/>
        <a:lstStyle/>
        <a:p>
          <a:endParaRPr lang="pt-BR" sz="2400"/>
        </a:p>
      </dgm:t>
    </dgm:pt>
    <dgm:pt modelId="{6ACCA9B0-90ED-4A94-86BC-10BF375F43B2}" type="sibTrans" cxnId="{2189E8D9-09F8-4A2E-A2EA-B09805A78B7D}">
      <dgm:prSet custT="1"/>
      <dgm:spPr/>
      <dgm:t>
        <a:bodyPr/>
        <a:lstStyle/>
        <a:p>
          <a:endParaRPr lang="pt-BR" sz="2400"/>
        </a:p>
      </dgm:t>
    </dgm:pt>
    <dgm:pt modelId="{4F6A75F1-612E-47C4-9579-A8461C1305CF}">
      <dgm:prSet phldrT="[Texto]" custT="1"/>
      <dgm:spPr/>
      <dgm:t>
        <a:bodyPr/>
        <a:lstStyle/>
        <a:p>
          <a:r>
            <a:rPr lang="en-US" sz="2400" noProof="0" dirty="0" smtClean="0"/>
            <a:t>Risk Assessment: </a:t>
          </a:r>
          <a:r>
            <a:rPr lang="en-US" sz="2400" noProof="0" smtClean="0"/>
            <a:t>Audit Object </a:t>
          </a:r>
          <a:r>
            <a:rPr lang="en-US" sz="2400" noProof="0" dirty="0" smtClean="0"/>
            <a:t>Definition</a:t>
          </a:r>
          <a:endParaRPr lang="en-US" sz="2400" noProof="0" dirty="0"/>
        </a:p>
      </dgm:t>
    </dgm:pt>
    <dgm:pt modelId="{03F5D212-4C90-4F21-96A9-157F1F1222CC}" type="parTrans" cxnId="{3181D548-F78C-4EA5-A5E7-36C916B2BF58}">
      <dgm:prSet/>
      <dgm:spPr/>
      <dgm:t>
        <a:bodyPr/>
        <a:lstStyle/>
        <a:p>
          <a:endParaRPr lang="pt-BR" sz="2400"/>
        </a:p>
      </dgm:t>
    </dgm:pt>
    <dgm:pt modelId="{BDA55CA9-CB3F-448B-B236-1A1173C78F7C}" type="sibTrans" cxnId="{3181D548-F78C-4EA5-A5E7-36C916B2BF58}">
      <dgm:prSet custT="1"/>
      <dgm:spPr/>
      <dgm:t>
        <a:bodyPr/>
        <a:lstStyle/>
        <a:p>
          <a:endParaRPr lang="pt-BR" sz="2400"/>
        </a:p>
      </dgm:t>
    </dgm:pt>
    <dgm:pt modelId="{FF92D682-3C9C-49F7-AB1E-0FE5260B40AB}">
      <dgm:prSet phldrT="[Texto]" custT="1"/>
      <dgm:spPr/>
      <dgm:t>
        <a:bodyPr/>
        <a:lstStyle/>
        <a:p>
          <a:r>
            <a:rPr lang="en-US" sz="2400" noProof="0" dirty="0" smtClean="0"/>
            <a:t>Goals, Scope and Audit Questions definition</a:t>
          </a:r>
          <a:endParaRPr lang="en-US" sz="2400" noProof="0" dirty="0"/>
        </a:p>
      </dgm:t>
    </dgm:pt>
    <dgm:pt modelId="{B5713C02-CE16-4837-8F0C-34CA0247AA19}" type="parTrans" cxnId="{06D09104-0B32-4C9D-8209-309512F7CA1B}">
      <dgm:prSet/>
      <dgm:spPr/>
      <dgm:t>
        <a:bodyPr/>
        <a:lstStyle/>
        <a:p>
          <a:endParaRPr lang="pt-BR" sz="2400"/>
        </a:p>
      </dgm:t>
    </dgm:pt>
    <dgm:pt modelId="{729D6894-0776-4CB8-A586-880519108279}" type="sibTrans" cxnId="{06D09104-0B32-4C9D-8209-309512F7CA1B}">
      <dgm:prSet/>
      <dgm:spPr/>
      <dgm:t>
        <a:bodyPr/>
        <a:lstStyle/>
        <a:p>
          <a:endParaRPr lang="pt-BR" sz="2400"/>
        </a:p>
      </dgm:t>
    </dgm:pt>
    <dgm:pt modelId="{69946CBA-D92F-4A60-BCFF-F64F2333D71A}" type="pres">
      <dgm:prSet presAssocID="{B9BFCD91-84D2-4FE0-9465-F7A76CC444F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046CD4C-11A3-40C0-9E00-1C6E5E4E385F}" type="pres">
      <dgm:prSet presAssocID="{B9BFCD91-84D2-4FE0-9465-F7A76CC444F4}" presName="dummyMaxCanvas" presStyleCnt="0">
        <dgm:presLayoutVars/>
      </dgm:prSet>
      <dgm:spPr/>
    </dgm:pt>
    <dgm:pt modelId="{DF85EDF5-CE16-4D3D-B4AA-3CDABB4E28AF}" type="pres">
      <dgm:prSet presAssocID="{B9BFCD91-84D2-4FE0-9465-F7A76CC444F4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E1E53B-AF01-4C6B-9A2F-99503D4AD7E0}" type="pres">
      <dgm:prSet presAssocID="{B9BFCD91-84D2-4FE0-9465-F7A76CC444F4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DB8BD03-EE31-4F45-9AFE-6D8DA01EE275}" type="pres">
      <dgm:prSet presAssocID="{B9BFCD91-84D2-4FE0-9465-F7A76CC444F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32BB44A-B638-4844-8351-AFFBFD7A9BF6}" type="pres">
      <dgm:prSet presAssocID="{B9BFCD91-84D2-4FE0-9465-F7A76CC444F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42EC5EC-B684-4734-87DA-FD9836285A58}" type="pres">
      <dgm:prSet presAssocID="{B9BFCD91-84D2-4FE0-9465-F7A76CC444F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E86511-39D6-46F0-AFBD-ED593F41DE5C}" type="pres">
      <dgm:prSet presAssocID="{B9BFCD91-84D2-4FE0-9465-F7A76CC444F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4ADA07-52AE-4231-844A-23B0806161FE}" type="pres">
      <dgm:prSet presAssocID="{B9BFCD91-84D2-4FE0-9465-F7A76CC444F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A004DC-6237-4F83-B73F-837DC4F65166}" type="pres">
      <dgm:prSet presAssocID="{B9BFCD91-84D2-4FE0-9465-F7A76CC444F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80DCDDE-757A-460A-A663-46CFC753917B}" type="presOf" srcId="{FF92D682-3C9C-49F7-AB1E-0FE5260B40AB}" destId="{FBA004DC-6237-4F83-B73F-837DC4F65166}" srcOrd="1" destOrd="0" presId="urn:microsoft.com/office/officeart/2005/8/layout/vProcess5"/>
    <dgm:cxn modelId="{3CE8FAC9-2C4D-4EFC-8840-17F756E0028D}" type="presOf" srcId="{4F6A75F1-612E-47C4-9579-A8461C1305CF}" destId="{334ADA07-52AE-4231-844A-23B0806161FE}" srcOrd="1" destOrd="0" presId="urn:microsoft.com/office/officeart/2005/8/layout/vProcess5"/>
    <dgm:cxn modelId="{47A4EA23-44E5-47E4-BC26-7710A4A720F4}" type="presOf" srcId="{FF92D682-3C9C-49F7-AB1E-0FE5260B40AB}" destId="{0DB8BD03-EE31-4F45-9AFE-6D8DA01EE275}" srcOrd="0" destOrd="0" presId="urn:microsoft.com/office/officeart/2005/8/layout/vProcess5"/>
    <dgm:cxn modelId="{2189E8D9-09F8-4A2E-A2EA-B09805A78B7D}" srcId="{B9BFCD91-84D2-4FE0-9465-F7A76CC444F4}" destId="{85A28F0F-7ECF-4835-BB43-56DCA29E289D}" srcOrd="0" destOrd="0" parTransId="{F84F5E4C-7BB4-4518-B9A5-E1C71A41646E}" sibTransId="{6ACCA9B0-90ED-4A94-86BC-10BF375F43B2}"/>
    <dgm:cxn modelId="{E0C14272-2A72-47A6-A67F-320955E776CF}" type="presOf" srcId="{BDA55CA9-CB3F-448B-B236-1A1173C78F7C}" destId="{F42EC5EC-B684-4734-87DA-FD9836285A58}" srcOrd="0" destOrd="0" presId="urn:microsoft.com/office/officeart/2005/8/layout/vProcess5"/>
    <dgm:cxn modelId="{E1BC6CA8-44F0-4705-B45F-B89AD1205C66}" type="presOf" srcId="{B9BFCD91-84D2-4FE0-9465-F7A76CC444F4}" destId="{69946CBA-D92F-4A60-BCFF-F64F2333D71A}" srcOrd="0" destOrd="0" presId="urn:microsoft.com/office/officeart/2005/8/layout/vProcess5"/>
    <dgm:cxn modelId="{41D9ACD2-6DA5-471F-B09F-19FACC3093F2}" type="presOf" srcId="{4F6A75F1-612E-47C4-9579-A8461C1305CF}" destId="{A5E1E53B-AF01-4C6B-9A2F-99503D4AD7E0}" srcOrd="0" destOrd="0" presId="urn:microsoft.com/office/officeart/2005/8/layout/vProcess5"/>
    <dgm:cxn modelId="{06D09104-0B32-4C9D-8209-309512F7CA1B}" srcId="{B9BFCD91-84D2-4FE0-9465-F7A76CC444F4}" destId="{FF92D682-3C9C-49F7-AB1E-0FE5260B40AB}" srcOrd="2" destOrd="0" parTransId="{B5713C02-CE16-4837-8F0C-34CA0247AA19}" sibTransId="{729D6894-0776-4CB8-A586-880519108279}"/>
    <dgm:cxn modelId="{100D34BC-5C8F-4787-BA0C-750585BB6F79}" type="presOf" srcId="{85A28F0F-7ECF-4835-BB43-56DCA29E289D}" destId="{DF85EDF5-CE16-4D3D-B4AA-3CDABB4E28AF}" srcOrd="0" destOrd="0" presId="urn:microsoft.com/office/officeart/2005/8/layout/vProcess5"/>
    <dgm:cxn modelId="{3181D548-F78C-4EA5-A5E7-36C916B2BF58}" srcId="{B9BFCD91-84D2-4FE0-9465-F7A76CC444F4}" destId="{4F6A75F1-612E-47C4-9579-A8461C1305CF}" srcOrd="1" destOrd="0" parTransId="{03F5D212-4C90-4F21-96A9-157F1F1222CC}" sibTransId="{BDA55CA9-CB3F-448B-B236-1A1173C78F7C}"/>
    <dgm:cxn modelId="{2C5AA28D-596C-4F5C-BCD0-87511E32B781}" type="presOf" srcId="{6ACCA9B0-90ED-4A94-86BC-10BF375F43B2}" destId="{932BB44A-B638-4844-8351-AFFBFD7A9BF6}" srcOrd="0" destOrd="0" presId="urn:microsoft.com/office/officeart/2005/8/layout/vProcess5"/>
    <dgm:cxn modelId="{2B231670-001F-4471-A8A0-012815A080C5}" type="presOf" srcId="{85A28F0F-7ECF-4835-BB43-56DCA29E289D}" destId="{A8E86511-39D6-46F0-AFBD-ED593F41DE5C}" srcOrd="1" destOrd="0" presId="urn:microsoft.com/office/officeart/2005/8/layout/vProcess5"/>
    <dgm:cxn modelId="{919F1469-2D9A-4497-ACD9-A0D6734E93D9}" type="presParOf" srcId="{69946CBA-D92F-4A60-BCFF-F64F2333D71A}" destId="{0046CD4C-11A3-40C0-9E00-1C6E5E4E385F}" srcOrd="0" destOrd="0" presId="urn:microsoft.com/office/officeart/2005/8/layout/vProcess5"/>
    <dgm:cxn modelId="{719CEAE4-3EC4-4A46-B632-83A5B08A2BD0}" type="presParOf" srcId="{69946CBA-D92F-4A60-BCFF-F64F2333D71A}" destId="{DF85EDF5-CE16-4D3D-B4AA-3CDABB4E28AF}" srcOrd="1" destOrd="0" presId="urn:microsoft.com/office/officeart/2005/8/layout/vProcess5"/>
    <dgm:cxn modelId="{95AA8F5D-F062-4CC1-9064-9DCD3FF4232B}" type="presParOf" srcId="{69946CBA-D92F-4A60-BCFF-F64F2333D71A}" destId="{A5E1E53B-AF01-4C6B-9A2F-99503D4AD7E0}" srcOrd="2" destOrd="0" presId="urn:microsoft.com/office/officeart/2005/8/layout/vProcess5"/>
    <dgm:cxn modelId="{BABAEF58-F430-408E-8D28-5691DCC1D410}" type="presParOf" srcId="{69946CBA-D92F-4A60-BCFF-F64F2333D71A}" destId="{0DB8BD03-EE31-4F45-9AFE-6D8DA01EE275}" srcOrd="3" destOrd="0" presId="urn:microsoft.com/office/officeart/2005/8/layout/vProcess5"/>
    <dgm:cxn modelId="{F2158096-F25F-48A1-AF99-425EE598AA1B}" type="presParOf" srcId="{69946CBA-D92F-4A60-BCFF-F64F2333D71A}" destId="{932BB44A-B638-4844-8351-AFFBFD7A9BF6}" srcOrd="4" destOrd="0" presId="urn:microsoft.com/office/officeart/2005/8/layout/vProcess5"/>
    <dgm:cxn modelId="{ED492EA6-541D-4161-91F7-4030B3716FE8}" type="presParOf" srcId="{69946CBA-D92F-4A60-BCFF-F64F2333D71A}" destId="{F42EC5EC-B684-4734-87DA-FD9836285A58}" srcOrd="5" destOrd="0" presId="urn:microsoft.com/office/officeart/2005/8/layout/vProcess5"/>
    <dgm:cxn modelId="{6E810E58-EF8B-43F6-82CE-85C578FC33AB}" type="presParOf" srcId="{69946CBA-D92F-4A60-BCFF-F64F2333D71A}" destId="{A8E86511-39D6-46F0-AFBD-ED593F41DE5C}" srcOrd="6" destOrd="0" presId="urn:microsoft.com/office/officeart/2005/8/layout/vProcess5"/>
    <dgm:cxn modelId="{AE7156F2-F4F1-4430-9F1D-A11BC6A323AC}" type="presParOf" srcId="{69946CBA-D92F-4A60-BCFF-F64F2333D71A}" destId="{334ADA07-52AE-4231-844A-23B0806161FE}" srcOrd="7" destOrd="0" presId="urn:microsoft.com/office/officeart/2005/8/layout/vProcess5"/>
    <dgm:cxn modelId="{57817298-5337-4353-95D0-5143D09B82D8}" type="presParOf" srcId="{69946CBA-D92F-4A60-BCFF-F64F2333D71A}" destId="{FBA004DC-6237-4F83-B73F-837DC4F651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51C1AE-DC94-4946-A690-12E83ABB6F09}">
      <dsp:nvSpPr>
        <dsp:cNvPr id="0" name=""/>
        <dsp:cNvSpPr/>
      </dsp:nvSpPr>
      <dsp:spPr>
        <a:xfrm>
          <a:off x="181482" y="1156233"/>
          <a:ext cx="3468700" cy="3468700"/>
        </a:xfrm>
        <a:prstGeom prst="ellipse">
          <a:avLst/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B1060-04DF-45EC-9C61-6ABC8E4F213C}">
      <dsp:nvSpPr>
        <dsp:cNvPr id="0" name=""/>
        <dsp:cNvSpPr/>
      </dsp:nvSpPr>
      <dsp:spPr>
        <a:xfrm>
          <a:off x="875222" y="1849973"/>
          <a:ext cx="2081220" cy="2081220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5B077-942D-492D-8D2F-37F47318AD52}">
      <dsp:nvSpPr>
        <dsp:cNvPr id="0" name=""/>
        <dsp:cNvSpPr/>
      </dsp:nvSpPr>
      <dsp:spPr>
        <a:xfrm>
          <a:off x="1568962" y="2543713"/>
          <a:ext cx="693740" cy="69374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B688F-AB00-47CD-B374-D40D35D6330A}">
      <dsp:nvSpPr>
        <dsp:cNvPr id="0" name=""/>
        <dsp:cNvSpPr/>
      </dsp:nvSpPr>
      <dsp:spPr>
        <a:xfrm>
          <a:off x="3814648" y="0"/>
          <a:ext cx="2432166" cy="1011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noProof="0" dirty="0" smtClean="0"/>
            <a:t>Internal Controls</a:t>
          </a:r>
          <a:endParaRPr lang="en-US" sz="1800" b="0" kern="1200" noProof="0" dirty="0"/>
        </a:p>
      </dsp:txBody>
      <dsp:txXfrm>
        <a:off x="3814648" y="0"/>
        <a:ext cx="2432166" cy="1011704"/>
      </dsp:txXfrm>
    </dsp:sp>
    <dsp:sp modelId="{76E8CB2D-2294-4CD8-AE4D-52CD86B370CA}">
      <dsp:nvSpPr>
        <dsp:cNvPr id="0" name=""/>
        <dsp:cNvSpPr/>
      </dsp:nvSpPr>
      <dsp:spPr>
        <a:xfrm>
          <a:off x="3794712" y="505852"/>
          <a:ext cx="433587" cy="0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1075F520-477C-4C6F-96C3-8C34EEC64567}">
      <dsp:nvSpPr>
        <dsp:cNvPr id="0" name=""/>
        <dsp:cNvSpPr/>
      </dsp:nvSpPr>
      <dsp:spPr>
        <a:xfrm rot="5400000">
          <a:off x="1662328" y="759934"/>
          <a:ext cx="2384153" cy="1877145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C034310-80A6-4A66-9CAE-6AF0C969F47B}">
      <dsp:nvSpPr>
        <dsp:cNvPr id="0" name=""/>
        <dsp:cNvSpPr/>
      </dsp:nvSpPr>
      <dsp:spPr>
        <a:xfrm>
          <a:off x="3713154" y="1011704"/>
          <a:ext cx="3127605" cy="1011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kern="1200" noProof="0" dirty="0" smtClean="0"/>
            <a:t>Internal</a:t>
          </a:r>
          <a:r>
            <a:rPr lang="pt-BR" sz="1800" b="0" i="0" kern="1200" dirty="0" smtClean="0"/>
            <a:t> </a:t>
          </a:r>
          <a:r>
            <a:rPr lang="en-US" sz="1800" b="0" i="0" kern="1200" noProof="0" dirty="0" smtClean="0"/>
            <a:t>Control</a:t>
          </a:r>
          <a:r>
            <a:rPr lang="pt-BR" sz="1800" b="0" i="0" kern="1200" dirty="0" smtClean="0"/>
            <a:t> System in </a:t>
          </a:r>
          <a:r>
            <a:rPr lang="pt-BR" sz="1800" b="0" i="0" kern="1200" dirty="0" err="1" smtClean="0"/>
            <a:t>the</a:t>
          </a:r>
          <a:r>
            <a:rPr lang="pt-BR" sz="1800" b="0" i="0" kern="1200" dirty="0" smtClean="0"/>
            <a:t> Federal </a:t>
          </a:r>
          <a:r>
            <a:rPr lang="pt-BR" sz="1800" b="0" i="0" kern="1200" dirty="0" err="1" smtClean="0"/>
            <a:t>Executive</a:t>
          </a:r>
          <a:r>
            <a:rPr lang="pt-BR" sz="1800" b="0" i="0" kern="1200" dirty="0" smtClean="0"/>
            <a:t> </a:t>
          </a:r>
          <a:r>
            <a:rPr lang="pt-BR" sz="1800" b="0" i="0" kern="1200" dirty="0" err="1" smtClean="0"/>
            <a:t>Branch</a:t>
          </a:r>
          <a:r>
            <a:rPr lang="pt-BR" sz="1800" b="0" i="0" kern="1200" dirty="0" smtClean="0"/>
            <a:t> (CGU)</a:t>
          </a:r>
          <a:endParaRPr lang="pt-BR" sz="1800" b="0" i="0" kern="1200" dirty="0"/>
        </a:p>
      </dsp:txBody>
      <dsp:txXfrm>
        <a:off x="3713154" y="1011704"/>
        <a:ext cx="3127605" cy="1011704"/>
      </dsp:txXfrm>
    </dsp:sp>
    <dsp:sp modelId="{A455FA07-6A12-4F1A-B06D-37397C54D9A4}">
      <dsp:nvSpPr>
        <dsp:cNvPr id="0" name=""/>
        <dsp:cNvSpPr/>
      </dsp:nvSpPr>
      <dsp:spPr>
        <a:xfrm>
          <a:off x="3794712" y="1517556"/>
          <a:ext cx="433587" cy="0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C6217E4D-A012-472B-A3A3-7F03332162B6}">
      <dsp:nvSpPr>
        <dsp:cNvPr id="0" name=""/>
        <dsp:cNvSpPr/>
      </dsp:nvSpPr>
      <dsp:spPr>
        <a:xfrm rot="5400000">
          <a:off x="2174077" y="1755856"/>
          <a:ext cx="1857835" cy="1379964"/>
        </a:xfrm>
        <a:prstGeom prst="lin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03F7CEFB-A2B9-4071-A99A-2CFDE340781F}">
      <dsp:nvSpPr>
        <dsp:cNvPr id="0" name=""/>
        <dsp:cNvSpPr/>
      </dsp:nvSpPr>
      <dsp:spPr>
        <a:xfrm>
          <a:off x="4030627" y="2038351"/>
          <a:ext cx="2420407" cy="10117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noProof="0" dirty="0" smtClean="0"/>
            <a:t>External Control (TCU)</a:t>
          </a:r>
          <a:endParaRPr lang="en-US" sz="1800" b="0" kern="1200" noProof="0" dirty="0"/>
        </a:p>
      </dsp:txBody>
      <dsp:txXfrm>
        <a:off x="4030627" y="2038351"/>
        <a:ext cx="2420407" cy="1011704"/>
      </dsp:txXfrm>
    </dsp:sp>
    <dsp:sp modelId="{FE963743-0C99-40B6-9D60-D55DB3E51575}">
      <dsp:nvSpPr>
        <dsp:cNvPr id="0" name=""/>
        <dsp:cNvSpPr/>
      </dsp:nvSpPr>
      <dsp:spPr>
        <a:xfrm>
          <a:off x="3794712" y="2529260"/>
          <a:ext cx="43358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A464C2-D96F-4837-B79D-24391F358C12}">
      <dsp:nvSpPr>
        <dsp:cNvPr id="0" name=""/>
        <dsp:cNvSpPr/>
      </dsp:nvSpPr>
      <dsp:spPr>
        <a:xfrm rot="5400000">
          <a:off x="2686462" y="2750968"/>
          <a:ext cx="1327356" cy="88278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5EDF5-CE16-4D3D-B4AA-3CDABB4E28AF}">
      <dsp:nvSpPr>
        <dsp:cNvPr id="0" name=""/>
        <dsp:cNvSpPr/>
      </dsp:nvSpPr>
      <dsp:spPr>
        <a:xfrm>
          <a:off x="0" y="0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Knowledge about the unit to be audited and identification of its macro-processes</a:t>
          </a:r>
          <a:endParaRPr lang="en-US" sz="2400" kern="1200" noProof="0" dirty="0"/>
        </a:p>
      </dsp:txBody>
      <dsp:txXfrm>
        <a:off x="35709" y="35709"/>
        <a:ext cx="3865988" cy="1147782"/>
      </dsp:txXfrm>
    </dsp:sp>
    <dsp:sp modelId="{A5E1E53B-AF01-4C6B-9A2F-99503D4AD7E0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153123"/>
            <a:satOff val="-2196"/>
            <a:lumOff val="1280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Risk Assessment: </a:t>
          </a:r>
          <a:r>
            <a:rPr lang="en-US" sz="2400" kern="1200" noProof="0" smtClean="0"/>
            <a:t>Audit Object </a:t>
          </a:r>
          <a:r>
            <a:rPr lang="en-US" sz="2400" kern="1200" noProof="0" dirty="0" smtClean="0"/>
            <a:t>Definition</a:t>
          </a:r>
          <a:endParaRPr lang="en-US" sz="2400" kern="1200" noProof="0" dirty="0"/>
        </a:p>
      </dsp:txBody>
      <dsp:txXfrm>
        <a:off x="492908" y="1458108"/>
        <a:ext cx="3860502" cy="1147782"/>
      </dsp:txXfrm>
    </dsp:sp>
    <dsp:sp modelId="{0DB8BD03-EE31-4F45-9AFE-6D8DA01EE275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306246"/>
            <a:satOff val="-4392"/>
            <a:lumOff val="256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Goals, Scope and Audit Questions definition</a:t>
          </a:r>
          <a:endParaRPr lang="en-US" sz="2400" kern="1200" noProof="0" dirty="0"/>
        </a:p>
      </dsp:txBody>
      <dsp:txXfrm>
        <a:off x="950108" y="2880508"/>
        <a:ext cx="3860502" cy="1147782"/>
      </dsp:txXfrm>
    </dsp:sp>
    <dsp:sp modelId="{932BB44A-B638-4844-8351-AFFBFD7A9BF6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kern="1200"/>
        </a:p>
      </dsp:txBody>
      <dsp:txXfrm>
        <a:off x="4567428" y="924560"/>
        <a:ext cx="435864" cy="596341"/>
      </dsp:txXfrm>
    </dsp:sp>
    <dsp:sp modelId="{F42EC5EC-B684-4734-87DA-FD9836285A58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kern="1200"/>
        </a:p>
      </dsp:txBody>
      <dsp:txXfrm>
        <a:off x="5024628" y="2338832"/>
        <a:ext cx="435864" cy="5963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0.11023</cdr:x>
      <cdr:y>0.77083</cdr:y>
    </cdr:from>
    <cdr:to>
      <cdr:x>0.30677</cdr:x>
      <cdr:y>0.8316</cdr:y>
    </cdr:to>
    <cdr:sp macro="" textlink="">
      <cdr:nvSpPr>
        <cdr:cNvPr id="2" name="CaixaDeTexto 1"/>
        <cdr:cNvSpPr txBox="1"/>
      </cdr:nvSpPr>
      <cdr:spPr>
        <a:xfrm xmlns:a="http://schemas.openxmlformats.org/drawingml/2006/main">
          <a:off x="790575" y="4229100"/>
          <a:ext cx="1409700" cy="3333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1100" b="1" i="1" dirty="0" err="1" smtClean="0"/>
            <a:t>Acceptable</a:t>
          </a:r>
          <a:r>
            <a:rPr lang="pt-BR" sz="1100" b="1" i="1" dirty="0" smtClean="0"/>
            <a:t> </a:t>
          </a:r>
          <a:r>
            <a:rPr lang="pt-BR" sz="1100" b="1" i="1" dirty="0" err="1" smtClean="0"/>
            <a:t>Risk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0.1144</cdr:x>
      <cdr:y>0.46453</cdr:y>
    </cdr:from>
    <cdr:to>
      <cdr:x>0.31095</cdr:x>
      <cdr:y>0.52529</cdr:y>
    </cdr:to>
    <cdr:sp macro="" textlink="">
      <cdr:nvSpPr>
        <cdr:cNvPr id="14" name="CaixaDeTexto 1"/>
        <cdr:cNvSpPr txBox="1"/>
      </cdr:nvSpPr>
      <cdr:spPr>
        <a:xfrm xmlns:a="http://schemas.openxmlformats.org/drawingml/2006/main">
          <a:off x="846418" y="2471273"/>
          <a:ext cx="1454190" cy="323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err="1" smtClean="0"/>
            <a:t>Unlikely</a:t>
          </a:r>
          <a:r>
            <a:rPr lang="pt-BR" sz="1100" b="1" i="1" dirty="0" smtClean="0"/>
            <a:t> </a:t>
          </a:r>
          <a:r>
            <a:rPr lang="pt-BR" sz="1100" b="1" i="1" dirty="0" err="1" smtClean="0"/>
            <a:t>Risk</a:t>
          </a:r>
          <a:endParaRPr lang="pt-BR" sz="1100" b="1" i="1" dirty="0"/>
        </a:p>
      </cdr:txBody>
    </cdr:sp>
  </cdr:relSizeAnchor>
  <cdr:relSizeAnchor xmlns:cdr="http://schemas.openxmlformats.org/drawingml/2006/chartDrawing">
    <cdr:from>
      <cdr:x>0.35269</cdr:x>
      <cdr:y>0.77813</cdr:y>
    </cdr:from>
    <cdr:to>
      <cdr:x>0.54924</cdr:x>
      <cdr:y>0.83889</cdr:y>
    </cdr:to>
    <cdr:sp macro="" textlink="">
      <cdr:nvSpPr>
        <cdr:cNvPr id="15" name="CaixaDeTexto 1"/>
        <cdr:cNvSpPr txBox="1"/>
      </cdr:nvSpPr>
      <cdr:spPr>
        <a:xfrm xmlns:a="http://schemas.openxmlformats.org/drawingml/2006/main">
          <a:off x="2448273" y="3528392"/>
          <a:ext cx="1364384" cy="275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err="1" smtClean="0"/>
            <a:t>Low</a:t>
          </a:r>
          <a:r>
            <a:rPr lang="pt-BR" sz="1100" b="1" i="1" dirty="0" smtClean="0"/>
            <a:t> </a:t>
          </a:r>
          <a:r>
            <a:rPr lang="pt-BR" sz="1100" b="1" i="1" dirty="0" err="1" smtClean="0"/>
            <a:t>Impact</a:t>
          </a:r>
          <a:r>
            <a:rPr lang="pt-BR" sz="1100" b="1" i="1" dirty="0" smtClean="0"/>
            <a:t> </a:t>
          </a:r>
          <a:r>
            <a:rPr lang="pt-BR" sz="1100" b="1" i="1" dirty="0" err="1" smtClean="0"/>
            <a:t>Risk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0.35976</cdr:x>
      <cdr:y>0.46453</cdr:y>
    </cdr:from>
    <cdr:to>
      <cdr:x>0.55631</cdr:x>
      <cdr:y>0.5253</cdr:y>
    </cdr:to>
    <cdr:sp macro="" textlink="">
      <cdr:nvSpPr>
        <cdr:cNvPr id="16" name="CaixaDeTexto 1"/>
        <cdr:cNvSpPr txBox="1"/>
      </cdr:nvSpPr>
      <cdr:spPr>
        <a:xfrm xmlns:a="http://schemas.openxmlformats.org/drawingml/2006/main">
          <a:off x="2663153" y="2473354"/>
          <a:ext cx="1454982" cy="323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err="1" smtClean="0"/>
            <a:t>Medium</a:t>
          </a:r>
          <a:r>
            <a:rPr lang="pt-BR" sz="1100" b="1" i="1" dirty="0" smtClean="0"/>
            <a:t> </a:t>
          </a:r>
          <a:r>
            <a:rPr lang="pt-BR" sz="1100" b="1" i="1" dirty="0" err="1" smtClean="0"/>
            <a:t>Risk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0.12955</cdr:x>
      <cdr:y>0.16754</cdr:y>
    </cdr:from>
    <cdr:to>
      <cdr:x>0.3261</cdr:x>
      <cdr:y>0.2283</cdr:y>
    </cdr:to>
    <cdr:sp macro="" textlink="">
      <cdr:nvSpPr>
        <cdr:cNvPr id="17" name="CaixaDeTexto 1"/>
        <cdr:cNvSpPr txBox="1"/>
      </cdr:nvSpPr>
      <cdr:spPr>
        <a:xfrm xmlns:a="http://schemas.openxmlformats.org/drawingml/2006/main">
          <a:off x="958980" y="892046"/>
          <a:ext cx="1454982" cy="323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smtClean="0"/>
            <a:t>Black </a:t>
          </a:r>
          <a:r>
            <a:rPr lang="pt-BR" sz="1100" b="1" i="1" dirty="0" err="1" smtClean="0"/>
            <a:t>Swan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0.60165</cdr:x>
      <cdr:y>0.77813</cdr:y>
    </cdr:from>
    <cdr:to>
      <cdr:x>0.79819</cdr:x>
      <cdr:y>0.83889</cdr:y>
    </cdr:to>
    <cdr:sp macro="" textlink="">
      <cdr:nvSpPr>
        <cdr:cNvPr id="18" name="CaixaDeTexto 1"/>
        <cdr:cNvSpPr txBox="1"/>
      </cdr:nvSpPr>
      <cdr:spPr>
        <a:xfrm xmlns:a="http://schemas.openxmlformats.org/drawingml/2006/main">
          <a:off x="4176465" y="3528392"/>
          <a:ext cx="1364314" cy="275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b="1" i="1" dirty="0" err="1" smtClean="0"/>
            <a:t>Resource</a:t>
          </a:r>
          <a:r>
            <a:rPr lang="pt-BR" b="1" i="1" dirty="0" smtClean="0"/>
            <a:t> </a:t>
          </a:r>
          <a:r>
            <a:rPr lang="pt-BR" b="1" i="1" dirty="0" err="1" smtClean="0"/>
            <a:t>Eater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0.38097</cdr:x>
      <cdr:y>0.16963</cdr:y>
    </cdr:from>
    <cdr:to>
      <cdr:x>0.57751</cdr:x>
      <cdr:y>0.2304</cdr:y>
    </cdr:to>
    <cdr:sp macro="" textlink="">
      <cdr:nvSpPr>
        <cdr:cNvPr id="19" name="CaixaDeTexto 1"/>
        <cdr:cNvSpPr txBox="1"/>
      </cdr:nvSpPr>
      <cdr:spPr>
        <a:xfrm xmlns:a="http://schemas.openxmlformats.org/drawingml/2006/main">
          <a:off x="2818654" y="902448"/>
          <a:ext cx="1454190" cy="3232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smtClean="0"/>
            <a:t>High </a:t>
          </a:r>
          <a:r>
            <a:rPr lang="pt-BR" sz="1100" b="1" i="1" dirty="0" err="1" smtClean="0"/>
            <a:t>Risk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0.61573</cdr:x>
      <cdr:y>0.46241</cdr:y>
    </cdr:from>
    <cdr:to>
      <cdr:x>0.81228</cdr:x>
      <cdr:y>0.52318</cdr:y>
    </cdr:to>
    <cdr:sp macro="" textlink="">
      <cdr:nvSpPr>
        <cdr:cNvPr id="27" name="CaixaDeTexto 1"/>
        <cdr:cNvSpPr txBox="1"/>
      </cdr:nvSpPr>
      <cdr:spPr>
        <a:xfrm xmlns:a="http://schemas.openxmlformats.org/drawingml/2006/main">
          <a:off x="4557980" y="2462114"/>
          <a:ext cx="1454982" cy="3235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smtClean="0"/>
            <a:t>High </a:t>
          </a:r>
          <a:r>
            <a:rPr lang="pt-BR" sz="1100" b="1" i="1" dirty="0" err="1" smtClean="0"/>
            <a:t>Risk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  <cdr:relSizeAnchor xmlns:cdr="http://schemas.openxmlformats.org/drawingml/2006/chartDrawing">
    <cdr:from>
      <cdr:x>0.61724</cdr:x>
      <cdr:y>0.16963</cdr:y>
    </cdr:from>
    <cdr:to>
      <cdr:x>0.81379</cdr:x>
      <cdr:y>0.23039</cdr:y>
    </cdr:to>
    <cdr:sp macro="" textlink="">
      <cdr:nvSpPr>
        <cdr:cNvPr id="28" name="CaixaDeTexto 1"/>
        <cdr:cNvSpPr txBox="1"/>
      </cdr:nvSpPr>
      <cdr:spPr>
        <a:xfrm xmlns:a="http://schemas.openxmlformats.org/drawingml/2006/main">
          <a:off x="4569175" y="903187"/>
          <a:ext cx="1454983" cy="3235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100" b="1" i="1" dirty="0" err="1" smtClean="0"/>
            <a:t>Critical</a:t>
          </a:r>
          <a:r>
            <a:rPr lang="pt-BR" sz="1100" b="1" i="1" dirty="0" smtClean="0"/>
            <a:t> </a:t>
          </a:r>
          <a:r>
            <a:rPr lang="pt-BR" sz="1100" b="1" i="1" dirty="0" err="1" smtClean="0"/>
            <a:t>Risk</a:t>
          </a:r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  <a:p xmlns:a="http://schemas.openxmlformats.org/drawingml/2006/main">
          <a:endParaRPr lang="pt-BR" sz="1100" b="1" i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9EA2C46-3BE6-4F3F-A0A1-EFF677DF1435}" type="datetimeFigureOut">
              <a:rPr lang="pl-PL"/>
              <a:pPr>
                <a:defRPr/>
              </a:pPr>
              <a:t>2014-09-17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0A7F59-4E9B-4E14-A4A0-377786CE4A72}" type="slidenum">
              <a:rPr lang="pl-PL"/>
              <a:pPr/>
              <a:t>‹nº›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2837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6153150"/>
            <a:ext cx="41783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424613"/>
            <a:ext cx="1801813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45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CFDD4-A4B4-4600-8644-E63F099A1731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9822C-B26F-40E1-85C4-CDA148538EA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8427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6A318-17AE-43B6-B1E7-4CA56F3FAB3C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AD0B9-32F9-4B46-80A7-D1EAA55EC929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355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E2964-4E02-4FCC-873F-066F0C6AE974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78848-8187-470F-8A8F-CB458714831B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76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1C0FE-30AC-47BA-885E-939A49B87CE6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0AE29-EEA8-4FF1-9877-B2357C2E25CB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505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70529-897A-42D8-834B-41B64C899ACC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18E0F-5817-4DC5-8F63-91F3DF4390E2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120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1548A-2152-4BDE-B1DA-4A7DF12066DE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AA1E-66C9-4F5F-A3FC-1D6E75FB77E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202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3D98A-F7A3-43E6-A0AD-1A95370EF2C5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FF1C3-6546-4991-AFA0-CB0C0C86D5A4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12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DF7CB-2DC8-4291-B591-A7EB645F7496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E69D7-0277-4330-8138-BC37CEBB22E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46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DAB7D-EB85-4F3A-BBE7-08C341568DE3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55DA3-4A01-4901-896B-BA0809765DF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73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DDE78-4081-4AB3-961E-7F209D09C186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96F7B8-0FAD-47F3-8CF7-6A318AF395F6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1835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l-PL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l-PL" smtClean="0"/>
              <a:t>Clique para editar o texto mestre</a:t>
            </a:r>
          </a:p>
          <a:p>
            <a:pPr lvl="1"/>
            <a:r>
              <a:rPr lang="pt-BR" altLang="pl-PL" smtClean="0"/>
              <a:t>Segundo nível</a:t>
            </a:r>
          </a:p>
          <a:p>
            <a:pPr lvl="2"/>
            <a:r>
              <a:rPr lang="pt-BR" altLang="pl-PL" smtClean="0"/>
              <a:t>Terceiro nível</a:t>
            </a:r>
          </a:p>
          <a:p>
            <a:pPr lvl="3"/>
            <a:r>
              <a:rPr lang="pt-BR" altLang="pl-PL" smtClean="0"/>
              <a:t>Quarto nível</a:t>
            </a:r>
          </a:p>
          <a:p>
            <a:pPr lvl="4"/>
            <a:r>
              <a:rPr lang="pt-BR" altLang="pl-PL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7E1875A-4201-46EB-99ED-A0A24297EDA8}" type="datetimeFigureOut">
              <a:rPr lang="pt-BR"/>
              <a:pPr>
                <a:defRPr/>
              </a:pPr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82D2BF0-364B-4590-9269-EFF9D7EF41FC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rodrigo.miranda@cgu.gov.b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exto 5"/>
          <p:cNvSpPr>
            <a:spLocks noGrp="1"/>
          </p:cNvSpPr>
          <p:nvPr>
            <p:ph type="body" idx="1"/>
          </p:nvPr>
        </p:nvSpPr>
        <p:spPr>
          <a:xfrm>
            <a:off x="1187450" y="3357563"/>
            <a:ext cx="7956550" cy="1439862"/>
          </a:xfrm>
        </p:spPr>
        <p:txBody>
          <a:bodyPr anchor="t"/>
          <a:lstStyle/>
          <a:p>
            <a:pPr eaLnBrk="1" hangingPunct="1">
              <a:lnSpc>
                <a:spcPct val="80000"/>
              </a:lnSpc>
            </a:pPr>
            <a:r>
              <a:rPr lang="en-US" altLang="pl-PL" sz="2800" dirty="0" smtClean="0">
                <a:solidFill>
                  <a:schemeClr val="tx1"/>
                </a:solidFill>
              </a:rPr>
              <a:t>The role of CGU in the Ministry of Finance</a:t>
            </a:r>
            <a:endParaRPr lang="en-US" altLang="pl-PL" sz="2800" b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altLang="pl-PL" sz="2400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pl-PL" sz="2400" i="1" dirty="0" smtClean="0">
                <a:solidFill>
                  <a:schemeClr val="tx1"/>
                </a:solidFill>
              </a:rPr>
              <a:t>Rodrigo </a:t>
            </a:r>
            <a:r>
              <a:rPr lang="en-US" altLang="pl-PL" sz="2400" i="1" dirty="0" err="1" smtClean="0">
                <a:solidFill>
                  <a:schemeClr val="tx1"/>
                </a:solidFill>
              </a:rPr>
              <a:t>Fontenelle</a:t>
            </a:r>
            <a:endParaRPr lang="en-US" altLang="pl-PL" sz="2400" i="1" dirty="0" smtClean="0">
              <a:solidFill>
                <a:schemeClr val="tx1"/>
              </a:solidFill>
            </a:endParaRPr>
          </a:p>
        </p:txBody>
      </p:sp>
      <p:pic>
        <p:nvPicPr>
          <p:cNvPr id="3075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363" y="5589588"/>
            <a:ext cx="5473700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549275"/>
            <a:ext cx="7885112" cy="225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5957888"/>
            <a:ext cx="229235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168012806"/>
              </p:ext>
            </p:extLst>
          </p:nvPr>
        </p:nvGraphicFramePr>
        <p:xfrm>
          <a:off x="1261445" y="1387062"/>
          <a:ext cx="6840760" cy="462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tângulo 4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en-US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Control Levels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331640" y="6011996"/>
            <a:ext cx="1595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j-lt"/>
              </a:rPr>
              <a:t>Source: Author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Modern</a:t>
            </a: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Auditing</a:t>
            </a: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sz="32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Practices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Fluxograma: Processo 4"/>
          <p:cNvSpPr/>
          <p:nvPr/>
        </p:nvSpPr>
        <p:spPr bwMode="auto">
          <a:xfrm>
            <a:off x="1016897" y="1988840"/>
            <a:ext cx="2265319" cy="822540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RISKS/RISKS MANAGEMENT</a:t>
            </a:r>
          </a:p>
        </p:txBody>
      </p:sp>
      <p:sp>
        <p:nvSpPr>
          <p:cNvPr id="6" name="Fluxograma: Processo 5"/>
          <p:cNvSpPr/>
          <p:nvPr/>
        </p:nvSpPr>
        <p:spPr bwMode="auto">
          <a:xfrm>
            <a:off x="3851920" y="1982625"/>
            <a:ext cx="2153878" cy="822540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CONTROLS</a:t>
            </a:r>
          </a:p>
        </p:txBody>
      </p:sp>
      <p:sp>
        <p:nvSpPr>
          <p:cNvPr id="7" name="Fluxograma: Processo 6"/>
          <p:cNvSpPr/>
          <p:nvPr/>
        </p:nvSpPr>
        <p:spPr bwMode="auto">
          <a:xfrm>
            <a:off x="6588224" y="1932058"/>
            <a:ext cx="2232248" cy="936104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STRATEGIC GOALS</a:t>
            </a:r>
          </a:p>
        </p:txBody>
      </p:sp>
      <p:sp>
        <p:nvSpPr>
          <p:cNvPr id="8" name="Fluxograma: Processo 7"/>
          <p:cNvSpPr/>
          <p:nvPr/>
        </p:nvSpPr>
        <p:spPr bwMode="auto">
          <a:xfrm>
            <a:off x="1016897" y="3967655"/>
            <a:ext cx="4988901" cy="936104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ASSESSMENT/AUDIT</a:t>
            </a:r>
          </a:p>
        </p:txBody>
      </p:sp>
      <p:sp>
        <p:nvSpPr>
          <p:cNvPr id="9" name="Seta para cima 8"/>
          <p:cNvSpPr/>
          <p:nvPr/>
        </p:nvSpPr>
        <p:spPr bwMode="auto">
          <a:xfrm>
            <a:off x="1691680" y="2833563"/>
            <a:ext cx="648072" cy="1099493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0" name="Seta para cima 9"/>
          <p:cNvSpPr/>
          <p:nvPr/>
        </p:nvSpPr>
        <p:spPr bwMode="auto">
          <a:xfrm>
            <a:off x="4604823" y="2811380"/>
            <a:ext cx="648072" cy="111503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1" name="Seta para a direita 10"/>
          <p:cNvSpPr/>
          <p:nvPr/>
        </p:nvSpPr>
        <p:spPr bwMode="auto">
          <a:xfrm>
            <a:off x="3282216" y="2191367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2" name="Seta para a direita 11"/>
          <p:cNvSpPr/>
          <p:nvPr/>
        </p:nvSpPr>
        <p:spPr bwMode="auto">
          <a:xfrm>
            <a:off x="6005798" y="2197582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3" name="Fluxograma: Processo 12"/>
          <p:cNvSpPr/>
          <p:nvPr/>
        </p:nvSpPr>
        <p:spPr bwMode="auto">
          <a:xfrm>
            <a:off x="6588224" y="3501008"/>
            <a:ext cx="2232248" cy="1224136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pt-B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GOOD</a:t>
            </a:r>
            <a:r>
              <a:rPr kumimoji="0" lang="pt-BR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Lucida Sans Unicode" pitchFamily="34" charset="0"/>
                <a:cs typeface="Lucida Sans Unicode" pitchFamily="34" charset="0"/>
              </a:rPr>
              <a:t> QUALITY SERVICES TO SOCIETY</a:t>
            </a:r>
            <a:endParaRPr kumimoji="0" lang="pt-BR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4" name="Seta para baixo 13"/>
          <p:cNvSpPr/>
          <p:nvPr/>
        </p:nvSpPr>
        <p:spPr bwMode="auto">
          <a:xfrm>
            <a:off x="7524328" y="2913853"/>
            <a:ext cx="509058" cy="515147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1115616" y="5589240"/>
            <a:ext cx="2634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>
                <a:latin typeface="+mj-lt"/>
              </a:rPr>
              <a:t>Source</a:t>
            </a:r>
            <a:r>
              <a:rPr lang="pt-BR" dirty="0" smtClean="0">
                <a:latin typeface="+mj-lt"/>
              </a:rPr>
              <a:t>: </a:t>
            </a:r>
            <a:r>
              <a:rPr lang="pt-BR" dirty="0" err="1" smtClean="0">
                <a:latin typeface="+mj-lt"/>
              </a:rPr>
              <a:t>Intosai</a:t>
            </a:r>
            <a:r>
              <a:rPr lang="pt-BR" dirty="0" smtClean="0">
                <a:latin typeface="+mj-lt"/>
              </a:rPr>
              <a:t> / GAO / IIA</a:t>
            </a: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90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Processo 1"/>
          <p:cNvSpPr/>
          <p:nvPr/>
        </p:nvSpPr>
        <p:spPr bwMode="auto">
          <a:xfrm>
            <a:off x="1016897" y="1988839"/>
            <a:ext cx="2265319" cy="1152129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Organization does NOT MANAGE</a:t>
            </a:r>
            <a:r>
              <a:rPr kumimoji="0" lang="en-US" sz="2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 Risks</a:t>
            </a:r>
            <a:endParaRPr kumimoji="0" lang="en-US" sz="2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Fluxograma: Processo 2"/>
          <p:cNvSpPr/>
          <p:nvPr/>
        </p:nvSpPr>
        <p:spPr bwMode="auto">
          <a:xfrm>
            <a:off x="3879800" y="1700808"/>
            <a:ext cx="4220592" cy="1584176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</a:t>
            </a: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Promote</a:t>
            </a:r>
            <a:endParaRPr lang="en-US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</a:pPr>
            <a:endParaRPr lang="en-US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Support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eta para a direita 3"/>
          <p:cNvSpPr/>
          <p:nvPr/>
        </p:nvSpPr>
        <p:spPr bwMode="auto">
          <a:xfrm>
            <a:off x="3282216" y="2255710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5" name="Fluxograma: Processo 4"/>
          <p:cNvSpPr/>
          <p:nvPr/>
        </p:nvSpPr>
        <p:spPr bwMode="auto">
          <a:xfrm>
            <a:off x="1002127" y="4005065"/>
            <a:ext cx="2232248" cy="1008112"/>
          </a:xfrm>
          <a:prstGeom prst="flowChartProcess">
            <a:avLst/>
          </a:prstGeom>
          <a:solidFill>
            <a:schemeClr val="tx2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Organization MANAGE Risks</a:t>
            </a:r>
          </a:p>
        </p:txBody>
      </p:sp>
      <p:sp>
        <p:nvSpPr>
          <p:cNvPr id="6" name="Fluxograma: Processo 5"/>
          <p:cNvSpPr/>
          <p:nvPr/>
        </p:nvSpPr>
        <p:spPr bwMode="auto">
          <a:xfrm>
            <a:off x="3851919" y="3710423"/>
            <a:ext cx="4248473" cy="1662793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Assess</a:t>
            </a: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Tx/>
              <a:buChar char="-"/>
              <a:tabLst/>
            </a:pPr>
            <a:endParaRPr lang="en-US" sz="2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R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lang="en-US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* Use as input </a:t>
            </a:r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for Audit Planning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Seta para a direita 6"/>
          <p:cNvSpPr/>
          <p:nvPr/>
        </p:nvSpPr>
        <p:spPr bwMode="auto">
          <a:xfrm>
            <a:off x="3234375" y="4197926"/>
            <a:ext cx="569703" cy="405055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pt-B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en-US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Possible Scenarios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115616" y="5589240"/>
            <a:ext cx="23587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err="1" smtClean="0">
                <a:latin typeface="+mj-lt"/>
              </a:rPr>
              <a:t>Source</a:t>
            </a:r>
            <a:r>
              <a:rPr lang="pt-BR" sz="1600" dirty="0" smtClean="0">
                <a:latin typeface="+mj-lt"/>
              </a:rPr>
              <a:t>: </a:t>
            </a:r>
            <a:r>
              <a:rPr lang="pt-BR" sz="1600" dirty="0" err="1" smtClean="0">
                <a:latin typeface="+mj-lt"/>
              </a:rPr>
              <a:t>Intosai</a:t>
            </a:r>
            <a:r>
              <a:rPr lang="pt-BR" sz="1600" dirty="0" smtClean="0">
                <a:latin typeface="+mj-lt"/>
              </a:rPr>
              <a:t> / GAO / IIA</a:t>
            </a:r>
            <a:endParaRPr lang="pt-B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1554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157033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en-US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Way of Action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52940178"/>
              </p:ext>
            </p:extLst>
          </p:nvPr>
        </p:nvGraphicFramePr>
        <p:xfrm>
          <a:off x="1691680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624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3342954"/>
              </p:ext>
            </p:extLst>
          </p:nvPr>
        </p:nvGraphicFramePr>
        <p:xfrm>
          <a:off x="1331639" y="1556792"/>
          <a:ext cx="6941663" cy="4534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ângulo 6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Risk</a:t>
            </a: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Matrix - </a:t>
            </a:r>
            <a:r>
              <a:rPr lang="pt-BR" sz="3200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Example</a:t>
            </a:r>
            <a:endParaRPr lang="pt-BR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68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48112" y="760488"/>
            <a:ext cx="7165294" cy="6265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Aft>
                <a:spcPct val="35000"/>
              </a:spcAft>
            </a:pPr>
            <a:r>
              <a:rPr lang="pt-BR" sz="3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CGU MISSION</a:t>
            </a:r>
            <a:endParaRPr lang="pt-BR" sz="32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Arredondar Retângulo em um Canto Diagonal 4"/>
          <p:cNvSpPr/>
          <p:nvPr/>
        </p:nvSpPr>
        <p:spPr>
          <a:xfrm>
            <a:off x="1907704" y="2348880"/>
            <a:ext cx="6120680" cy="2952328"/>
          </a:xfrm>
          <a:prstGeom prst="round2Diag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Prevent and fight against corruption and </a:t>
            </a:r>
            <a:r>
              <a:rPr lang="en-US" sz="2800" b="1" dirty="0">
                <a:solidFill>
                  <a:schemeClr val="tx1"/>
                </a:solidFill>
              </a:rPr>
              <a:t>improve the government practices</a:t>
            </a:r>
            <a:r>
              <a:rPr lang="en-US" sz="2800" dirty="0"/>
              <a:t>, </a:t>
            </a:r>
            <a:r>
              <a:rPr lang="en-US" sz="2800" dirty="0" smtClean="0"/>
              <a:t>strengthening </a:t>
            </a:r>
            <a:r>
              <a:rPr lang="en-US" sz="2800" b="1" dirty="0">
                <a:solidFill>
                  <a:schemeClr val="tx1"/>
                </a:solidFill>
              </a:rPr>
              <a:t>internal </a:t>
            </a:r>
            <a:r>
              <a:rPr lang="en-US" sz="2800" b="1" dirty="0" smtClean="0">
                <a:solidFill>
                  <a:schemeClr val="tx1"/>
                </a:solidFill>
              </a:rPr>
              <a:t>control </a:t>
            </a:r>
            <a:r>
              <a:rPr lang="en-US" sz="2800" dirty="0"/>
              <a:t>mechanisms and </a:t>
            </a:r>
            <a:r>
              <a:rPr lang="en-US" sz="2800" dirty="0" smtClean="0"/>
              <a:t>enhancing </a:t>
            </a:r>
            <a:r>
              <a:rPr lang="en-US" sz="2800" dirty="0"/>
              <a:t>transparency, ethics and social control.</a:t>
            </a:r>
            <a:r>
              <a:rPr lang="pt-BR" sz="2800" dirty="0" smtClean="0"/>
              <a:t>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5236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2382560"/>
            <a:ext cx="67687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Rodrigo Fontenelle</a:t>
            </a: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Coordinator-General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DEFAZII </a:t>
            </a:r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/ DE / SFC / 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CGU</a:t>
            </a: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buFont typeface="Arial" charset="0"/>
              <a:buNone/>
              <a:defRPr/>
            </a:pPr>
            <a:r>
              <a:rPr lang="pt-BR" sz="2400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rodrigo.miranda@cgu.gov.br</a:t>
            </a:r>
            <a:r>
              <a:rPr lang="pt-BR" sz="2400" b="1" dirty="0">
                <a:solidFill>
                  <a:srgbClr val="006699"/>
                </a:solidFill>
                <a:latin typeface="Times New Roman" pitchFamily="18" charset="0"/>
                <a:cs typeface="Times New Roman" pitchFamily="18" charset="0"/>
              </a:rPr>
              <a:t> – 2020.7223</a:t>
            </a:r>
          </a:p>
        </p:txBody>
      </p:sp>
    </p:spTree>
    <p:extLst>
      <p:ext uri="{BB962C8B-B14F-4D97-AF65-F5344CB8AC3E}">
        <p14:creationId xmlns:p14="http://schemas.microsoft.com/office/powerpoint/2010/main" val="133222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3602</TotalTime>
  <Words>175</Words>
  <Application>Microsoft Office PowerPoint</Application>
  <PresentationFormat>Apresentação na tela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Controladoria-Geral da União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Gabriela de Alencar Araripe Pereira</dc:creator>
  <cp:lastModifiedBy>Rodrigo Fontenelle de Araujo Miranda</cp:lastModifiedBy>
  <cp:revision>173</cp:revision>
  <dcterms:created xsi:type="dcterms:W3CDTF">2014-07-23T21:24:08Z</dcterms:created>
  <dcterms:modified xsi:type="dcterms:W3CDTF">2014-09-17T13:50:14Z</dcterms:modified>
</cp:coreProperties>
</file>