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4" r:id="rId3"/>
    <p:sldId id="259" r:id="rId4"/>
    <p:sldId id="256" r:id="rId5"/>
    <p:sldId id="261" r:id="rId6"/>
    <p:sldId id="260" r:id="rId7"/>
    <p:sldId id="262" r:id="rId8"/>
    <p:sldId id="263" r:id="rId9"/>
    <p:sldId id="264" r:id="rId10"/>
    <p:sldId id="282" r:id="rId11"/>
    <p:sldId id="271" r:id="rId12"/>
    <p:sldId id="265" r:id="rId13"/>
    <p:sldId id="266" r:id="rId14"/>
    <p:sldId id="283" r:id="rId15"/>
    <p:sldId id="269" r:id="rId16"/>
    <p:sldId id="270" r:id="rId17"/>
    <p:sldId id="272" r:id="rId18"/>
    <p:sldId id="275" r:id="rId19"/>
    <p:sldId id="274" r:id="rId20"/>
    <p:sldId id="277" r:id="rId21"/>
    <p:sldId id="278" r:id="rId22"/>
    <p:sldId id="280" r:id="rId23"/>
    <p:sldId id="281" r:id="rId24"/>
    <p:sldId id="279" r:id="rId25"/>
    <p:sldId id="258" r:id="rId26"/>
  </p:sldIdLst>
  <p:sldSz cx="9144000" cy="6858000" type="screen4x3"/>
  <p:notesSz cx="6669088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182C80"/>
    <a:srgbClr val="130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94676" autoAdjust="0"/>
  </p:normalViewPr>
  <p:slideViewPr>
    <p:cSldViewPr showGuides="1">
      <p:cViewPr>
        <p:scale>
          <a:sx n="100" d="100"/>
          <a:sy n="100" d="100"/>
        </p:scale>
        <p:origin x="-25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lIns="90461" tIns="45229" rIns="90461" bIns="4522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5300"/>
          </a:xfrm>
          <a:prstGeom prst="rect">
            <a:avLst/>
          </a:prstGeom>
        </p:spPr>
        <p:txBody>
          <a:bodyPr vert="horz" lIns="90461" tIns="45229" rIns="90461" bIns="45229" rtlCol="0"/>
          <a:lstStyle>
            <a:lvl1pPr algn="r">
              <a:defRPr sz="1200"/>
            </a:lvl1pPr>
          </a:lstStyle>
          <a:p>
            <a:pPr>
              <a:defRPr/>
            </a:pPr>
            <a:fld id="{687536A0-2F00-4B6C-BC77-D4E17D64F877}" type="datetimeFigureOut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5300"/>
          </a:xfrm>
          <a:prstGeom prst="rect">
            <a:avLst/>
          </a:prstGeom>
        </p:spPr>
        <p:txBody>
          <a:bodyPr vert="horz" lIns="90461" tIns="45229" rIns="90461" bIns="4522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5300"/>
          </a:xfrm>
          <a:prstGeom prst="rect">
            <a:avLst/>
          </a:prstGeom>
        </p:spPr>
        <p:txBody>
          <a:bodyPr vert="horz" lIns="90461" tIns="45229" rIns="90461" bIns="45229" rtlCol="0" anchor="b"/>
          <a:lstStyle>
            <a:lvl1pPr algn="r">
              <a:defRPr sz="1200"/>
            </a:lvl1pPr>
          </a:lstStyle>
          <a:p>
            <a:pPr>
              <a:defRPr/>
            </a:pPr>
            <a:fld id="{90807C50-D69D-45B5-BB6E-2C2923A7EB3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080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wrap="square" lIns="90461" tIns="45229" rIns="90461" bIns="452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5300"/>
          </a:xfrm>
          <a:prstGeom prst="rect">
            <a:avLst/>
          </a:prstGeom>
        </p:spPr>
        <p:txBody>
          <a:bodyPr vert="horz" wrap="square" lIns="90461" tIns="45229" rIns="90461" bIns="452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152201-B3D7-4607-887E-69B33C72A197}" type="datetimeFigureOut">
              <a:rPr lang="en-GB" altLang="en-US"/>
              <a:pPr>
                <a:defRPr/>
              </a:pPr>
              <a:t>18/09/2014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61" tIns="45229" rIns="90461" bIns="4522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3288"/>
            <a:ext cx="5335588" cy="4468812"/>
          </a:xfrm>
          <a:prstGeom prst="rect">
            <a:avLst/>
          </a:prstGeom>
        </p:spPr>
        <p:txBody>
          <a:bodyPr vert="horz" wrap="square" lIns="90461" tIns="45229" rIns="90461" bIns="452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5300"/>
          </a:xfrm>
          <a:prstGeom prst="rect">
            <a:avLst/>
          </a:prstGeom>
        </p:spPr>
        <p:txBody>
          <a:bodyPr vert="horz" wrap="square" lIns="90461" tIns="45229" rIns="90461" bIns="452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5300"/>
          </a:xfrm>
          <a:prstGeom prst="rect">
            <a:avLst/>
          </a:prstGeom>
        </p:spPr>
        <p:txBody>
          <a:bodyPr vert="horz" wrap="square" lIns="90461" tIns="45229" rIns="90461" bIns="452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7559BE-4344-490C-8E3C-709D6A86BA5C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795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15BED4-F5AF-44E2-A0AA-22E920F0D7C1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153150"/>
            <a:ext cx="417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411913"/>
            <a:ext cx="1933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77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2DDE-80C1-4CCC-86F5-9EDF70CB942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435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F826-54ED-413C-A0F1-C18764A013D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979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9AEF-6700-49EA-A838-A83B44F4FF81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59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FA8E-B679-4F1D-BE5E-7EC10272827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1490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BE8E-E1A9-4C6A-8356-3424CFF6F8E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792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F333-F96A-41CA-B925-878029835D9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4548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D001-B2D3-467A-8C26-CF5BEF7F3BE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624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842F-CD5B-4D1F-BD6F-5EFED9F36D0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6773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7C8A-113D-4288-B4BD-9413B1A07FE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2191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B3FC-D094-4AE6-99BD-C6DB31423FF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6252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3411-AFFD-40EC-BBA4-2374BEB9500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989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241A3C-20CF-4F7A-8A65-67F27D6E4A4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pic/lib/newsletters/PICNewsNo5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pic/lib/book/compendium/HTML/index.html" TargetMode="External"/><Relationship Id="rId2" Type="http://schemas.openxmlformats.org/officeDocument/2006/relationships/hyperlink" Target="http://ec.europa.eu/budget/pic/compendium/index_en.cf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hyperlink" Target="mailto:Robert.Gielisse@ec.europa.eu" TargetMode="External"/><Relationship Id="rId4" Type="http://schemas.openxmlformats.org/officeDocument/2006/relationships/hyperlink" Target="http://ec.europa.eu/budget/pic/conference/index_en.cf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exto 5"/>
          <p:cNvSpPr>
            <a:spLocks noGrp="1"/>
          </p:cNvSpPr>
          <p:nvPr>
            <p:ph type="body" idx="1"/>
          </p:nvPr>
        </p:nvSpPr>
        <p:spPr>
          <a:xfrm>
            <a:off x="611188" y="2997200"/>
            <a:ext cx="8424862" cy="2447925"/>
          </a:xfrm>
        </p:spPr>
        <p:txBody>
          <a:bodyPr anchor="t"/>
          <a:lstStyle/>
          <a:p>
            <a:pPr eaLnBrk="1" hangingPunct="1"/>
            <a:r>
              <a:rPr lang="pt-BR" altLang="en-US" sz="2800" b="1" smtClean="0">
                <a:solidFill>
                  <a:srgbClr val="182C80"/>
                </a:solidFill>
              </a:rPr>
              <a:t>Controle Interno Governamental na União Europeia</a:t>
            </a:r>
          </a:p>
          <a:p>
            <a:pPr eaLnBrk="1" hangingPunct="1"/>
            <a:endParaRPr lang="pt-BR" altLang="en-US" i="1" smtClean="0">
              <a:solidFill>
                <a:srgbClr val="898989"/>
              </a:solidFill>
            </a:endParaRPr>
          </a:p>
          <a:p>
            <a:pPr eaLnBrk="1" hangingPunct="1"/>
            <a:r>
              <a:rPr lang="pt-BR" altLang="en-US" sz="2400" b="1" i="1" smtClean="0">
                <a:solidFill>
                  <a:srgbClr val="898989"/>
                </a:solidFill>
              </a:rPr>
              <a:t>Robert Gielisse, CIA, CGAP</a:t>
            </a:r>
          </a:p>
          <a:p>
            <a:pPr eaLnBrk="1" hangingPunct="1"/>
            <a:r>
              <a:rPr lang="pt-BR" altLang="en-US" i="1" smtClean="0">
                <a:solidFill>
                  <a:srgbClr val="898989"/>
                </a:solidFill>
              </a:rPr>
              <a:t>Comissão Europeia</a:t>
            </a:r>
          </a:p>
          <a:p>
            <a:pPr eaLnBrk="1" hangingPunct="1"/>
            <a:r>
              <a:rPr lang="en-GB" altLang="en-US" i="1" smtClean="0">
                <a:solidFill>
                  <a:srgbClr val="898989"/>
                </a:solidFill>
              </a:rPr>
              <a:t>Conselheiro Chefe, DG Orçamento</a:t>
            </a:r>
          </a:p>
          <a:p>
            <a:pPr eaLnBrk="1" hangingPunct="1"/>
            <a:r>
              <a:rPr lang="en-GB" altLang="en-US" i="1" smtClean="0">
                <a:solidFill>
                  <a:srgbClr val="898989"/>
                </a:solidFill>
              </a:rPr>
              <a:t>Responsável por PIC </a:t>
            </a:r>
            <a:r>
              <a:rPr lang="en-GB" altLang="en-US" sz="1600" i="1" smtClean="0">
                <a:solidFill>
                  <a:srgbClr val="898989"/>
                </a:solidFill>
              </a:rPr>
              <a:t>(Controle Interno Público)</a:t>
            </a:r>
            <a:r>
              <a:rPr lang="en-GB" altLang="en-US" i="1" smtClean="0">
                <a:solidFill>
                  <a:srgbClr val="898989"/>
                </a:solidFill>
              </a:rPr>
              <a:t> e PIFC </a:t>
            </a:r>
            <a:r>
              <a:rPr lang="en-GB" altLang="en-US" sz="1600" i="1" smtClean="0">
                <a:solidFill>
                  <a:srgbClr val="898989"/>
                </a:solidFill>
              </a:rPr>
              <a:t>(Controle Financeiro Interno Público)</a:t>
            </a:r>
            <a:endParaRPr lang="en-GB" altLang="en-US" i="1" smtClean="0">
              <a:solidFill>
                <a:srgbClr val="898989"/>
              </a:solidFill>
            </a:endParaRPr>
          </a:p>
        </p:txBody>
      </p:sp>
      <p:pic>
        <p:nvPicPr>
          <p:cNvPr id="409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589588"/>
            <a:ext cx="5473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788511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5959475"/>
            <a:ext cx="22939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993062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10. </a:t>
            </a:r>
            <a:r>
              <a:rPr lang="pt-BR" sz="2800" b="1" dirty="0" smtClean="0">
                <a:solidFill>
                  <a:srgbClr val="182C80"/>
                </a:solidFill>
                <a:latin typeface="+mj-lt"/>
              </a:rPr>
              <a:t>Diferenças nos ambientes de CI em toda a UE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484313"/>
            <a:ext cx="75612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Os regimes de prestação de contas variam</a:t>
            </a:r>
            <a:endParaRPr lang="en-GB" altLang="en-US" sz="2400" dirty="0" smtClean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centralizado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departamental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agências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entidades (independentes)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Varia</a:t>
            </a:r>
            <a:r>
              <a:rPr lang="pt-BR" altLang="en-US" sz="24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en-US" sz="2400" dirty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de gestão e orçamentos baseados em 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insumos e </a:t>
            </a:r>
            <a:r>
              <a:rPr lang="pt-BR" altLang="en-US" sz="2400" dirty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baseados em saídas</a:t>
            </a:r>
            <a:endParaRPr lang="en-GB" altLang="en-US" sz="2400" dirty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Divididos entre responsabilidades políticas e executivas, não em todos os países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Sistemas de Auditoria Interna não cobrem todas as partes do setor público e nem todas as partes da mesma forma. Cobertura do governo central varia de país a país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11. </a:t>
            </a:r>
            <a:r>
              <a:rPr lang="pt-BR" sz="2800" b="1" dirty="0" smtClean="0">
                <a:solidFill>
                  <a:srgbClr val="182C80"/>
                </a:solidFill>
                <a:latin typeface="+mj-lt"/>
              </a:rPr>
              <a:t>Prestação de contas gerencial em toda a UE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700213"/>
            <a:ext cx="75612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Sistemas de gestão e prestação de contas variam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Foco na realização dos objetivos organizacionais e na eficiente, econômica e eficaz utilização de recursos públicos (orientada para saídas - resultados)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GB" altLang="en-US" sz="22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Foco na conformidade com as regras e disposições legais e/ou administrativas (orientada </a:t>
            </a:r>
            <a:r>
              <a:rPr lang="pt-BR" altLang="en-US" sz="220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por insumos)</a:t>
            </a:r>
            <a:endParaRPr lang="en-GB" altLang="en-US" sz="22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12. A </a:t>
            </a:r>
            <a:r>
              <a:rPr lang="en-GB" sz="2800" b="1" dirty="0" err="1" smtClean="0">
                <a:solidFill>
                  <a:srgbClr val="182C80"/>
                </a:solidFill>
                <a:latin typeface="+mj-lt"/>
              </a:rPr>
              <a:t>dimensão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rgbClr val="182C80"/>
                </a:solidFill>
                <a:latin typeface="+mj-lt"/>
              </a:rPr>
              <a:t>europeia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773238"/>
            <a:ext cx="75612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Controle </a:t>
            </a:r>
            <a:r>
              <a:rPr lang="en-GB" altLang="en-US" sz="2400" b="1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Financeiro</a:t>
            </a:r>
            <a:r>
              <a:rPr lang="en-GB" altLang="en-US" sz="2400" b="1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Interno</a:t>
            </a:r>
            <a:r>
              <a:rPr lang="en-GB" altLang="en-US" sz="2400" b="1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Público</a:t>
            </a:r>
            <a:r>
              <a:rPr lang="en-GB" altLang="en-US" sz="2400" b="1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(PIFC </a:t>
            </a:r>
            <a:r>
              <a:rPr lang="en-GB" altLang="en-US" sz="2400" b="1" dirty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– Public Internal Financial </a:t>
            </a:r>
            <a:r>
              <a:rPr lang="en-GB" altLang="en-US" sz="2400" b="1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Control)</a:t>
            </a:r>
            <a:endParaRPr lang="en-GB" altLang="en-US" sz="2400" b="1" dirty="0">
              <a:solidFill>
                <a:srgbClr val="130D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um modelo de Controle Interno para o setor público que os países candidatos devem adotar para cumprir as condições/referências de controle do Capítulo 32 ‘Controle Financeiro’ das negociações de adesão da UE</a:t>
            </a:r>
            <a:endParaRPr lang="en-GB" altLang="en-US" sz="2400" dirty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Controle </a:t>
            </a:r>
            <a:r>
              <a:rPr lang="en-GB" altLang="en-US" sz="2400" b="1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Interno</a:t>
            </a:r>
            <a:r>
              <a:rPr lang="en-GB" altLang="en-US" sz="2400" b="1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b="1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Público</a:t>
            </a:r>
            <a:r>
              <a:rPr lang="en-GB" altLang="en-US" sz="2400" b="1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(PIC – Public Internal Control)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é um denominador comum para uma variedade de sistemas de Controle Interno operados no setor público da UE-28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985125" cy="9366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13. PIFC </a:t>
            </a:r>
            <a:r>
              <a:rPr lang="en-GB" sz="2800" b="1" dirty="0">
                <a:solidFill>
                  <a:srgbClr val="182C80"/>
                </a:solidFill>
                <a:latin typeface="+mj-lt"/>
              </a:rPr>
              <a:t>– </a:t>
            </a:r>
            <a:r>
              <a:rPr lang="en-GB" sz="2800" b="1" dirty="0" err="1">
                <a:solidFill>
                  <a:srgbClr val="182C80"/>
                </a:solidFill>
                <a:latin typeface="+mj-lt"/>
              </a:rPr>
              <a:t>Modelo</a:t>
            </a:r>
            <a:r>
              <a:rPr lang="en-GB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en-GB" sz="2800" b="1" dirty="0" err="1">
                <a:solidFill>
                  <a:srgbClr val="182C80"/>
                </a:solidFill>
                <a:latin typeface="+mj-lt"/>
              </a:rPr>
              <a:t>Europeu</a:t>
            </a:r>
            <a:r>
              <a:rPr lang="en-GB" sz="2800" b="1" dirty="0">
                <a:solidFill>
                  <a:srgbClr val="182C80"/>
                </a:solidFill>
                <a:latin typeface="+mj-lt"/>
              </a:rPr>
              <a:t> </a:t>
            </a:r>
            <a:r>
              <a:rPr lang="pt-BR" sz="2800" b="1" dirty="0">
                <a:solidFill>
                  <a:srgbClr val="182C80"/>
                </a:solidFill>
                <a:latin typeface="+mj-lt"/>
              </a:rPr>
              <a:t>de Controle Interno no Setor Público</a:t>
            </a: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484313"/>
            <a:ext cx="75612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87550"/>
            <a:ext cx="8266113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2053878"/>
            <a:ext cx="6184553" cy="1231106"/>
          </a:xfrm>
          <a:prstGeom prst="rect">
            <a:avLst/>
          </a:prstGeom>
          <a:solidFill>
            <a:schemeClr val="bg1"/>
          </a:solidFill>
        </p:spPr>
        <p:txBody>
          <a:bodyPr numCol="2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3333CC"/>
                </a:solidFill>
              </a:rPr>
              <a:t>Controle Interno</a:t>
            </a:r>
            <a:endParaRPr lang="pt-BR" b="1" dirty="0">
              <a:solidFill>
                <a:srgbClr val="3333CC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rgbClr val="3333CC"/>
                </a:solidFill>
              </a:rPr>
              <a:t>Modelo COSO ERM adaptado para Setor Público</a:t>
            </a:r>
          </a:p>
          <a:p>
            <a:pPr algn="ctr">
              <a:defRPr/>
            </a:pPr>
            <a:endParaRPr lang="pt-BR" dirty="0">
              <a:solidFill>
                <a:srgbClr val="33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3333CC"/>
                </a:solidFill>
              </a:rPr>
              <a:t>responsabilização descentralizada da gestão para a administração da organização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3369766"/>
            <a:ext cx="6324253" cy="1015663"/>
          </a:xfrm>
          <a:prstGeom prst="rect">
            <a:avLst/>
          </a:prstGeom>
          <a:solidFill>
            <a:schemeClr val="bg1"/>
          </a:solidFill>
        </p:spPr>
        <p:txBody>
          <a:bodyPr numCol="2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B050"/>
                </a:solidFill>
              </a:rPr>
              <a:t>Auditoria Interna</a:t>
            </a:r>
            <a:endParaRPr lang="pt-BR" b="1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rgbClr val="00B050"/>
                </a:solidFill>
              </a:rPr>
              <a:t>Baseada nos padrões do IPPF</a:t>
            </a:r>
          </a:p>
          <a:p>
            <a:pPr algn="ctr">
              <a:defRPr/>
            </a:pPr>
            <a:endParaRPr lang="pt-BR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B050"/>
                </a:solidFill>
              </a:rPr>
              <a:t>Aconselhamento e consultoria funcionalmente independentes.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39752" y="4437112"/>
            <a:ext cx="6184553" cy="1107996"/>
          </a:xfrm>
          <a:prstGeom prst="rect">
            <a:avLst/>
          </a:prstGeom>
          <a:solidFill>
            <a:schemeClr val="bg1"/>
          </a:solidFill>
        </p:spPr>
        <p:txBody>
          <a:bodyPr numCol="2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FF0000"/>
                </a:solidFill>
              </a:rPr>
              <a:t>Unidade de Harmonização Central</a:t>
            </a:r>
            <a:endParaRPr lang="pt-BR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Força motriz da reforma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Inovação europeia única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339975" y="3213100"/>
            <a:ext cx="6324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352675" y="2008188"/>
            <a:ext cx="632301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352675" y="4365625"/>
            <a:ext cx="632301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352675" y="5940425"/>
            <a:ext cx="632301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675688" y="1987550"/>
            <a:ext cx="0" cy="396081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339975" y="5732463"/>
            <a:ext cx="6324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2339975" y="5516563"/>
            <a:ext cx="6324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765175"/>
            <a:ext cx="8593137" cy="576263"/>
          </a:xfrm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rgbClr val="182C80"/>
                </a:solidFill>
                <a:cs typeface="Arial" charset="0"/>
              </a:rPr>
              <a:t>14. PIFC - 5 camadas de defesa do recurso público</a:t>
            </a:r>
            <a:endParaRPr lang="en-GB" altLang="en-US" sz="4000" smtClean="0">
              <a:solidFill>
                <a:srgbClr val="0000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1450"/>
            <a:ext cx="8229600" cy="4525963"/>
          </a:xfrm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17412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72213"/>
            <a:ext cx="40513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 smtClean="0">
                <a:solidFill>
                  <a:srgbClr val="000000"/>
                </a:solidFill>
                <a:latin typeface="Arial" charset="0"/>
              </a:rPr>
              <a:t>Fonte: European Commission, DG Budget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7535863" y="1830388"/>
            <a:ext cx="1295400" cy="410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5735638" y="1830388"/>
            <a:ext cx="1295400" cy="410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3935413" y="1830388"/>
            <a:ext cx="1295400" cy="410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2135188" y="1830388"/>
            <a:ext cx="1295400" cy="410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334963" y="1830388"/>
            <a:ext cx="1295400" cy="410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8" name="Line 46"/>
          <p:cNvSpPr>
            <a:spLocks noChangeShapeType="1"/>
          </p:cNvSpPr>
          <p:nvPr/>
        </p:nvSpPr>
        <p:spPr bwMode="auto">
          <a:xfrm>
            <a:off x="1908175" y="1844675"/>
            <a:ext cx="0" cy="410368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9" name="Line 47"/>
          <p:cNvSpPr>
            <a:spLocks noChangeShapeType="1"/>
          </p:cNvSpPr>
          <p:nvPr/>
        </p:nvSpPr>
        <p:spPr bwMode="auto">
          <a:xfrm>
            <a:off x="3708400" y="1844675"/>
            <a:ext cx="0" cy="410368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0" name="Line 48"/>
          <p:cNvSpPr>
            <a:spLocks noChangeShapeType="1"/>
          </p:cNvSpPr>
          <p:nvPr/>
        </p:nvSpPr>
        <p:spPr bwMode="auto">
          <a:xfrm>
            <a:off x="5508625" y="1844675"/>
            <a:ext cx="0" cy="410368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1" name="Line 49"/>
          <p:cNvSpPr>
            <a:spLocks noChangeShapeType="1"/>
          </p:cNvSpPr>
          <p:nvPr/>
        </p:nvSpPr>
        <p:spPr bwMode="auto">
          <a:xfrm>
            <a:off x="7308850" y="1844675"/>
            <a:ext cx="0" cy="410368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2" name="Text Box 50"/>
          <p:cNvSpPr txBox="1">
            <a:spLocks noChangeArrowheads="1"/>
          </p:cNvSpPr>
          <p:nvPr/>
        </p:nvSpPr>
        <p:spPr bwMode="auto">
          <a:xfrm>
            <a:off x="550863" y="2046288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3" name="Text Box 51"/>
          <p:cNvSpPr txBox="1">
            <a:spLocks noChangeArrowheads="1"/>
          </p:cNvSpPr>
          <p:nvPr/>
        </p:nvSpPr>
        <p:spPr bwMode="auto">
          <a:xfrm>
            <a:off x="334963" y="2046288"/>
            <a:ext cx="1295400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charset="0"/>
              </a:rPr>
              <a:t>Camada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300">
                <a:solidFill>
                  <a:srgbClr val="000000"/>
                </a:solidFill>
                <a:latin typeface="Arial" charset="0"/>
              </a:rPr>
              <a:t>Sistemas de gestão financeira e de controle</a:t>
            </a:r>
            <a:endParaRPr lang="en-GB" alt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4" name="Text Box 53"/>
          <p:cNvSpPr txBox="1">
            <a:spLocks noChangeArrowheads="1"/>
          </p:cNvSpPr>
          <p:nvPr/>
        </p:nvSpPr>
        <p:spPr bwMode="auto">
          <a:xfrm>
            <a:off x="2135188" y="2046288"/>
            <a:ext cx="1295400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charset="0"/>
              </a:rPr>
              <a:t>Camada 2</a:t>
            </a:r>
            <a:endParaRPr lang="en-GB" altLang="en-US" sz="16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300">
                <a:solidFill>
                  <a:srgbClr val="000000"/>
                </a:solidFill>
                <a:latin typeface="Arial" charset="0"/>
              </a:rPr>
              <a:t>Auditoria Interna</a:t>
            </a:r>
          </a:p>
        </p:txBody>
      </p:sp>
      <p:sp>
        <p:nvSpPr>
          <p:cNvPr id="17425" name="Text Box 54"/>
          <p:cNvSpPr txBox="1">
            <a:spLocks noChangeArrowheads="1"/>
          </p:cNvSpPr>
          <p:nvPr/>
        </p:nvSpPr>
        <p:spPr bwMode="auto">
          <a:xfrm>
            <a:off x="7535863" y="2046288"/>
            <a:ext cx="1295400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charset="0"/>
              </a:rPr>
              <a:t>Camada 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300">
                <a:solidFill>
                  <a:srgbClr val="000000"/>
                </a:solidFill>
                <a:latin typeface="Arial" charset="0"/>
              </a:rPr>
              <a:t>Legislativo Nacional</a:t>
            </a:r>
          </a:p>
        </p:txBody>
      </p:sp>
      <p:sp>
        <p:nvSpPr>
          <p:cNvPr id="17426" name="Text Box 55"/>
          <p:cNvSpPr txBox="1">
            <a:spLocks noChangeArrowheads="1"/>
          </p:cNvSpPr>
          <p:nvPr/>
        </p:nvSpPr>
        <p:spPr bwMode="auto">
          <a:xfrm>
            <a:off x="5735638" y="2046288"/>
            <a:ext cx="1295400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charset="0"/>
              </a:rPr>
              <a:t>Camada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300">
                <a:solidFill>
                  <a:srgbClr val="000000"/>
                </a:solidFill>
                <a:latin typeface="Arial" charset="0"/>
              </a:rPr>
              <a:t>Unidade de Auditoria Estatal</a:t>
            </a:r>
          </a:p>
        </p:txBody>
      </p:sp>
      <p:sp>
        <p:nvSpPr>
          <p:cNvPr id="17427" name="Text Box 56"/>
          <p:cNvSpPr txBox="1">
            <a:spLocks noChangeArrowheads="1"/>
          </p:cNvSpPr>
          <p:nvPr/>
        </p:nvSpPr>
        <p:spPr bwMode="auto">
          <a:xfrm>
            <a:off x="3935413" y="2046288"/>
            <a:ext cx="1357312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charset="0"/>
              </a:rPr>
              <a:t>Camada3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300">
                <a:solidFill>
                  <a:srgbClr val="000000"/>
                </a:solidFill>
                <a:latin typeface="Arial" charset="0"/>
              </a:rPr>
              <a:t>Fiscalização centralizada do orçamento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1300">
                <a:solidFill>
                  <a:srgbClr val="000000"/>
                </a:solidFill>
                <a:latin typeface="Arial" charset="0"/>
              </a:rPr>
              <a:t>(função conduzida por denúncias para investigar casos de fraude e irregularidade grave)</a:t>
            </a:r>
            <a:endParaRPr lang="en-GB" altLang="en-US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8" name="Text Box 57"/>
          <p:cNvSpPr txBox="1">
            <a:spLocks noChangeArrowheads="1"/>
          </p:cNvSpPr>
          <p:nvPr/>
        </p:nvSpPr>
        <p:spPr bwMode="auto">
          <a:xfrm>
            <a:off x="468313" y="1484313"/>
            <a:ext cx="2808287" cy="2905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300" b="1">
                <a:solidFill>
                  <a:srgbClr val="000000"/>
                </a:solidFill>
                <a:latin typeface="Arial" charset="0"/>
              </a:rPr>
              <a:t>Entidade - ampla</a:t>
            </a:r>
          </a:p>
        </p:txBody>
      </p:sp>
      <p:sp>
        <p:nvSpPr>
          <p:cNvPr id="17429" name="Text Box 58"/>
          <p:cNvSpPr txBox="1">
            <a:spLocks noChangeArrowheads="1"/>
          </p:cNvSpPr>
          <p:nvPr/>
        </p:nvSpPr>
        <p:spPr bwMode="auto">
          <a:xfrm>
            <a:off x="3995738" y="1484313"/>
            <a:ext cx="1152525" cy="2905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300" b="1">
                <a:solidFill>
                  <a:srgbClr val="000000"/>
                </a:solidFill>
                <a:latin typeface="Arial" charset="0"/>
              </a:rPr>
              <a:t>Gov - ampla</a:t>
            </a:r>
          </a:p>
        </p:txBody>
      </p:sp>
      <p:sp>
        <p:nvSpPr>
          <p:cNvPr id="17430" name="Text Box 59"/>
          <p:cNvSpPr txBox="1">
            <a:spLocks noChangeArrowheads="1"/>
          </p:cNvSpPr>
          <p:nvPr/>
        </p:nvSpPr>
        <p:spPr bwMode="auto">
          <a:xfrm>
            <a:off x="5867400" y="1484313"/>
            <a:ext cx="2808288" cy="2905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300" b="1">
                <a:solidFill>
                  <a:srgbClr val="000000"/>
                </a:solidFill>
                <a:latin typeface="Arial" charset="0"/>
              </a:rPr>
              <a:t>Nacional</a:t>
            </a:r>
          </a:p>
        </p:txBody>
      </p:sp>
      <p:sp>
        <p:nvSpPr>
          <p:cNvPr id="17431" name="Text Box 60"/>
          <p:cNvSpPr txBox="1">
            <a:spLocks noChangeArrowheads="1"/>
          </p:cNvSpPr>
          <p:nvPr/>
        </p:nvSpPr>
        <p:spPr bwMode="auto">
          <a:xfrm>
            <a:off x="334963" y="5934075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32" name="Text Box 62"/>
          <p:cNvSpPr txBox="1">
            <a:spLocks noChangeArrowheads="1"/>
          </p:cNvSpPr>
          <p:nvPr/>
        </p:nvSpPr>
        <p:spPr bwMode="auto">
          <a:xfrm>
            <a:off x="468313" y="5300663"/>
            <a:ext cx="2808287" cy="3460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Arial" charset="0"/>
              </a:rPr>
              <a:t>CHU e</a:t>
            </a:r>
            <a:r>
              <a:rPr lang="en-GB" altLang="en-US" sz="1600">
                <a:solidFill>
                  <a:srgbClr val="000000"/>
                </a:solidFill>
                <a:latin typeface="Arial" charset="0"/>
              </a:rPr>
              <a:t> Comitê de Auditoria</a:t>
            </a:r>
          </a:p>
        </p:txBody>
      </p:sp>
      <p:sp>
        <p:nvSpPr>
          <p:cNvPr id="17433" name="Text Box 63"/>
          <p:cNvSpPr txBox="1">
            <a:spLocks noChangeArrowheads="1"/>
          </p:cNvSpPr>
          <p:nvPr/>
        </p:nvSpPr>
        <p:spPr bwMode="auto">
          <a:xfrm>
            <a:off x="468313" y="5661025"/>
            <a:ext cx="2808287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charset="0"/>
              </a:rPr>
              <a:t>Conselho PIFC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15. PIFC </a:t>
            </a:r>
            <a:r>
              <a:rPr lang="en-GB" sz="2800" b="1" dirty="0">
                <a:solidFill>
                  <a:srgbClr val="182C80"/>
                </a:solidFill>
                <a:latin typeface="+mj-lt"/>
              </a:rPr>
              <a:t>- </a:t>
            </a:r>
            <a:r>
              <a:rPr lang="en-GB" altLang="en-US" sz="2800" b="1" dirty="0">
                <a:solidFill>
                  <a:srgbClr val="182C80"/>
                </a:solidFill>
                <a:cs typeface="Arial" charset="0"/>
              </a:rPr>
              <a:t>5 </a:t>
            </a:r>
            <a:r>
              <a:rPr lang="en-GB" altLang="en-US" sz="2800" b="1" dirty="0" err="1">
                <a:solidFill>
                  <a:srgbClr val="182C80"/>
                </a:solidFill>
                <a:cs typeface="Arial" charset="0"/>
              </a:rPr>
              <a:t>camadas</a:t>
            </a:r>
            <a:r>
              <a:rPr lang="en-GB" altLang="en-US" sz="2800" b="1" dirty="0">
                <a:solidFill>
                  <a:srgbClr val="182C80"/>
                </a:solidFill>
                <a:cs typeface="Arial" charset="0"/>
              </a:rPr>
              <a:t> de </a:t>
            </a:r>
            <a:r>
              <a:rPr lang="en-GB" altLang="en-US" sz="2800" b="1" dirty="0" err="1">
                <a:solidFill>
                  <a:srgbClr val="182C80"/>
                </a:solidFill>
                <a:cs typeface="Arial" charset="0"/>
              </a:rPr>
              <a:t>defesa</a:t>
            </a:r>
            <a:r>
              <a:rPr lang="en-GB" altLang="en-US" sz="2800" b="1" dirty="0">
                <a:solidFill>
                  <a:srgbClr val="182C80"/>
                </a:solidFill>
                <a:cs typeface="Arial" charset="0"/>
              </a:rPr>
              <a:t> do </a:t>
            </a:r>
            <a:r>
              <a:rPr lang="en-GB" altLang="en-US" sz="2800" b="1" dirty="0" err="1">
                <a:solidFill>
                  <a:srgbClr val="182C80"/>
                </a:solidFill>
                <a:cs typeface="Arial" charset="0"/>
              </a:rPr>
              <a:t>recurso</a:t>
            </a:r>
            <a:r>
              <a:rPr lang="en-GB" altLang="en-US" sz="2800" b="1" dirty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en-US" sz="2800" b="1" dirty="0" err="1">
                <a:solidFill>
                  <a:srgbClr val="182C80"/>
                </a:solidFill>
                <a:cs typeface="Arial" charset="0"/>
              </a:rPr>
              <a:t>público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773238"/>
            <a:ext cx="77041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t-BR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Estas 5 camadas são complementares</a:t>
            </a:r>
            <a:r>
              <a:rPr lang="en-GB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FMC:  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descentralizada </a:t>
            </a:r>
            <a:r>
              <a:rPr lang="pt-BR" altLang="en-US" sz="2400" i="1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ex</a:t>
            </a:r>
            <a:r>
              <a:rPr lang="pt-BR" altLang="en-US" sz="24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ante 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 </a:t>
            </a:r>
            <a:r>
              <a:rPr lang="pt-BR" altLang="en-US" sz="2400" i="1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ex</a:t>
            </a:r>
            <a:r>
              <a:rPr lang="pt-BR" altLang="en-US" sz="24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post 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sob responsabilidade gerencial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AI:  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para avaliar a economia, eficiência e eficácia; para fornecer uma garantia razoável de adequação do ambiente de CI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(FMC)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Fiscalização: 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para descobrir casos de fraude, mas não </a:t>
            </a:r>
            <a:r>
              <a:rPr lang="pt-BR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pró-ativa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(!)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AE: 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para supervisionar o funcionamento do CI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Legislativo</a:t>
            </a:r>
            <a:r>
              <a:rPr lang="en-GB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para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responsabilizar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o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Executivo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16. </a:t>
            </a:r>
            <a:r>
              <a:rPr lang="en-GB" sz="2600" b="1" dirty="0" smtClean="0">
                <a:solidFill>
                  <a:srgbClr val="182C80"/>
                </a:solidFill>
                <a:latin typeface="+mj-lt"/>
              </a:rPr>
              <a:t>PIC </a:t>
            </a:r>
            <a:r>
              <a:rPr lang="pt-BR" sz="2600" b="1" dirty="0" smtClean="0">
                <a:solidFill>
                  <a:srgbClr val="182C80"/>
                </a:solidFill>
                <a:latin typeface="+mj-lt"/>
              </a:rPr>
              <a:t>é um tema importante nos Estados-Membros</a:t>
            </a:r>
            <a:endParaRPr lang="pt-BR" sz="26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700213"/>
            <a:ext cx="75612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Controle interno é agora amplamente utilizado e parte integrante de todos os sistemas de governança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As partes interessadas </a:t>
            </a:r>
            <a:r>
              <a:rPr lang="pt-BR" altLang="en-US" sz="24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pt-BR" altLang="en-US" sz="2400" i="1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stakeholders</a:t>
            </a:r>
            <a:r>
              <a:rPr lang="pt-BR" altLang="en-US" sz="24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)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estão exigindo transparência, responsabilização e resultados de melhor qualidade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Recentes reformas e profissionalismo crescente demonstram o caráter dinâmico do Controle Interno Público (PIC);  CI nos diferentes Estados-Membros ainda está em transição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Reformas focam em simplificar e tornar mais eficiente a estrutura existente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17. </a:t>
            </a:r>
            <a:r>
              <a:rPr lang="pt-BR" sz="2800" b="1" dirty="0" smtClean="0">
                <a:solidFill>
                  <a:srgbClr val="182C80"/>
                </a:solidFill>
                <a:latin typeface="+mj-lt"/>
              </a:rPr>
              <a:t>Evoluções recentes do CI na UE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700213"/>
            <a:ext cx="75612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Maior atenção aos objetivos e gestão de desempenho; para riscos e governança como um todo;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Mandato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legal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claramente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definido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para Controle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Interno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Mandatos e descrições de tarefas mais claras para controle e auditoria interna (e fiscalização financeira)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Profissionalismo da Auditoria Interna (regimes de certificação)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Tipo de contratos (</a:t>
            </a:r>
            <a:r>
              <a:rPr lang="pt-BR" altLang="en-US" sz="2400" dirty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de auditoria de asseguração a auditoria de desempenho 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 consultoria)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981075"/>
            <a:ext cx="7545387" cy="436563"/>
          </a:xfrm>
        </p:spPr>
        <p:txBody>
          <a:bodyPr/>
          <a:lstStyle/>
          <a:p>
            <a:pPr algn="l">
              <a:defRPr/>
            </a:pPr>
            <a:r>
              <a:rPr lang="en-GB" altLang="en-US" sz="28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800" b="1" dirty="0" smtClean="0">
                <a:solidFill>
                  <a:srgbClr val="18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800" b="1" dirty="0" smtClean="0">
                <a:solidFill>
                  <a:srgbClr val="182C80"/>
                </a:solidFill>
              </a:rPr>
              <a:t>18. </a:t>
            </a:r>
            <a:r>
              <a:rPr lang="en-GB" altLang="en-US" sz="2800" b="1" dirty="0" err="1" smtClean="0">
                <a:solidFill>
                  <a:srgbClr val="182C80"/>
                </a:solidFill>
              </a:rPr>
              <a:t>Acontecimentos</a:t>
            </a:r>
            <a:r>
              <a:rPr lang="en-GB" altLang="en-US" sz="2800" b="1" dirty="0" smtClean="0">
                <a:solidFill>
                  <a:srgbClr val="182C80"/>
                </a:solidFill>
              </a:rPr>
              <a:t> 2009-2012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79863" y="1992313"/>
            <a:ext cx="4048125" cy="3529012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000" smtClean="0">
                <a:solidFill>
                  <a:srgbClr val="182C80"/>
                </a:solidFill>
              </a:rPr>
              <a:t>Conferência PIFC em 2009 </a:t>
            </a:r>
          </a:p>
          <a:p>
            <a:pPr>
              <a:buFontTx/>
              <a:buNone/>
            </a:pPr>
            <a:endParaRPr lang="en-GB" altLang="en-US" sz="2000" smtClean="0">
              <a:solidFill>
                <a:srgbClr val="182C80"/>
              </a:solidFill>
            </a:endParaRPr>
          </a:p>
          <a:p>
            <a:pPr>
              <a:buFontTx/>
              <a:buNone/>
            </a:pPr>
            <a:r>
              <a:rPr lang="en-GB" altLang="en-US" sz="2000" smtClean="0">
                <a:solidFill>
                  <a:srgbClr val="182C80"/>
                </a:solidFill>
              </a:rPr>
              <a:t>Questionário estruturado</a:t>
            </a:r>
          </a:p>
          <a:p>
            <a:pPr>
              <a:buFontTx/>
              <a:buNone/>
            </a:pPr>
            <a:endParaRPr lang="en-GB" altLang="en-US" sz="2000" smtClean="0">
              <a:solidFill>
                <a:srgbClr val="182C80"/>
              </a:solidFill>
            </a:endParaRPr>
          </a:p>
          <a:p>
            <a:pPr>
              <a:buFontTx/>
              <a:buNone/>
            </a:pPr>
            <a:r>
              <a:rPr lang="en-GB" altLang="en-US" sz="2000" smtClean="0">
                <a:solidFill>
                  <a:srgbClr val="182C80"/>
                </a:solidFill>
              </a:rPr>
              <a:t>1º Compêndio</a:t>
            </a:r>
          </a:p>
          <a:p>
            <a:pPr>
              <a:buFontTx/>
              <a:buNone/>
            </a:pPr>
            <a:endParaRPr lang="en-GB" altLang="en-US" sz="2000" smtClean="0">
              <a:solidFill>
                <a:srgbClr val="182C80"/>
              </a:solidFill>
            </a:endParaRPr>
          </a:p>
          <a:p>
            <a:pPr>
              <a:buFontTx/>
              <a:buNone/>
            </a:pPr>
            <a:r>
              <a:rPr lang="en-GB" altLang="en-US" sz="2000" smtClean="0">
                <a:solidFill>
                  <a:srgbClr val="182C80"/>
                </a:solidFill>
              </a:rPr>
              <a:t>Conferência PIC 2012</a:t>
            </a:r>
          </a:p>
          <a:p>
            <a:endParaRPr lang="en-GB" altLang="en-US" sz="2000" smtClean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1686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5724525" y="2997200"/>
            <a:ext cx="215900" cy="287338"/>
          </a:xfrm>
          <a:prstGeom prst="downArrow">
            <a:avLst>
              <a:gd name="adj1" fmla="val 50000"/>
              <a:gd name="adj2" fmla="val 3327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5580063" y="292417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Verdana" pitchFamily="34" charset="0"/>
              <a:ea typeface="ＭＳ Ｐゴシック" pitchFamily="-1" charset="-128"/>
            </a:endParaRPr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4738688" y="2398713"/>
            <a:ext cx="144462" cy="360362"/>
          </a:xfrm>
          <a:prstGeom prst="downArrow">
            <a:avLst>
              <a:gd name="adj1" fmla="val 50000"/>
              <a:gd name="adj2" fmla="val 6236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 rot="5400000">
            <a:off x="4716463" y="4618037"/>
            <a:ext cx="395288" cy="2524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16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14" y="0"/>
                </a:moveTo>
                <a:lnTo>
                  <a:pt x="15428" y="7200"/>
                </a:lnTo>
                <a:lnTo>
                  <a:pt x="18514" y="7200"/>
                </a:lnTo>
                <a:lnTo>
                  <a:pt x="18514" y="216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8514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092700" y="4640263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3333CC"/>
                </a:solidFill>
                <a:latin typeface="Verdana" pitchFamily="34" charset="0"/>
                <a:ea typeface="ＭＳ Ｐゴシック" pitchFamily="-1" charset="-128"/>
              </a:rPr>
              <a:t>produto</a:t>
            </a:r>
          </a:p>
        </p:txBody>
      </p:sp>
      <p:sp>
        <p:nvSpPr>
          <p:cNvPr id="21514" name="AutoShape 14"/>
          <p:cNvSpPr>
            <a:spLocks noChangeArrowheads="1"/>
          </p:cNvSpPr>
          <p:nvPr/>
        </p:nvSpPr>
        <p:spPr bwMode="auto">
          <a:xfrm>
            <a:off x="5570538" y="4968875"/>
            <a:ext cx="144462" cy="360363"/>
          </a:xfrm>
          <a:prstGeom prst="downArrow">
            <a:avLst>
              <a:gd name="adj1" fmla="val 50000"/>
              <a:gd name="adj2" fmla="val 6236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4140200" y="5329238"/>
            <a:ext cx="4752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2000">
                <a:solidFill>
                  <a:srgbClr val="130D67"/>
                </a:solidFill>
                <a:latin typeface="Verdana" pitchFamily="34" charset="0"/>
                <a:ea typeface="ＭＳ Ｐゴシック" pitchFamily="-1" charset="-128"/>
              </a:rPr>
              <a:t>Grupo de trabalho para implantar a Rede 'permanente' UE 27</a:t>
            </a:r>
            <a:endParaRPr lang="en-GB" altLang="en-US" sz="2000">
              <a:solidFill>
                <a:srgbClr val="130D67"/>
              </a:solidFill>
              <a:latin typeface="Verdana" pitchFamily="34" charset="0"/>
              <a:ea typeface="ＭＳ Ｐゴシック" pitchFamily="-1" charset="-128"/>
            </a:endParaRPr>
          </a:p>
        </p:txBody>
      </p:sp>
      <p:sp>
        <p:nvSpPr>
          <p:cNvPr id="21516" name="AutoShape 16"/>
          <p:cNvSpPr>
            <a:spLocks noChangeArrowheads="1"/>
          </p:cNvSpPr>
          <p:nvPr/>
        </p:nvSpPr>
        <p:spPr bwMode="auto">
          <a:xfrm>
            <a:off x="4762500" y="3122613"/>
            <a:ext cx="144463" cy="360362"/>
          </a:xfrm>
          <a:prstGeom prst="downArrow">
            <a:avLst>
              <a:gd name="adj1" fmla="val 50000"/>
              <a:gd name="adj2" fmla="val 6236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7" name="AutoShape 17"/>
          <p:cNvSpPr>
            <a:spLocks noChangeArrowheads="1"/>
          </p:cNvSpPr>
          <p:nvPr/>
        </p:nvSpPr>
        <p:spPr bwMode="auto">
          <a:xfrm>
            <a:off x="4770438" y="3825875"/>
            <a:ext cx="144462" cy="360363"/>
          </a:xfrm>
          <a:prstGeom prst="downArrow">
            <a:avLst>
              <a:gd name="adj1" fmla="val 50000"/>
              <a:gd name="adj2" fmla="val 6236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19. </a:t>
            </a:r>
            <a:r>
              <a:rPr lang="pt-BR" sz="2800" b="1" dirty="0" smtClean="0">
                <a:solidFill>
                  <a:srgbClr val="182C80"/>
                </a:solidFill>
                <a:latin typeface="+mj-lt"/>
              </a:rPr>
              <a:t>O que faz a Comissão Europeia em parceria com os Estados-Membros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2133600"/>
            <a:ext cx="75612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8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Compêndio</a:t>
            </a:r>
            <a:r>
              <a:rPr lang="en-GB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lang="en-GB" altLang="en-US" sz="28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iniciantes</a:t>
            </a:r>
            <a:endParaRPr lang="en-GB" altLang="en-US" sz="28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8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Gerencia</a:t>
            </a:r>
            <a:r>
              <a:rPr lang="en-GB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a </a:t>
            </a:r>
            <a:r>
              <a:rPr lang="en-GB" altLang="en-US" sz="28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Rede</a:t>
            </a:r>
            <a:r>
              <a:rPr lang="en-GB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PIC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Gerencia o Grupo de Trabalho do PIC</a:t>
            </a:r>
            <a:endParaRPr lang="en-GB" altLang="en-US" sz="28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8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Co-organiza</a:t>
            </a:r>
            <a:r>
              <a:rPr lang="pt-BR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conferências com os Estados-Membros</a:t>
            </a:r>
            <a:r>
              <a:rPr lang="en-GB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Contribui para Artigos para discussão</a:t>
            </a:r>
            <a:r>
              <a:rPr lang="en-GB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Distribui</a:t>
            </a:r>
            <a:r>
              <a:rPr lang="en-GB" altLang="en-US" sz="2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8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Newsletters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exto 5"/>
          <p:cNvSpPr txBox="1">
            <a:spLocks/>
          </p:cNvSpPr>
          <p:nvPr/>
        </p:nvSpPr>
        <p:spPr bwMode="auto">
          <a:xfrm>
            <a:off x="611188" y="981075"/>
            <a:ext cx="66976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pt-BR" altLang="en-US" sz="2800" b="1">
                <a:solidFill>
                  <a:srgbClr val="182C80"/>
                </a:solidFill>
              </a:rPr>
              <a:t>2. Palestrante</a:t>
            </a:r>
            <a:endParaRPr lang="pt-BR" altLang="en-US" sz="2800" i="1">
              <a:solidFill>
                <a:srgbClr val="898989"/>
              </a:solidFill>
            </a:endParaRPr>
          </a:p>
        </p:txBody>
      </p:sp>
      <p:sp>
        <p:nvSpPr>
          <p:cNvPr id="5123" name="Espaço Reservado para Texto 5"/>
          <p:cNvSpPr txBox="1">
            <a:spLocks/>
          </p:cNvSpPr>
          <p:nvPr/>
        </p:nvSpPr>
        <p:spPr bwMode="auto">
          <a:xfrm>
            <a:off x="107950" y="2060575"/>
            <a:ext cx="87852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pt-BR" altLang="en-US" sz="2400" b="1">
                <a:solidFill>
                  <a:srgbClr val="182C80"/>
                </a:solidFill>
              </a:rPr>
              <a:t>	Robert GIELISSE </a:t>
            </a:r>
            <a:r>
              <a:rPr lang="pt-BR" altLang="en-US" sz="2400">
                <a:solidFill>
                  <a:srgbClr val="182C80"/>
                </a:solidFill>
              </a:rPr>
              <a:t>– Holandês</a:t>
            </a:r>
          </a:p>
          <a:p>
            <a:pPr eaLnBrk="1" hangingPunct="1">
              <a:buFont typeface="Arial" charset="0"/>
              <a:buNone/>
            </a:pPr>
            <a:endParaRPr lang="pt-BR" altLang="en-US" sz="2400">
              <a:solidFill>
                <a:srgbClr val="182C80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altLang="en-US" sz="2400">
                <a:solidFill>
                  <a:srgbClr val="182C80"/>
                </a:solidFill>
              </a:rPr>
              <a:t>Certificações IIA: CIA, CGAP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altLang="en-US" sz="2400">
                <a:solidFill>
                  <a:srgbClr val="182C80"/>
                </a:solidFill>
              </a:rPr>
              <a:t>Conselheiro Chefe, Chefe da Força-Tarefa CE PIC/PIFC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altLang="en-US" sz="2400">
                <a:solidFill>
                  <a:srgbClr val="182C80"/>
                </a:solidFill>
              </a:rPr>
              <a:t>Presidente da Rede PIC e Grupo de Trabalho EU28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altLang="en-US" sz="2400">
                <a:solidFill>
                  <a:srgbClr val="182C80"/>
                </a:solidFill>
              </a:rPr>
              <a:t>Na CE desde 1983, diversas posições de gerência desde 1993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altLang="en-US" sz="2400">
                <a:solidFill>
                  <a:srgbClr val="182C80"/>
                </a:solidFill>
              </a:rPr>
              <a:t>Administração Fiscal Holandesa 1978 – 1983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altLang="en-US" sz="2400">
                <a:solidFill>
                  <a:srgbClr val="182C80"/>
                </a:solidFill>
              </a:rPr>
              <a:t>Graduado em Economia e Direito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47663" y="63404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20. </a:t>
            </a:r>
            <a:r>
              <a:rPr lang="en-GB" sz="2800" b="1" dirty="0" err="1" smtClean="0">
                <a:solidFill>
                  <a:srgbClr val="182C80"/>
                </a:solidFill>
                <a:latin typeface="+mj-lt"/>
              </a:rPr>
              <a:t>Rede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 PIC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412875"/>
            <a:ext cx="75612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Parceria entre a Comissão Europeia e os Estados-membros aos quais a CE fornece coordenação e apoio logístico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Rede de Controle Interno e Auditoria Interna composta de especialistas do setor público de cada Estado-membro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Plataforma para compartilhamento de experiências e boas práticas quando da reengenharia ou, caso contrário, melhoraria de sistemas de governança do setor público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Formada na </a:t>
            </a:r>
            <a:r>
              <a:rPr lang="pt-BR" altLang="en-US" sz="2400" dirty="0" smtClean="0">
                <a:solidFill>
                  <a:srgbClr val="130D67"/>
                </a:solidFill>
                <a:cs typeface="Arial" panose="020B0604020202020204" pitchFamily="34" charset="0"/>
              </a:rPr>
              <a:t>conferência PIC de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fev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/2012 onde o 1º Compêndio sobre sistemas PIC em Estados-membros da UE foi apresentado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21. </a:t>
            </a:r>
            <a:r>
              <a:rPr lang="en-GB" sz="2800" b="1" dirty="0" err="1" smtClean="0">
                <a:solidFill>
                  <a:srgbClr val="182C80"/>
                </a:solidFill>
                <a:latin typeface="+mj-lt"/>
              </a:rPr>
              <a:t>Grupo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 de Trabalho PIC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63588" y="1844675"/>
            <a:ext cx="75612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Um grupo de trabalho do PIC coordenado e presidido pelo DG BUDG permite aos Estados-membros ditar os tópicos da Conferência PIC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DG BUDG coordena e preside as reuniões do GT e assegura o controle de qualidade dos produtos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Atuais membros: </a:t>
            </a:r>
            <a:r>
              <a:rPr lang="pt-BR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Bélgica, República Checa, Estónia, França, Hungria, os Países Baixos, Portugal e Reino Unido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(mandato da Áustria, Bulgária e Polônia terminou em maio de 2014)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22. </a:t>
            </a:r>
            <a:r>
              <a:rPr lang="en-GB" sz="2800" b="1" dirty="0" err="1" smtClean="0">
                <a:solidFill>
                  <a:srgbClr val="182C80"/>
                </a:solidFill>
                <a:latin typeface="+mj-lt"/>
              </a:rPr>
              <a:t>Grupo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 de Trabalho PIC 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63588" y="1700213"/>
            <a:ext cx="78406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As reuniões do grupo de trabalho já produziram 4 artigos para discussão. Os tópicos foram aprovados por todos os participantes na conferência da Rede PIC UE-28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São amplamente discutidos durante a Conferência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Otimizando o Controle Interno por meio do Gerenciamento de Desempenho</a:t>
            </a:r>
            <a:endParaRPr lang="en-GB" altLang="en-US" sz="2200" i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Melhoria contínua organizacional pela integração do Controle Interno no ciclo de gestão</a:t>
            </a:r>
            <a:endParaRPr lang="en-GB" altLang="en-US" sz="2200" i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Garantia de qualidade da Auditoria Interna</a:t>
            </a:r>
            <a:endParaRPr lang="en-GB" altLang="en-US" sz="2200" i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Papel dos Comitês de Auditoria para a Auditoria Interna do Setor </a:t>
            </a:r>
            <a:r>
              <a:rPr lang="pt-BR" altLang="en-US" sz="2200" i="1" dirty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pt-BR" altLang="en-US" sz="22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úblico</a:t>
            </a:r>
            <a:endParaRPr lang="en-GB" altLang="en-US" sz="2200" i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611188" y="1125538"/>
            <a:ext cx="7618412" cy="431800"/>
          </a:xfrm>
        </p:spPr>
        <p:txBody>
          <a:bodyPr/>
          <a:lstStyle/>
          <a:p>
            <a:pPr algn="l"/>
            <a:r>
              <a:rPr lang="pt-BR" altLang="en-US" sz="2800" b="1" smtClean="0">
                <a:solidFill>
                  <a:srgbClr val="182C80"/>
                </a:solidFill>
              </a:rPr>
              <a:t>23. Mantendo a Rede informada</a:t>
            </a:r>
            <a:br>
              <a:rPr lang="pt-BR" altLang="en-US" sz="2800" b="1" smtClean="0">
                <a:solidFill>
                  <a:srgbClr val="182C80"/>
                </a:solidFill>
              </a:rPr>
            </a:br>
            <a:endParaRPr lang="en-GB" altLang="en-US" sz="2800" b="1" smtClean="0">
              <a:solidFill>
                <a:srgbClr val="182C8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4294967295"/>
          </p:nvPr>
        </p:nvSpPr>
        <p:spPr>
          <a:xfrm>
            <a:off x="684213" y="2133600"/>
            <a:ext cx="3683000" cy="2590800"/>
          </a:xfrm>
        </p:spPr>
        <p:txBody>
          <a:bodyPr/>
          <a:lstStyle/>
          <a:p>
            <a:pPr marL="355600" lvl="1" indent="-355600">
              <a:buFont typeface="Wingdings" panose="05000000000000000000" pitchFamily="2" charset="2"/>
              <a:buChar char="Ø"/>
              <a:defRPr/>
            </a:pPr>
            <a:r>
              <a:rPr lang="en-GB" altLang="en-US" sz="2400" i="1" dirty="0" smtClean="0">
                <a:solidFill>
                  <a:srgbClr val="182C80"/>
                </a:solidFill>
              </a:rPr>
              <a:t>Newsletter</a:t>
            </a:r>
            <a:r>
              <a:rPr lang="en-GB" altLang="en-US" sz="2400" dirty="0" smtClean="0">
                <a:solidFill>
                  <a:srgbClr val="182C80"/>
                </a:solidFill>
              </a:rPr>
              <a:t> PIC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altLang="en-US" sz="2400" dirty="0" smtClean="0">
              <a:solidFill>
                <a:srgbClr val="182C80"/>
              </a:solidFill>
            </a:endParaRPr>
          </a:p>
          <a:p>
            <a:pPr marL="355600" lvl="1" indent="-355600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82C80"/>
                </a:solidFill>
              </a:rPr>
              <a:t>Uma edição após cada reunião do Grupo de Trabalho</a:t>
            </a:r>
            <a:endParaRPr lang="en-GB" altLang="en-US" sz="2400" dirty="0" smtClean="0">
              <a:solidFill>
                <a:srgbClr val="182C8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en-GB" altLang="en-US" dirty="0"/>
          </a:p>
          <a:p>
            <a:pPr marL="0" lvl="1" indent="0">
              <a:buFont typeface="Arial" charset="0"/>
              <a:buNone/>
              <a:defRPr/>
            </a:pPr>
            <a:endParaRPr lang="en-GB" altLang="en-US" sz="1800" dirty="0" smtClean="0"/>
          </a:p>
          <a:p>
            <a:pPr marL="355600" lvl="1" indent="-355600">
              <a:defRPr/>
            </a:pPr>
            <a:endParaRPr lang="en-GB" altLang="en-US" dirty="0" smtClean="0"/>
          </a:p>
          <a:p>
            <a:pPr marL="0" lvl="1" indent="0">
              <a:buFont typeface="Arial" charset="0"/>
              <a:buNone/>
              <a:defRPr/>
            </a:pPr>
            <a:endParaRPr lang="en-GB" altLang="en-US" dirty="0" smtClean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520825"/>
            <a:ext cx="29718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827088" y="5661025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3"/>
              </a:rPr>
              <a:t>http://ec.europa.eu/budget/pic/lib/newsletters/PICNewsNo5.pdf</a:t>
            </a:r>
            <a:r>
              <a:rPr lang="en-GB" altLang="en-US" sz="18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63938" y="1624013"/>
            <a:ext cx="5329237" cy="4478337"/>
          </a:xfrm>
        </p:spPr>
        <p:txBody>
          <a:bodyPr/>
          <a:lstStyle/>
          <a:p>
            <a:pPr>
              <a:buFontTx/>
              <a:buNone/>
              <a:defRPr/>
            </a:pPr>
            <a:endParaRPr lang="en-GB" altLang="en-US" sz="800" b="1" u="sng" dirty="0"/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u="sng" dirty="0" err="1" smtClean="0">
                <a:solidFill>
                  <a:srgbClr val="182C80"/>
                </a:solidFill>
              </a:rPr>
              <a:t>Compêndio</a:t>
            </a:r>
            <a:r>
              <a:rPr lang="en-GB" altLang="en-US" sz="2400" b="1" u="sng" dirty="0" smtClean="0">
                <a:solidFill>
                  <a:srgbClr val="182C80"/>
                </a:solidFill>
              </a:rPr>
              <a:t> (2</a:t>
            </a:r>
            <a:r>
              <a:rPr lang="en-GB" altLang="en-US" sz="2400" b="1" u="sng" baseline="30000" dirty="0">
                <a:solidFill>
                  <a:srgbClr val="182C80"/>
                </a:solidFill>
              </a:rPr>
              <a:t>a</a:t>
            </a:r>
            <a:r>
              <a:rPr lang="en-GB" altLang="en-US" sz="2400" b="1" u="sng" dirty="0" smtClean="0">
                <a:solidFill>
                  <a:srgbClr val="182C80"/>
                </a:solidFill>
              </a:rPr>
              <a:t> </a:t>
            </a:r>
            <a:r>
              <a:rPr lang="en-GB" altLang="en-US" sz="2400" b="1" u="sng" dirty="0" err="1" smtClean="0">
                <a:solidFill>
                  <a:srgbClr val="182C80"/>
                </a:solidFill>
              </a:rPr>
              <a:t>edição</a:t>
            </a:r>
            <a:r>
              <a:rPr lang="en-GB" altLang="en-US" sz="2400" b="1" u="sng" dirty="0" smtClean="0">
                <a:solidFill>
                  <a:srgbClr val="182C80"/>
                </a:solidFill>
              </a:rPr>
              <a:t> 2014)</a:t>
            </a:r>
            <a:endParaRPr lang="en-GB" altLang="en-US" sz="2400" b="1" u="sng" dirty="0">
              <a:solidFill>
                <a:srgbClr val="182C80"/>
              </a:solidFill>
            </a:endParaRPr>
          </a:p>
          <a:p>
            <a:pPr>
              <a:defRPr/>
            </a:pPr>
            <a:r>
              <a:rPr lang="en-GB" altLang="en-US" sz="1900" dirty="0">
                <a:solidFill>
                  <a:srgbClr val="182C80"/>
                </a:solidFill>
                <a:hlinkClick r:id="rId2"/>
              </a:rPr>
              <a:t>http://</a:t>
            </a:r>
            <a:r>
              <a:rPr lang="en-GB" altLang="en-US" sz="1900" dirty="0" smtClean="0">
                <a:solidFill>
                  <a:srgbClr val="182C80"/>
                </a:solidFill>
                <a:hlinkClick r:id="rId2"/>
              </a:rPr>
              <a:t>ec.europa.eu/budget/pic/compendium/index_en.cfm</a:t>
            </a:r>
            <a:r>
              <a:rPr lang="en-GB" altLang="en-US" sz="1900" dirty="0" smtClean="0">
                <a:solidFill>
                  <a:srgbClr val="182C80"/>
                </a:solidFill>
              </a:rPr>
              <a:t> </a:t>
            </a:r>
            <a:endParaRPr lang="en-GB" altLang="en-US" sz="1900" dirty="0">
              <a:solidFill>
                <a:srgbClr val="182C80"/>
              </a:solidFill>
            </a:endParaRPr>
          </a:p>
          <a:p>
            <a:pPr>
              <a:defRPr/>
            </a:pPr>
            <a:r>
              <a:rPr lang="en-GB" altLang="en-US" sz="1900" dirty="0" smtClean="0">
                <a:solidFill>
                  <a:srgbClr val="182C80"/>
                </a:solidFill>
                <a:hlinkClick r:id="rId3"/>
              </a:rPr>
              <a:t>http</a:t>
            </a:r>
            <a:r>
              <a:rPr lang="en-GB" altLang="en-US" sz="1900" dirty="0">
                <a:solidFill>
                  <a:srgbClr val="182C80"/>
                </a:solidFill>
                <a:hlinkClick r:id="rId3"/>
              </a:rPr>
              <a:t>://</a:t>
            </a:r>
            <a:r>
              <a:rPr lang="en-GB" altLang="en-US" sz="1900" dirty="0" smtClean="0">
                <a:solidFill>
                  <a:srgbClr val="182C80"/>
                </a:solidFill>
                <a:hlinkClick r:id="rId3"/>
              </a:rPr>
              <a:t>ec.europa.eu/budget/pic/lib/book/compendium/HTML/index.html</a:t>
            </a:r>
            <a:r>
              <a:rPr lang="en-GB" altLang="en-US" sz="1900" dirty="0" smtClean="0">
                <a:solidFill>
                  <a:srgbClr val="182C80"/>
                </a:solidFill>
              </a:rPr>
              <a:t> </a:t>
            </a:r>
            <a:endParaRPr lang="en-GB" altLang="en-US" sz="1900" dirty="0">
              <a:solidFill>
                <a:srgbClr val="182C80"/>
              </a:solidFill>
            </a:endParaRPr>
          </a:p>
          <a:p>
            <a:pPr>
              <a:defRPr/>
            </a:pPr>
            <a:endParaRPr lang="en-GB" altLang="en-US" sz="1900" dirty="0">
              <a:solidFill>
                <a:srgbClr val="182C8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u="sng" dirty="0" err="1" smtClean="0">
                <a:solidFill>
                  <a:srgbClr val="182C80"/>
                </a:solidFill>
              </a:rPr>
              <a:t>Conferência</a:t>
            </a:r>
            <a:r>
              <a:rPr lang="en-GB" altLang="en-US" sz="2400" b="1" u="sng" dirty="0" smtClean="0">
                <a:solidFill>
                  <a:srgbClr val="182C80"/>
                </a:solidFill>
              </a:rPr>
              <a:t> PIC 2014</a:t>
            </a:r>
            <a:endParaRPr lang="en-GB" altLang="en-US" sz="2400" b="1" u="sng" dirty="0">
              <a:solidFill>
                <a:srgbClr val="182C80"/>
              </a:solidFill>
            </a:endParaRPr>
          </a:p>
          <a:p>
            <a:pPr>
              <a:defRPr/>
            </a:pPr>
            <a:r>
              <a:rPr lang="en-GB" altLang="en-US" sz="1900" dirty="0">
                <a:solidFill>
                  <a:srgbClr val="182C80"/>
                </a:solidFill>
                <a:hlinkClick r:id="rId4"/>
              </a:rPr>
              <a:t>http://</a:t>
            </a:r>
            <a:r>
              <a:rPr lang="en-GB" altLang="en-US" sz="1900" dirty="0" smtClean="0">
                <a:solidFill>
                  <a:srgbClr val="182C80"/>
                </a:solidFill>
                <a:hlinkClick r:id="rId4"/>
              </a:rPr>
              <a:t>ec.europa.eu/budget/pic/conference/index_en.cfm</a:t>
            </a:r>
            <a:endParaRPr lang="en-GB" altLang="en-US" sz="1900" dirty="0" smtClean="0">
              <a:solidFill>
                <a:srgbClr val="182C8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1900" b="1" u="sng" dirty="0" smtClean="0">
              <a:solidFill>
                <a:srgbClr val="182C8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u="sng" dirty="0" err="1" smtClean="0">
                <a:solidFill>
                  <a:srgbClr val="182C80"/>
                </a:solidFill>
              </a:rPr>
              <a:t>Contato</a:t>
            </a:r>
            <a:r>
              <a:rPr lang="en-GB" altLang="en-US" sz="2400" b="1" u="sng" dirty="0" smtClean="0">
                <a:solidFill>
                  <a:srgbClr val="182C80"/>
                </a:solidFill>
              </a:rPr>
              <a:t> </a:t>
            </a:r>
            <a:endParaRPr lang="en-GB" altLang="en-US" sz="2400" u="sng" dirty="0" smtClean="0">
              <a:solidFill>
                <a:srgbClr val="182C80"/>
              </a:solidFill>
              <a:hlinkClick r:id="rId5"/>
            </a:endParaRPr>
          </a:p>
          <a:p>
            <a:pPr>
              <a:defRPr/>
            </a:pPr>
            <a:r>
              <a:rPr lang="en-GB" altLang="en-US" sz="1900" dirty="0" smtClean="0">
                <a:solidFill>
                  <a:srgbClr val="182C80"/>
                </a:solidFill>
                <a:hlinkClick r:id="rId5"/>
              </a:rPr>
              <a:t>Robert.Gielisse@ec.europa.eu</a:t>
            </a:r>
            <a:endParaRPr lang="en-GB" altLang="en-US" sz="1900" dirty="0">
              <a:solidFill>
                <a:srgbClr val="182C80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3313113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213" y="898525"/>
            <a:ext cx="6048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182C80"/>
                </a:solidFill>
                <a:latin typeface="+mj-lt"/>
              </a:rPr>
              <a:t>24. </a:t>
            </a:r>
            <a:r>
              <a:rPr lang="en-GB" sz="2800" b="1" dirty="0" err="1">
                <a:solidFill>
                  <a:srgbClr val="182C80"/>
                </a:solidFill>
                <a:latin typeface="+mj-lt"/>
              </a:rPr>
              <a:t>Evoluções</a:t>
            </a:r>
            <a:r>
              <a:rPr lang="en-GB" sz="2800" b="1" dirty="0">
                <a:solidFill>
                  <a:srgbClr val="182C80"/>
                </a:solidFill>
                <a:latin typeface="+mj-lt"/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827088" y="4581525"/>
            <a:ext cx="6697662" cy="1439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tx1">
                    <a:tint val="75000"/>
                  </a:schemeClr>
                </a:solidFill>
              </a:rPr>
              <a:t>Robert </a:t>
            </a:r>
            <a:r>
              <a:rPr lang="pt-BR" sz="2400" b="1" i="1" dirty="0">
                <a:solidFill>
                  <a:schemeClr val="tx1">
                    <a:tint val="75000"/>
                  </a:schemeClr>
                </a:solidFill>
              </a:rPr>
              <a:t>Gielisse</a:t>
            </a:r>
            <a:r>
              <a:rPr lang="pt-BR" sz="2400" i="1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pt-BR" sz="2400" b="1" i="1" dirty="0">
                <a:solidFill>
                  <a:schemeClr val="tx1">
                    <a:tint val="75000"/>
                  </a:schemeClr>
                </a:solidFill>
              </a:rPr>
              <a:t>CIA, CGAP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i="1" dirty="0" smtClean="0">
                <a:solidFill>
                  <a:schemeClr val="tx1">
                    <a:tint val="75000"/>
                  </a:schemeClr>
                </a:solidFill>
              </a:rPr>
              <a:t>Conselheiro Chefe, DG BUDG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en-US" sz="2000" i="1" dirty="0" err="1">
                <a:solidFill>
                  <a:srgbClr val="898989"/>
                </a:solidFill>
              </a:rPr>
              <a:t>Responsável</a:t>
            </a:r>
            <a:r>
              <a:rPr lang="en-GB" altLang="en-US" sz="2000" i="1" dirty="0">
                <a:solidFill>
                  <a:srgbClr val="898989"/>
                </a:solidFill>
              </a:rPr>
              <a:t> </a:t>
            </a:r>
            <a:r>
              <a:rPr lang="en-GB" altLang="en-US" sz="2000" i="1" dirty="0" err="1">
                <a:solidFill>
                  <a:srgbClr val="898989"/>
                </a:solidFill>
              </a:rPr>
              <a:t>por</a:t>
            </a:r>
            <a:r>
              <a:rPr lang="en-GB" altLang="en-US" sz="2000" i="1" dirty="0">
                <a:solidFill>
                  <a:srgbClr val="898989"/>
                </a:solidFill>
              </a:rPr>
              <a:t> PIC e </a:t>
            </a:r>
            <a:r>
              <a:rPr lang="en-GB" altLang="en-US" sz="2000" i="1" dirty="0" smtClean="0">
                <a:solidFill>
                  <a:srgbClr val="898989"/>
                </a:solidFill>
              </a:rPr>
              <a:t>PIFC</a:t>
            </a:r>
            <a:endParaRPr lang="pt-BR" sz="2000" i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875" y="1989138"/>
            <a:ext cx="388778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182C80"/>
                </a:solidFill>
                <a:latin typeface="+mn-lt"/>
              </a:rPr>
              <a:t>Obrigado!</a:t>
            </a:r>
          </a:p>
          <a:p>
            <a:pPr algn="ctr">
              <a:defRPr/>
            </a:pPr>
            <a:endParaRPr lang="en-GB" sz="2800" b="1" dirty="0">
              <a:solidFill>
                <a:srgbClr val="182C80"/>
              </a:solidFill>
              <a:latin typeface="+mn-lt"/>
            </a:endParaRPr>
          </a:p>
          <a:p>
            <a:pPr algn="ctr">
              <a:defRPr/>
            </a:pPr>
            <a:r>
              <a:rPr lang="en-GB" sz="2800" b="1" dirty="0" err="1">
                <a:solidFill>
                  <a:srgbClr val="182C80"/>
                </a:solidFill>
                <a:latin typeface="+mn-lt"/>
              </a:rPr>
              <a:t>Perguntas</a:t>
            </a:r>
            <a:r>
              <a:rPr lang="en-GB" sz="2800" b="1" dirty="0">
                <a:solidFill>
                  <a:srgbClr val="182C8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765175"/>
            <a:ext cx="7581900" cy="647700"/>
          </a:xfrm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rgbClr val="182C80"/>
                </a:solidFill>
                <a:cs typeface="Arial" charset="0"/>
              </a:rPr>
              <a:t>3. Histórico do Controle Interno na UE</a:t>
            </a:r>
            <a:endParaRPr lang="pt-BR" altLang="en-US" sz="2800" b="1" smtClean="0">
              <a:solidFill>
                <a:srgbClr val="182C80"/>
              </a:solidFill>
              <a:cs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59113" y="1773238"/>
            <a:ext cx="3313112" cy="304800"/>
          </a:xfrm>
          <a:prstGeom prst="rect">
            <a:avLst/>
          </a:prstGeom>
          <a:solidFill>
            <a:srgbClr val="FFD6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Pré 2004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76375" y="1990725"/>
            <a:ext cx="1082675" cy="523875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UE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Variedade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55875" y="4725988"/>
            <a:ext cx="1223963" cy="523875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UE 10 + 2 PIFC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59113" y="2854325"/>
            <a:ext cx="3241675" cy="304800"/>
          </a:xfrm>
          <a:prstGeom prst="rect">
            <a:avLst/>
          </a:prstGeom>
          <a:solidFill>
            <a:srgbClr val="FFD6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2004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76375" y="3070225"/>
            <a:ext cx="936625" cy="304800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UE 25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588125" y="3286125"/>
            <a:ext cx="2232025" cy="738188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CC 2 + PCC: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SCC -&gt; PIFC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F5494"/>
              </a:solidFill>
              <a:latin typeface="Verdana" pitchFamily="34" charset="0"/>
              <a:ea typeface="ＭＳ Ｐゴシック" pitchFamily="-1" charset="-128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059113" y="4149725"/>
            <a:ext cx="3241675" cy="274638"/>
          </a:xfrm>
          <a:prstGeom prst="rect">
            <a:avLst/>
          </a:prstGeom>
          <a:solidFill>
            <a:srgbClr val="FFD6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2007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692275" y="4438650"/>
            <a:ext cx="1079500" cy="304800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UE 27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763713" y="5230813"/>
            <a:ext cx="0" cy="215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1476375" y="5446713"/>
            <a:ext cx="287338" cy="215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763713" y="5230813"/>
            <a:ext cx="0" cy="2873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908175" y="5302250"/>
            <a:ext cx="0" cy="2889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763713" y="5230813"/>
            <a:ext cx="0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84213" y="4725988"/>
            <a:ext cx="1462087" cy="523875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UE 15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Variedade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516688" y="1846263"/>
            <a:ext cx="2303462" cy="846137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CC 10 + 2: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en-US" sz="14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S</a:t>
            </a:r>
            <a:r>
              <a:rPr lang="fr-BE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istema de </a:t>
            </a:r>
            <a:r>
              <a:rPr lang="fr-BE" altLang="en-US" sz="14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C</a:t>
            </a:r>
            <a:r>
              <a:rPr lang="fr-BE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ontrole </a:t>
            </a:r>
            <a:r>
              <a:rPr lang="fr-BE" altLang="en-US" sz="14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C</a:t>
            </a:r>
            <a:r>
              <a:rPr lang="fr-BE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entralizado -&gt; PIFC</a:t>
            </a:r>
            <a:endParaRPr lang="en-GB" altLang="en-US" sz="1400">
              <a:solidFill>
                <a:srgbClr val="0F5494"/>
              </a:solidFill>
              <a:latin typeface="Verdana" pitchFamily="34" charset="0"/>
              <a:ea typeface="ＭＳ Ｐゴシック" pitchFamily="-1" charset="-128"/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684213" y="2709863"/>
            <a:ext cx="7991475" cy="0"/>
          </a:xfrm>
          <a:prstGeom prst="line">
            <a:avLst/>
          </a:prstGeom>
          <a:noFill/>
          <a:ln w="28575">
            <a:solidFill>
              <a:srgbClr val="A0D97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684213" y="4006850"/>
            <a:ext cx="7991475" cy="0"/>
          </a:xfrm>
          <a:prstGeom prst="line">
            <a:avLst/>
          </a:prstGeom>
          <a:noFill/>
          <a:ln w="28575">
            <a:solidFill>
              <a:srgbClr val="7BCA4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132138" y="5518150"/>
            <a:ext cx="3170237" cy="274638"/>
          </a:xfrm>
          <a:prstGeom prst="rect">
            <a:avLst/>
          </a:prstGeom>
          <a:solidFill>
            <a:srgbClr val="FFD6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2009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684213" y="5878513"/>
            <a:ext cx="81359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DDE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GB" altLang="en-US" sz="2000" b="1" i="0" dirty="0" err="1" smtClean="0">
                <a:solidFill>
                  <a:srgbClr val="182C80"/>
                </a:solidFill>
                <a:latin typeface="+mn-lt"/>
              </a:rPr>
              <a:t>Arranque</a:t>
            </a:r>
            <a:r>
              <a:rPr lang="en-GB" altLang="en-US" sz="2000" b="1" i="0" dirty="0" smtClean="0">
                <a:solidFill>
                  <a:srgbClr val="182C80"/>
                </a:solidFill>
                <a:latin typeface="+mn-lt"/>
              </a:rPr>
              <a:t> do Controle </a:t>
            </a:r>
            <a:r>
              <a:rPr lang="en-GB" altLang="en-US" sz="2000" b="1" i="0" dirty="0" err="1" smtClean="0">
                <a:solidFill>
                  <a:srgbClr val="182C80"/>
                </a:solidFill>
                <a:latin typeface="+mn-lt"/>
              </a:rPr>
              <a:t>Interno</a:t>
            </a:r>
            <a:r>
              <a:rPr lang="en-GB" altLang="en-US" sz="2000" b="1" i="0" dirty="0" smtClean="0">
                <a:solidFill>
                  <a:srgbClr val="182C80"/>
                </a:solidFill>
                <a:latin typeface="+mn-lt"/>
              </a:rPr>
              <a:t> </a:t>
            </a:r>
            <a:r>
              <a:rPr lang="en-GB" altLang="en-US" sz="2000" b="1" i="0" dirty="0" err="1" smtClean="0">
                <a:solidFill>
                  <a:srgbClr val="182C80"/>
                </a:solidFill>
                <a:latin typeface="+mn-lt"/>
              </a:rPr>
              <a:t>Público</a:t>
            </a:r>
            <a:r>
              <a:rPr lang="en-GB" altLang="en-US" sz="2000" b="1" i="0" dirty="0" smtClean="0">
                <a:solidFill>
                  <a:srgbClr val="182C80"/>
                </a:solidFill>
                <a:latin typeface="+mn-lt"/>
              </a:rPr>
              <a:t> (PIC)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755650" y="5373688"/>
            <a:ext cx="7991475" cy="0"/>
          </a:xfrm>
          <a:prstGeom prst="line">
            <a:avLst/>
          </a:prstGeom>
          <a:noFill/>
          <a:ln w="28575">
            <a:solidFill>
              <a:srgbClr val="93D4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588125" y="4654550"/>
            <a:ext cx="2232025" cy="523875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(Potencial) CC: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 SCC -&gt; PIFC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50825" y="3357563"/>
            <a:ext cx="1336675" cy="523875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UE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Variedade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195513" y="3357563"/>
            <a:ext cx="1223962" cy="523875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UE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F5494"/>
                </a:solidFill>
                <a:latin typeface="Verdana" pitchFamily="34" charset="0"/>
                <a:ea typeface="ＭＳ Ｐゴシック" pitchFamily="-1" charset="-128"/>
              </a:rPr>
              <a:t>PIFC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6697662" cy="649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>
                <a:solidFill>
                  <a:srgbClr val="182C80"/>
                </a:solidFill>
                <a:latin typeface="+mj-lt"/>
              </a:rPr>
              <a:t>4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. </a:t>
            </a:r>
            <a:r>
              <a:rPr lang="en-GB" altLang="en-US" sz="2800" b="1" dirty="0" err="1">
                <a:solidFill>
                  <a:srgbClr val="182C80"/>
                </a:solidFill>
                <a:cs typeface="Arial" charset="0"/>
              </a:rPr>
              <a:t>Histórico</a:t>
            </a:r>
            <a:r>
              <a:rPr lang="en-GB" altLang="en-US" sz="2800" b="1" dirty="0">
                <a:solidFill>
                  <a:srgbClr val="182C80"/>
                </a:solidFill>
                <a:cs typeface="Arial" charset="0"/>
              </a:rPr>
              <a:t> do Controle </a:t>
            </a:r>
            <a:r>
              <a:rPr lang="en-GB" altLang="en-US" sz="2800" b="1" dirty="0" err="1">
                <a:solidFill>
                  <a:srgbClr val="182C80"/>
                </a:solidFill>
                <a:cs typeface="Arial" charset="0"/>
              </a:rPr>
              <a:t>Interno</a:t>
            </a:r>
            <a:r>
              <a:rPr lang="en-GB" altLang="en-US" sz="2800" b="1" dirty="0">
                <a:solidFill>
                  <a:srgbClr val="182C80"/>
                </a:solidFill>
                <a:cs typeface="Arial" charset="0"/>
              </a:rPr>
              <a:t> </a:t>
            </a:r>
            <a:r>
              <a:rPr lang="en-GB" altLang="en-US" sz="2800" b="1" dirty="0" err="1">
                <a:solidFill>
                  <a:srgbClr val="182C80"/>
                </a:solidFill>
                <a:cs typeface="Arial" charset="0"/>
              </a:rPr>
              <a:t>na</a:t>
            </a:r>
            <a:r>
              <a:rPr lang="en-GB" altLang="en-US" sz="2800" b="1" dirty="0">
                <a:solidFill>
                  <a:srgbClr val="182C80"/>
                </a:solidFill>
                <a:cs typeface="Arial" charset="0"/>
              </a:rPr>
              <a:t> UE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628775"/>
            <a:ext cx="7561263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Controle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Interno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Público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se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modernizou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nos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últimos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10-15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anos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Em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alguns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países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a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mudança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começou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na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década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de 80, mas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aconteceram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mais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reformas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a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partir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de 2000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em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função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de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200" dirty="0" err="1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nclusão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países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em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2004, 2007 e 2013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200" dirty="0" err="1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n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ecessidade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reformas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administrativas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decentralizando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poderes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centrais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reconhecimento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da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necessidade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gerenciar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riscos</a:t>
            </a:r>
            <a:endParaRPr lang="en-GB" altLang="en-US" sz="22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reduzir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o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déficit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público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causado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pela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crise</a:t>
            </a:r>
            <a:r>
              <a:rPr lang="en-GB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2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financeira</a:t>
            </a:r>
            <a:endParaRPr lang="en-GB" altLang="en-US" sz="22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200" dirty="0" err="1">
                <a:solidFill>
                  <a:srgbClr val="130D67"/>
                </a:solidFill>
                <a:cs typeface="Arial" panose="020B0604020202020204" pitchFamily="34" charset="0"/>
              </a:rPr>
              <a:t>contribuintes</a:t>
            </a:r>
            <a:r>
              <a:rPr lang="en-GB" altLang="en-US" sz="2200" dirty="0">
                <a:solidFill>
                  <a:srgbClr val="130D67"/>
                </a:solidFill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130D67"/>
                </a:solidFill>
                <a:cs typeface="Arial" panose="020B0604020202020204" pitchFamily="34" charset="0"/>
              </a:rPr>
              <a:t>querendo</a:t>
            </a:r>
            <a:r>
              <a:rPr lang="en-GB" altLang="en-US" sz="2200" dirty="0">
                <a:solidFill>
                  <a:srgbClr val="130D67"/>
                </a:solidFill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130D67"/>
                </a:solidFill>
                <a:cs typeface="Arial" panose="020B0604020202020204" pitchFamily="34" charset="0"/>
              </a:rPr>
              <a:t>ver</a:t>
            </a:r>
            <a:r>
              <a:rPr lang="en-GB" altLang="en-US" sz="2200" dirty="0">
                <a:solidFill>
                  <a:srgbClr val="130D67"/>
                </a:solidFill>
                <a:cs typeface="Arial" panose="020B0604020202020204" pitchFamily="34" charset="0"/>
              </a:rPr>
              <a:t> o </a:t>
            </a:r>
            <a:r>
              <a:rPr lang="en-GB" altLang="en-US" sz="2200" dirty="0" err="1">
                <a:solidFill>
                  <a:srgbClr val="130D67"/>
                </a:solidFill>
                <a:cs typeface="Arial" panose="020B0604020202020204" pitchFamily="34" charset="0"/>
              </a:rPr>
              <a:t>valor</a:t>
            </a:r>
            <a:r>
              <a:rPr lang="en-GB" altLang="en-US" sz="2200" dirty="0">
                <a:solidFill>
                  <a:srgbClr val="130D67"/>
                </a:solidFill>
                <a:cs typeface="Arial" panose="020B0604020202020204" pitchFamily="34" charset="0"/>
              </a:rPr>
              <a:t> do </a:t>
            </a:r>
            <a:r>
              <a:rPr lang="en-GB" altLang="en-US" sz="2200" dirty="0" err="1">
                <a:solidFill>
                  <a:srgbClr val="130D67"/>
                </a:solidFill>
                <a:cs typeface="Arial" panose="020B0604020202020204" pitchFamily="34" charset="0"/>
              </a:rPr>
              <a:t>seu</a:t>
            </a:r>
            <a:r>
              <a:rPr lang="en-GB" altLang="en-US" sz="2200" dirty="0">
                <a:solidFill>
                  <a:srgbClr val="130D67"/>
                </a:solidFill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130D67"/>
                </a:solidFill>
                <a:cs typeface="Arial" panose="020B0604020202020204" pitchFamily="34" charset="0"/>
              </a:rPr>
              <a:t>dinheiro</a:t>
            </a:r>
            <a:endParaRPr lang="en-GB" altLang="en-US" sz="22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6697662" cy="649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>
                <a:solidFill>
                  <a:srgbClr val="182C80"/>
                </a:solidFill>
                <a:latin typeface="+mj-lt"/>
              </a:rPr>
              <a:t>5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. </a:t>
            </a:r>
            <a:r>
              <a:rPr lang="en-GB" sz="2800" b="1" dirty="0" err="1" smtClean="0">
                <a:solidFill>
                  <a:srgbClr val="182C80"/>
                </a:solidFill>
                <a:latin typeface="+mj-lt"/>
              </a:rPr>
              <a:t>Abordagens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 do Sistema de CI </a:t>
            </a:r>
            <a:r>
              <a:rPr lang="en-GB" sz="2800" b="1" dirty="0" err="1" smtClean="0">
                <a:solidFill>
                  <a:srgbClr val="182C80"/>
                </a:solidFill>
                <a:latin typeface="+mj-lt"/>
              </a:rPr>
              <a:t>na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 UE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628775"/>
            <a:ext cx="7561263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Sistema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descentralizado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de Controle </a:t>
            </a:r>
            <a:r>
              <a:rPr lang="en-GB" altLang="en-US" sz="24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Interno</a:t>
            </a:r>
            <a:r>
              <a:rPr lang="en-GB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en-US" sz="2400" dirty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(Dinamarca, Holanda, Suécia, Reino Unido, 13 novos Estados-Membros). O chamado </a:t>
            </a:r>
            <a:r>
              <a:rPr lang="pt-BR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Modelo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Nórdico</a:t>
            </a: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b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cs typeface="Arial" panose="020B0604020202020204" pitchFamily="34" charset="0"/>
              </a:rPr>
              <a:t>Sistema </a:t>
            </a:r>
            <a:r>
              <a:rPr lang="pt-BR" altLang="en-US" sz="2400" dirty="0">
                <a:solidFill>
                  <a:srgbClr val="130D67"/>
                </a:solidFill>
                <a:cs typeface="Arial" panose="020B0604020202020204" pitchFamily="34" charset="0"/>
              </a:rPr>
              <a:t>centralizado </a:t>
            </a:r>
            <a:r>
              <a:rPr lang="pt-BR" altLang="en-US" sz="2400" dirty="0" smtClean="0">
                <a:solidFill>
                  <a:srgbClr val="130D67"/>
                </a:solidFill>
                <a:cs typeface="Arial" panose="020B0604020202020204" pitchFamily="34" charset="0"/>
              </a:rPr>
              <a:t>de Controle Interno (Luxemburgo, Espanha, Grécia, Itália). O chamado </a:t>
            </a:r>
            <a:r>
              <a:rPr lang="pt-BR" altLang="en-US" sz="2400" b="1" dirty="0" smtClean="0">
                <a:solidFill>
                  <a:srgbClr val="130D67"/>
                </a:solidFill>
                <a:cs typeface="Arial" panose="020B0604020202020204" pitchFamily="34" charset="0"/>
              </a:rPr>
              <a:t>Modelo Latino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b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Modelo híbrido </a:t>
            </a: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(Bélgica, França, Portugal)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6697662" cy="649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6. </a:t>
            </a:r>
            <a:r>
              <a:rPr lang="pt-BR" sz="2800" b="1" dirty="0" smtClean="0">
                <a:solidFill>
                  <a:srgbClr val="182C80"/>
                </a:solidFill>
                <a:latin typeface="+mj-lt"/>
              </a:rPr>
              <a:t>Abordagens do Sistema de CI na UE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628775"/>
            <a:ext cx="75612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Modelo</a:t>
            </a:r>
            <a:r>
              <a:rPr lang="en-GB" altLang="en-US" sz="2400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Nórdico</a:t>
            </a:r>
            <a:endParaRPr lang="en-GB" altLang="en-US" sz="2400" dirty="0" smtClean="0">
              <a:solidFill>
                <a:srgbClr val="130D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Baseado em responsabilidade gerencial </a:t>
            </a:r>
            <a:r>
              <a:rPr lang="pt-BR" altLang="en-US" sz="2000" dirty="0">
                <a:solidFill>
                  <a:srgbClr val="130D67"/>
                </a:solidFill>
                <a:cs typeface="Arial" panose="020B0604020202020204" pitchFamily="34" charset="0"/>
              </a:rPr>
              <a:t>plena </a:t>
            </a:r>
            <a:r>
              <a:rPr lang="pt-BR" altLang="en-US" sz="2000" dirty="0" smtClean="0">
                <a:solidFill>
                  <a:srgbClr val="130D67"/>
                </a:solidFill>
                <a:cs typeface="Arial" panose="020B0604020202020204" pitchFamily="34" charset="0"/>
              </a:rPr>
              <a:t>e </a:t>
            </a: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descentralizada e </a:t>
            </a:r>
            <a:r>
              <a:rPr lang="pt-BR" altLang="en-US" sz="2000" dirty="0">
                <a:solidFill>
                  <a:srgbClr val="130D67"/>
                </a:solidFill>
                <a:cs typeface="Arial" panose="020B0604020202020204" pitchFamily="34" charset="0"/>
              </a:rPr>
              <a:t>auditoria interna </a:t>
            </a: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funcionalmente independente.</a:t>
            </a:r>
            <a:endParaRPr lang="en-GB" altLang="en-US" sz="20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O gestor é responsável por atingir os objetivos organizacionais (financeiros e não financeiros)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Responsável pela criação de controles internos para lidar com riscos e fornecer uma garantia razoável que os objetivos serão alcançados por meio de</a:t>
            </a:r>
            <a:endParaRPr lang="en-GB" altLang="en-US" sz="20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16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operações eficazes, eficientes e econômicas</a:t>
            </a:r>
            <a:r>
              <a:rPr lang="en-GB" altLang="en-US" sz="16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; </a:t>
            </a: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16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transações</a:t>
            </a:r>
            <a:r>
              <a:rPr lang="en-GB" altLang="en-US" sz="16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16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legais</a:t>
            </a:r>
            <a:r>
              <a:rPr lang="en-GB" altLang="en-US" sz="16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e </a:t>
            </a:r>
            <a:r>
              <a:rPr lang="en-GB" altLang="en-US" sz="16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regulares</a:t>
            </a:r>
            <a:r>
              <a:rPr lang="en-GB" altLang="en-US" sz="16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;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Auditor Interno avalia a adequação dos controles internos, incluindo governança, gestão de riscos e controle;  relata para o gestor e faz recomendações de melhoria.</a:t>
            </a:r>
            <a:r>
              <a:rPr lang="en-GB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6697662" cy="649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7. </a:t>
            </a:r>
            <a:r>
              <a:rPr lang="pt-BR" sz="2800" b="1" dirty="0">
                <a:solidFill>
                  <a:srgbClr val="182C80"/>
                </a:solidFill>
              </a:rPr>
              <a:t>Abordagens do Sistema de CI na UE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628775"/>
            <a:ext cx="7561263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Modelo</a:t>
            </a:r>
            <a:r>
              <a:rPr lang="en-GB" altLang="en-US" sz="2400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Latino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Função de controle centralizada com foco em controles </a:t>
            </a:r>
            <a:r>
              <a:rPr lang="pt-BR" altLang="en-US" sz="2000" i="1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ex</a:t>
            </a:r>
            <a:r>
              <a:rPr lang="pt-BR" altLang="en-US" sz="2000" i="1" dirty="0" err="1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pt-BR" altLang="en-US" sz="2000" i="1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ante</a:t>
            </a: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, algumas </a:t>
            </a:r>
            <a:r>
              <a:rPr lang="pt-BR" altLang="en-US" sz="2000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sub-funções</a:t>
            </a: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podem ser delegadas</a:t>
            </a:r>
            <a:endParaRPr lang="en-GB" altLang="en-US" sz="20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Controle Interno como uma responsabilidade coletiva centralizada em relação ao controle de fundos públicos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Organizações financeiras/controladores e</a:t>
            </a:r>
            <a:r>
              <a:rPr lang="pt-BR" altLang="en-US" sz="2000" dirty="0" smtClean="0">
                <a:solidFill>
                  <a:srgbClr val="130D67"/>
                </a:solidFill>
                <a:cs typeface="Arial" panose="020B0604020202020204" pitchFamily="34" charset="0"/>
              </a:rPr>
              <a:t>specificamente designados </a:t>
            </a: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para dar conformidade de controle econômico e financeiro</a:t>
            </a:r>
            <a:r>
              <a:rPr lang="en-GB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Sem Auditoria Interna; ‘auditoria’ financeira (verificação de transações) é executada </a:t>
            </a:r>
            <a:r>
              <a:rPr lang="pt-BR" altLang="en-US" sz="2000" i="1" dirty="0" err="1">
                <a:solidFill>
                  <a:srgbClr val="130D67"/>
                </a:solidFill>
                <a:cs typeface="Arial" panose="020B0604020202020204" pitchFamily="34" charset="0"/>
              </a:rPr>
              <a:t>ex-post</a:t>
            </a: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por controladores financeiros/ auditores</a:t>
            </a:r>
            <a:endParaRPr lang="en-GB" altLang="en-US" sz="2000" i="1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Controles </a:t>
            </a:r>
            <a:r>
              <a:rPr lang="pt-BR" altLang="en-US" sz="2000" i="1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ex-ante</a:t>
            </a: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realizados por entidades centralizadas (não dentro da entidade) incluindo SAI</a:t>
            </a:r>
            <a:endParaRPr lang="en-GB" altLang="en-US" sz="20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611188" y="908050"/>
            <a:ext cx="6697662" cy="649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>
                <a:solidFill>
                  <a:srgbClr val="182C80"/>
                </a:solidFill>
                <a:latin typeface="+mj-lt"/>
              </a:rPr>
              <a:t>8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. </a:t>
            </a:r>
            <a:r>
              <a:rPr lang="pt-BR" sz="2800" b="1" dirty="0">
                <a:solidFill>
                  <a:srgbClr val="182C80"/>
                </a:solidFill>
              </a:rPr>
              <a:t>Abordagens do Sistema de CI na UE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55650" y="1628775"/>
            <a:ext cx="7561263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Modelo</a:t>
            </a:r>
            <a:r>
              <a:rPr lang="en-GB" altLang="en-US" sz="2400" dirty="0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rgbClr val="130D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Híbrido</a:t>
            </a:r>
            <a:endParaRPr lang="en-GB" altLang="en-US" sz="2400" dirty="0" smtClean="0">
              <a:solidFill>
                <a:srgbClr val="130D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Vários estágios de desenvolvimento em relação ao modelo nórdico</a:t>
            </a:r>
            <a:endParaRPr lang="en-GB" altLang="en-US" sz="22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CI na França é um bom exemplo por incorporar princípios 'Nórdicos' em uma determinada cultura administrativa nacional</a:t>
            </a:r>
            <a:endParaRPr lang="en-GB" altLang="en-US" sz="22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2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Mistura de abordagem centralizada com características descentralizadas</a:t>
            </a:r>
            <a:endParaRPr lang="en-GB" altLang="en-US" sz="22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1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Por exemplo, a descentralização dos controles (</a:t>
            </a:r>
            <a:r>
              <a:rPr lang="pt-BR" altLang="en-US" sz="1800" i="1" dirty="0" err="1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ex</a:t>
            </a:r>
            <a:r>
              <a:rPr lang="pt-BR" altLang="en-US" sz="1800" i="1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ante</a:t>
            </a:r>
            <a:r>
              <a:rPr lang="pt-BR" altLang="en-US" sz="18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n-GB" altLang="en-US" sz="18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588963" y="901700"/>
            <a:ext cx="7705725" cy="649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>
                <a:solidFill>
                  <a:srgbClr val="182C80"/>
                </a:solidFill>
                <a:latin typeface="+mj-lt"/>
              </a:rPr>
              <a:t>9</a:t>
            </a:r>
            <a:r>
              <a:rPr lang="en-GB" sz="2800" b="1" dirty="0" smtClean="0">
                <a:solidFill>
                  <a:srgbClr val="182C80"/>
                </a:solidFill>
                <a:latin typeface="+mj-lt"/>
              </a:rPr>
              <a:t>. </a:t>
            </a:r>
            <a:r>
              <a:rPr lang="pt-BR" sz="2800" b="1" dirty="0" smtClean="0">
                <a:solidFill>
                  <a:srgbClr val="182C80"/>
                </a:solidFill>
                <a:latin typeface="+mj-lt"/>
              </a:rPr>
              <a:t>Semelhanças nos ambientes de CI em toda a UE</a:t>
            </a:r>
            <a:endParaRPr lang="pt-BR" sz="2800" b="1" dirty="0">
              <a:solidFill>
                <a:srgbClr val="182C80"/>
              </a:solidFill>
              <a:latin typeface="+mj-lt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682625" y="1700213"/>
            <a:ext cx="75612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25 de 28 Estados-membros baseiam seus sistemas: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Modelo COSO (incluindo as diretrizes da INTOSAI para Controle Interno)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4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Normas da “Estrutura Internacional de Práticas Profissionais (IPPF)” orientadas para Auditoria Interna</a:t>
            </a: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>
                <a:solidFill>
                  <a:srgbClr val="130D67"/>
                </a:solidFill>
                <a:cs typeface="Arial" panose="020B0604020202020204" pitchFamily="34" charset="0"/>
              </a:rPr>
              <a:t>aplicável </a:t>
            </a:r>
            <a:r>
              <a:rPr lang="pt-BR" altLang="en-US" sz="2000" dirty="0" smtClean="0">
                <a:solidFill>
                  <a:srgbClr val="130D67"/>
                </a:solidFill>
                <a:cs typeface="Arial" panose="020B0604020202020204" pitchFamily="34" charset="0"/>
              </a:rPr>
              <a:t>d</a:t>
            </a: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iretamente no arcabouço jurídico nacional </a:t>
            </a:r>
            <a:r>
              <a:rPr lang="en-GB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en-US" sz="2000" dirty="0" smtClean="0">
                <a:solidFill>
                  <a:srgbClr val="130D67"/>
                </a:solidFill>
                <a:latin typeface="+mn-lt"/>
                <a:cs typeface="Arial" panose="020B0604020202020204" pitchFamily="34" charset="0"/>
              </a:rPr>
              <a:t>Ou normas nacionais “copiadas” da IPPF</a:t>
            </a:r>
            <a:endParaRPr lang="en-GB" altLang="en-US" sz="20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1492</Words>
  <Application>Microsoft Office PowerPoint</Application>
  <PresentationFormat>Apresentação na tela (4:3)</PresentationFormat>
  <Paragraphs>213</Paragraphs>
  <Slides>25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Calibri</vt:lpstr>
      <vt:lpstr>Arial</vt:lpstr>
      <vt:lpstr>Wingdings</vt:lpstr>
      <vt:lpstr>Verdana</vt:lpstr>
      <vt:lpstr>ＭＳ Ｐゴシック</vt:lpstr>
      <vt:lpstr>Tema do Office</vt:lpstr>
      <vt:lpstr>Apresentação do PowerPoint</vt:lpstr>
      <vt:lpstr>Apresentação do PowerPoint</vt:lpstr>
      <vt:lpstr>3. Histórico do Controle Interno na UE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14. PIFC - 5 camadas de defesa do recurso público</vt:lpstr>
      <vt:lpstr>Apresentação do PowerPoint</vt:lpstr>
      <vt:lpstr>Apresentação do PowerPoint</vt:lpstr>
      <vt:lpstr>Apresentação do PowerPoint</vt:lpstr>
      <vt:lpstr> 18. Acontecimentos 2009-2012 </vt:lpstr>
      <vt:lpstr>Apresentação do PowerPoint</vt:lpstr>
      <vt:lpstr>Apresentação do PowerPoint</vt:lpstr>
      <vt:lpstr>Apresentação do PowerPoint</vt:lpstr>
      <vt:lpstr>Apresentação do PowerPoint</vt:lpstr>
      <vt:lpstr>23. Mantendo a Rede informada 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ronal_000</cp:lastModifiedBy>
  <cp:revision>133</cp:revision>
  <cp:lastPrinted>2014-09-15T21:16:47Z</cp:lastPrinted>
  <dcterms:created xsi:type="dcterms:W3CDTF">2014-07-23T21:24:08Z</dcterms:created>
  <dcterms:modified xsi:type="dcterms:W3CDTF">2014-09-19T00:55:55Z</dcterms:modified>
  <cp:category>Not Protected</cp:category>
</cp:coreProperties>
</file>